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3"/>
  </p:notesMasterIdLst>
  <p:handoutMasterIdLst>
    <p:handoutMasterId r:id="rId84"/>
  </p:handoutMasterIdLst>
  <p:sldIdLst>
    <p:sldId id="768" r:id="rId2"/>
    <p:sldId id="764" r:id="rId3"/>
    <p:sldId id="765" r:id="rId4"/>
    <p:sldId id="662" r:id="rId5"/>
    <p:sldId id="663" r:id="rId6"/>
    <p:sldId id="664" r:id="rId7"/>
    <p:sldId id="666" r:id="rId8"/>
    <p:sldId id="673" r:id="rId9"/>
    <p:sldId id="668" r:id="rId10"/>
    <p:sldId id="769" r:id="rId11"/>
    <p:sldId id="670" r:id="rId12"/>
    <p:sldId id="677" r:id="rId13"/>
    <p:sldId id="678" r:id="rId14"/>
    <p:sldId id="681" r:id="rId15"/>
    <p:sldId id="682" r:id="rId16"/>
    <p:sldId id="767" r:id="rId17"/>
    <p:sldId id="680" r:id="rId18"/>
    <p:sldId id="683" r:id="rId19"/>
    <p:sldId id="684" r:id="rId20"/>
    <p:sldId id="685" r:id="rId21"/>
    <p:sldId id="698" r:id="rId22"/>
    <p:sldId id="696" r:id="rId23"/>
    <p:sldId id="695" r:id="rId24"/>
    <p:sldId id="770" r:id="rId25"/>
    <p:sldId id="771" r:id="rId26"/>
    <p:sldId id="692" r:id="rId27"/>
    <p:sldId id="772" r:id="rId28"/>
    <p:sldId id="690" r:id="rId29"/>
    <p:sldId id="773" r:id="rId30"/>
    <p:sldId id="774" r:id="rId31"/>
    <p:sldId id="688" r:id="rId32"/>
    <p:sldId id="687" r:id="rId33"/>
    <p:sldId id="704" r:id="rId34"/>
    <p:sldId id="701" r:id="rId35"/>
    <p:sldId id="775" r:id="rId36"/>
    <p:sldId id="703" r:id="rId37"/>
    <p:sldId id="705" r:id="rId38"/>
    <p:sldId id="706" r:id="rId39"/>
    <p:sldId id="776" r:id="rId40"/>
    <p:sldId id="707" r:id="rId41"/>
    <p:sldId id="708" r:id="rId42"/>
    <p:sldId id="778" r:id="rId43"/>
    <p:sldId id="777" r:id="rId44"/>
    <p:sldId id="709" r:id="rId45"/>
    <p:sldId id="710" r:id="rId46"/>
    <p:sldId id="712" r:id="rId47"/>
    <p:sldId id="714" r:id="rId48"/>
    <p:sldId id="726" r:id="rId49"/>
    <p:sldId id="716" r:id="rId50"/>
    <p:sldId id="717" r:id="rId51"/>
    <p:sldId id="718" r:id="rId52"/>
    <p:sldId id="719" r:id="rId53"/>
    <p:sldId id="721" r:id="rId54"/>
    <p:sldId id="722" r:id="rId55"/>
    <p:sldId id="727" r:id="rId56"/>
    <p:sldId id="724" r:id="rId57"/>
    <p:sldId id="729" r:id="rId58"/>
    <p:sldId id="730" r:id="rId59"/>
    <p:sldId id="731" r:id="rId60"/>
    <p:sldId id="732" r:id="rId61"/>
    <p:sldId id="733" r:id="rId62"/>
    <p:sldId id="734" r:id="rId63"/>
    <p:sldId id="735" r:id="rId64"/>
    <p:sldId id="736" r:id="rId65"/>
    <p:sldId id="737" r:id="rId66"/>
    <p:sldId id="738" r:id="rId67"/>
    <p:sldId id="739" r:id="rId68"/>
    <p:sldId id="745" r:id="rId69"/>
    <p:sldId id="740" r:id="rId70"/>
    <p:sldId id="741" r:id="rId71"/>
    <p:sldId id="742" r:id="rId72"/>
    <p:sldId id="743" r:id="rId73"/>
    <p:sldId id="744" r:id="rId74"/>
    <p:sldId id="746" r:id="rId75"/>
    <p:sldId id="758" r:id="rId76"/>
    <p:sldId id="747" r:id="rId77"/>
    <p:sldId id="748" r:id="rId78"/>
    <p:sldId id="749" r:id="rId79"/>
    <p:sldId id="750" r:id="rId80"/>
    <p:sldId id="751" r:id="rId81"/>
    <p:sldId id="752" r:id="rId8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4FE1B69-908D-4E9A-A7F6-10F6F44214FF}">
          <p14:sldIdLst>
            <p14:sldId id="768"/>
            <p14:sldId id="764"/>
            <p14:sldId id="765"/>
            <p14:sldId id="662"/>
            <p14:sldId id="663"/>
            <p14:sldId id="664"/>
            <p14:sldId id="666"/>
            <p14:sldId id="673"/>
            <p14:sldId id="668"/>
            <p14:sldId id="769"/>
            <p14:sldId id="670"/>
            <p14:sldId id="677"/>
            <p14:sldId id="678"/>
            <p14:sldId id="681"/>
            <p14:sldId id="682"/>
            <p14:sldId id="767"/>
            <p14:sldId id="680"/>
            <p14:sldId id="683"/>
            <p14:sldId id="684"/>
            <p14:sldId id="685"/>
            <p14:sldId id="698"/>
            <p14:sldId id="696"/>
            <p14:sldId id="695"/>
            <p14:sldId id="770"/>
            <p14:sldId id="771"/>
            <p14:sldId id="692"/>
            <p14:sldId id="772"/>
            <p14:sldId id="690"/>
            <p14:sldId id="773"/>
            <p14:sldId id="774"/>
            <p14:sldId id="688"/>
            <p14:sldId id="687"/>
            <p14:sldId id="704"/>
            <p14:sldId id="701"/>
            <p14:sldId id="775"/>
            <p14:sldId id="703"/>
            <p14:sldId id="705"/>
            <p14:sldId id="706"/>
            <p14:sldId id="776"/>
            <p14:sldId id="707"/>
            <p14:sldId id="708"/>
            <p14:sldId id="778"/>
            <p14:sldId id="777"/>
            <p14:sldId id="709"/>
            <p14:sldId id="710"/>
            <p14:sldId id="712"/>
            <p14:sldId id="714"/>
            <p14:sldId id="726"/>
            <p14:sldId id="716"/>
            <p14:sldId id="717"/>
            <p14:sldId id="718"/>
            <p14:sldId id="719"/>
            <p14:sldId id="721"/>
            <p14:sldId id="722"/>
            <p14:sldId id="727"/>
            <p14:sldId id="724"/>
            <p14:sldId id="729"/>
            <p14:sldId id="730"/>
            <p14:sldId id="731"/>
            <p14:sldId id="732"/>
            <p14:sldId id="733"/>
            <p14:sldId id="734"/>
            <p14:sldId id="735"/>
            <p14:sldId id="736"/>
            <p14:sldId id="737"/>
            <p14:sldId id="738"/>
            <p14:sldId id="739"/>
            <p14:sldId id="745"/>
            <p14:sldId id="740"/>
            <p14:sldId id="741"/>
            <p14:sldId id="742"/>
            <p14:sldId id="743"/>
            <p14:sldId id="744"/>
            <p14:sldId id="746"/>
            <p14:sldId id="758"/>
            <p14:sldId id="747"/>
            <p14:sldId id="748"/>
            <p14:sldId id="749"/>
            <p14:sldId id="750"/>
            <p14:sldId id="751"/>
            <p14:sldId id="75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ofl"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0000"/>
    <a:srgbClr val="000000"/>
    <a:srgbClr val="0000FF"/>
    <a:srgbClr val="000099"/>
    <a:srgbClr val="FF9900"/>
    <a:srgbClr val="FFFFFF"/>
    <a:srgbClr val="008000"/>
    <a:srgbClr val="FF9933"/>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84674" autoAdjust="0"/>
  </p:normalViewPr>
  <p:slideViewPr>
    <p:cSldViewPr>
      <p:cViewPr varScale="1">
        <p:scale>
          <a:sx n="70" d="100"/>
          <a:sy n="70" d="100"/>
        </p:scale>
        <p:origin x="1032" y="5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27726"/>
    </p:cViewPr>
  </p:sorterViewPr>
  <p:notesViewPr>
    <p:cSldViewPr>
      <p:cViewPr varScale="1">
        <p:scale>
          <a:sx n="48" d="100"/>
          <a:sy n="48" d="100"/>
        </p:scale>
        <p:origin x="-145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microsoft.com/office/2016/11/relationships/changesInfo" Target="changesInfos/changesInfo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u Yuqing" userId="375f49f74aef4dbf" providerId="LiveId" clId="{F3C20870-6BB9-47DF-AEE9-61006A23CB2A}"/>
    <pc:docChg chg="custSel addSld modSld">
      <pc:chgData name="Liu Yuqing" userId="375f49f74aef4dbf" providerId="LiveId" clId="{F3C20870-6BB9-47DF-AEE9-61006A23CB2A}" dt="2019-03-24T15:59:53.968" v="382" actId="20577"/>
      <pc:docMkLst>
        <pc:docMk/>
      </pc:docMkLst>
      <pc:sldChg chg="modSp">
        <pc:chgData name="Liu Yuqing" userId="375f49f74aef4dbf" providerId="LiveId" clId="{F3C20870-6BB9-47DF-AEE9-61006A23CB2A}" dt="2019-03-24T15:51:32.315" v="57" actId="20577"/>
        <pc:sldMkLst>
          <pc:docMk/>
          <pc:sldMk cId="2848414228" sldId="587"/>
        </pc:sldMkLst>
        <pc:spChg chg="mod">
          <ac:chgData name="Liu Yuqing" userId="375f49f74aef4dbf" providerId="LiveId" clId="{F3C20870-6BB9-47DF-AEE9-61006A23CB2A}" dt="2019-03-24T15:51:26.976" v="56"/>
          <ac:spMkLst>
            <pc:docMk/>
            <pc:sldMk cId="2848414228" sldId="587"/>
            <ac:spMk id="2" creationId="{00000000-0000-0000-0000-000000000000}"/>
          </ac:spMkLst>
        </pc:spChg>
        <pc:spChg chg="mod">
          <ac:chgData name="Liu Yuqing" userId="375f49f74aef4dbf" providerId="LiveId" clId="{F3C20870-6BB9-47DF-AEE9-61006A23CB2A}" dt="2019-03-24T15:51:32.315" v="57" actId="20577"/>
          <ac:spMkLst>
            <pc:docMk/>
            <pc:sldMk cId="2848414228" sldId="587"/>
            <ac:spMk id="3" creationId="{00000000-0000-0000-0000-000000000000}"/>
          </ac:spMkLst>
        </pc:spChg>
      </pc:sldChg>
      <pc:sldChg chg="modSp">
        <pc:chgData name="Liu Yuqing" userId="375f49f74aef4dbf" providerId="LiveId" clId="{F3C20870-6BB9-47DF-AEE9-61006A23CB2A}" dt="2019-03-24T15:56:51.236" v="116"/>
        <pc:sldMkLst>
          <pc:docMk/>
          <pc:sldMk cId="34062407" sldId="588"/>
        </pc:sldMkLst>
        <pc:spChg chg="mod">
          <ac:chgData name="Liu Yuqing" userId="375f49f74aef4dbf" providerId="LiveId" clId="{F3C20870-6BB9-47DF-AEE9-61006A23CB2A}" dt="2019-03-24T15:51:37.829" v="60"/>
          <ac:spMkLst>
            <pc:docMk/>
            <pc:sldMk cId="34062407" sldId="588"/>
            <ac:spMk id="2" creationId="{00000000-0000-0000-0000-000000000000}"/>
          </ac:spMkLst>
        </pc:spChg>
        <pc:spChg chg="mod">
          <ac:chgData name="Liu Yuqing" userId="375f49f74aef4dbf" providerId="LiveId" clId="{F3C20870-6BB9-47DF-AEE9-61006A23CB2A}" dt="2019-03-24T15:56:51.236" v="116"/>
          <ac:spMkLst>
            <pc:docMk/>
            <pc:sldMk cId="34062407" sldId="588"/>
            <ac:spMk id="3" creationId="{00000000-0000-0000-0000-000000000000}"/>
          </ac:spMkLst>
        </pc:spChg>
      </pc:sldChg>
      <pc:sldChg chg="modSp add">
        <pc:chgData name="Liu Yuqing" userId="375f49f74aef4dbf" providerId="LiveId" clId="{F3C20870-6BB9-47DF-AEE9-61006A23CB2A}" dt="2019-03-24T15:59:53.968" v="382" actId="20577"/>
        <pc:sldMkLst>
          <pc:docMk/>
          <pc:sldMk cId="1648965214" sldId="604"/>
        </pc:sldMkLst>
        <pc:spChg chg="mod">
          <ac:chgData name="Liu Yuqing" userId="375f49f74aef4dbf" providerId="LiveId" clId="{F3C20870-6BB9-47DF-AEE9-61006A23CB2A}" dt="2019-03-24T15:57:22.993" v="123"/>
          <ac:spMkLst>
            <pc:docMk/>
            <pc:sldMk cId="1648965214" sldId="604"/>
            <ac:spMk id="2" creationId="{00000000-0000-0000-0000-000000000000}"/>
          </ac:spMkLst>
        </pc:spChg>
        <pc:spChg chg="mod">
          <ac:chgData name="Liu Yuqing" userId="375f49f74aef4dbf" providerId="LiveId" clId="{F3C20870-6BB9-47DF-AEE9-61006A23CB2A}" dt="2019-03-24T15:59:53.968" v="382" actId="20577"/>
          <ac:spMkLst>
            <pc:docMk/>
            <pc:sldMk cId="1648965214" sldId="604"/>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22F25CB-913F-4410-91BD-48A762C9DC70}" type="datetimeFigureOut">
              <a:rPr lang="zh-CN" altLang="en-US" smtClean="0"/>
              <a:pPr/>
              <a:t>2022/10/5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8B612C-D3D4-4BDA-9305-1ED685AF70E3}" type="slidenum">
              <a:rPr lang="zh-CN" altLang="en-US" smtClean="0"/>
              <a:pPr/>
              <a:t>‹#›</a:t>
            </a:fld>
            <a:endParaRPr lang="zh-CN" altLang="en-US"/>
          </a:p>
        </p:txBody>
      </p:sp>
    </p:spTree>
    <p:extLst>
      <p:ext uri="{BB962C8B-B14F-4D97-AF65-F5344CB8AC3E}">
        <p14:creationId xmlns:p14="http://schemas.microsoft.com/office/powerpoint/2010/main" val="1705463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1429E8-4728-489A-AEC4-EAFEEEA29CD3}" type="datetimeFigureOut">
              <a:rPr lang="zh-CN" altLang="en-US" smtClean="0"/>
              <a:pPr/>
              <a:t>2022/10/5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36AFCD-C1B8-46D9-82F4-F773813E8FFF}" type="slidenum">
              <a:rPr lang="zh-CN" altLang="en-US" smtClean="0"/>
              <a:pPr/>
              <a:t>‹#›</a:t>
            </a:fld>
            <a:endParaRPr lang="zh-CN" altLang="en-US"/>
          </a:p>
        </p:txBody>
      </p:sp>
    </p:spTree>
    <p:extLst>
      <p:ext uri="{BB962C8B-B14F-4D97-AF65-F5344CB8AC3E}">
        <p14:creationId xmlns:p14="http://schemas.microsoft.com/office/powerpoint/2010/main" val="3424616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传感器网络的三要素：感知对象、传感器、观察者</a:t>
            </a:r>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4</a:t>
            </a:fld>
            <a:endParaRPr lang="zh-CN" altLang="en-US"/>
          </a:p>
        </p:txBody>
      </p:sp>
    </p:spTree>
    <p:extLst>
      <p:ext uri="{BB962C8B-B14F-4D97-AF65-F5344CB8AC3E}">
        <p14:creationId xmlns:p14="http://schemas.microsoft.com/office/powerpoint/2010/main" val="4163694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14</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15</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18</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5</a:t>
            </a:fld>
            <a:endParaRPr lang="zh-CN" altLang="en-US"/>
          </a:p>
        </p:txBody>
      </p:sp>
    </p:spTree>
    <p:extLst>
      <p:ext uri="{BB962C8B-B14F-4D97-AF65-F5344CB8AC3E}">
        <p14:creationId xmlns:p14="http://schemas.microsoft.com/office/powerpoint/2010/main" val="371697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1122657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21510903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26</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36AFCD-C1B8-46D9-82F4-F773813E8FF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652096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28</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6706638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30</a:t>
            </a:fld>
            <a:endParaRPr lang="zh-CN" altLang="en-US">
              <a:solidFill>
                <a:prstClr val="black"/>
              </a:solidFill>
            </a:endParaRPr>
          </a:p>
        </p:txBody>
      </p:sp>
    </p:spTree>
    <p:extLst>
      <p:ext uri="{BB962C8B-B14F-4D97-AF65-F5344CB8AC3E}">
        <p14:creationId xmlns:p14="http://schemas.microsoft.com/office/powerpoint/2010/main" val="37002474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31</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32</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33</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6</a:t>
            </a:fld>
            <a:endParaRPr lang="zh-CN" altLang="en-US"/>
          </a:p>
        </p:txBody>
      </p:sp>
    </p:spTree>
    <p:extLst>
      <p:ext uri="{BB962C8B-B14F-4D97-AF65-F5344CB8AC3E}">
        <p14:creationId xmlns:p14="http://schemas.microsoft.com/office/powerpoint/2010/main" val="28649795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34</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35</a:t>
            </a:fld>
            <a:endParaRPr lang="zh-CN" altLang="en-US">
              <a:solidFill>
                <a:prstClr val="black"/>
              </a:solidFill>
            </a:endParaRPr>
          </a:p>
        </p:txBody>
      </p:sp>
    </p:spTree>
    <p:extLst>
      <p:ext uri="{BB962C8B-B14F-4D97-AF65-F5344CB8AC3E}">
        <p14:creationId xmlns:p14="http://schemas.microsoft.com/office/powerpoint/2010/main" val="21784892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36</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37</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泛洪</a:t>
            </a:r>
            <a:r>
              <a:rPr lang="en-US" altLang="zh-CN" dirty="0"/>
              <a:t>=</a:t>
            </a:r>
            <a:r>
              <a:rPr lang="zh-CN" altLang="en-US" dirty="0"/>
              <a:t>洪泛</a:t>
            </a:r>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38</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泛洪</a:t>
            </a:r>
            <a:r>
              <a:rPr lang="en-US" altLang="zh-CN" dirty="0"/>
              <a:t>=</a:t>
            </a:r>
            <a:r>
              <a:rPr lang="zh-CN" altLang="en-US" dirty="0"/>
              <a:t>洪泛；某个节点会收到相邻多个邻居节点发送来的数据</a:t>
            </a:r>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39</a:t>
            </a:fld>
            <a:endParaRPr lang="zh-CN" altLang="en-US">
              <a:solidFill>
                <a:prstClr val="black"/>
              </a:solidFill>
            </a:endParaRPr>
          </a:p>
        </p:txBody>
      </p:sp>
    </p:spTree>
    <p:extLst>
      <p:ext uri="{BB962C8B-B14F-4D97-AF65-F5344CB8AC3E}">
        <p14:creationId xmlns:p14="http://schemas.microsoft.com/office/powerpoint/2010/main" val="7452256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40</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元数据：描述传感器节点采集的数据属性的数据</a:t>
            </a:r>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41</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协议内容</a:t>
            </a:r>
            <a:r>
              <a:rPr lang="en-US" altLang="zh-CN" dirty="0"/>
              <a:t>:</a:t>
            </a:r>
          </a:p>
          <a:p>
            <a:r>
              <a:rPr lang="en-US" altLang="zh-CN" dirty="0"/>
              <a:t>1.</a:t>
            </a:r>
            <a:r>
              <a:rPr lang="zh-CN" altLang="en-US" dirty="0"/>
              <a:t>节点</a:t>
            </a:r>
            <a:r>
              <a:rPr lang="en-US" altLang="zh-CN" dirty="0"/>
              <a:t>A</a:t>
            </a:r>
            <a:r>
              <a:rPr lang="zh-CN" altLang="en-US" dirty="0"/>
              <a:t>在发送一个</a:t>
            </a:r>
            <a:r>
              <a:rPr lang="en-US" altLang="zh-CN" dirty="0"/>
              <a:t>DATA</a:t>
            </a:r>
            <a:r>
              <a:rPr lang="zh-CN" altLang="en-US" dirty="0"/>
              <a:t>数据包之前，会首先对向邻居节点</a:t>
            </a:r>
            <a:r>
              <a:rPr lang="en-US" altLang="zh-CN" dirty="0"/>
              <a:t>B</a:t>
            </a:r>
            <a:r>
              <a:rPr lang="zh-CN" altLang="en-US" dirty="0"/>
              <a:t>广播</a:t>
            </a:r>
            <a:r>
              <a:rPr lang="en-US" altLang="zh-CN" dirty="0"/>
              <a:t>ADV</a:t>
            </a:r>
            <a:r>
              <a:rPr lang="zh-CN" altLang="en-US" dirty="0"/>
              <a:t>数据包</a:t>
            </a:r>
            <a:r>
              <a:rPr lang="en-US" altLang="zh-CN" dirty="0"/>
              <a:t>;</a:t>
            </a:r>
          </a:p>
          <a:p>
            <a:r>
              <a:rPr lang="en-US" altLang="zh-CN" dirty="0"/>
              <a:t>2.</a:t>
            </a:r>
            <a:r>
              <a:rPr lang="zh-CN" altLang="en-US" dirty="0"/>
              <a:t>如果邻居节点</a:t>
            </a:r>
            <a:r>
              <a:rPr lang="en-US" altLang="zh-CN" dirty="0"/>
              <a:t>B</a:t>
            </a:r>
            <a:r>
              <a:rPr lang="zh-CN" altLang="en-US" dirty="0"/>
              <a:t>在收到</a:t>
            </a:r>
            <a:r>
              <a:rPr lang="en-US" altLang="zh-CN" dirty="0"/>
              <a:t>ADV</a:t>
            </a:r>
            <a:r>
              <a:rPr lang="zh-CN" altLang="en-US" dirty="0"/>
              <a:t>后有意愿接收该</a:t>
            </a:r>
            <a:r>
              <a:rPr lang="en-US" altLang="zh-CN" dirty="0"/>
              <a:t>DATA</a:t>
            </a:r>
            <a:r>
              <a:rPr lang="zh-CN" altLang="en-US" dirty="0"/>
              <a:t>数据包，那么它向该节点</a:t>
            </a:r>
            <a:r>
              <a:rPr lang="en-US" altLang="zh-CN" dirty="0"/>
              <a:t>A</a:t>
            </a:r>
            <a:r>
              <a:rPr lang="zh-CN" altLang="en-US" dirty="0"/>
              <a:t>发送一个</a:t>
            </a:r>
          </a:p>
          <a:p>
            <a:r>
              <a:rPr lang="en-US" altLang="zh-CN" dirty="0"/>
              <a:t>REQ</a:t>
            </a:r>
            <a:r>
              <a:rPr lang="zh-CN" altLang="en-US" dirty="0"/>
              <a:t>数据包，接着节点</a:t>
            </a:r>
            <a:r>
              <a:rPr lang="en-US" altLang="zh-CN" dirty="0"/>
              <a:t>A</a:t>
            </a:r>
            <a:r>
              <a:rPr lang="zh-CN" altLang="en-US" dirty="0"/>
              <a:t>将向该邻居节点</a:t>
            </a:r>
            <a:r>
              <a:rPr lang="en-US" altLang="zh-CN" dirty="0"/>
              <a:t>B</a:t>
            </a:r>
            <a:r>
              <a:rPr lang="zh-CN" altLang="en-US" dirty="0"/>
              <a:t>发送</a:t>
            </a:r>
            <a:r>
              <a:rPr lang="en-US" altLang="zh-CN" dirty="0"/>
              <a:t>DATA</a:t>
            </a:r>
            <a:r>
              <a:rPr lang="zh-CN" altLang="en-US" dirty="0"/>
              <a:t>数据包</a:t>
            </a:r>
            <a:r>
              <a:rPr lang="en-US" altLang="zh-CN" dirty="0"/>
              <a:t>;</a:t>
            </a:r>
          </a:p>
          <a:p>
            <a:r>
              <a:rPr lang="en-US" altLang="zh-CN" dirty="0"/>
              <a:t>3.</a:t>
            </a:r>
            <a:r>
              <a:rPr lang="zh-CN" altLang="en-US" dirty="0"/>
              <a:t>类似地进行下去，</a:t>
            </a:r>
            <a:r>
              <a:rPr lang="en-US" altLang="zh-CN" dirty="0"/>
              <a:t>DATA</a:t>
            </a:r>
            <a:r>
              <a:rPr lang="zh-CN" altLang="en-US" dirty="0"/>
              <a:t>数据包可被传输到远方汇聚节点或基站。</a:t>
            </a:r>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42</a:t>
            </a:fld>
            <a:endParaRPr lang="zh-CN" altLang="en-US">
              <a:solidFill>
                <a:prstClr val="black"/>
              </a:solidFill>
            </a:endParaRPr>
          </a:p>
        </p:txBody>
      </p:sp>
    </p:spTree>
    <p:extLst>
      <p:ext uri="{BB962C8B-B14F-4D97-AF65-F5344CB8AC3E}">
        <p14:creationId xmlns:p14="http://schemas.microsoft.com/office/powerpoint/2010/main" val="20748545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43</a:t>
            </a:fld>
            <a:endParaRPr lang="zh-CN" altLang="en-US">
              <a:solidFill>
                <a:prstClr val="black"/>
              </a:solidFill>
            </a:endParaRPr>
          </a:p>
        </p:txBody>
      </p:sp>
    </p:spTree>
    <p:extLst>
      <p:ext uri="{BB962C8B-B14F-4D97-AF65-F5344CB8AC3E}">
        <p14:creationId xmlns:p14="http://schemas.microsoft.com/office/powerpoint/2010/main" val="2463030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汇聚节点（</a:t>
            </a:r>
            <a:r>
              <a:rPr lang="en-US" altLang="zh-CN" dirty="0"/>
              <a:t>sink</a:t>
            </a:r>
            <a:r>
              <a:rPr lang="zh-CN" altLang="en-US" dirty="0"/>
              <a:t>节点）</a:t>
            </a:r>
            <a:r>
              <a:rPr lang="en-US" altLang="zh-CN" dirty="0"/>
              <a:t>(</a:t>
            </a:r>
            <a:r>
              <a:rPr lang="zh-CN" altLang="en-US" dirty="0"/>
              <a:t>网关节点）</a:t>
            </a:r>
          </a:p>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7</a:t>
            </a:fld>
            <a:endParaRPr lang="zh-CN" altLang="en-US"/>
          </a:p>
        </p:txBody>
      </p:sp>
    </p:spTree>
    <p:extLst>
      <p:ext uri="{BB962C8B-B14F-4D97-AF65-F5344CB8AC3E}">
        <p14:creationId xmlns:p14="http://schemas.microsoft.com/office/powerpoint/2010/main" val="6727980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44</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45</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46</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另外：还有</a:t>
            </a:r>
            <a:r>
              <a:rPr lang="en-US" altLang="zh-CN" dirty="0"/>
              <a:t>DD</a:t>
            </a:r>
            <a:r>
              <a:rPr lang="zh-CN" altLang="en-US" dirty="0"/>
              <a:t>（</a:t>
            </a:r>
            <a:r>
              <a:rPr lang="en-US" altLang="zh-CN" dirty="0"/>
              <a:t>Directed Diffusion)</a:t>
            </a:r>
            <a:r>
              <a:rPr lang="zh-CN" altLang="en-US" dirty="0"/>
              <a:t>定向扩散路由协议：是数据为中心的路由协议</a:t>
            </a:r>
            <a:endParaRPr lang="en-US" altLang="zh-CN" dirty="0"/>
          </a:p>
          <a:p>
            <a:r>
              <a:rPr lang="en-US" altLang="zh-CN" dirty="0"/>
              <a:t>GPSR(Greedy Perimeter Stateless Routing)</a:t>
            </a:r>
            <a:r>
              <a:rPr lang="zh-CN" altLang="en-US" dirty="0"/>
              <a:t>路由协议</a:t>
            </a:r>
            <a:r>
              <a:rPr lang="en-US" altLang="zh-CN" dirty="0"/>
              <a:t>:</a:t>
            </a:r>
          </a:p>
          <a:p>
            <a:r>
              <a:rPr lang="en-US" altLang="zh-CN" dirty="0"/>
              <a:t>GPSR</a:t>
            </a:r>
            <a:r>
              <a:rPr lang="zh-CN" altLang="en-US" dirty="0"/>
              <a:t>协议是一一个典型的基于位置的路由协议。使用</a:t>
            </a:r>
            <a:r>
              <a:rPr lang="en-US" altLang="zh-CN" dirty="0"/>
              <a:t>GPSR</a:t>
            </a:r>
            <a:r>
              <a:rPr lang="zh-CN" altLang="en-US" dirty="0"/>
              <a:t>协议，网络节点都知道自身地理位置并被统一编址，各节点利用贪心算法尽量沿直线转发数据。产生或收到数据的节点向以欧氏距离计算最靠近目的节点的邻节点转发数据，但由于数据会到达没有比该节点更接近目的点的区域</a:t>
            </a:r>
            <a:r>
              <a:rPr lang="en-US" altLang="zh-CN" dirty="0"/>
              <a:t>(</a:t>
            </a:r>
            <a:r>
              <a:rPr lang="zh-CN" altLang="en-US" dirty="0"/>
              <a:t>称为空洞</a:t>
            </a:r>
            <a:r>
              <a:rPr lang="en-US" altLang="zh-CN" dirty="0"/>
              <a:t>)</a:t>
            </a:r>
            <a:r>
              <a:rPr lang="zh-CN" altLang="en-US" dirty="0"/>
              <a:t>，导致数据无法传输，当出现这种情况时，空洞周围的节点能够探测到，并利用右手法则沿空洞周围传输来解决此问题。</a:t>
            </a:r>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47</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49</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50</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51</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52</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53</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54</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传感器网络和传统网络的区别：传统网络主要是传输数据，传感器网络是数据处理</a:t>
            </a:r>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8</a:t>
            </a:fld>
            <a:endParaRPr lang="zh-CN" altLang="en-US"/>
          </a:p>
        </p:txBody>
      </p:sp>
    </p:spTree>
    <p:extLst>
      <p:ext uri="{BB962C8B-B14F-4D97-AF65-F5344CB8AC3E}">
        <p14:creationId xmlns:p14="http://schemas.microsoft.com/office/powerpoint/2010/main" val="31056921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TinyOS</a:t>
            </a:r>
            <a:r>
              <a:rPr lang="zh-CN" altLang="en-US" dirty="0"/>
              <a:t>、嵌入式</a:t>
            </a:r>
            <a:r>
              <a:rPr lang="en-US" altLang="zh-CN" dirty="0" err="1"/>
              <a:t>unix</a:t>
            </a:r>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55</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56</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57</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58</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59</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60</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61</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62</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63</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64</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9</a:t>
            </a:fld>
            <a:endParaRPr lang="zh-CN" altLang="en-US"/>
          </a:p>
        </p:txBody>
      </p:sp>
    </p:spTree>
    <p:extLst>
      <p:ext uri="{BB962C8B-B14F-4D97-AF65-F5344CB8AC3E}">
        <p14:creationId xmlns:p14="http://schemas.microsoft.com/office/powerpoint/2010/main" val="228410988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65</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66</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67</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69</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70</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71</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72</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73</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74</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76</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10</a:t>
            </a:fld>
            <a:endParaRPr lang="zh-CN" altLang="en-US"/>
          </a:p>
        </p:txBody>
      </p:sp>
    </p:spTree>
    <p:extLst>
      <p:ext uri="{BB962C8B-B14F-4D97-AF65-F5344CB8AC3E}">
        <p14:creationId xmlns:p14="http://schemas.microsoft.com/office/powerpoint/2010/main" val="3073201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77</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78</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79</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80</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81</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11</a:t>
            </a:fld>
            <a:endParaRPr lang="zh-CN" altLang="en-US"/>
          </a:p>
        </p:txBody>
      </p:sp>
    </p:spTree>
    <p:extLst>
      <p:ext uri="{BB962C8B-B14F-4D97-AF65-F5344CB8AC3E}">
        <p14:creationId xmlns:p14="http://schemas.microsoft.com/office/powerpoint/2010/main" val="1934048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2968226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9416" y="1339977"/>
            <a:ext cx="10668000" cy="4967287"/>
          </a:xfrm>
        </p:spPr>
        <p:txBody>
          <a:bodyPr/>
          <a:lstStyle>
            <a:lvl1pPr>
              <a:defRPr sz="3200">
                <a:solidFill>
                  <a:srgbClr val="000000"/>
                </a:solidFill>
              </a:defRPr>
            </a:lvl1pPr>
            <a:lvl2pPr>
              <a:defRPr sz="3200"/>
            </a:lvl2pPr>
            <a:lvl3pPr>
              <a:defRPr sz="3200"/>
            </a:lvl3pPr>
            <a:lvl4pPr>
              <a:defRPr sz="3200">
                <a:solidFill>
                  <a:schemeClr val="accent5">
                    <a:lumMod val="75000"/>
                  </a:schemeClr>
                </a:solidFill>
              </a:defRPr>
            </a:lvl4pPr>
            <a:lvl5pPr>
              <a:defRPr sz="3200">
                <a:solidFill>
                  <a:schemeClr val="accent6">
                    <a:lumMod val="7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6"/>
          <p:cNvSpPr txBox="1"/>
          <p:nvPr userDrawn="1"/>
        </p:nvSpPr>
        <p:spPr>
          <a:xfrm>
            <a:off x="5807968" y="6332590"/>
            <a:ext cx="1512168" cy="369332"/>
          </a:xfrm>
          <a:prstGeom prst="rect">
            <a:avLst/>
          </a:prstGeom>
          <a:noFill/>
        </p:spPr>
        <p:txBody>
          <a:bodyPr wrap="square" rtlCol="0">
            <a:spAutoFit/>
          </a:bodyPr>
          <a:lstStyle/>
          <a:p>
            <a:fld id="{979AB64E-FD29-4C73-ACA3-4778A8921330}" type="slidenum">
              <a:rPr lang="zh-CN" altLang="en-US" smtClean="0">
                <a:solidFill>
                  <a:srgbClr val="000000"/>
                </a:solidFill>
              </a:rPr>
              <a:t>‹#›</a:t>
            </a:fld>
            <a:endParaRPr lang="zh-CN" altLang="en-US" dirty="0">
              <a:solidFill>
                <a:srgbClr val="000000"/>
              </a:solidFill>
            </a:endParaRPr>
          </a:p>
        </p:txBody>
      </p:sp>
    </p:spTree>
    <p:extLst>
      <p:ext uri="{BB962C8B-B14F-4D97-AF65-F5344CB8AC3E}">
        <p14:creationId xmlns:p14="http://schemas.microsoft.com/office/powerpoint/2010/main" val="30091480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703512" y="332656"/>
            <a:ext cx="8712968" cy="648072"/>
          </a:xfrm>
          <a:prstGeom prst="rect">
            <a:avLst/>
          </a:prstGeom>
        </p:spPr>
        <p:txBody>
          <a:bodyPr anchor="t"/>
          <a:lstStyle>
            <a:lvl1pPr algn="ctr">
              <a:defRPr sz="4000" b="1" cap="all">
                <a:solidFill>
                  <a:srgbClr val="000099"/>
                </a:solidFill>
              </a:defRPr>
            </a:lvl1pPr>
          </a:lstStyle>
          <a:p>
            <a:r>
              <a:rPr lang="zh-CN" altLang="en-US" dirty="0"/>
              <a:t>物联网技术概论</a:t>
            </a:r>
          </a:p>
        </p:txBody>
      </p:sp>
      <p:sp>
        <p:nvSpPr>
          <p:cNvPr id="3" name="文本占位符 2"/>
          <p:cNvSpPr>
            <a:spLocks noGrp="1"/>
          </p:cNvSpPr>
          <p:nvPr>
            <p:ph type="body" idx="1" hasCustomPrompt="1"/>
          </p:nvPr>
        </p:nvSpPr>
        <p:spPr>
          <a:xfrm>
            <a:off x="1127448" y="1844824"/>
            <a:ext cx="10363200" cy="2736304"/>
          </a:xfrm>
        </p:spPr>
        <p:txBody>
          <a:bodyPr anchor="b"/>
          <a:lstStyle>
            <a:lvl1pPr marL="457200" indent="-457200">
              <a:buFont typeface="Arial" pitchFamily="34" charset="0"/>
              <a:buChar char="•"/>
              <a:defRPr sz="3200" b="1">
                <a:solidFill>
                  <a:srgbClr val="000000"/>
                </a:solidFill>
                <a:latin typeface="宋体" pitchFamily="2" charset="-122"/>
                <a:ea typeface="宋体" pitchFamily="2"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第</a:t>
            </a:r>
            <a:r>
              <a:rPr lang="en-US" altLang="zh-CN" dirty="0"/>
              <a:t>1</a:t>
            </a:r>
            <a:r>
              <a:rPr lang="zh-CN" altLang="en-US" dirty="0"/>
              <a:t>章</a:t>
            </a:r>
            <a:endParaRPr lang="en-US" altLang="zh-CN" dirty="0"/>
          </a:p>
          <a:p>
            <a:pPr lvl="0"/>
            <a:r>
              <a:rPr lang="zh-CN" altLang="en-US" dirty="0"/>
              <a:t>第</a:t>
            </a:r>
            <a:r>
              <a:rPr lang="en-US" altLang="zh-CN" dirty="0"/>
              <a:t>2</a:t>
            </a:r>
            <a:r>
              <a:rPr lang="zh-CN" altLang="en-US" dirty="0"/>
              <a:t>章</a:t>
            </a:r>
            <a:endParaRPr lang="en-US" altLang="zh-CN" dirty="0"/>
          </a:p>
          <a:p>
            <a:pPr lvl="0"/>
            <a:r>
              <a:rPr lang="zh-CN" altLang="en-US" dirty="0"/>
              <a:t>第</a:t>
            </a:r>
            <a:r>
              <a:rPr lang="en-US" altLang="zh-CN" dirty="0"/>
              <a:t>3</a:t>
            </a:r>
            <a:r>
              <a:rPr lang="zh-CN" altLang="en-US" dirty="0"/>
              <a:t>章</a:t>
            </a:r>
            <a:endParaRPr lang="en-US" altLang="zh-CN" dirty="0"/>
          </a:p>
          <a:p>
            <a:pPr lvl="0"/>
            <a:r>
              <a:rPr lang="zh-CN" altLang="en-US" dirty="0"/>
              <a:t>第</a:t>
            </a:r>
            <a:r>
              <a:rPr lang="en-US" altLang="zh-CN" dirty="0"/>
              <a:t>4</a:t>
            </a:r>
            <a:r>
              <a:rPr lang="zh-CN" altLang="en-US" dirty="0"/>
              <a:t>章</a:t>
            </a:r>
            <a:endParaRPr lang="en-US" altLang="zh-CN" dirty="0"/>
          </a:p>
          <a:p>
            <a:pPr lvl="0"/>
            <a:endParaRPr lang="zh-CN" altLang="en-US" dirty="0"/>
          </a:p>
        </p:txBody>
      </p:sp>
    </p:spTree>
    <p:extLst>
      <p:ext uri="{BB962C8B-B14F-4D97-AF65-F5344CB8AC3E}">
        <p14:creationId xmlns:p14="http://schemas.microsoft.com/office/powerpoint/2010/main" val="190514612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2"/>
          <p:cNvSpPr txBox="1">
            <a:spLocks noChangeArrowheads="1"/>
          </p:cNvSpPr>
          <p:nvPr userDrawn="1"/>
        </p:nvSpPr>
        <p:spPr bwMode="auto">
          <a:xfrm>
            <a:off x="1219859" y="404663"/>
            <a:ext cx="424964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200" baseline="0">
                <a:solidFill>
                  <a:srgbClr val="000000"/>
                </a:solidFill>
                <a:latin typeface="+mj-lt"/>
                <a:ea typeface="+mj-ea"/>
                <a:cs typeface="+mj-cs"/>
              </a:defRPr>
            </a:lvl1pPr>
            <a:lvl2pPr algn="l" rtl="0" eaLnBrk="1" fontAlgn="base" hangingPunct="1">
              <a:spcBef>
                <a:spcPct val="0"/>
              </a:spcBef>
              <a:spcAft>
                <a:spcPct val="0"/>
              </a:spcAft>
              <a:defRPr sz="4200">
                <a:solidFill>
                  <a:schemeClr val="tx2"/>
                </a:solidFill>
                <a:latin typeface="Book Antiqua" pitchFamily="18" charset="0"/>
                <a:ea typeface="黑体" pitchFamily="2" charset="-122"/>
              </a:defRPr>
            </a:lvl2pPr>
            <a:lvl3pPr algn="l" rtl="0" eaLnBrk="1" fontAlgn="base" hangingPunct="1">
              <a:spcBef>
                <a:spcPct val="0"/>
              </a:spcBef>
              <a:spcAft>
                <a:spcPct val="0"/>
              </a:spcAft>
              <a:defRPr sz="4200">
                <a:solidFill>
                  <a:schemeClr val="tx2"/>
                </a:solidFill>
                <a:latin typeface="Book Antiqua" pitchFamily="18" charset="0"/>
                <a:ea typeface="黑体" pitchFamily="2" charset="-122"/>
              </a:defRPr>
            </a:lvl3pPr>
            <a:lvl4pPr algn="l" rtl="0" eaLnBrk="1" fontAlgn="base" hangingPunct="1">
              <a:spcBef>
                <a:spcPct val="0"/>
              </a:spcBef>
              <a:spcAft>
                <a:spcPct val="0"/>
              </a:spcAft>
              <a:defRPr sz="4200">
                <a:solidFill>
                  <a:schemeClr val="tx2"/>
                </a:solidFill>
                <a:latin typeface="Book Antiqua" pitchFamily="18" charset="0"/>
                <a:ea typeface="黑体" pitchFamily="2" charset="-122"/>
              </a:defRPr>
            </a:lvl4pPr>
            <a:lvl5pPr algn="l" rtl="0" eaLnBrk="1" fontAlgn="base" hangingPunct="1">
              <a:spcBef>
                <a:spcPct val="0"/>
              </a:spcBef>
              <a:spcAft>
                <a:spcPct val="0"/>
              </a:spcAft>
              <a:defRPr sz="4200">
                <a:solidFill>
                  <a:schemeClr val="tx2"/>
                </a:solidFill>
                <a:latin typeface="Book Antiqua" pitchFamily="18" charset="0"/>
                <a:ea typeface="黑体" pitchFamily="2" charset="-122"/>
              </a:defRPr>
            </a:lvl5pPr>
            <a:lvl6pPr marL="457200" algn="l" rtl="0" eaLnBrk="1" fontAlgn="base" hangingPunct="1">
              <a:spcBef>
                <a:spcPct val="0"/>
              </a:spcBef>
              <a:spcAft>
                <a:spcPct val="0"/>
              </a:spcAft>
              <a:defRPr sz="4200">
                <a:solidFill>
                  <a:schemeClr val="tx2"/>
                </a:solidFill>
                <a:latin typeface="Book Antiqua" pitchFamily="18" charset="0"/>
                <a:ea typeface="黑体" pitchFamily="2" charset="-122"/>
              </a:defRPr>
            </a:lvl6pPr>
            <a:lvl7pPr marL="914400" algn="l" rtl="0" eaLnBrk="1" fontAlgn="base" hangingPunct="1">
              <a:spcBef>
                <a:spcPct val="0"/>
              </a:spcBef>
              <a:spcAft>
                <a:spcPct val="0"/>
              </a:spcAft>
              <a:defRPr sz="4200">
                <a:solidFill>
                  <a:schemeClr val="tx2"/>
                </a:solidFill>
                <a:latin typeface="Book Antiqua"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Book Antiqua"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Book Antiqua" pitchFamily="18" charset="0"/>
                <a:ea typeface="黑体" pitchFamily="2" charset="-122"/>
              </a:defRPr>
            </a:lvl9pPr>
          </a:lstStyle>
          <a:p>
            <a:r>
              <a:rPr lang="zh-CN" altLang="en-US" dirty="0"/>
              <a:t>第</a:t>
            </a:r>
            <a:r>
              <a:rPr lang="en-US" altLang="zh-CN" dirty="0"/>
              <a:t>1</a:t>
            </a:r>
            <a:r>
              <a:rPr lang="zh-CN" altLang="en-US" dirty="0"/>
              <a:t>章 绪论</a:t>
            </a:r>
          </a:p>
        </p:txBody>
      </p:sp>
      <p:sp>
        <p:nvSpPr>
          <p:cNvPr id="6" name="TextBox 5"/>
          <p:cNvSpPr txBox="1"/>
          <p:nvPr userDrawn="1"/>
        </p:nvSpPr>
        <p:spPr>
          <a:xfrm>
            <a:off x="1245608" y="1556792"/>
            <a:ext cx="6912768" cy="4343497"/>
          </a:xfrm>
          <a:prstGeom prst="rect">
            <a:avLst/>
          </a:prstGeom>
          <a:noFill/>
        </p:spPr>
        <p:txBody>
          <a:bodyPr wrap="square" rtlCol="0">
            <a:spAutoFit/>
          </a:bodyPr>
          <a:lstStyle/>
          <a:p>
            <a:pPr lvl="0">
              <a:lnSpc>
                <a:spcPct val="125000"/>
              </a:lnSpc>
            </a:pPr>
            <a:r>
              <a:rPr lang="en-US" altLang="zh-CN" sz="3200" b="1" dirty="0">
                <a:solidFill>
                  <a:srgbClr val="000000"/>
                </a:solidFill>
                <a:latin typeface="+mn-lt"/>
                <a:ea typeface="宋体" pitchFamily="2" charset="-122"/>
              </a:rPr>
              <a:t>1.1  </a:t>
            </a:r>
            <a:r>
              <a:rPr lang="zh-CN" altLang="zh-CN" sz="3200" b="1" dirty="0">
                <a:solidFill>
                  <a:srgbClr val="000000"/>
                </a:solidFill>
                <a:latin typeface="+mn-lt"/>
                <a:ea typeface="宋体" pitchFamily="2" charset="-122"/>
              </a:rPr>
              <a:t>物联网的起源与发展</a:t>
            </a:r>
            <a:endParaRPr lang="en-US" altLang="zh-CN" sz="3200" b="1" dirty="0">
              <a:solidFill>
                <a:srgbClr val="000000"/>
              </a:solidFill>
              <a:latin typeface="+mn-lt"/>
              <a:ea typeface="宋体" pitchFamily="2" charset="-122"/>
            </a:endParaRPr>
          </a:p>
          <a:p>
            <a:pPr lvl="0">
              <a:lnSpc>
                <a:spcPct val="125000"/>
              </a:lnSpc>
            </a:pPr>
            <a:r>
              <a:rPr lang="en-US" altLang="zh-CN" sz="3200" b="1" dirty="0">
                <a:solidFill>
                  <a:srgbClr val="000000"/>
                </a:solidFill>
                <a:latin typeface="+mn-lt"/>
                <a:ea typeface="宋体" pitchFamily="2" charset="-122"/>
              </a:rPr>
              <a:t>1.2  </a:t>
            </a:r>
            <a:r>
              <a:rPr lang="zh-CN" altLang="zh-CN" sz="3200" b="1" dirty="0">
                <a:solidFill>
                  <a:srgbClr val="000000"/>
                </a:solidFill>
                <a:latin typeface="+mn-lt"/>
                <a:ea typeface="宋体" pitchFamily="2" charset="-122"/>
              </a:rPr>
              <a:t>物联网的概念</a:t>
            </a:r>
            <a:endParaRPr lang="en-US" altLang="zh-CN" sz="3200" b="1" dirty="0">
              <a:solidFill>
                <a:srgbClr val="000000"/>
              </a:solidFill>
              <a:latin typeface="+mn-lt"/>
              <a:ea typeface="宋体" pitchFamily="2" charset="-122"/>
            </a:endParaRPr>
          </a:p>
          <a:p>
            <a:pPr lvl="0">
              <a:lnSpc>
                <a:spcPct val="125000"/>
              </a:lnSpc>
            </a:pPr>
            <a:r>
              <a:rPr lang="en-US" altLang="zh-CN" sz="3200" b="1" dirty="0">
                <a:solidFill>
                  <a:srgbClr val="000000"/>
                </a:solidFill>
                <a:latin typeface="+mn-lt"/>
                <a:ea typeface="宋体" pitchFamily="2" charset="-122"/>
              </a:rPr>
              <a:t>1.3  </a:t>
            </a:r>
            <a:r>
              <a:rPr lang="zh-CN" altLang="zh-CN" sz="3200" b="1" dirty="0">
                <a:solidFill>
                  <a:srgbClr val="000000"/>
                </a:solidFill>
                <a:latin typeface="+mn-lt"/>
                <a:ea typeface="宋体" pitchFamily="2" charset="-122"/>
              </a:rPr>
              <a:t>物联网关键技术</a:t>
            </a:r>
            <a:endParaRPr lang="en-US" altLang="zh-CN" sz="3200" b="1" dirty="0">
              <a:solidFill>
                <a:srgbClr val="000000"/>
              </a:solidFill>
              <a:latin typeface="+mn-lt"/>
              <a:ea typeface="宋体" pitchFamily="2" charset="-122"/>
            </a:endParaRPr>
          </a:p>
          <a:p>
            <a:pPr lvl="0">
              <a:lnSpc>
                <a:spcPct val="125000"/>
              </a:lnSpc>
            </a:pPr>
            <a:r>
              <a:rPr lang="en-US" altLang="zh-CN" sz="3200" b="1" dirty="0">
                <a:solidFill>
                  <a:srgbClr val="000000"/>
                </a:solidFill>
                <a:latin typeface="+mn-lt"/>
                <a:ea typeface="宋体" pitchFamily="2" charset="-122"/>
              </a:rPr>
              <a:t>1.4  </a:t>
            </a:r>
            <a:r>
              <a:rPr lang="zh-CN" altLang="zh-CN" sz="3200" b="1" kern="100" dirty="0">
                <a:solidFill>
                  <a:srgbClr val="000000"/>
                </a:solidFill>
                <a:effectLst/>
                <a:latin typeface="+mn-lt"/>
                <a:ea typeface="宋体" pitchFamily="2" charset="-122"/>
                <a:cs typeface="Times New Roman"/>
              </a:rPr>
              <a:t>物联网的体系结构</a:t>
            </a:r>
            <a:endParaRPr lang="en-US" altLang="zh-CN" sz="3200" b="1" kern="100" dirty="0">
              <a:solidFill>
                <a:srgbClr val="000000"/>
              </a:solidFill>
              <a:effectLst/>
              <a:latin typeface="+mn-lt"/>
              <a:ea typeface="宋体" pitchFamily="2" charset="-122"/>
              <a:cs typeface="Times New Roman"/>
            </a:endParaRPr>
          </a:p>
          <a:p>
            <a:pPr lvl="0">
              <a:lnSpc>
                <a:spcPct val="125000"/>
              </a:lnSpc>
            </a:pPr>
            <a:r>
              <a:rPr lang="en-US" altLang="zh-CN" sz="3200" b="1" kern="100" dirty="0">
                <a:solidFill>
                  <a:srgbClr val="000000"/>
                </a:solidFill>
                <a:effectLst/>
                <a:latin typeface="+mn-lt"/>
                <a:ea typeface="宋体" pitchFamily="2" charset="-122"/>
                <a:cs typeface="Times New Roman"/>
              </a:rPr>
              <a:t>1.5  </a:t>
            </a:r>
            <a:r>
              <a:rPr lang="zh-CN" altLang="zh-CN" sz="3200" b="1" kern="100" dirty="0">
                <a:solidFill>
                  <a:srgbClr val="000000"/>
                </a:solidFill>
                <a:effectLst/>
                <a:latin typeface="+mn-lt"/>
                <a:ea typeface="宋体" pitchFamily="2" charset="-122"/>
                <a:cs typeface="Times New Roman"/>
              </a:rPr>
              <a:t>物联网的应用前景</a:t>
            </a:r>
            <a:endParaRPr lang="en-US" altLang="zh-CN" sz="3200" b="1" dirty="0">
              <a:solidFill>
                <a:srgbClr val="000000"/>
              </a:solidFill>
              <a:latin typeface="+mn-lt"/>
              <a:ea typeface="宋体" pitchFamily="2" charset="-122"/>
            </a:endParaRPr>
          </a:p>
          <a:p>
            <a:pPr lvl="0">
              <a:lnSpc>
                <a:spcPct val="125000"/>
              </a:lnSpc>
            </a:pPr>
            <a:r>
              <a:rPr lang="en-US" altLang="zh-CN" sz="3200" b="1" dirty="0">
                <a:solidFill>
                  <a:srgbClr val="000000"/>
                </a:solidFill>
                <a:latin typeface="+mn-lt"/>
                <a:ea typeface="宋体" pitchFamily="2" charset="-122"/>
              </a:rPr>
              <a:t>1.6  </a:t>
            </a:r>
            <a:r>
              <a:rPr lang="zh-CN" altLang="zh-CN" sz="3200" b="1" kern="100" dirty="0">
                <a:solidFill>
                  <a:srgbClr val="000000"/>
                </a:solidFill>
                <a:effectLst/>
                <a:latin typeface="+mn-lt"/>
                <a:ea typeface="宋体" pitchFamily="2" charset="-122"/>
                <a:cs typeface="Times New Roman"/>
              </a:rPr>
              <a:t>物联网的发展趋势</a:t>
            </a:r>
            <a:endParaRPr lang="zh-CN" altLang="en-US" sz="3200" b="1" dirty="0">
              <a:solidFill>
                <a:srgbClr val="000000"/>
              </a:solidFill>
              <a:latin typeface="+mn-lt"/>
              <a:ea typeface="宋体" pitchFamily="2" charset="-122"/>
            </a:endParaRPr>
          </a:p>
          <a:p>
            <a:pPr>
              <a:lnSpc>
                <a:spcPct val="125000"/>
              </a:lnSpc>
            </a:pPr>
            <a:endParaRPr lang="zh-CN" altLang="en-US" sz="3200" b="1" dirty="0">
              <a:solidFill>
                <a:srgbClr val="000000"/>
              </a:solidFill>
              <a:latin typeface="+mn-lt"/>
              <a:ea typeface="宋体" pitchFamily="2" charset="-122"/>
            </a:endParaRPr>
          </a:p>
        </p:txBody>
      </p:sp>
    </p:spTree>
    <p:extLst>
      <p:ext uri="{BB962C8B-B14F-4D97-AF65-F5344CB8AC3E}">
        <p14:creationId xmlns:p14="http://schemas.microsoft.com/office/powerpoint/2010/main" val="1844747912"/>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bwMode="auto">
          <a:xfrm>
            <a:off x="755651" y="1341439"/>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14436" name="AutoShape 4"/>
          <p:cNvSpPr>
            <a:spLocks noChangeArrowheads="1"/>
          </p:cNvSpPr>
          <p:nvPr/>
        </p:nvSpPr>
        <p:spPr bwMode="auto">
          <a:xfrm>
            <a:off x="814918" y="1125539"/>
            <a:ext cx="10610849"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rgbClr val="002060"/>
          </a:solidFill>
          <a:ln w="9525">
            <a:solidFill>
              <a:srgbClr val="000000"/>
            </a:solidFill>
            <a:round/>
            <a:headEnd/>
            <a:tailEnd/>
          </a:ln>
        </p:spPr>
        <p:txBody>
          <a:bodyPr/>
          <a:lstStyle/>
          <a:p>
            <a:pPr>
              <a:defRPr/>
            </a:pPr>
            <a:endParaRPr lang="zh-CN" altLang="zh-CN" sz="2400" b="0" i="0">
              <a:solidFill>
                <a:srgbClr val="000000"/>
              </a:solidFill>
            </a:endParaRPr>
          </a:p>
        </p:txBody>
      </p:sp>
      <p:pic>
        <p:nvPicPr>
          <p:cNvPr id="9" name="图片 8">
            <a:extLst>
              <a:ext uri="{FF2B5EF4-FFF2-40B4-BE49-F238E27FC236}">
                <a16:creationId xmlns:a16="http://schemas.microsoft.com/office/drawing/2014/main" id="{B61F17EA-31DC-4498-B59C-B6430A0CC39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4680" y="-27384"/>
            <a:ext cx="1224136" cy="1224136"/>
          </a:xfrm>
          <a:prstGeom prst="rect">
            <a:avLst/>
          </a:prstGeom>
        </p:spPr>
      </p:pic>
      <p:sp>
        <p:nvSpPr>
          <p:cNvPr id="8" name="标题 5"/>
          <p:cNvSpPr txBox="1">
            <a:spLocks/>
          </p:cNvSpPr>
          <p:nvPr userDrawn="1"/>
        </p:nvSpPr>
        <p:spPr>
          <a:xfrm>
            <a:off x="10031760" y="260648"/>
            <a:ext cx="2160240" cy="432048"/>
          </a:xfrm>
          <a:prstGeom prst="rect">
            <a:avLst/>
          </a:prstGeom>
        </p:spPr>
        <p:txBody>
          <a:bodyPr/>
          <a:lstStyle>
            <a:lvl1pPr algn="l" rtl="0" eaLnBrk="1" fontAlgn="base" hangingPunct="1">
              <a:spcBef>
                <a:spcPct val="0"/>
              </a:spcBef>
              <a:spcAft>
                <a:spcPct val="0"/>
              </a:spcAft>
              <a:defRPr sz="2000">
                <a:solidFill>
                  <a:srgbClr val="000000"/>
                </a:solidFill>
                <a:latin typeface="华文新魏" pitchFamily="2" charset="-122"/>
                <a:ea typeface="华文新魏" pitchFamily="2" charset="-122"/>
                <a:cs typeface="+mj-cs"/>
              </a:defRPr>
            </a:lvl1pPr>
            <a:lvl2pPr algn="l" rtl="0" eaLnBrk="1" fontAlgn="base" hangingPunct="1">
              <a:spcBef>
                <a:spcPct val="0"/>
              </a:spcBef>
              <a:spcAft>
                <a:spcPct val="0"/>
              </a:spcAft>
              <a:defRPr sz="4200">
                <a:solidFill>
                  <a:schemeClr val="tx2"/>
                </a:solidFill>
                <a:latin typeface="Book Antiqua" pitchFamily="18" charset="0"/>
                <a:ea typeface="黑体" pitchFamily="2" charset="-122"/>
              </a:defRPr>
            </a:lvl2pPr>
            <a:lvl3pPr algn="l" rtl="0" eaLnBrk="1" fontAlgn="base" hangingPunct="1">
              <a:spcBef>
                <a:spcPct val="0"/>
              </a:spcBef>
              <a:spcAft>
                <a:spcPct val="0"/>
              </a:spcAft>
              <a:defRPr sz="4200">
                <a:solidFill>
                  <a:schemeClr val="tx2"/>
                </a:solidFill>
                <a:latin typeface="Book Antiqua" pitchFamily="18" charset="0"/>
                <a:ea typeface="黑体" pitchFamily="2" charset="-122"/>
              </a:defRPr>
            </a:lvl3pPr>
            <a:lvl4pPr algn="l" rtl="0" eaLnBrk="1" fontAlgn="base" hangingPunct="1">
              <a:spcBef>
                <a:spcPct val="0"/>
              </a:spcBef>
              <a:spcAft>
                <a:spcPct val="0"/>
              </a:spcAft>
              <a:defRPr sz="4200">
                <a:solidFill>
                  <a:schemeClr val="tx2"/>
                </a:solidFill>
                <a:latin typeface="Book Antiqua" pitchFamily="18" charset="0"/>
                <a:ea typeface="黑体" pitchFamily="2" charset="-122"/>
              </a:defRPr>
            </a:lvl4pPr>
            <a:lvl5pPr algn="l" rtl="0" eaLnBrk="1" fontAlgn="base" hangingPunct="1">
              <a:spcBef>
                <a:spcPct val="0"/>
              </a:spcBef>
              <a:spcAft>
                <a:spcPct val="0"/>
              </a:spcAft>
              <a:defRPr sz="4200">
                <a:solidFill>
                  <a:schemeClr val="tx2"/>
                </a:solidFill>
                <a:latin typeface="Book Antiqua" pitchFamily="18" charset="0"/>
                <a:ea typeface="黑体" pitchFamily="2" charset="-122"/>
              </a:defRPr>
            </a:lvl5pPr>
            <a:lvl6pPr marL="457200" algn="l" rtl="0" eaLnBrk="1" fontAlgn="base" hangingPunct="1">
              <a:spcBef>
                <a:spcPct val="0"/>
              </a:spcBef>
              <a:spcAft>
                <a:spcPct val="0"/>
              </a:spcAft>
              <a:defRPr sz="4200">
                <a:solidFill>
                  <a:schemeClr val="tx2"/>
                </a:solidFill>
                <a:latin typeface="Book Antiqua" pitchFamily="18" charset="0"/>
                <a:ea typeface="黑体" pitchFamily="2" charset="-122"/>
              </a:defRPr>
            </a:lvl6pPr>
            <a:lvl7pPr marL="914400" algn="l" rtl="0" eaLnBrk="1" fontAlgn="base" hangingPunct="1">
              <a:spcBef>
                <a:spcPct val="0"/>
              </a:spcBef>
              <a:spcAft>
                <a:spcPct val="0"/>
              </a:spcAft>
              <a:defRPr sz="4200">
                <a:solidFill>
                  <a:schemeClr val="tx2"/>
                </a:solidFill>
                <a:latin typeface="Book Antiqua"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Book Antiqua"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Book Antiqua" pitchFamily="18" charset="0"/>
                <a:ea typeface="黑体" pitchFamily="2" charset="-122"/>
              </a:defRPr>
            </a:lvl9pPr>
          </a:lstStyle>
          <a:p>
            <a:r>
              <a:rPr lang="zh-CN" altLang="en-US"/>
              <a:t>   物联网技术概论</a:t>
            </a:r>
            <a:endParaRPr lang="zh-CN" altLang="en-US" dirty="0"/>
          </a:p>
        </p:txBody>
      </p:sp>
    </p:spTree>
  </p:cSld>
  <p:clrMap bg1="dk2" tx1="lt1" bg2="dk1" tx2="lt2" accent1="accent1" accent2="accent2" accent3="accent3" accent4="accent4" accent5="accent5" accent6="accent6" hlink="hlink" folHlink="folHlink"/>
  <p:sldLayoutIdLst>
    <p:sldLayoutId id="2147483662" r:id="rId1"/>
    <p:sldLayoutId id="2147483663" r:id="rId2"/>
    <p:sldLayoutId id="2147483666" r:id="rId3"/>
  </p:sldLayoutIdLst>
  <p:transition/>
  <p:hf hdr="0" ftr="0" dt="0"/>
  <p:txStyles>
    <p:titleStyle>
      <a:lvl1pPr algn="l" rtl="0" eaLnBrk="1" fontAlgn="base" hangingPunct="1">
        <a:spcBef>
          <a:spcPct val="0"/>
        </a:spcBef>
        <a:spcAft>
          <a:spcPct val="0"/>
        </a:spcAft>
        <a:defRPr sz="4200" baseline="0">
          <a:solidFill>
            <a:srgbClr val="000000"/>
          </a:solidFill>
          <a:latin typeface="+mj-lt"/>
          <a:ea typeface="+mj-ea"/>
          <a:cs typeface="+mj-cs"/>
        </a:defRPr>
      </a:lvl1pPr>
      <a:lvl2pPr algn="l" rtl="0" eaLnBrk="1" fontAlgn="base" hangingPunct="1">
        <a:spcBef>
          <a:spcPct val="0"/>
        </a:spcBef>
        <a:spcAft>
          <a:spcPct val="0"/>
        </a:spcAft>
        <a:defRPr sz="4200">
          <a:solidFill>
            <a:schemeClr val="tx2"/>
          </a:solidFill>
          <a:latin typeface="Book Antiqua" pitchFamily="18" charset="0"/>
          <a:ea typeface="黑体" pitchFamily="2" charset="-122"/>
        </a:defRPr>
      </a:lvl2pPr>
      <a:lvl3pPr algn="l" rtl="0" eaLnBrk="1" fontAlgn="base" hangingPunct="1">
        <a:spcBef>
          <a:spcPct val="0"/>
        </a:spcBef>
        <a:spcAft>
          <a:spcPct val="0"/>
        </a:spcAft>
        <a:defRPr sz="4200">
          <a:solidFill>
            <a:schemeClr val="tx2"/>
          </a:solidFill>
          <a:latin typeface="Book Antiqua" pitchFamily="18" charset="0"/>
          <a:ea typeface="黑体" pitchFamily="2" charset="-122"/>
        </a:defRPr>
      </a:lvl3pPr>
      <a:lvl4pPr algn="l" rtl="0" eaLnBrk="1" fontAlgn="base" hangingPunct="1">
        <a:spcBef>
          <a:spcPct val="0"/>
        </a:spcBef>
        <a:spcAft>
          <a:spcPct val="0"/>
        </a:spcAft>
        <a:defRPr sz="4200">
          <a:solidFill>
            <a:schemeClr val="tx2"/>
          </a:solidFill>
          <a:latin typeface="Book Antiqua" pitchFamily="18" charset="0"/>
          <a:ea typeface="黑体" pitchFamily="2" charset="-122"/>
        </a:defRPr>
      </a:lvl4pPr>
      <a:lvl5pPr algn="l" rtl="0" eaLnBrk="1" fontAlgn="base" hangingPunct="1">
        <a:spcBef>
          <a:spcPct val="0"/>
        </a:spcBef>
        <a:spcAft>
          <a:spcPct val="0"/>
        </a:spcAft>
        <a:defRPr sz="4200">
          <a:solidFill>
            <a:schemeClr val="tx2"/>
          </a:solidFill>
          <a:latin typeface="Book Antiqua" pitchFamily="18" charset="0"/>
          <a:ea typeface="黑体" pitchFamily="2" charset="-122"/>
        </a:defRPr>
      </a:lvl5pPr>
      <a:lvl6pPr marL="457200" algn="l" rtl="0" eaLnBrk="1" fontAlgn="base" hangingPunct="1">
        <a:spcBef>
          <a:spcPct val="0"/>
        </a:spcBef>
        <a:spcAft>
          <a:spcPct val="0"/>
        </a:spcAft>
        <a:defRPr sz="4200">
          <a:solidFill>
            <a:schemeClr val="tx2"/>
          </a:solidFill>
          <a:latin typeface="Book Antiqua" pitchFamily="18" charset="0"/>
          <a:ea typeface="黑体" pitchFamily="2" charset="-122"/>
        </a:defRPr>
      </a:lvl6pPr>
      <a:lvl7pPr marL="914400" algn="l" rtl="0" eaLnBrk="1" fontAlgn="base" hangingPunct="1">
        <a:spcBef>
          <a:spcPct val="0"/>
        </a:spcBef>
        <a:spcAft>
          <a:spcPct val="0"/>
        </a:spcAft>
        <a:defRPr sz="4200">
          <a:solidFill>
            <a:schemeClr val="tx2"/>
          </a:solidFill>
          <a:latin typeface="Book Antiqua"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Book Antiqua"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Book Antiqua" pitchFamily="18" charset="0"/>
          <a:ea typeface="黑体" pitchFamily="2" charset="-122"/>
        </a:defRPr>
      </a:lvl9pPr>
    </p:titleStyle>
    <p:bodyStyle>
      <a:lvl1pPr marL="469900" indent="-469900" algn="l" rtl="0" eaLnBrk="1" fontAlgn="base" hangingPunct="1">
        <a:spcBef>
          <a:spcPct val="10000"/>
        </a:spcBef>
        <a:spcAft>
          <a:spcPct val="0"/>
        </a:spcAft>
        <a:buClr>
          <a:schemeClr val="accent2"/>
        </a:buClr>
        <a:buFont typeface="Wingdings" pitchFamily="2" charset="2"/>
        <a:buChar char="o"/>
        <a:defRPr lang="zh-CN" altLang="zh-CN" sz="3200" b="1" smtClean="0">
          <a:solidFill>
            <a:srgbClr val="000099"/>
          </a:solidFill>
          <a:effectLst/>
          <a:latin typeface="宋体" pitchFamily="2" charset="-122"/>
          <a:ea typeface="宋体" pitchFamily="2" charset="-122"/>
          <a:cs typeface="+mn-cs"/>
        </a:defRPr>
      </a:lvl1pPr>
      <a:lvl2pPr marL="712788" indent="-357188" algn="l" rtl="0" eaLnBrk="1" fontAlgn="base" hangingPunct="1">
        <a:spcBef>
          <a:spcPct val="10000"/>
        </a:spcBef>
        <a:spcAft>
          <a:spcPct val="0"/>
        </a:spcAft>
        <a:buClr>
          <a:schemeClr val="accent2"/>
        </a:buClr>
        <a:buFont typeface="Wingdings" pitchFamily="2" charset="2"/>
        <a:buChar char="n"/>
        <a:defRPr sz="3200" b="1">
          <a:solidFill>
            <a:srgbClr val="000099"/>
          </a:solidFill>
          <a:latin typeface="宋体" pitchFamily="2" charset="-122"/>
          <a:ea typeface="宋体" pitchFamily="2" charset="-122"/>
        </a:defRPr>
      </a:lvl2pPr>
      <a:lvl3pPr marL="985838" indent="-357188" algn="l" rtl="0" eaLnBrk="1" fontAlgn="base" hangingPunct="1">
        <a:spcBef>
          <a:spcPct val="10000"/>
        </a:spcBef>
        <a:spcAft>
          <a:spcPct val="0"/>
        </a:spcAft>
        <a:buClr>
          <a:schemeClr val="accent2"/>
        </a:buClr>
        <a:buFont typeface="Wingdings" pitchFamily="2" charset="2"/>
        <a:buChar char="p"/>
        <a:defRPr sz="3200" b="1">
          <a:solidFill>
            <a:srgbClr val="000099"/>
          </a:solidFill>
          <a:latin typeface="宋体" pitchFamily="2" charset="-122"/>
          <a:ea typeface="宋体" pitchFamily="2" charset="-122"/>
        </a:defRPr>
      </a:lvl3pPr>
      <a:lvl4pPr marL="1258888" indent="-273050" algn="l" rtl="0" eaLnBrk="1" fontAlgn="base" hangingPunct="1">
        <a:spcBef>
          <a:spcPct val="10000"/>
        </a:spcBef>
        <a:spcAft>
          <a:spcPct val="0"/>
        </a:spcAft>
        <a:buClr>
          <a:schemeClr val="accent2"/>
        </a:buClr>
        <a:buFont typeface="Wingdings" pitchFamily="2" charset="2"/>
        <a:buChar char="n"/>
        <a:defRPr sz="3200" b="1">
          <a:solidFill>
            <a:srgbClr val="000099"/>
          </a:solidFill>
          <a:latin typeface="宋体" pitchFamily="2" charset="-122"/>
          <a:ea typeface="宋体" pitchFamily="2" charset="-122"/>
        </a:defRPr>
      </a:lvl4pPr>
      <a:lvl5pPr marL="1614488" indent="-273050" algn="l" rtl="0" eaLnBrk="1" fontAlgn="base" hangingPunct="1">
        <a:spcBef>
          <a:spcPct val="10000"/>
        </a:spcBef>
        <a:spcAft>
          <a:spcPct val="0"/>
        </a:spcAft>
        <a:buClr>
          <a:schemeClr val="accent2"/>
        </a:buClr>
        <a:buFont typeface="Wingdings" pitchFamily="2" charset="2"/>
        <a:buChar char="§"/>
        <a:defRPr sz="3200" b="1">
          <a:solidFill>
            <a:srgbClr val="000099"/>
          </a:solidFill>
          <a:latin typeface="宋体" pitchFamily="2" charset="-122"/>
          <a:ea typeface="宋体" pitchFamily="2" charset="-122"/>
        </a:defRPr>
      </a:lvl5pPr>
      <a:lvl6pPr marL="25511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endParaRPr lang="en-US" altLang="zh-CN" dirty="0">
              <a:solidFill>
                <a:srgbClr val="00B0F0"/>
              </a:solidFill>
              <a:latin typeface="+mj-ea"/>
            </a:endParaRPr>
          </a:p>
          <a:p>
            <a:pPr marL="0" indent="0">
              <a:buNone/>
            </a:pPr>
            <a:endParaRPr lang="en-US" altLang="zh-CN" dirty="0">
              <a:solidFill>
                <a:srgbClr val="00B0F0"/>
              </a:solidFill>
              <a:latin typeface="+mj-ea"/>
            </a:endParaRPr>
          </a:p>
          <a:p>
            <a:pPr marL="0" indent="0">
              <a:buNone/>
            </a:pPr>
            <a:endParaRPr lang="en-US" altLang="zh-CN" dirty="0">
              <a:solidFill>
                <a:srgbClr val="00B0F0"/>
              </a:solidFill>
              <a:latin typeface="+mj-ea"/>
            </a:endParaRPr>
          </a:p>
          <a:p>
            <a:pPr marL="0" indent="0" algn="ctr">
              <a:buNone/>
            </a:pPr>
            <a:r>
              <a:rPr lang="zh-CN" altLang="en-US" sz="5400" dirty="0">
                <a:solidFill>
                  <a:srgbClr val="00B0F0"/>
                </a:solidFill>
                <a:latin typeface="+mj-ea"/>
              </a:rPr>
              <a:t>第</a:t>
            </a:r>
            <a:r>
              <a:rPr lang="en-US" altLang="zh-CN" sz="5400" dirty="0">
                <a:solidFill>
                  <a:srgbClr val="00B0F0"/>
                </a:solidFill>
                <a:latin typeface="+mj-ea"/>
              </a:rPr>
              <a:t>4</a:t>
            </a:r>
            <a:r>
              <a:rPr lang="zh-CN" altLang="en-US" sz="5400" dirty="0">
                <a:solidFill>
                  <a:srgbClr val="00B0F0"/>
                </a:solidFill>
                <a:latin typeface="+mj-ea"/>
              </a:rPr>
              <a:t>章 无线传感网络技术</a:t>
            </a:r>
            <a:endParaRPr lang="zh-CN" altLang="zh-CN" sz="5400" dirty="0">
              <a:solidFill>
                <a:srgbClr val="00B0F0"/>
              </a:solidFill>
              <a:latin typeface="+mj-ea"/>
            </a:endParaRPr>
          </a:p>
          <a:p>
            <a:pPr marL="0" indent="0">
              <a:buNone/>
            </a:pPr>
            <a:endParaRPr lang="zh-CN" altLang="en-US" dirty="0"/>
          </a:p>
        </p:txBody>
      </p:sp>
    </p:spTree>
    <p:extLst>
      <p:ext uri="{BB962C8B-B14F-4D97-AF65-F5344CB8AC3E}">
        <p14:creationId xmlns:p14="http://schemas.microsoft.com/office/powerpoint/2010/main" val="65411466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836713"/>
            <a:ext cx="10668000" cy="403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r>
              <a:rPr lang="en-US" altLang="zh-CN" dirty="0"/>
              <a:t>		</a:t>
            </a:r>
            <a:endParaRPr lang="zh-CN" altLang="zh-CN" dirty="0"/>
          </a:p>
          <a:p>
            <a:pPr marL="720000" lvl="1" algn="just">
              <a:spcBef>
                <a:spcPts val="0"/>
              </a:spcBef>
              <a:buFont typeface="Wingdings" panose="05000000000000000000" pitchFamily="2" charset="2"/>
              <a:buChar char="p"/>
            </a:pPr>
            <a:r>
              <a:rPr lang="zh-CN" altLang="zh-CN" dirty="0"/>
              <a:t>平面网络结构</a:t>
            </a:r>
            <a:r>
              <a:rPr lang="zh-CN" altLang="en-US" dirty="0"/>
              <a:t>优点：</a:t>
            </a:r>
            <a:r>
              <a:rPr lang="zh-CN" altLang="zh-CN" dirty="0"/>
              <a:t>这种网络拓扑结构</a:t>
            </a:r>
            <a:r>
              <a:rPr lang="zh-CN" altLang="zh-CN" dirty="0">
                <a:solidFill>
                  <a:schemeClr val="bg2"/>
                </a:solidFill>
              </a:rPr>
              <a:t>简单</a:t>
            </a:r>
            <a:r>
              <a:rPr lang="zh-CN" altLang="zh-CN" dirty="0"/>
              <a:t>、</a:t>
            </a:r>
            <a:r>
              <a:rPr lang="zh-CN" altLang="zh-CN" dirty="0">
                <a:solidFill>
                  <a:schemeClr val="bg2"/>
                </a:solidFill>
              </a:rPr>
              <a:t>易维护</a:t>
            </a:r>
            <a:r>
              <a:rPr lang="zh-CN" altLang="zh-CN" dirty="0"/>
              <a:t>、具有</a:t>
            </a:r>
            <a:r>
              <a:rPr lang="zh-CN" altLang="zh-CN" dirty="0">
                <a:solidFill>
                  <a:schemeClr val="bg2"/>
                </a:solidFill>
              </a:rPr>
              <a:t>较好的健壮性</a:t>
            </a:r>
            <a:r>
              <a:rPr lang="zh-CN" altLang="zh-CN" dirty="0"/>
              <a:t>。</a:t>
            </a:r>
            <a:endParaRPr lang="en-US" altLang="zh-CN" dirty="0"/>
          </a:p>
          <a:p>
            <a:pPr marL="720000" lvl="1" algn="just">
              <a:spcBef>
                <a:spcPts val="0"/>
              </a:spcBef>
              <a:buFont typeface="Wingdings" panose="05000000000000000000" pitchFamily="2" charset="2"/>
              <a:buChar char="p"/>
            </a:pPr>
            <a:endParaRPr lang="en-US" altLang="zh-CN" dirty="0"/>
          </a:p>
          <a:p>
            <a:pPr marL="720000" lvl="1" algn="just">
              <a:spcBef>
                <a:spcPts val="0"/>
              </a:spcBef>
              <a:buFont typeface="Wingdings" panose="05000000000000000000" pitchFamily="2" charset="2"/>
              <a:buChar char="p"/>
            </a:pPr>
            <a:r>
              <a:rPr lang="zh-CN" altLang="zh-CN" dirty="0"/>
              <a:t>平面网络结构</a:t>
            </a:r>
            <a:r>
              <a:rPr lang="zh-CN" altLang="en-US" dirty="0"/>
              <a:t>缺点：</a:t>
            </a:r>
            <a:r>
              <a:rPr lang="zh-CN" altLang="zh-CN" dirty="0"/>
              <a:t>由于没有中心管理节点，当节点较多时，在节点组织、路由建立、控制维护等方面开销较大，造成总体能量损耗较大。故采用自组织协同算法形成网络，其</a:t>
            </a:r>
            <a:r>
              <a:rPr lang="zh-CN" altLang="zh-CN" dirty="0">
                <a:solidFill>
                  <a:schemeClr val="bg2"/>
                </a:solidFill>
              </a:rPr>
              <a:t>组网算法比较复杂</a:t>
            </a:r>
            <a:r>
              <a:rPr lang="zh-CN" altLang="zh-CN" dirty="0"/>
              <a:t>。</a:t>
            </a:r>
          </a:p>
        </p:txBody>
      </p:sp>
      <p:sp>
        <p:nvSpPr>
          <p:cNvPr id="2" name="标题 1"/>
          <p:cNvSpPr>
            <a:spLocks noGrp="1"/>
          </p:cNvSpPr>
          <p:nvPr>
            <p:ph type="title"/>
          </p:nvPr>
        </p:nvSpPr>
        <p:spPr/>
        <p:txBody>
          <a:bodyPr/>
          <a:lstStyle/>
          <a:p>
            <a:pPr lvl="0">
              <a:lnSpc>
                <a:spcPts val="3800"/>
              </a:lnSpc>
            </a:pPr>
            <a:r>
              <a:rPr lang="en-US" altLang="zh-CN" dirty="0"/>
              <a:t>4.1.2 WSN</a:t>
            </a:r>
            <a:r>
              <a:rPr lang="zh-CN" altLang="en-US" dirty="0"/>
              <a:t>拓扑结构</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Tree>
    <p:extLst>
      <p:ext uri="{BB962C8B-B14F-4D97-AF65-F5344CB8AC3E}">
        <p14:creationId xmlns:p14="http://schemas.microsoft.com/office/powerpoint/2010/main" val="374872546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1055440" y="3012710"/>
            <a:ext cx="6321451" cy="279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ts val="0"/>
              </a:spcBef>
              <a:buNone/>
            </a:pPr>
            <a:r>
              <a:rPr lang="zh-CN" altLang="zh-CN" sz="2800" dirty="0">
                <a:solidFill>
                  <a:srgbClr val="000099"/>
                </a:solidFill>
              </a:rPr>
              <a:t>网络分为上层和下层两个部分：上层为中心骨干节点，下层为一般传感器节点。网络存在一个或多个骨干节点，</a:t>
            </a:r>
            <a:r>
              <a:rPr lang="zh-CN" altLang="zh-CN" sz="2800" dirty="0">
                <a:solidFill>
                  <a:srgbClr val="C00000"/>
                </a:solidFill>
              </a:rPr>
              <a:t>骨干节点之间或一般传感器节点之间采用的是平面网络结构</a:t>
            </a:r>
            <a:r>
              <a:rPr lang="zh-CN" altLang="zh-CN" sz="2800" dirty="0">
                <a:solidFill>
                  <a:srgbClr val="000099"/>
                </a:solidFill>
              </a:rPr>
              <a:t>。</a:t>
            </a:r>
            <a:endParaRPr lang="en-US" altLang="zh-CN" sz="2800" dirty="0">
              <a:solidFill>
                <a:srgbClr val="000099"/>
              </a:solidFill>
            </a:endParaRPr>
          </a:p>
        </p:txBody>
      </p:sp>
      <p:sp>
        <p:nvSpPr>
          <p:cNvPr id="2" name="标题 1"/>
          <p:cNvSpPr>
            <a:spLocks noGrp="1"/>
          </p:cNvSpPr>
          <p:nvPr>
            <p:ph type="title"/>
          </p:nvPr>
        </p:nvSpPr>
        <p:spPr/>
        <p:txBody>
          <a:bodyPr/>
          <a:lstStyle/>
          <a:p>
            <a:pPr lvl="0">
              <a:lnSpc>
                <a:spcPts val="3800"/>
              </a:lnSpc>
            </a:pPr>
            <a:r>
              <a:rPr lang="en-US" altLang="zh-CN" dirty="0"/>
              <a:t>4.1.2 WSN</a:t>
            </a:r>
            <a:r>
              <a:rPr lang="zh-CN" altLang="en-US" dirty="0"/>
              <a:t>拓扑结构</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6160" y="3140968"/>
            <a:ext cx="3924000" cy="2315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内容占位符 2"/>
          <p:cNvSpPr txBox="1">
            <a:spLocks/>
          </p:cNvSpPr>
          <p:nvPr/>
        </p:nvSpPr>
        <p:spPr bwMode="auto">
          <a:xfrm>
            <a:off x="725996" y="1420655"/>
            <a:ext cx="10668000"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360000" lvl="1" algn="just">
              <a:spcBef>
                <a:spcPts val="0"/>
              </a:spcBef>
              <a:buFont typeface="Wingdings" panose="05000000000000000000" pitchFamily="2" charset="2"/>
              <a:buChar char="n"/>
            </a:pPr>
            <a:r>
              <a:rPr lang="zh-CN" altLang="zh-CN" dirty="0"/>
              <a:t>分级网络结构</a:t>
            </a:r>
            <a:r>
              <a:rPr lang="zh-CN" altLang="en-US" dirty="0"/>
              <a:t>：</a:t>
            </a:r>
            <a:r>
              <a:rPr lang="zh-CN" altLang="zh-CN" dirty="0"/>
              <a:t>是平面网络结构的一种扩展拓扑结构，也叫作层次网络结构，如图</a:t>
            </a:r>
            <a:r>
              <a:rPr lang="en-US" altLang="zh-CN" dirty="0"/>
              <a:t>4-4</a:t>
            </a:r>
            <a:r>
              <a:rPr lang="zh-CN" altLang="zh-CN" dirty="0"/>
              <a:t>所示。</a:t>
            </a:r>
          </a:p>
        </p:txBody>
      </p:sp>
      <p:sp>
        <p:nvSpPr>
          <p:cNvPr id="3" name="矩形 2"/>
          <p:cNvSpPr/>
          <p:nvPr/>
        </p:nvSpPr>
        <p:spPr>
          <a:xfrm>
            <a:off x="8400256" y="5805264"/>
            <a:ext cx="2642070" cy="400110"/>
          </a:xfrm>
          <a:prstGeom prst="rect">
            <a:avLst/>
          </a:prstGeom>
        </p:spPr>
        <p:txBody>
          <a:bodyPr wrap="none">
            <a:spAutoFit/>
          </a:bodyPr>
          <a:lstStyle/>
          <a:p>
            <a:pPr algn="ctr"/>
            <a:r>
              <a:rPr lang="zh-CN" altLang="en-US" sz="2000" b="1" dirty="0">
                <a:solidFill>
                  <a:srgbClr val="000000"/>
                </a:solidFill>
              </a:rPr>
              <a:t>图</a:t>
            </a:r>
            <a:r>
              <a:rPr lang="en-US" altLang="zh-CN" sz="2000" b="1" dirty="0">
                <a:solidFill>
                  <a:srgbClr val="000000"/>
                </a:solidFill>
              </a:rPr>
              <a:t>4-4 </a:t>
            </a:r>
            <a:r>
              <a:rPr lang="zh-CN" altLang="en-US" sz="2000" b="1" dirty="0">
                <a:solidFill>
                  <a:srgbClr val="000000"/>
                </a:solidFill>
              </a:rPr>
              <a:t>分级网络结构图</a:t>
            </a:r>
            <a:endParaRPr lang="en-US" altLang="zh-CN" sz="2000" b="1" dirty="0">
              <a:solidFill>
                <a:srgbClr val="000000"/>
              </a:solidFill>
            </a:endParaRPr>
          </a:p>
        </p:txBody>
      </p:sp>
    </p:spTree>
    <p:extLst>
      <p:ext uri="{BB962C8B-B14F-4D97-AF65-F5344CB8AC3E}">
        <p14:creationId xmlns:p14="http://schemas.microsoft.com/office/powerpoint/2010/main" val="350787346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617984" y="1268760"/>
            <a:ext cx="10884024"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914400" lvl="1" indent="-457200">
              <a:spcBef>
                <a:spcPts val="0"/>
              </a:spcBef>
              <a:buClr>
                <a:srgbClr val="FF3300"/>
              </a:buClr>
              <a:buFont typeface="Wingdings" pitchFamily="2" charset="2"/>
              <a:buChar char="n"/>
            </a:pPr>
            <a:r>
              <a:rPr lang="zh-CN" altLang="zh-CN" dirty="0"/>
              <a:t>混合网络结构</a:t>
            </a:r>
            <a:r>
              <a:rPr lang="zh-CN" altLang="en-US" dirty="0"/>
              <a:t>：</a:t>
            </a:r>
            <a:r>
              <a:rPr lang="zh-CN" altLang="zh-CN" dirty="0"/>
              <a:t>是</a:t>
            </a:r>
            <a:r>
              <a:rPr lang="en-US" altLang="zh-CN" dirty="0"/>
              <a:t>WSN</a:t>
            </a:r>
            <a:r>
              <a:rPr lang="zh-CN" altLang="zh-CN" dirty="0"/>
              <a:t>中平面网络结构和分级网络结构的一种混合拓扑结构。一个混合网络就是一个包含多个供应商网络硬件和设备的网络。</a:t>
            </a:r>
            <a:r>
              <a:rPr lang="zh-CN" altLang="en-US" dirty="0"/>
              <a:t>如图</a:t>
            </a:r>
            <a:r>
              <a:rPr lang="en-US" altLang="zh-CN" dirty="0"/>
              <a:t>4-5</a:t>
            </a:r>
            <a:r>
              <a:rPr lang="zh-CN" altLang="en-US" dirty="0"/>
              <a:t>所示：</a:t>
            </a:r>
            <a:endParaRPr lang="en-US" altLang="zh-CN" dirty="0"/>
          </a:p>
          <a:p>
            <a:pPr lvl="1">
              <a:spcBef>
                <a:spcPts val="0"/>
              </a:spcBef>
              <a:buClr>
                <a:srgbClr val="FF3300"/>
              </a:buClr>
            </a:pPr>
            <a:r>
              <a:rPr lang="en-US" altLang="zh-CN" dirty="0"/>
              <a:t>	</a:t>
            </a:r>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4.1.2 WSN</a:t>
            </a:r>
            <a:r>
              <a:rPr lang="zh-CN" altLang="en-US" dirty="0"/>
              <a:t>拓扑结构</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6664" y="3020889"/>
            <a:ext cx="4126920"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555088" y="5613177"/>
            <a:ext cx="2581472" cy="400110"/>
          </a:xfrm>
          <a:prstGeom prst="rect">
            <a:avLst/>
          </a:prstGeom>
          <a:noFill/>
        </p:spPr>
        <p:txBody>
          <a:bodyPr wrap="square" rtlCol="0">
            <a:spAutoFit/>
          </a:bodyPr>
          <a:lstStyle/>
          <a:p>
            <a:pPr marL="0" lvl="1"/>
            <a:r>
              <a:rPr lang="zh-CN" altLang="en-US" sz="2000" b="1" dirty="0">
                <a:solidFill>
                  <a:srgbClr val="000000"/>
                </a:solidFill>
              </a:rPr>
              <a:t>图 </a:t>
            </a:r>
            <a:r>
              <a:rPr lang="en-US" altLang="zh-CN" sz="2000" b="1" dirty="0">
                <a:solidFill>
                  <a:srgbClr val="000000"/>
                </a:solidFill>
              </a:rPr>
              <a:t>4-5 </a:t>
            </a:r>
            <a:r>
              <a:rPr lang="zh-CN" altLang="en-US" sz="2000" b="1" dirty="0">
                <a:solidFill>
                  <a:srgbClr val="000000"/>
                </a:solidFill>
              </a:rPr>
              <a:t>混合网络结构</a:t>
            </a:r>
            <a:endParaRPr lang="zh-CN" altLang="en-US" sz="2000" b="1" dirty="0"/>
          </a:p>
        </p:txBody>
      </p:sp>
      <p:sp>
        <p:nvSpPr>
          <p:cNvPr id="3" name="矩形 2"/>
          <p:cNvSpPr/>
          <p:nvPr/>
        </p:nvSpPr>
        <p:spPr>
          <a:xfrm>
            <a:off x="1055440" y="3126944"/>
            <a:ext cx="6096001" cy="2677656"/>
          </a:xfrm>
          <a:prstGeom prst="rect">
            <a:avLst/>
          </a:prstGeom>
        </p:spPr>
        <p:txBody>
          <a:bodyPr>
            <a:spAutoFit/>
          </a:bodyPr>
          <a:lstStyle/>
          <a:p>
            <a:pPr marL="0" lvl="1" indent="720000">
              <a:spcBef>
                <a:spcPts val="0"/>
              </a:spcBef>
              <a:buClr>
                <a:srgbClr val="FF3300"/>
              </a:buClr>
            </a:pPr>
            <a:r>
              <a:rPr lang="zh-CN" altLang="zh-CN" sz="2800" dirty="0">
                <a:solidFill>
                  <a:srgbClr val="000099"/>
                </a:solidFill>
              </a:rPr>
              <a:t>网络骨干节点之间及一般传感器节点之间都采用平面网络结构</a:t>
            </a:r>
            <a:r>
              <a:rPr lang="zh-CN" altLang="en-US" sz="2800" dirty="0">
                <a:solidFill>
                  <a:srgbClr val="000099"/>
                </a:solidFill>
              </a:rPr>
              <a:t>。</a:t>
            </a:r>
            <a:r>
              <a:rPr lang="zh-CN" altLang="zh-CN" sz="2800" dirty="0">
                <a:solidFill>
                  <a:srgbClr val="000099"/>
                </a:solidFill>
              </a:rPr>
              <a:t>这种网络拓扑结构和分级网络结构不同的是</a:t>
            </a:r>
            <a:r>
              <a:rPr lang="zh-CN" altLang="en-US" sz="2800" dirty="0">
                <a:solidFill>
                  <a:srgbClr val="000099"/>
                </a:solidFill>
              </a:rPr>
              <a:t>：</a:t>
            </a:r>
            <a:r>
              <a:rPr lang="zh-CN" altLang="zh-CN" sz="2800" dirty="0">
                <a:solidFill>
                  <a:srgbClr val="7030A0"/>
                </a:solidFill>
              </a:rPr>
              <a:t>一般传感器节点之间可以直接通信，不需要通过汇聚骨干节点转发数据。</a:t>
            </a:r>
            <a:endParaRPr lang="zh-CN" altLang="en-US" sz="2800" dirty="0">
              <a:solidFill>
                <a:srgbClr val="7030A0"/>
              </a:solidFill>
            </a:endParaRPr>
          </a:p>
        </p:txBody>
      </p:sp>
    </p:spTree>
    <p:extLst>
      <p:ext uri="{BB962C8B-B14F-4D97-AF65-F5344CB8AC3E}">
        <p14:creationId xmlns:p14="http://schemas.microsoft.com/office/powerpoint/2010/main" val="263603391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28600" y="1268760"/>
            <a:ext cx="10740008" cy="1983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lvl="1" algn="just">
              <a:spcBef>
                <a:spcPts val="0"/>
              </a:spcBef>
              <a:buClr>
                <a:srgbClr val="FF3300"/>
              </a:buClr>
              <a:buFont typeface="Wingdings" pitchFamily="2" charset="2"/>
              <a:buChar char="n"/>
            </a:pPr>
            <a:r>
              <a:rPr lang="en-US" altLang="zh-CN" dirty="0"/>
              <a:t>Mesh</a:t>
            </a:r>
            <a:r>
              <a:rPr lang="zh-CN" altLang="en-US" dirty="0"/>
              <a:t>网络结构：</a:t>
            </a:r>
            <a:endParaRPr lang="en-US" altLang="zh-CN" dirty="0"/>
          </a:p>
          <a:p>
            <a:pPr marL="0" lvl="1">
              <a:spcBef>
                <a:spcPts val="0"/>
              </a:spcBef>
              <a:buClr>
                <a:srgbClr val="FF3300"/>
              </a:buClr>
            </a:pPr>
            <a:r>
              <a:rPr lang="en-US" altLang="zh-CN" dirty="0"/>
              <a:t>	Mesh</a:t>
            </a:r>
            <a:r>
              <a:rPr lang="zh-CN" altLang="zh-CN" dirty="0"/>
              <a:t>网络结构是一种新型的</a:t>
            </a:r>
            <a:r>
              <a:rPr lang="en-US" altLang="zh-CN" dirty="0"/>
              <a:t>WSN</a:t>
            </a:r>
            <a:r>
              <a:rPr lang="zh-CN" altLang="zh-CN" dirty="0"/>
              <a:t>结构，较前面的传统无线网络，其拓扑结构在结构与技术上均有不同，结构如图</a:t>
            </a:r>
            <a:r>
              <a:rPr lang="en-US" altLang="zh-CN" dirty="0"/>
              <a:t>4-6</a:t>
            </a:r>
            <a:r>
              <a:rPr lang="zh-CN" altLang="zh-CN" dirty="0"/>
              <a:t>所示。</a:t>
            </a:r>
            <a:r>
              <a:rPr lang="en-US" altLang="zh-CN" dirty="0"/>
              <a:t>	</a:t>
            </a:r>
          </a:p>
          <a:p>
            <a:pPr marL="0" lvl="1">
              <a:buClr>
                <a:srgbClr val="FF3300"/>
              </a:buClr>
            </a:pPr>
            <a:endParaRPr lang="en-US" altLang="zh-CN" dirty="0"/>
          </a:p>
          <a:p>
            <a:pPr marL="0" lvl="1">
              <a:buClr>
                <a:srgbClr val="FF3300"/>
              </a:buClr>
            </a:pPr>
            <a:endParaRPr lang="en-US" altLang="zh-CN" dirty="0"/>
          </a:p>
          <a:p>
            <a:pPr marL="0" lvl="1">
              <a:buClr>
                <a:srgbClr val="FF3300"/>
              </a:buClr>
            </a:pPr>
            <a:endParaRPr lang="en-US" altLang="zh-CN" dirty="0"/>
          </a:p>
          <a:p>
            <a:pPr marL="0" lvl="2">
              <a:buClr>
                <a:srgbClr val="FF3300"/>
              </a:buClr>
            </a:pPr>
            <a:r>
              <a:rPr lang="en-US" altLang="zh-CN" dirty="0"/>
              <a:t>	</a:t>
            </a:r>
          </a:p>
          <a:p>
            <a:pPr marL="0" lvl="3">
              <a:buClr>
                <a:srgbClr val="FF3300"/>
              </a:buClr>
            </a:pPr>
            <a:r>
              <a:rPr lang="en-US" altLang="zh-CN" sz="1800" dirty="0">
                <a:solidFill>
                  <a:srgbClr val="000000"/>
                </a:solidFill>
              </a:rPr>
              <a:t>	</a:t>
            </a:r>
            <a:endParaRPr lang="zh-CN" altLang="zh-CN" sz="1800" dirty="0">
              <a:solidFill>
                <a:srgbClr val="000000"/>
              </a:solidFill>
            </a:endParaRPr>
          </a:p>
        </p:txBody>
      </p:sp>
      <p:sp>
        <p:nvSpPr>
          <p:cNvPr id="2" name="标题 1"/>
          <p:cNvSpPr>
            <a:spLocks noGrp="1"/>
          </p:cNvSpPr>
          <p:nvPr>
            <p:ph type="title"/>
          </p:nvPr>
        </p:nvSpPr>
        <p:spPr/>
        <p:txBody>
          <a:bodyPr/>
          <a:lstStyle/>
          <a:p>
            <a:pPr lvl="0">
              <a:lnSpc>
                <a:spcPts val="3800"/>
              </a:lnSpc>
            </a:pPr>
            <a:r>
              <a:rPr lang="en-US" altLang="zh-CN" dirty="0"/>
              <a:t>4.1.2 WSN</a:t>
            </a:r>
            <a:r>
              <a:rPr lang="zh-CN" altLang="en-US" dirty="0"/>
              <a:t>拓扑结构</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2304" y="3356992"/>
            <a:ext cx="2350561" cy="21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内容占位符 2"/>
          <p:cNvSpPr txBox="1">
            <a:spLocks/>
          </p:cNvSpPr>
          <p:nvPr/>
        </p:nvSpPr>
        <p:spPr bwMode="auto">
          <a:xfrm>
            <a:off x="911424" y="3655913"/>
            <a:ext cx="6995592" cy="2294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lvl="1" indent="457200" algn="just">
              <a:spcBef>
                <a:spcPts val="0"/>
              </a:spcBef>
              <a:buClr>
                <a:srgbClr val="FF3300"/>
              </a:buClr>
            </a:pPr>
            <a:r>
              <a:rPr lang="en-US" altLang="zh-CN" sz="2800" dirty="0"/>
              <a:t>Mesh</a:t>
            </a:r>
            <a:r>
              <a:rPr lang="zh-CN" altLang="zh-CN" sz="2800" dirty="0"/>
              <a:t>网络从结构上来看是规则分布的网络，不同于完全连接的网络结构</a:t>
            </a:r>
            <a:r>
              <a:rPr lang="zh-CN" altLang="en-US" sz="2800" dirty="0"/>
              <a:t>。</a:t>
            </a:r>
            <a:endParaRPr lang="en-US" altLang="zh-CN" sz="2800" dirty="0"/>
          </a:p>
          <a:p>
            <a:pPr marL="0" lvl="1" indent="457200" algn="just">
              <a:spcBef>
                <a:spcPts val="0"/>
              </a:spcBef>
              <a:buClr>
                <a:srgbClr val="FF3300"/>
              </a:buClr>
            </a:pPr>
            <a:r>
              <a:rPr lang="en-US" altLang="zh-CN" sz="2800" dirty="0"/>
              <a:t>Mesh</a:t>
            </a:r>
            <a:r>
              <a:rPr lang="zh-CN" altLang="zh-CN" sz="2800" dirty="0"/>
              <a:t>网络通常只</a:t>
            </a:r>
            <a:r>
              <a:rPr lang="zh-CN" altLang="zh-CN" sz="2800" dirty="0">
                <a:solidFill>
                  <a:schemeClr val="accent6"/>
                </a:solidFill>
              </a:rPr>
              <a:t>允许最邻近节点通信</a:t>
            </a:r>
            <a:r>
              <a:rPr lang="zh-CN" altLang="zh-CN" sz="2800" dirty="0"/>
              <a:t>，网络内部的节点一般都是相同的，因此也称为对等网。</a:t>
            </a:r>
            <a:r>
              <a:rPr lang="en-US" altLang="zh-CN" sz="2800" dirty="0">
                <a:solidFill>
                  <a:srgbClr val="000099"/>
                </a:solidFill>
              </a:rPr>
              <a:t>                     </a:t>
            </a:r>
            <a:r>
              <a:rPr lang="en-US" altLang="zh-CN" sz="2800" dirty="0"/>
              <a:t>	</a:t>
            </a:r>
          </a:p>
          <a:p>
            <a:pPr marL="0" lvl="1" indent="457200">
              <a:spcBef>
                <a:spcPts val="0"/>
              </a:spcBef>
              <a:buClr>
                <a:srgbClr val="FF3300"/>
              </a:buClr>
            </a:pPr>
            <a:endParaRPr lang="en-US" altLang="zh-CN" sz="2800" dirty="0"/>
          </a:p>
          <a:p>
            <a:pPr marL="0" lvl="1" indent="457200">
              <a:spcBef>
                <a:spcPts val="0"/>
              </a:spcBef>
              <a:buClr>
                <a:srgbClr val="FF3300"/>
              </a:buClr>
            </a:pPr>
            <a:endParaRPr lang="en-US" altLang="zh-CN" sz="2800" dirty="0"/>
          </a:p>
          <a:p>
            <a:pPr marL="0" lvl="1" indent="457200">
              <a:spcBef>
                <a:spcPts val="0"/>
              </a:spcBef>
              <a:buClr>
                <a:srgbClr val="FF3300"/>
              </a:buClr>
            </a:pPr>
            <a:endParaRPr lang="en-US" altLang="zh-CN" sz="2800" dirty="0"/>
          </a:p>
          <a:p>
            <a:pPr marL="0" lvl="2" indent="457200">
              <a:spcBef>
                <a:spcPts val="0"/>
              </a:spcBef>
              <a:buClr>
                <a:srgbClr val="FF3300"/>
              </a:buClr>
            </a:pPr>
            <a:r>
              <a:rPr lang="en-US" altLang="zh-CN" sz="2800" dirty="0"/>
              <a:t>	</a:t>
            </a:r>
          </a:p>
          <a:p>
            <a:pPr marL="0" lvl="3" indent="457200">
              <a:spcBef>
                <a:spcPts val="0"/>
              </a:spcBef>
              <a:buClr>
                <a:srgbClr val="FF3300"/>
              </a:buClr>
            </a:pPr>
            <a:r>
              <a:rPr lang="en-US" altLang="zh-CN" sz="2800" dirty="0">
                <a:solidFill>
                  <a:srgbClr val="000000"/>
                </a:solidFill>
              </a:rPr>
              <a:t>	</a:t>
            </a:r>
            <a:endParaRPr lang="zh-CN" altLang="zh-CN" sz="2800" dirty="0">
              <a:solidFill>
                <a:srgbClr val="000000"/>
              </a:solidFill>
            </a:endParaRPr>
          </a:p>
        </p:txBody>
      </p:sp>
      <p:sp>
        <p:nvSpPr>
          <p:cNvPr id="3" name="矩形 2"/>
          <p:cNvSpPr/>
          <p:nvPr/>
        </p:nvSpPr>
        <p:spPr>
          <a:xfrm>
            <a:off x="8838454" y="5765926"/>
            <a:ext cx="2344411" cy="369332"/>
          </a:xfrm>
          <a:prstGeom prst="rect">
            <a:avLst/>
          </a:prstGeom>
        </p:spPr>
        <p:txBody>
          <a:bodyPr wrap="square">
            <a:spAutoFit/>
          </a:bodyPr>
          <a:lstStyle/>
          <a:p>
            <a:pPr marL="0" lvl="1">
              <a:spcBef>
                <a:spcPts val="0"/>
              </a:spcBef>
              <a:buClr>
                <a:srgbClr val="FF3300"/>
              </a:buClr>
            </a:pPr>
            <a:r>
              <a:rPr lang="zh-CN" altLang="en-US" b="1" dirty="0">
                <a:solidFill>
                  <a:srgbClr val="000000"/>
                </a:solidFill>
              </a:rPr>
              <a:t>图 </a:t>
            </a:r>
            <a:r>
              <a:rPr lang="en-US" altLang="zh-CN" b="1" dirty="0">
                <a:solidFill>
                  <a:srgbClr val="000000"/>
                </a:solidFill>
              </a:rPr>
              <a:t>4-6 Mesh</a:t>
            </a:r>
            <a:r>
              <a:rPr lang="zh-CN" altLang="en-US" b="1" dirty="0">
                <a:solidFill>
                  <a:srgbClr val="000000"/>
                </a:solidFill>
              </a:rPr>
              <a:t>网络结构</a:t>
            </a:r>
            <a:endParaRPr lang="en-US" altLang="zh-CN" b="1" dirty="0">
              <a:solidFill>
                <a:srgbClr val="000000"/>
              </a:solidFill>
            </a:endParaRPr>
          </a:p>
        </p:txBody>
      </p:sp>
    </p:spTree>
    <p:extLst>
      <p:ext uri="{BB962C8B-B14F-4D97-AF65-F5344CB8AC3E}">
        <p14:creationId xmlns:p14="http://schemas.microsoft.com/office/powerpoint/2010/main" val="263603391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196752"/>
            <a:ext cx="10668000" cy="5111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lgn="just">
              <a:spcAft>
                <a:spcPts val="0"/>
              </a:spcAft>
              <a:buClr>
                <a:srgbClr val="FF3300"/>
              </a:buClr>
              <a:buFont typeface="Wingdings" panose="05000000000000000000" pitchFamily="2" charset="2"/>
              <a:buChar char="p"/>
            </a:pPr>
            <a:r>
              <a:rPr lang="zh-CN" altLang="en-US" kern="900" dirty="0">
                <a:latin typeface="汉仪中黑简"/>
                <a:cs typeface="Courier New" panose="02070309020205020404" pitchFamily="49" charset="0"/>
              </a:rPr>
              <a:t>简述</a:t>
            </a:r>
            <a:endParaRPr lang="en-US" altLang="zh-CN" kern="900" dirty="0">
              <a:latin typeface="汉仪中黑简"/>
              <a:cs typeface="Courier New" panose="02070309020205020404" pitchFamily="49" charset="0"/>
            </a:endParaRPr>
          </a:p>
          <a:p>
            <a:pPr marL="0" indent="720000" algn="just">
              <a:spcBef>
                <a:spcPts val="0"/>
              </a:spcBef>
              <a:spcAft>
                <a:spcPts val="0"/>
              </a:spcAft>
              <a:buClr>
                <a:srgbClr val="FF3300"/>
              </a:buClr>
              <a:buNone/>
            </a:pPr>
            <a:r>
              <a:rPr lang="zh-CN" altLang="zh-CN" sz="2800" dirty="0">
                <a:solidFill>
                  <a:srgbClr val="000099"/>
                </a:solidFill>
              </a:rPr>
              <a:t>随着通信技术、嵌入式技术、传感器技术的发展，传感器正逐渐向智能化、微型化、无线网络化发展。现在的无线网络主要包括移动通信网、无线局域网、蓝牙网络、</a:t>
            </a:r>
            <a:r>
              <a:rPr lang="en-US" altLang="zh-CN" sz="2800" dirty="0">
                <a:solidFill>
                  <a:srgbClr val="000099"/>
                </a:solidFill>
              </a:rPr>
              <a:t>Ad Hoc</a:t>
            </a:r>
            <a:r>
              <a:rPr lang="zh-CN" altLang="zh-CN" sz="2800" dirty="0">
                <a:solidFill>
                  <a:srgbClr val="000099"/>
                </a:solidFill>
              </a:rPr>
              <a:t>网络等，与这些网络相比，无线传感网络具有以下特点。</a:t>
            </a:r>
            <a:endParaRPr sz="2800" kern="900" dirty="0">
              <a:solidFill>
                <a:srgbClr val="000099"/>
              </a:solidFill>
              <a:latin typeface="汉仪中黑简"/>
              <a:cs typeface="Courier New" panose="02070309020205020404" pitchFamily="49" charset="0"/>
            </a:endParaRPr>
          </a:p>
          <a:p>
            <a:pPr marL="914400" lvl="1" indent="-457200">
              <a:buClr>
                <a:srgbClr val="FF3300"/>
              </a:buClr>
              <a:buFont typeface="Wingdings" pitchFamily="2" charset="2"/>
              <a:buChar char="n"/>
            </a:pPr>
            <a:r>
              <a:rPr lang="zh-CN" altLang="zh-CN" sz="2800" dirty="0">
                <a:solidFill>
                  <a:schemeClr val="accent6"/>
                </a:solidFill>
              </a:rPr>
              <a:t>硬件资源有限</a:t>
            </a:r>
            <a:r>
              <a:rPr lang="zh-CN" altLang="zh-CN" sz="2800" dirty="0"/>
              <a:t>。节点由于受价格、体积和功耗的限制，其计算能力、内存空间比普通的计算机要弱很多。</a:t>
            </a:r>
          </a:p>
          <a:p>
            <a:pPr marL="914400" lvl="1" indent="-457200">
              <a:buClr>
                <a:srgbClr val="FF3300"/>
              </a:buClr>
              <a:buFont typeface="Wingdings" pitchFamily="2" charset="2"/>
              <a:buChar char="n"/>
            </a:pPr>
            <a:r>
              <a:rPr lang="zh-CN" altLang="zh-CN" sz="2800" dirty="0">
                <a:solidFill>
                  <a:schemeClr val="accent6"/>
                </a:solidFill>
              </a:rPr>
              <a:t>电源能量是网络寿命的关键</a:t>
            </a:r>
            <a:r>
              <a:rPr lang="zh-CN" altLang="zh-CN" sz="2800" dirty="0"/>
              <a:t>。</a:t>
            </a:r>
            <a:endParaRPr lang="en-US" altLang="zh-CN" sz="2800" dirty="0"/>
          </a:p>
          <a:p>
            <a:pPr marL="914400" lvl="1" indent="-457200">
              <a:buClr>
                <a:srgbClr val="FF3300"/>
              </a:buClr>
              <a:buFont typeface="Wingdings" pitchFamily="2" charset="2"/>
              <a:buChar char="n"/>
            </a:pPr>
            <a:r>
              <a:rPr lang="zh-CN" altLang="zh-CN" sz="2800" dirty="0">
                <a:solidFill>
                  <a:schemeClr val="accent6"/>
                </a:solidFill>
              </a:rPr>
              <a:t>地位平等</a:t>
            </a:r>
            <a:r>
              <a:rPr lang="zh-CN" altLang="zh-CN" sz="2800" dirty="0"/>
              <a:t>。无线传感网络中设有严格的控制中心，所有节点地位平等，是一个对等式网络</a:t>
            </a:r>
            <a:r>
              <a:rPr lang="zh-CN" altLang="zh-CN" dirty="0"/>
              <a:t>。</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4.1.3 WSN</a:t>
            </a:r>
            <a:r>
              <a:rPr lang="zh-CN" altLang="en-US" dirty="0"/>
              <a:t>网络特征</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263603391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412777"/>
            <a:ext cx="10668000" cy="403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914400" lvl="1" indent="-457200">
              <a:spcBef>
                <a:spcPts val="600"/>
              </a:spcBef>
              <a:buClr>
                <a:srgbClr val="FF3300"/>
              </a:buClr>
              <a:buFont typeface="Wingdings" pitchFamily="2" charset="2"/>
              <a:buChar char="n"/>
            </a:pPr>
            <a:r>
              <a:rPr lang="zh-CN" altLang="zh-CN" sz="2800" dirty="0">
                <a:solidFill>
                  <a:schemeClr val="accent6"/>
                </a:solidFill>
              </a:rPr>
              <a:t>传感节点数量大</a:t>
            </a:r>
            <a:r>
              <a:rPr lang="zh-CN" altLang="zh-CN" sz="2800" dirty="0"/>
              <a:t>、易失效，具有自适应性。</a:t>
            </a:r>
            <a:endParaRPr lang="en-US" altLang="zh-CN" sz="2800" dirty="0"/>
          </a:p>
          <a:p>
            <a:pPr marL="914400" lvl="1" indent="-457200">
              <a:spcBef>
                <a:spcPts val="600"/>
              </a:spcBef>
              <a:buClr>
                <a:srgbClr val="FF3300"/>
              </a:buClr>
              <a:buFont typeface="Wingdings" pitchFamily="2" charset="2"/>
              <a:buChar char="n"/>
            </a:pPr>
            <a:r>
              <a:rPr lang="zh-CN" altLang="zh-CN" sz="2800" dirty="0">
                <a:solidFill>
                  <a:schemeClr val="accent6"/>
                </a:solidFill>
              </a:rPr>
              <a:t>多跳路由</a:t>
            </a:r>
            <a:r>
              <a:rPr lang="zh-CN" altLang="zh-CN" sz="2800" dirty="0"/>
              <a:t>。网络中节点通信距离有限，一般在几百米范围内，节点只能与它的邻居直接通信。</a:t>
            </a:r>
            <a:endParaRPr lang="en-US" altLang="zh-CN" sz="2800" dirty="0"/>
          </a:p>
          <a:p>
            <a:pPr marL="914400" lvl="1" indent="-457200">
              <a:spcBef>
                <a:spcPts val="600"/>
              </a:spcBef>
              <a:buClr>
                <a:srgbClr val="FF3300"/>
              </a:buClr>
              <a:buFont typeface="Wingdings" pitchFamily="2" charset="2"/>
              <a:buChar char="n"/>
            </a:pPr>
            <a:r>
              <a:rPr lang="zh-CN" altLang="zh-CN" sz="2800" dirty="0">
                <a:solidFill>
                  <a:schemeClr val="accent6"/>
                </a:solidFill>
              </a:rPr>
              <a:t>动态拓扑</a:t>
            </a:r>
            <a:r>
              <a:rPr lang="zh-CN" altLang="zh-CN" sz="2800" dirty="0"/>
              <a:t>。无线传感网络是个动态的网络，具有系统重构性，一个节点可能会因为电池能量耗尽或其他故障，退出网络运行，而另一个节点也可能由于工作的需要而被添加到网络中。这些都会使网络的拓扑结构随时发生变化</a:t>
            </a:r>
            <a:r>
              <a:rPr lang="zh-CN" altLang="en-US" sz="2800" dirty="0"/>
              <a:t>，</a:t>
            </a:r>
            <a:r>
              <a:rPr lang="zh-CN" altLang="zh-CN" sz="2800" dirty="0"/>
              <a:t>因此网络应该具有动态拓扑组织功能。</a:t>
            </a:r>
          </a:p>
          <a:p>
            <a:pPr marL="914400" lvl="1" indent="-457200">
              <a:spcBef>
                <a:spcPts val="600"/>
              </a:spcBef>
              <a:buClr>
                <a:srgbClr val="FF3300"/>
              </a:buClr>
              <a:buFont typeface="Wingdings" pitchFamily="2" charset="2"/>
              <a:buChar char="n"/>
            </a:pPr>
            <a:endParaRPr lang="en-US" altLang="zh-CN" sz="2800" dirty="0"/>
          </a:p>
          <a:p>
            <a:pPr lvl="1">
              <a:spcBef>
                <a:spcPts val="600"/>
              </a:spcBef>
              <a:buClr>
                <a:srgbClr val="FF3300"/>
              </a:buClr>
            </a:pPr>
            <a:r>
              <a:rPr lang="en-US" altLang="zh-CN" sz="2800" dirty="0"/>
              <a:t>	</a:t>
            </a:r>
          </a:p>
          <a:p>
            <a:pPr lvl="1">
              <a:spcBef>
                <a:spcPts val="600"/>
              </a:spcBef>
              <a:buClr>
                <a:srgbClr val="FF3300"/>
              </a:buClr>
            </a:pPr>
            <a:endParaRPr lang="en-US" altLang="zh-CN" sz="2800" dirty="0"/>
          </a:p>
          <a:p>
            <a:pPr lvl="1">
              <a:spcBef>
                <a:spcPts val="600"/>
              </a:spcBef>
              <a:buClr>
                <a:srgbClr val="FF3300"/>
              </a:buClr>
            </a:pPr>
            <a:endParaRPr lang="en-US" altLang="zh-CN" sz="2800" dirty="0"/>
          </a:p>
          <a:p>
            <a:pPr lvl="2">
              <a:spcBef>
                <a:spcPts val="600"/>
              </a:spcBef>
              <a:buClr>
                <a:srgbClr val="FF3300"/>
              </a:buClr>
            </a:pPr>
            <a:r>
              <a:rPr lang="en-US" altLang="zh-CN" sz="2800" dirty="0"/>
              <a:t>	</a:t>
            </a:r>
          </a:p>
          <a:p>
            <a:pPr lvl="3">
              <a:spcBef>
                <a:spcPts val="600"/>
              </a:spcBef>
              <a:buClr>
                <a:srgbClr val="FF3300"/>
              </a:buClr>
            </a:pPr>
            <a:r>
              <a:rPr lang="en-US" altLang="zh-CN" sz="2800" dirty="0">
                <a:solidFill>
                  <a:srgbClr val="FFCAAA">
                    <a:lumMod val="75000"/>
                  </a:srgbClr>
                </a:solidFill>
              </a:rPr>
              <a:t>	</a:t>
            </a:r>
            <a:endParaRPr lang="zh-CN" altLang="zh-CN" sz="2800"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4.1.3 WSN</a:t>
            </a:r>
            <a:r>
              <a:rPr lang="zh-CN" altLang="en-US" dirty="0"/>
              <a:t>网络特征</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263603391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4.2 WSN</a:t>
            </a:r>
            <a:r>
              <a:rPr lang="zh-CN" altLang="en-US" dirty="0"/>
              <a:t>协议栈</a:t>
            </a:r>
          </a:p>
        </p:txBody>
      </p:sp>
      <p:sp>
        <p:nvSpPr>
          <p:cNvPr id="3" name="文本占位符 2"/>
          <p:cNvSpPr>
            <a:spLocks noGrp="1"/>
          </p:cNvSpPr>
          <p:nvPr>
            <p:ph type="body" idx="1"/>
          </p:nvPr>
        </p:nvSpPr>
        <p:spPr>
          <a:xfrm>
            <a:off x="1343472" y="2132856"/>
            <a:ext cx="6336704" cy="252028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a:lnSpc>
                <a:spcPct val="150000"/>
              </a:lnSpc>
              <a:spcBef>
                <a:spcPts val="0"/>
              </a:spcBef>
            </a:pPr>
            <a:r>
              <a:rPr lang="en-US" altLang="zh-CN" sz="3600" dirty="0">
                <a:latin typeface="+mn-lt"/>
              </a:rPr>
              <a:t>4.2.1 </a:t>
            </a:r>
            <a:r>
              <a:rPr lang="zh-CN" altLang="en-US" sz="3600" dirty="0">
                <a:latin typeface="+mn-lt"/>
              </a:rPr>
              <a:t>整体协议栈</a:t>
            </a:r>
            <a:endParaRPr lang="en-US" altLang="zh-CN" sz="3600" dirty="0">
              <a:latin typeface="+mn-lt"/>
            </a:endParaRPr>
          </a:p>
          <a:p>
            <a:pPr>
              <a:lnSpc>
                <a:spcPct val="150000"/>
              </a:lnSpc>
              <a:spcBef>
                <a:spcPts val="0"/>
              </a:spcBef>
            </a:pPr>
            <a:r>
              <a:rPr lang="en-US" altLang="zh-CN" sz="3600" dirty="0">
                <a:latin typeface="+mn-lt"/>
              </a:rPr>
              <a:t>4.2.2 WSN</a:t>
            </a:r>
            <a:r>
              <a:rPr lang="zh-CN" altLang="en-US" sz="3600" dirty="0">
                <a:latin typeface="+mn-lt"/>
              </a:rPr>
              <a:t>的</a:t>
            </a:r>
            <a:r>
              <a:rPr lang="en-US" altLang="zh-CN" sz="3600" dirty="0">
                <a:latin typeface="+mn-lt"/>
              </a:rPr>
              <a:t>MAC</a:t>
            </a:r>
            <a:r>
              <a:rPr lang="zh-CN" altLang="en-US" sz="3600" dirty="0">
                <a:latin typeface="+mn-lt"/>
              </a:rPr>
              <a:t>层协议</a:t>
            </a:r>
            <a:endParaRPr lang="en-US" altLang="zh-CN" sz="3600" dirty="0">
              <a:latin typeface="+mn-lt"/>
            </a:endParaRPr>
          </a:p>
          <a:p>
            <a:pPr>
              <a:lnSpc>
                <a:spcPct val="150000"/>
              </a:lnSpc>
              <a:spcBef>
                <a:spcPts val="0"/>
              </a:spcBef>
            </a:pPr>
            <a:r>
              <a:rPr lang="en-US" altLang="zh-CN" sz="3600" dirty="0">
                <a:latin typeface="+mn-lt"/>
              </a:rPr>
              <a:t>4.2.3 WSN</a:t>
            </a:r>
            <a:r>
              <a:rPr lang="zh-CN" altLang="en-US" sz="3600" dirty="0">
                <a:latin typeface="+mn-lt"/>
              </a:rPr>
              <a:t>路由协议</a:t>
            </a:r>
          </a:p>
        </p:txBody>
      </p:sp>
    </p:spTree>
    <p:extLst>
      <p:ext uri="{BB962C8B-B14F-4D97-AF65-F5344CB8AC3E}">
        <p14:creationId xmlns:p14="http://schemas.microsoft.com/office/powerpoint/2010/main" val="31303270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725996" y="1268760"/>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lgn="just">
              <a:spcAft>
                <a:spcPts val="0"/>
              </a:spcAft>
              <a:buClr>
                <a:srgbClr val="FF3300"/>
              </a:buClr>
              <a:buFont typeface="Wingdings" panose="05000000000000000000" pitchFamily="2" charset="2"/>
              <a:buChar char="p"/>
            </a:pPr>
            <a:r>
              <a:rPr lang="zh-CN" altLang="en-US" kern="900" dirty="0">
                <a:latin typeface="汉仪中黑简"/>
                <a:cs typeface="Courier New" panose="02070309020205020404" pitchFamily="49" charset="0"/>
              </a:rPr>
              <a:t>简述</a:t>
            </a:r>
            <a:endParaRPr kern="900" dirty="0">
              <a:latin typeface="汉仪中黑简"/>
              <a:cs typeface="Courier New" panose="02070309020205020404" pitchFamily="49" charset="0"/>
            </a:endParaRPr>
          </a:p>
          <a:p>
            <a:pPr marL="0" indent="720000" algn="just">
              <a:spcBef>
                <a:spcPts val="0"/>
              </a:spcBef>
              <a:buNone/>
            </a:pPr>
            <a:r>
              <a:rPr lang="zh-CN" altLang="zh-CN" dirty="0">
                <a:solidFill>
                  <a:srgbClr val="000099"/>
                </a:solidFill>
              </a:rPr>
              <a:t>网络体系结构是协议和层的集合。由于无线传感网络缺乏国际认可标准，国际标准化组织参与到无线传感网络的标准化制定之中，旨在通过共同努力，制造出适用于多行业的、低功耗的、短距离无线自组网协议。</a:t>
            </a:r>
          </a:p>
          <a:p>
            <a:pPr marL="0" indent="720000" algn="just">
              <a:spcBef>
                <a:spcPts val="0"/>
              </a:spcBef>
              <a:buNone/>
            </a:pPr>
            <a:r>
              <a:rPr lang="zh-CN" altLang="zh-CN" dirty="0">
                <a:solidFill>
                  <a:srgbClr val="000099"/>
                </a:solidFill>
              </a:rPr>
              <a:t>传感器网络体系结构具有</a:t>
            </a:r>
            <a:r>
              <a:rPr lang="zh-CN" altLang="zh-CN" dirty="0">
                <a:solidFill>
                  <a:schemeClr val="accent6"/>
                </a:solidFill>
              </a:rPr>
              <a:t>二维结构</a:t>
            </a:r>
            <a:r>
              <a:rPr lang="zh-CN" altLang="zh-CN" dirty="0">
                <a:solidFill>
                  <a:srgbClr val="000099"/>
                </a:solidFill>
              </a:rPr>
              <a:t>，即</a:t>
            </a:r>
            <a:r>
              <a:rPr lang="zh-CN" altLang="zh-CN" dirty="0">
                <a:solidFill>
                  <a:srgbClr val="C00000"/>
                </a:solidFill>
              </a:rPr>
              <a:t>横向的通信协议栈</a:t>
            </a:r>
            <a:r>
              <a:rPr lang="zh-CN" altLang="zh-CN" dirty="0">
                <a:solidFill>
                  <a:srgbClr val="000099"/>
                </a:solidFill>
              </a:rPr>
              <a:t>和</a:t>
            </a:r>
            <a:r>
              <a:rPr lang="zh-CN" altLang="zh-CN" dirty="0">
                <a:solidFill>
                  <a:srgbClr val="C00000"/>
                </a:solidFill>
              </a:rPr>
              <a:t>纵向的传感器网络管理平台</a:t>
            </a:r>
            <a:r>
              <a:rPr lang="zh-CN" altLang="zh-CN" dirty="0">
                <a:solidFill>
                  <a:srgbClr val="000099"/>
                </a:solidFill>
              </a:rPr>
              <a:t>，通信协议层可以划分为物理层、数据链路层、网络层、传输层、应用层，而网络管理平台则可以划分为</a:t>
            </a:r>
            <a:r>
              <a:rPr lang="zh-CN" altLang="zh-CN" dirty="0">
                <a:solidFill>
                  <a:srgbClr val="FF00FF"/>
                </a:solidFill>
              </a:rPr>
              <a:t>能量管理平台、移动管理平台以及任务管理平台</a:t>
            </a:r>
            <a:r>
              <a:rPr lang="zh-CN" altLang="zh-CN" dirty="0">
                <a:solidFill>
                  <a:srgbClr val="000099"/>
                </a:solidFill>
              </a:rPr>
              <a:t>。</a:t>
            </a:r>
          </a:p>
          <a:p>
            <a:pPr lvl="1">
              <a:buClr>
                <a:srgbClr val="FF3300"/>
              </a:buClr>
            </a:pPr>
            <a:r>
              <a:rPr lang="en-US" altLang="zh-CN" dirty="0"/>
              <a:t>	</a:t>
            </a:r>
          </a:p>
          <a:p>
            <a:pPr lvl="1">
              <a:buClr>
                <a:srgbClr val="FF3300"/>
              </a:buClr>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4.2.1 </a:t>
            </a:r>
            <a:r>
              <a:rPr lang="zh-CN" altLang="en-US" dirty="0"/>
              <a:t>整体协议栈</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263603391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9"/>
            <a:ext cx="7488832"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algn="just">
              <a:spcAft>
                <a:spcPts val="0"/>
              </a:spcAft>
              <a:buClr>
                <a:srgbClr val="FF3300"/>
              </a:buClr>
              <a:buFont typeface="Wingdings" panose="05000000000000000000" pitchFamily="2" charset="2"/>
              <a:buChar char="p"/>
            </a:pPr>
            <a:r>
              <a:rPr lang="zh-CN" altLang="zh-CN" dirty="0"/>
              <a:t>无线传感网络协议体系结构</a:t>
            </a:r>
            <a:endParaRPr lang="en-US" altLang="zh-CN" dirty="0"/>
          </a:p>
          <a:p>
            <a:pPr marL="0" indent="720000" algn="just">
              <a:spcBef>
                <a:spcPts val="0"/>
              </a:spcBef>
              <a:spcAft>
                <a:spcPts val="0"/>
              </a:spcAft>
              <a:buClr>
                <a:srgbClr val="FF3300"/>
              </a:buClr>
              <a:buNone/>
            </a:pPr>
            <a:r>
              <a:rPr lang="zh-CN" altLang="zh-CN" dirty="0">
                <a:solidFill>
                  <a:srgbClr val="000099"/>
                </a:solidFill>
              </a:rPr>
              <a:t>图</a:t>
            </a:r>
            <a:r>
              <a:rPr lang="en-US" altLang="zh-CN" dirty="0">
                <a:solidFill>
                  <a:srgbClr val="000099"/>
                </a:solidFill>
              </a:rPr>
              <a:t>4-7</a:t>
            </a:r>
            <a:r>
              <a:rPr lang="zh-CN" altLang="zh-CN" dirty="0">
                <a:solidFill>
                  <a:srgbClr val="000099"/>
                </a:solidFill>
              </a:rPr>
              <a:t>所示为符合开放式系统互连模型的无线传感网络典型体系结构。</a:t>
            </a:r>
          </a:p>
          <a:p>
            <a:pPr marL="0" indent="0" algn="just">
              <a:spcBef>
                <a:spcPts val="0"/>
              </a:spcBef>
              <a:spcAft>
                <a:spcPts val="0"/>
              </a:spcAft>
              <a:buClr>
                <a:srgbClr val="FF3300"/>
              </a:buClr>
              <a:buFont typeface="Wingdings" panose="05000000000000000000" pitchFamily="2" charset="2"/>
              <a:buChar char="n"/>
            </a:pPr>
            <a:r>
              <a:rPr lang="zh-CN" altLang="en-US" kern="900" dirty="0">
                <a:solidFill>
                  <a:srgbClr val="000099"/>
                </a:solidFill>
                <a:latin typeface="汉仪中黑简"/>
                <a:cs typeface="Courier New" panose="02070309020205020404" pitchFamily="49" charset="0"/>
              </a:rPr>
              <a:t>物理层：</a:t>
            </a:r>
            <a:r>
              <a:rPr lang="zh-CN" altLang="zh-CN" dirty="0">
                <a:solidFill>
                  <a:srgbClr val="000099"/>
                </a:solidFill>
              </a:rPr>
              <a:t>物理层研究主要集中在传输</a:t>
            </a:r>
            <a:endParaRPr lang="en-US" altLang="zh-CN" dirty="0">
              <a:solidFill>
                <a:srgbClr val="000099"/>
              </a:solidFill>
            </a:endParaRPr>
          </a:p>
          <a:p>
            <a:pPr marL="0" indent="0" algn="just">
              <a:spcBef>
                <a:spcPts val="0"/>
              </a:spcBef>
              <a:spcAft>
                <a:spcPts val="0"/>
              </a:spcAft>
              <a:buClr>
                <a:srgbClr val="FF3300"/>
              </a:buClr>
              <a:buNone/>
            </a:pPr>
            <a:r>
              <a:rPr lang="zh-CN" altLang="zh-CN" dirty="0">
                <a:solidFill>
                  <a:srgbClr val="000099"/>
                </a:solidFill>
              </a:rPr>
              <a:t>介质的选择并制定数据传输的介质规范</a:t>
            </a:r>
            <a:r>
              <a:rPr lang="zh-CN" altLang="en-US" dirty="0">
                <a:solidFill>
                  <a:srgbClr val="000099"/>
                </a:solidFill>
              </a:rPr>
              <a:t>。</a:t>
            </a:r>
            <a:endParaRPr lang="en-US" kern="900" dirty="0">
              <a:solidFill>
                <a:srgbClr val="000099"/>
              </a:solidFill>
              <a:latin typeface="汉仪中黑简"/>
              <a:cs typeface="Courier New" panose="02070309020205020404" pitchFamily="49" charset="0"/>
            </a:endParaRPr>
          </a:p>
          <a:p>
            <a:pPr marL="0" indent="0" algn="just">
              <a:spcBef>
                <a:spcPts val="0"/>
              </a:spcBef>
              <a:spcAft>
                <a:spcPts val="0"/>
              </a:spcAft>
              <a:buClr>
                <a:srgbClr val="FF3300"/>
              </a:buClr>
              <a:buFont typeface="Wingdings" panose="05000000000000000000" pitchFamily="2" charset="2"/>
              <a:buChar char="n"/>
            </a:pPr>
            <a:r>
              <a:rPr lang="zh-CN" altLang="zh-CN" dirty="0">
                <a:solidFill>
                  <a:srgbClr val="000099"/>
                </a:solidFill>
              </a:rPr>
              <a:t>数据链路层</a:t>
            </a:r>
            <a:r>
              <a:rPr lang="zh-CN" altLang="en-US" dirty="0">
                <a:solidFill>
                  <a:srgbClr val="000099"/>
                </a:solidFill>
              </a:rPr>
              <a:t>：</a:t>
            </a:r>
            <a:r>
              <a:rPr lang="zh-CN" altLang="zh-CN" dirty="0">
                <a:solidFill>
                  <a:srgbClr val="000099"/>
                </a:solidFill>
              </a:rPr>
              <a:t>数据链路层研究主要集中</a:t>
            </a:r>
            <a:endParaRPr lang="en-US" altLang="zh-CN" dirty="0">
              <a:solidFill>
                <a:srgbClr val="000099"/>
              </a:solidFill>
            </a:endParaRPr>
          </a:p>
          <a:p>
            <a:pPr marL="0" indent="0" algn="just">
              <a:spcBef>
                <a:spcPts val="0"/>
              </a:spcBef>
              <a:spcAft>
                <a:spcPts val="0"/>
              </a:spcAft>
              <a:buClr>
                <a:srgbClr val="FF3300"/>
              </a:buClr>
              <a:buNone/>
            </a:pPr>
            <a:r>
              <a:rPr lang="zh-CN" altLang="zh-CN" dirty="0">
                <a:solidFill>
                  <a:srgbClr val="000099"/>
                </a:solidFill>
              </a:rPr>
              <a:t>在介质访问控制</a:t>
            </a:r>
            <a:r>
              <a:rPr lang="en-US" altLang="zh-CN" dirty="0">
                <a:solidFill>
                  <a:srgbClr val="000099"/>
                </a:solidFill>
              </a:rPr>
              <a:t>MAC</a:t>
            </a:r>
            <a:r>
              <a:rPr lang="zh-CN" altLang="zh-CN" dirty="0">
                <a:solidFill>
                  <a:srgbClr val="000099"/>
                </a:solidFill>
              </a:rPr>
              <a:t>协议，该协议是保证</a:t>
            </a:r>
            <a:r>
              <a:rPr lang="en-US" altLang="zh-CN" dirty="0">
                <a:solidFill>
                  <a:srgbClr val="000099"/>
                </a:solidFill>
              </a:rPr>
              <a:t>WSN</a:t>
            </a:r>
            <a:r>
              <a:rPr lang="zh-CN" altLang="zh-CN" dirty="0">
                <a:solidFill>
                  <a:srgbClr val="000099"/>
                </a:solidFill>
              </a:rPr>
              <a:t>高效通信的关键协议之一。</a:t>
            </a:r>
            <a:r>
              <a:rPr lang="en-US" altLang="zh-CN" dirty="0">
                <a:solidFill>
                  <a:srgbClr val="000099"/>
                </a:solidFill>
              </a:rPr>
              <a:t>                  </a:t>
            </a:r>
            <a:endParaRPr lang="en-US" kern="900" dirty="0">
              <a:latin typeface="汉仪中黑简"/>
              <a:cs typeface="Courier New" panose="02070309020205020404" pitchFamily="49" charset="0"/>
            </a:endParaRPr>
          </a:p>
          <a:p>
            <a:pPr marL="0" indent="0" algn="just">
              <a:spcAft>
                <a:spcPts val="0"/>
              </a:spcAft>
              <a:buClr>
                <a:srgbClr val="FF3300"/>
              </a:buClr>
              <a:buNone/>
            </a:pPr>
            <a:endParaRPr lang="en-US" kern="900" dirty="0">
              <a:latin typeface="汉仪中黑简"/>
              <a:cs typeface="Courier New" panose="02070309020205020404" pitchFamily="49" charset="0"/>
            </a:endParaRPr>
          </a:p>
          <a:p>
            <a:pPr marL="0" indent="0" algn="just">
              <a:spcAft>
                <a:spcPts val="0"/>
              </a:spcAft>
              <a:buClr>
                <a:srgbClr val="FF3300"/>
              </a:buClr>
              <a:buNone/>
            </a:pPr>
            <a:r>
              <a:rPr lang="zh-CN" altLang="en-US" sz="1600" kern="900" dirty="0">
                <a:latin typeface="汉仪中黑简"/>
                <a:cs typeface="Courier New" panose="02070309020205020404" pitchFamily="49" charset="0"/>
              </a:rPr>
              <a:t>                                                                       </a:t>
            </a:r>
            <a:endParaRPr lang="en-US" altLang="zh-CN" sz="1600" kern="900" dirty="0">
              <a:latin typeface="汉仪中黑简"/>
              <a:cs typeface="Courier New" panose="02070309020205020404" pitchFamily="49" charset="0"/>
            </a:endParaRPr>
          </a:p>
          <a:p>
            <a:pPr marL="0" indent="0" algn="just">
              <a:spcAft>
                <a:spcPts val="0"/>
              </a:spcAft>
              <a:buClr>
                <a:srgbClr val="FF3300"/>
              </a:buClr>
              <a:buNone/>
            </a:pPr>
            <a:r>
              <a:rPr lang="en-US" altLang="zh-CN" sz="1600" kern="900" dirty="0">
                <a:latin typeface="汉仪中黑简"/>
                <a:cs typeface="Courier New" panose="02070309020205020404" pitchFamily="49" charset="0"/>
              </a:rPr>
              <a:t>                                  </a:t>
            </a:r>
            <a:endParaRPr lang="en-US" kern="900" dirty="0">
              <a:latin typeface="汉仪中黑简"/>
              <a:cs typeface="Courier New" panose="02070309020205020404" pitchFamily="49" charset="0"/>
            </a:endParaRPr>
          </a:p>
          <a:p>
            <a:pPr marL="0" indent="0" algn="just">
              <a:spcAft>
                <a:spcPts val="0"/>
              </a:spcAft>
              <a:buClr>
                <a:srgbClr val="FF3300"/>
              </a:buClr>
              <a:buNone/>
            </a:pPr>
            <a:endParaRPr lang="en-US" kern="900" dirty="0">
              <a:latin typeface="汉仪中黑简"/>
              <a:cs typeface="Courier New" panose="02070309020205020404" pitchFamily="49" charset="0"/>
            </a:endParaRPr>
          </a:p>
          <a:p>
            <a:pPr marL="0" indent="0" algn="just">
              <a:spcAft>
                <a:spcPts val="0"/>
              </a:spcAft>
              <a:buClr>
                <a:srgbClr val="FF3300"/>
              </a:buClr>
              <a:buNone/>
            </a:pPr>
            <a:endParaRPr kern="900" dirty="0">
              <a:latin typeface="汉仪中黑简"/>
              <a:cs typeface="Courier New" panose="02070309020205020404" pitchFamily="49" charset="0"/>
            </a:endParaRPr>
          </a:p>
          <a:p>
            <a:pPr marL="0" lvl="1">
              <a:buClr>
                <a:srgbClr val="FF3300"/>
              </a:buClr>
            </a:pPr>
            <a:endParaRPr lang="en-US" altLang="zh-CN" dirty="0"/>
          </a:p>
          <a:p>
            <a:pPr marL="0" lvl="1">
              <a:buClr>
                <a:srgbClr val="FF3300"/>
              </a:buClr>
            </a:pPr>
            <a:endParaRPr lang="en-US" altLang="zh-CN" dirty="0"/>
          </a:p>
          <a:p>
            <a:pPr marL="0" lvl="1">
              <a:buClr>
                <a:srgbClr val="FF3300"/>
              </a:buClr>
            </a:pPr>
            <a:endParaRPr lang="en-US" altLang="zh-CN" dirty="0"/>
          </a:p>
          <a:p>
            <a:pPr marL="0" lvl="2">
              <a:buClr>
                <a:srgbClr val="FF3300"/>
              </a:buClr>
            </a:pPr>
            <a:r>
              <a:rPr lang="en-US" altLang="zh-CN" dirty="0"/>
              <a:t>	</a:t>
            </a:r>
          </a:p>
          <a:p>
            <a:pPr marL="0"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4.2.1 </a:t>
            </a:r>
            <a:r>
              <a:rPr lang="zh-CN" altLang="en-US" dirty="0"/>
              <a:t>整体协议栈</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4708" y="2780928"/>
            <a:ext cx="2287188" cy="2429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8400256" y="5385549"/>
            <a:ext cx="3674404" cy="369332"/>
          </a:xfrm>
          <a:prstGeom prst="rect">
            <a:avLst/>
          </a:prstGeom>
        </p:spPr>
        <p:txBody>
          <a:bodyPr wrap="none">
            <a:spAutoFit/>
          </a:bodyPr>
          <a:lstStyle/>
          <a:p>
            <a:pPr indent="0" algn="just">
              <a:spcBef>
                <a:spcPts val="0"/>
              </a:spcBef>
              <a:spcAft>
                <a:spcPts val="0"/>
              </a:spcAft>
              <a:buClr>
                <a:srgbClr val="FF3300"/>
              </a:buClr>
              <a:buNone/>
            </a:pPr>
            <a:r>
              <a:rPr lang="zh-CN" altLang="en-US" b="1" kern="900" dirty="0">
                <a:solidFill>
                  <a:srgbClr val="000000"/>
                </a:solidFill>
                <a:latin typeface="汉仪中黑简"/>
                <a:cs typeface="Courier New" panose="02070309020205020404" pitchFamily="49" charset="0"/>
              </a:rPr>
              <a:t>图 </a:t>
            </a:r>
            <a:r>
              <a:rPr lang="en-US" altLang="zh-CN" b="1" kern="900" dirty="0">
                <a:solidFill>
                  <a:srgbClr val="000000"/>
                </a:solidFill>
                <a:latin typeface="汉仪中黑简"/>
                <a:cs typeface="Courier New" panose="02070309020205020404" pitchFamily="49" charset="0"/>
              </a:rPr>
              <a:t>4-7</a:t>
            </a:r>
            <a:r>
              <a:rPr lang="zh-CN" altLang="zh-CN" b="1" dirty="0">
                <a:solidFill>
                  <a:srgbClr val="000000"/>
                </a:solidFill>
              </a:rPr>
              <a:t>无线传感网络协议体系结构</a:t>
            </a:r>
          </a:p>
        </p:txBody>
      </p:sp>
    </p:spTree>
    <p:extLst>
      <p:ext uri="{BB962C8B-B14F-4D97-AF65-F5344CB8AC3E}">
        <p14:creationId xmlns:p14="http://schemas.microsoft.com/office/powerpoint/2010/main" val="263603391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801200" cy="5111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lvl="1" algn="just">
              <a:spcBef>
                <a:spcPts val="0"/>
              </a:spcBef>
              <a:buClr>
                <a:srgbClr val="FF3300"/>
              </a:buClr>
              <a:buFont typeface="Wingdings" pitchFamily="2" charset="2"/>
              <a:buChar char="n"/>
            </a:pPr>
            <a:r>
              <a:rPr lang="zh-CN" altLang="zh-CN" sz="3100" dirty="0"/>
              <a:t>网络层</a:t>
            </a:r>
            <a:r>
              <a:rPr lang="zh-CN" altLang="en-US" sz="3100" dirty="0"/>
              <a:t>：</a:t>
            </a:r>
            <a:r>
              <a:rPr lang="zh-CN" altLang="zh-CN" sz="3100" dirty="0"/>
              <a:t>网络层主要负责路由的发现和维护，遵照路由协议将数据分组，从源节点通过网络转发到目的节点，即寻找源节点和目的节点之间的优化路径，然后将数据分组沿着优化路径正确转发。</a:t>
            </a:r>
            <a:endParaRPr lang="en-US" altLang="zh-CN" sz="3100" dirty="0"/>
          </a:p>
          <a:p>
            <a:pPr marL="0" lvl="1" algn="just">
              <a:spcBef>
                <a:spcPts val="0"/>
              </a:spcBef>
              <a:buClr>
                <a:srgbClr val="FF3300"/>
              </a:buClr>
              <a:buFont typeface="Wingdings" pitchFamily="2" charset="2"/>
              <a:buChar char="n"/>
            </a:pPr>
            <a:r>
              <a:rPr lang="zh-CN" altLang="zh-CN" sz="3100" dirty="0"/>
              <a:t>传输层</a:t>
            </a:r>
            <a:r>
              <a:rPr lang="zh-CN" altLang="en-US" sz="3100" dirty="0"/>
              <a:t>：</a:t>
            </a:r>
            <a:r>
              <a:rPr lang="zh-CN" altLang="zh-CN" sz="3100" dirty="0"/>
              <a:t>传输层主要负责将</a:t>
            </a:r>
            <a:r>
              <a:rPr lang="zh-CN" altLang="zh-CN" sz="3100" dirty="0">
                <a:solidFill>
                  <a:schemeClr val="bg2"/>
                </a:solidFill>
              </a:rPr>
              <a:t>无线传感网络采集到的数据传输到外部网络</a:t>
            </a:r>
            <a:r>
              <a:rPr lang="zh-CN" altLang="zh-CN" sz="3100" dirty="0"/>
              <a:t>，在实际应用时，通常会采用特殊节点作为网关。</a:t>
            </a:r>
            <a:endParaRPr lang="en-US" altLang="zh-CN" sz="3100" dirty="0"/>
          </a:p>
          <a:p>
            <a:pPr marL="0" lvl="1" algn="just">
              <a:spcBef>
                <a:spcPts val="0"/>
              </a:spcBef>
              <a:buClr>
                <a:srgbClr val="FF3300"/>
              </a:buClr>
              <a:buFont typeface="Wingdings" pitchFamily="2" charset="2"/>
              <a:buChar char="n"/>
            </a:pPr>
            <a:r>
              <a:rPr lang="zh-CN" altLang="zh-CN" sz="3100" dirty="0"/>
              <a:t>应用层</a:t>
            </a:r>
            <a:r>
              <a:rPr lang="zh-CN" altLang="en-US" sz="3100" dirty="0"/>
              <a:t>：</a:t>
            </a:r>
            <a:r>
              <a:rPr lang="zh-CN" altLang="zh-CN" sz="3100" dirty="0"/>
              <a:t>根据应用程序具体要求的不同，不同的应用程序可以添加到应用层中，它包括一系列基于监测任务的应用软件。</a:t>
            </a:r>
          </a:p>
          <a:p>
            <a:pPr marL="0" lvl="1" algn="just">
              <a:spcBef>
                <a:spcPts val="0"/>
              </a:spcBef>
              <a:buClr>
                <a:srgbClr val="FF3300"/>
              </a:buClr>
              <a:buFont typeface="Wingdings" pitchFamily="2" charset="2"/>
              <a:buChar char="n"/>
            </a:pPr>
            <a:r>
              <a:rPr lang="zh-CN" altLang="zh-CN" sz="3100" dirty="0"/>
              <a:t>管理平台</a:t>
            </a:r>
            <a:r>
              <a:rPr lang="zh-CN" altLang="en-US" sz="3100" dirty="0"/>
              <a:t>：</a:t>
            </a:r>
            <a:r>
              <a:rPr lang="zh-CN" altLang="zh-CN" sz="3100" dirty="0"/>
              <a:t>管理平台包括能量管理平台、移动管理平台和任务管理平台。</a:t>
            </a:r>
          </a:p>
          <a:p>
            <a:pPr marL="914400" lvl="1" indent="-457200">
              <a:buClr>
                <a:srgbClr val="FF3300"/>
              </a:buClr>
              <a:buFont typeface="Wingdings" pitchFamily="2" charset="2"/>
              <a:buChar char="n"/>
            </a:pPr>
            <a:endParaRPr lang="en-US" altLang="zh-CN" dirty="0"/>
          </a:p>
          <a:p>
            <a:pPr lvl="1">
              <a:buClr>
                <a:srgbClr val="FF3300"/>
              </a:buClr>
            </a:pPr>
            <a:r>
              <a:rPr lang="en-US" altLang="zh-CN" dirty="0"/>
              <a:t>	</a:t>
            </a:r>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4.2.1 </a:t>
            </a:r>
            <a:r>
              <a:rPr lang="zh-CN" altLang="en-US" dirty="0"/>
              <a:t>整体协议栈</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263603391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第四章 无线传感器网络技术</a:t>
            </a:r>
          </a:p>
        </p:txBody>
      </p:sp>
      <p:sp>
        <p:nvSpPr>
          <p:cNvPr id="3" name="文本占位符 2"/>
          <p:cNvSpPr>
            <a:spLocks noGrp="1"/>
          </p:cNvSpPr>
          <p:nvPr>
            <p:ph type="body" idx="1"/>
          </p:nvPr>
        </p:nvSpPr>
        <p:spPr>
          <a:xfrm>
            <a:off x="1847528" y="1484784"/>
            <a:ext cx="5040560" cy="4392488"/>
          </a:xfrm>
        </p:spPr>
        <p:txBody>
          <a:bodyPr/>
          <a:lstStyle/>
          <a:p>
            <a:pPr>
              <a:lnSpc>
                <a:spcPct val="150000"/>
              </a:lnSpc>
            </a:pPr>
            <a:r>
              <a:rPr lang="en-US" altLang="zh-CN" sz="3600" dirty="0">
                <a:latin typeface="+mn-lt"/>
              </a:rPr>
              <a:t>4.1 WSN</a:t>
            </a:r>
          </a:p>
          <a:p>
            <a:pPr>
              <a:lnSpc>
                <a:spcPct val="150000"/>
              </a:lnSpc>
            </a:pPr>
            <a:r>
              <a:rPr lang="en-US" altLang="zh-CN" sz="3600" dirty="0">
                <a:latin typeface="+mn-lt"/>
              </a:rPr>
              <a:t>4.2 WSN</a:t>
            </a:r>
            <a:r>
              <a:rPr lang="zh-CN" altLang="en-US" sz="3600" dirty="0">
                <a:latin typeface="+mn-lt"/>
              </a:rPr>
              <a:t>协议栈</a:t>
            </a:r>
            <a:endParaRPr lang="en-US" altLang="zh-CN" sz="3600" dirty="0">
              <a:latin typeface="+mn-lt"/>
            </a:endParaRPr>
          </a:p>
          <a:p>
            <a:pPr>
              <a:lnSpc>
                <a:spcPct val="150000"/>
              </a:lnSpc>
            </a:pPr>
            <a:r>
              <a:rPr lang="en-US" altLang="zh-CN" sz="3600" dirty="0">
                <a:latin typeface="+mn-lt"/>
              </a:rPr>
              <a:t>4.3 WSN</a:t>
            </a:r>
            <a:r>
              <a:rPr lang="zh-CN" altLang="en-US" sz="3600" dirty="0">
                <a:latin typeface="+mn-lt"/>
              </a:rPr>
              <a:t>的开发环境</a:t>
            </a:r>
            <a:endParaRPr lang="en-US" altLang="zh-CN" sz="3600" dirty="0">
              <a:latin typeface="+mn-lt"/>
            </a:endParaRPr>
          </a:p>
          <a:p>
            <a:pPr>
              <a:lnSpc>
                <a:spcPct val="150000"/>
              </a:lnSpc>
            </a:pPr>
            <a:r>
              <a:rPr lang="en-US" altLang="zh-CN" sz="3600" dirty="0">
                <a:latin typeface="+mn-lt"/>
              </a:rPr>
              <a:t>4.4 WSN</a:t>
            </a:r>
            <a:r>
              <a:rPr lang="zh-CN" altLang="en-US" sz="3600" dirty="0">
                <a:latin typeface="+mn-lt"/>
              </a:rPr>
              <a:t>支撑技术</a:t>
            </a:r>
            <a:endParaRPr lang="en-US" altLang="zh-CN" sz="3600" dirty="0">
              <a:latin typeface="+mn-lt"/>
            </a:endParaRPr>
          </a:p>
          <a:p>
            <a:pPr>
              <a:lnSpc>
                <a:spcPct val="150000"/>
              </a:lnSpc>
            </a:pPr>
            <a:r>
              <a:rPr lang="en-US" altLang="zh-CN" sz="3600" dirty="0">
                <a:latin typeface="+mn-lt"/>
              </a:rPr>
              <a:t>4.5 WSN</a:t>
            </a:r>
            <a:r>
              <a:rPr lang="zh-CN" altLang="en-US" sz="3600" dirty="0">
                <a:latin typeface="+mn-lt"/>
              </a:rPr>
              <a:t>应用前景</a:t>
            </a:r>
            <a:endParaRPr lang="en-US" altLang="zh-CN" sz="3600" dirty="0">
              <a:latin typeface="+mn-lt"/>
            </a:endParaRPr>
          </a:p>
        </p:txBody>
      </p:sp>
    </p:spTree>
    <p:extLst>
      <p:ext uri="{BB962C8B-B14F-4D97-AF65-F5344CB8AC3E}">
        <p14:creationId xmlns:p14="http://schemas.microsoft.com/office/powerpoint/2010/main" val="331570687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196752"/>
            <a:ext cx="10668000"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lgn="just">
              <a:spcAft>
                <a:spcPts val="0"/>
              </a:spcAft>
              <a:buClr>
                <a:srgbClr val="FF3300"/>
              </a:buClr>
              <a:buFont typeface="Wingdings" panose="05000000000000000000" pitchFamily="2" charset="2"/>
              <a:buChar char="p"/>
            </a:pPr>
            <a:r>
              <a:rPr lang="en-US" sz="3150" kern="900" dirty="0">
                <a:latin typeface="汉仪中黑简"/>
                <a:cs typeface="Courier New" panose="02070309020205020404" pitchFamily="49" charset="0"/>
              </a:rPr>
              <a:t>MAC</a:t>
            </a:r>
            <a:r>
              <a:rPr lang="zh-CN" altLang="en-US" sz="3150" kern="900" dirty="0">
                <a:latin typeface="汉仪中黑简"/>
                <a:cs typeface="Courier New" panose="02070309020205020404" pitchFamily="49" charset="0"/>
              </a:rPr>
              <a:t>协议特点</a:t>
            </a:r>
            <a:endParaRPr lang="en-US" altLang="zh-CN" sz="3150" kern="900" dirty="0">
              <a:latin typeface="汉仪中黑简"/>
              <a:cs typeface="Courier New" panose="02070309020205020404" pitchFamily="49" charset="0"/>
            </a:endParaRPr>
          </a:p>
          <a:p>
            <a:pPr marL="720000" indent="0" algn="just">
              <a:spcBef>
                <a:spcPts val="0"/>
              </a:spcBef>
              <a:spcAft>
                <a:spcPts val="0"/>
              </a:spcAft>
              <a:buClr>
                <a:srgbClr val="FF3300"/>
              </a:buClr>
              <a:buFont typeface="Wingdings" panose="05000000000000000000" pitchFamily="2" charset="2"/>
              <a:buChar char="n"/>
            </a:pPr>
            <a:r>
              <a:rPr lang="en-US" altLang="zh-CN" sz="3150" dirty="0">
                <a:solidFill>
                  <a:srgbClr val="000099"/>
                </a:solidFill>
              </a:rPr>
              <a:t>MAC</a:t>
            </a:r>
            <a:r>
              <a:rPr lang="zh-CN" altLang="zh-CN" sz="3150" dirty="0">
                <a:solidFill>
                  <a:srgbClr val="000099"/>
                </a:solidFill>
              </a:rPr>
              <a:t>协议的功能包括决定终端通过何种方式接入介质传送数据包，处理</a:t>
            </a:r>
            <a:r>
              <a:rPr lang="en-US" altLang="zh-CN" sz="3150" dirty="0">
                <a:solidFill>
                  <a:srgbClr val="000099"/>
                </a:solidFill>
              </a:rPr>
              <a:t>MAC</a:t>
            </a:r>
            <a:r>
              <a:rPr lang="zh-CN" altLang="zh-CN" sz="3150" dirty="0">
                <a:solidFill>
                  <a:srgbClr val="000099"/>
                </a:solidFill>
              </a:rPr>
              <a:t>的组织结构及协调终端节点共享信道资源，规范网络中业务源的接入、功率控制、避免冲突、服务质量（</a:t>
            </a:r>
            <a:r>
              <a:rPr lang="en-US" altLang="zh-CN" sz="3150" dirty="0">
                <a:solidFill>
                  <a:srgbClr val="000099"/>
                </a:solidFill>
              </a:rPr>
              <a:t>quality of service</a:t>
            </a:r>
            <a:r>
              <a:rPr lang="zh-CN" altLang="zh-CN" sz="3150" dirty="0">
                <a:solidFill>
                  <a:srgbClr val="000099"/>
                </a:solidFill>
              </a:rPr>
              <a:t>，</a:t>
            </a:r>
            <a:r>
              <a:rPr lang="en-US" altLang="zh-CN" sz="3150" dirty="0" err="1">
                <a:solidFill>
                  <a:srgbClr val="000099"/>
                </a:solidFill>
              </a:rPr>
              <a:t>QoS</a:t>
            </a:r>
            <a:r>
              <a:rPr lang="zh-CN" altLang="zh-CN" sz="3150" dirty="0">
                <a:solidFill>
                  <a:srgbClr val="000099"/>
                </a:solidFill>
              </a:rPr>
              <a:t>）管理等。</a:t>
            </a:r>
            <a:r>
              <a:rPr lang="en-US" altLang="zh-CN" sz="3150" dirty="0">
                <a:solidFill>
                  <a:srgbClr val="000099"/>
                </a:solidFill>
              </a:rPr>
              <a:t>  </a:t>
            </a:r>
          </a:p>
          <a:p>
            <a:pPr marL="720000" indent="0" algn="just">
              <a:spcBef>
                <a:spcPts val="0"/>
              </a:spcBef>
              <a:spcAft>
                <a:spcPts val="0"/>
              </a:spcAft>
              <a:buClr>
                <a:srgbClr val="FF3300"/>
              </a:buClr>
              <a:buFont typeface="Wingdings" panose="05000000000000000000" pitchFamily="2" charset="2"/>
              <a:buChar char="n"/>
            </a:pPr>
            <a:r>
              <a:rPr lang="zh-CN" altLang="zh-CN" sz="3150" dirty="0">
                <a:solidFill>
                  <a:srgbClr val="000099"/>
                </a:solidFill>
              </a:rPr>
              <a:t>无线传感网络的</a:t>
            </a:r>
            <a:r>
              <a:rPr lang="en-US" altLang="zh-CN" sz="3150" dirty="0">
                <a:solidFill>
                  <a:srgbClr val="000099"/>
                </a:solidFill>
              </a:rPr>
              <a:t>MAC</a:t>
            </a:r>
            <a:r>
              <a:rPr lang="zh-CN" altLang="zh-CN" sz="3150" dirty="0">
                <a:solidFill>
                  <a:srgbClr val="000099"/>
                </a:solidFill>
              </a:rPr>
              <a:t>协议是通过一组规则和过程使其更有效、有序和公平地使用共享介质。</a:t>
            </a:r>
            <a:endParaRPr lang="zh-CN" altLang="zh-CN" dirty="0"/>
          </a:p>
          <a:p>
            <a:pPr marL="0" indent="0" algn="just">
              <a:spcAft>
                <a:spcPts val="0"/>
              </a:spcAft>
              <a:buClr>
                <a:srgbClr val="FF3300"/>
              </a:buClr>
              <a:buNone/>
            </a:pPr>
            <a:endParaRPr lang="en-US" altLang="zh-CN" dirty="0"/>
          </a:p>
          <a:p>
            <a:pPr lvl="1">
              <a:buClr>
                <a:srgbClr val="FF3300"/>
              </a:buClr>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4.2.2 WSN</a:t>
            </a:r>
            <a:r>
              <a:rPr lang="zh-CN" altLang="en-US" dirty="0"/>
              <a:t>的</a:t>
            </a:r>
            <a:r>
              <a:rPr lang="en-US" altLang="zh-CN" dirty="0"/>
              <a:t>MAC</a:t>
            </a:r>
            <a:r>
              <a:rPr lang="zh-CN" altLang="en-US" dirty="0"/>
              <a:t>层协议</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263603391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407368" y="1340768"/>
            <a:ext cx="11449272"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720000" lvl="1" algn="just">
              <a:spcBef>
                <a:spcPts val="0"/>
              </a:spcBef>
              <a:buClr>
                <a:srgbClr val="FF3300"/>
              </a:buClr>
              <a:buFont typeface="Wingdings" pitchFamily="2" charset="2"/>
              <a:buChar char="n"/>
            </a:pPr>
            <a:r>
              <a:rPr lang="en-US" altLang="zh-CN" dirty="0"/>
              <a:t>MAC</a:t>
            </a:r>
            <a:r>
              <a:rPr lang="zh-CN" altLang="zh-CN" dirty="0"/>
              <a:t>协议处于无线传感网络的底层部分，决定了无线信道的使用方式，对无线传感网络的协议性能有较大影响，是保证无线传感网络无线信道的关键网络协议。在设计</a:t>
            </a:r>
            <a:r>
              <a:rPr lang="en-US" altLang="zh-CN" dirty="0"/>
              <a:t>MAC</a:t>
            </a:r>
            <a:r>
              <a:rPr lang="zh-CN" altLang="zh-CN" dirty="0"/>
              <a:t>协议时，还要遵守以下几个设计原则。</a:t>
            </a:r>
          </a:p>
          <a:p>
            <a:pPr marL="1080000" lvl="1" algn="just">
              <a:spcBef>
                <a:spcPts val="0"/>
              </a:spcBef>
              <a:buClr>
                <a:srgbClr val="FF3300"/>
              </a:buClr>
              <a:buFont typeface="Wingdings" panose="05000000000000000000" pitchFamily="2" charset="2"/>
              <a:buChar char="p"/>
            </a:pPr>
            <a:r>
              <a:rPr lang="zh-CN" altLang="zh-CN" dirty="0"/>
              <a:t>节能性。</a:t>
            </a:r>
            <a:endParaRPr lang="en-US" altLang="zh-CN" dirty="0"/>
          </a:p>
          <a:p>
            <a:pPr marL="1080000" lvl="1" algn="just">
              <a:spcBef>
                <a:spcPts val="0"/>
              </a:spcBef>
              <a:buClr>
                <a:srgbClr val="FF3300"/>
              </a:buClr>
              <a:buFont typeface="Wingdings" panose="05000000000000000000" pitchFamily="2" charset="2"/>
              <a:buChar char="p"/>
            </a:pPr>
            <a:r>
              <a:rPr lang="zh-CN" altLang="zh-CN" dirty="0"/>
              <a:t>可扩展性。</a:t>
            </a:r>
            <a:endParaRPr lang="en-US" altLang="zh-CN" dirty="0"/>
          </a:p>
          <a:p>
            <a:pPr marL="1080000" lvl="1" algn="just">
              <a:spcBef>
                <a:spcPts val="0"/>
              </a:spcBef>
              <a:buClr>
                <a:srgbClr val="FF3300"/>
              </a:buClr>
              <a:buFont typeface="Wingdings" panose="05000000000000000000" pitchFamily="2" charset="2"/>
              <a:buChar char="p"/>
            </a:pPr>
            <a:r>
              <a:rPr lang="zh-CN" altLang="zh-CN" dirty="0"/>
              <a:t>冲突避免。</a:t>
            </a:r>
            <a:endParaRPr lang="en-US" altLang="zh-CN" dirty="0"/>
          </a:p>
          <a:p>
            <a:pPr marL="1080000" lvl="1" algn="just">
              <a:spcBef>
                <a:spcPts val="0"/>
              </a:spcBef>
              <a:buClr>
                <a:srgbClr val="FF3300"/>
              </a:buClr>
              <a:buFont typeface="Wingdings" panose="05000000000000000000" pitchFamily="2" charset="2"/>
              <a:buChar char="p"/>
            </a:pPr>
            <a:r>
              <a:rPr lang="zh-CN" altLang="zh-CN" dirty="0"/>
              <a:t>延迟</a:t>
            </a:r>
            <a:endParaRPr lang="en-US" altLang="zh-CN" dirty="0"/>
          </a:p>
          <a:p>
            <a:pPr marL="1080000" lvl="1" algn="just">
              <a:spcBef>
                <a:spcPts val="0"/>
              </a:spcBef>
              <a:buClr>
                <a:srgbClr val="FF3300"/>
              </a:buClr>
              <a:buFont typeface="Wingdings" panose="05000000000000000000" pitchFamily="2" charset="2"/>
              <a:buChar char="p"/>
            </a:pPr>
            <a:r>
              <a:rPr lang="zh-CN" altLang="zh-CN" dirty="0"/>
              <a:t>吞吐量。</a:t>
            </a:r>
            <a:endParaRPr lang="en-US" altLang="zh-CN" dirty="0"/>
          </a:p>
          <a:p>
            <a:pPr marL="1080000" lvl="1" algn="just">
              <a:spcBef>
                <a:spcPts val="0"/>
              </a:spcBef>
              <a:buClr>
                <a:srgbClr val="FF3300"/>
              </a:buClr>
              <a:buFont typeface="Wingdings" panose="05000000000000000000" pitchFamily="2" charset="2"/>
              <a:buChar char="p"/>
            </a:pPr>
            <a:r>
              <a:rPr lang="zh-CN" altLang="zh-CN" dirty="0"/>
              <a:t>公平性。</a:t>
            </a:r>
          </a:p>
          <a:p>
            <a:pPr marL="1080000" lvl="1">
              <a:spcBef>
                <a:spcPts val="0"/>
              </a:spcBef>
              <a:buClr>
                <a:srgbClr val="FF3300"/>
              </a:buClr>
              <a:buFont typeface="Wingdings" panose="05000000000000000000" pitchFamily="2" charset="2"/>
              <a:buChar char="p"/>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4.2.2 WSN</a:t>
            </a:r>
            <a:r>
              <a:rPr lang="zh-CN" altLang="en-US" dirty="0"/>
              <a:t>的</a:t>
            </a:r>
            <a:r>
              <a:rPr lang="en-US" altLang="zh-CN" dirty="0"/>
              <a:t>MAC</a:t>
            </a:r>
            <a:r>
              <a:rPr lang="zh-CN" altLang="en-US" dirty="0"/>
              <a:t>层协议</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2636033914"/>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191344" y="1340768"/>
            <a:ext cx="11881320"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lgn="just">
              <a:spcAft>
                <a:spcPts val="0"/>
              </a:spcAft>
              <a:buClr>
                <a:srgbClr val="FF3300"/>
              </a:buClr>
              <a:buFont typeface="Wingdings" panose="05000000000000000000" pitchFamily="2" charset="2"/>
              <a:buChar char="p"/>
            </a:pPr>
            <a:r>
              <a:rPr lang="en-US" kern="900" dirty="0">
                <a:latin typeface="汉仪中黑简"/>
                <a:cs typeface="Courier New" panose="02070309020205020404" pitchFamily="49" charset="0"/>
              </a:rPr>
              <a:t>MAC</a:t>
            </a:r>
            <a:r>
              <a:rPr lang="zh-CN" altLang="en-US" kern="900" dirty="0">
                <a:latin typeface="汉仪中黑简"/>
                <a:cs typeface="Courier New" panose="02070309020205020404" pitchFamily="49" charset="0"/>
              </a:rPr>
              <a:t>协议分类</a:t>
            </a:r>
            <a:endParaRPr lang="en-US" altLang="zh-CN" kern="900" dirty="0">
              <a:latin typeface="汉仪中黑简"/>
              <a:cs typeface="Courier New" panose="02070309020205020404" pitchFamily="49" charset="0"/>
            </a:endParaRPr>
          </a:p>
          <a:p>
            <a:pPr marL="0" indent="720000" algn="just">
              <a:spcBef>
                <a:spcPts val="0"/>
              </a:spcBef>
              <a:spcAft>
                <a:spcPts val="0"/>
              </a:spcAft>
              <a:buClr>
                <a:srgbClr val="FF3300"/>
              </a:buClr>
              <a:buNone/>
            </a:pPr>
            <a:r>
              <a:rPr lang="zh-CN" altLang="zh-CN" dirty="0">
                <a:solidFill>
                  <a:srgbClr val="000099"/>
                </a:solidFill>
              </a:rPr>
              <a:t>根据协议的</a:t>
            </a:r>
            <a:r>
              <a:rPr lang="zh-CN" altLang="zh-CN" dirty="0">
                <a:solidFill>
                  <a:schemeClr val="bg2"/>
                </a:solidFill>
              </a:rPr>
              <a:t>应用场合和业务种类</a:t>
            </a:r>
            <a:r>
              <a:rPr lang="zh-CN" altLang="zh-CN" dirty="0">
                <a:solidFill>
                  <a:srgbClr val="000099"/>
                </a:solidFill>
              </a:rPr>
              <a:t>分为面向话音业务类、面向数据业务类和面向综合话音业务类</a:t>
            </a:r>
            <a:r>
              <a:rPr lang="en-US" altLang="zh-CN" dirty="0">
                <a:solidFill>
                  <a:srgbClr val="000099"/>
                </a:solidFill>
              </a:rPr>
              <a:t>3</a:t>
            </a:r>
            <a:r>
              <a:rPr lang="zh-CN" altLang="zh-CN" dirty="0">
                <a:solidFill>
                  <a:srgbClr val="000099"/>
                </a:solidFill>
              </a:rPr>
              <a:t>种方式；根据</a:t>
            </a:r>
            <a:r>
              <a:rPr lang="zh-CN" altLang="zh-CN" dirty="0">
                <a:solidFill>
                  <a:schemeClr val="bg2"/>
                </a:solidFill>
              </a:rPr>
              <a:t>网络的拓扑结构</a:t>
            </a:r>
            <a:r>
              <a:rPr lang="zh-CN" altLang="zh-CN" dirty="0">
                <a:solidFill>
                  <a:srgbClr val="000099"/>
                </a:solidFill>
              </a:rPr>
              <a:t>分为有基础设施的中心类和用于</a:t>
            </a:r>
            <a:r>
              <a:rPr lang="en-US" altLang="zh-CN" dirty="0">
                <a:solidFill>
                  <a:srgbClr val="000099"/>
                </a:solidFill>
              </a:rPr>
              <a:t>Ad Hoc</a:t>
            </a:r>
            <a:r>
              <a:rPr lang="zh-CN" altLang="zh-CN" dirty="0">
                <a:solidFill>
                  <a:srgbClr val="000099"/>
                </a:solidFill>
              </a:rPr>
              <a:t>结构的分布式两类方式；根据</a:t>
            </a:r>
            <a:r>
              <a:rPr lang="zh-CN" altLang="zh-CN" dirty="0">
                <a:solidFill>
                  <a:schemeClr val="bg2"/>
                </a:solidFill>
              </a:rPr>
              <a:t>媒质接入方式</a:t>
            </a:r>
            <a:r>
              <a:rPr lang="zh-CN" altLang="zh-CN" dirty="0">
                <a:solidFill>
                  <a:srgbClr val="000099"/>
                </a:solidFill>
              </a:rPr>
              <a:t>的不同可分为基于竞争的</a:t>
            </a:r>
            <a:r>
              <a:rPr lang="en-US" altLang="zh-CN" dirty="0">
                <a:solidFill>
                  <a:srgbClr val="000099"/>
                </a:solidFill>
              </a:rPr>
              <a:t>MAC</a:t>
            </a:r>
            <a:r>
              <a:rPr lang="zh-CN" altLang="zh-CN" dirty="0">
                <a:solidFill>
                  <a:srgbClr val="000099"/>
                </a:solidFill>
              </a:rPr>
              <a:t>协议和基于调度的</a:t>
            </a:r>
            <a:r>
              <a:rPr lang="en-US" altLang="zh-CN" dirty="0">
                <a:solidFill>
                  <a:srgbClr val="000099"/>
                </a:solidFill>
              </a:rPr>
              <a:t>MAC</a:t>
            </a:r>
            <a:r>
              <a:rPr lang="zh-CN" altLang="zh-CN" dirty="0">
                <a:solidFill>
                  <a:srgbClr val="000099"/>
                </a:solidFill>
              </a:rPr>
              <a:t>协议；根据</a:t>
            </a:r>
            <a:r>
              <a:rPr lang="zh-CN" altLang="zh-CN" dirty="0">
                <a:solidFill>
                  <a:schemeClr val="bg2"/>
                </a:solidFill>
              </a:rPr>
              <a:t>操作模式</a:t>
            </a:r>
            <a:r>
              <a:rPr lang="zh-CN" altLang="zh-CN" dirty="0">
                <a:solidFill>
                  <a:srgbClr val="000099"/>
                </a:solidFill>
              </a:rPr>
              <a:t>的不同，无线</a:t>
            </a:r>
            <a:r>
              <a:rPr lang="en-US" altLang="zh-CN" dirty="0">
                <a:solidFill>
                  <a:srgbClr val="000099"/>
                </a:solidFill>
              </a:rPr>
              <a:t>MAC</a:t>
            </a:r>
            <a:r>
              <a:rPr lang="zh-CN" altLang="zh-CN" dirty="0">
                <a:solidFill>
                  <a:srgbClr val="000099"/>
                </a:solidFill>
              </a:rPr>
              <a:t>协议可以分为随机访问</a:t>
            </a:r>
            <a:r>
              <a:rPr lang="en-US" altLang="zh-CN" dirty="0">
                <a:solidFill>
                  <a:srgbClr val="000099"/>
                </a:solidFill>
              </a:rPr>
              <a:t>MAC</a:t>
            </a:r>
            <a:r>
              <a:rPr lang="zh-CN" altLang="zh-CN" dirty="0">
                <a:solidFill>
                  <a:srgbClr val="000099"/>
                </a:solidFill>
              </a:rPr>
              <a:t>协议、确定性访问</a:t>
            </a:r>
            <a:r>
              <a:rPr lang="en-US" altLang="zh-CN" dirty="0">
                <a:solidFill>
                  <a:srgbClr val="000099"/>
                </a:solidFill>
              </a:rPr>
              <a:t>MAC</a:t>
            </a:r>
            <a:r>
              <a:rPr lang="zh-CN" altLang="zh-CN" dirty="0">
                <a:solidFill>
                  <a:srgbClr val="000099"/>
                </a:solidFill>
              </a:rPr>
              <a:t>协议以及混合型访问</a:t>
            </a:r>
            <a:r>
              <a:rPr lang="en-US" altLang="zh-CN" dirty="0">
                <a:solidFill>
                  <a:srgbClr val="000099"/>
                </a:solidFill>
              </a:rPr>
              <a:t>MAC</a:t>
            </a:r>
            <a:r>
              <a:rPr lang="zh-CN" altLang="zh-CN" dirty="0">
                <a:solidFill>
                  <a:srgbClr val="000099"/>
                </a:solidFill>
              </a:rPr>
              <a:t>协议。根据</a:t>
            </a:r>
            <a:r>
              <a:rPr lang="zh-CN" altLang="zh-CN" dirty="0">
                <a:solidFill>
                  <a:schemeClr val="bg2"/>
                </a:solidFill>
              </a:rPr>
              <a:t>信道访问模式</a:t>
            </a:r>
            <a:r>
              <a:rPr lang="zh-CN" altLang="zh-CN" dirty="0">
                <a:solidFill>
                  <a:srgbClr val="000099"/>
                </a:solidFill>
              </a:rPr>
              <a:t>的不同，可以将无线传感网络</a:t>
            </a:r>
            <a:r>
              <a:rPr lang="en-US" altLang="zh-CN" dirty="0">
                <a:solidFill>
                  <a:srgbClr val="000099"/>
                </a:solidFill>
              </a:rPr>
              <a:t>MAC</a:t>
            </a:r>
            <a:r>
              <a:rPr lang="zh-CN" altLang="zh-CN" dirty="0">
                <a:solidFill>
                  <a:srgbClr val="000099"/>
                </a:solidFill>
              </a:rPr>
              <a:t>协议分为如下</a:t>
            </a:r>
            <a:r>
              <a:rPr lang="en-US" altLang="zh-CN" dirty="0">
                <a:solidFill>
                  <a:srgbClr val="000099"/>
                </a:solidFill>
              </a:rPr>
              <a:t>3</a:t>
            </a:r>
            <a:r>
              <a:rPr lang="zh-CN" altLang="zh-CN" dirty="0">
                <a:solidFill>
                  <a:srgbClr val="000099"/>
                </a:solidFill>
              </a:rPr>
              <a:t>类。</a:t>
            </a:r>
          </a:p>
          <a:p>
            <a:pPr marL="0" indent="0">
              <a:buNone/>
            </a:pPr>
            <a:r>
              <a:rPr lang="zh-CN" altLang="zh-CN" sz="2800" dirty="0">
                <a:solidFill>
                  <a:srgbClr val="000099"/>
                </a:solidFill>
              </a:rPr>
              <a:t>（</a:t>
            </a:r>
            <a:r>
              <a:rPr lang="en-US" altLang="zh-CN" sz="2800" dirty="0">
                <a:solidFill>
                  <a:srgbClr val="000099"/>
                </a:solidFill>
              </a:rPr>
              <a:t>1</a:t>
            </a:r>
            <a:r>
              <a:rPr lang="zh-CN" altLang="zh-CN" sz="2800" dirty="0">
                <a:solidFill>
                  <a:srgbClr val="000099"/>
                </a:solidFill>
              </a:rPr>
              <a:t>）基于竞争的</a:t>
            </a:r>
            <a:r>
              <a:rPr lang="en-US" altLang="zh-CN" sz="2800" dirty="0">
                <a:solidFill>
                  <a:srgbClr val="000099"/>
                </a:solidFill>
              </a:rPr>
              <a:t>MAC</a:t>
            </a:r>
            <a:r>
              <a:rPr lang="zh-CN" altLang="zh-CN" sz="2800" dirty="0">
                <a:solidFill>
                  <a:srgbClr val="000099"/>
                </a:solidFill>
              </a:rPr>
              <a:t>协议。</a:t>
            </a:r>
          </a:p>
          <a:p>
            <a:pPr marL="0" indent="0">
              <a:buNone/>
            </a:pPr>
            <a:r>
              <a:rPr lang="zh-CN" altLang="zh-CN" sz="2800" dirty="0">
                <a:solidFill>
                  <a:srgbClr val="000099"/>
                </a:solidFill>
              </a:rPr>
              <a:t>（</a:t>
            </a:r>
            <a:r>
              <a:rPr lang="en-US" altLang="zh-CN" sz="2800" dirty="0">
                <a:solidFill>
                  <a:srgbClr val="000099"/>
                </a:solidFill>
              </a:rPr>
              <a:t>2</a:t>
            </a:r>
            <a:r>
              <a:rPr lang="zh-CN" altLang="zh-CN" sz="2800" dirty="0">
                <a:solidFill>
                  <a:srgbClr val="000099"/>
                </a:solidFill>
              </a:rPr>
              <a:t>）基于调度的</a:t>
            </a:r>
            <a:r>
              <a:rPr lang="en-US" altLang="zh-CN" sz="2800" dirty="0">
                <a:solidFill>
                  <a:srgbClr val="000099"/>
                </a:solidFill>
              </a:rPr>
              <a:t>MAC</a:t>
            </a:r>
            <a:r>
              <a:rPr lang="zh-CN" altLang="zh-CN" sz="2800" dirty="0">
                <a:solidFill>
                  <a:srgbClr val="000099"/>
                </a:solidFill>
              </a:rPr>
              <a:t>协议。</a:t>
            </a:r>
          </a:p>
          <a:p>
            <a:pPr marL="0" indent="0">
              <a:buNone/>
            </a:pPr>
            <a:r>
              <a:rPr lang="zh-CN" altLang="zh-CN" sz="2800" dirty="0">
                <a:solidFill>
                  <a:srgbClr val="000099"/>
                </a:solidFill>
              </a:rPr>
              <a:t>（</a:t>
            </a:r>
            <a:r>
              <a:rPr lang="en-US" altLang="zh-CN" sz="2800" dirty="0">
                <a:solidFill>
                  <a:srgbClr val="000099"/>
                </a:solidFill>
              </a:rPr>
              <a:t>3</a:t>
            </a:r>
            <a:r>
              <a:rPr lang="zh-CN" altLang="zh-CN" sz="2800" dirty="0">
                <a:solidFill>
                  <a:srgbClr val="000099"/>
                </a:solidFill>
              </a:rPr>
              <a:t>）基于混合与事件驱动的</a:t>
            </a:r>
            <a:r>
              <a:rPr lang="en-US" altLang="zh-CN" sz="2800" dirty="0">
                <a:solidFill>
                  <a:srgbClr val="000099"/>
                </a:solidFill>
              </a:rPr>
              <a:t>MAC</a:t>
            </a:r>
            <a:r>
              <a:rPr lang="zh-CN" altLang="zh-CN" sz="2800" dirty="0">
                <a:solidFill>
                  <a:srgbClr val="000099"/>
                </a:solidFill>
              </a:rPr>
              <a:t>协议。</a:t>
            </a:r>
          </a:p>
          <a:p>
            <a:pPr marL="0" indent="0" algn="just">
              <a:spcAft>
                <a:spcPts val="0"/>
              </a:spcAft>
              <a:buClr>
                <a:srgbClr val="FF3300"/>
              </a:buClr>
              <a:buNone/>
            </a:pPr>
            <a:endParaRPr lang="en-US" altLang="zh-CN" dirty="0"/>
          </a:p>
          <a:p>
            <a:pPr lvl="1">
              <a:buClr>
                <a:srgbClr val="FF3300"/>
              </a:buClr>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4.2.2 WSN</a:t>
            </a:r>
            <a:r>
              <a:rPr lang="zh-CN" altLang="en-US" dirty="0"/>
              <a:t>的</a:t>
            </a:r>
            <a:r>
              <a:rPr lang="en-US" altLang="zh-CN" dirty="0"/>
              <a:t>MAC</a:t>
            </a:r>
            <a:r>
              <a:rPr lang="zh-CN" altLang="en-US" dirty="0"/>
              <a:t>层协议</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263603391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9"/>
            <a:ext cx="10668000" cy="3312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lgn="just">
              <a:spcAft>
                <a:spcPts val="0"/>
              </a:spcAft>
              <a:buClr>
                <a:srgbClr val="FF3300"/>
              </a:buClr>
              <a:buFont typeface="Wingdings" panose="05000000000000000000" pitchFamily="2" charset="2"/>
              <a:buChar char="p"/>
            </a:pPr>
            <a:r>
              <a:rPr lang="zh-CN" altLang="en-US" kern="900" dirty="0">
                <a:latin typeface="汉仪中黑简"/>
                <a:cs typeface="Courier New" panose="02070309020205020404" pitchFamily="49" charset="0"/>
              </a:rPr>
              <a:t>典型的</a:t>
            </a:r>
            <a:r>
              <a:rPr lang="en-US" altLang="zh-CN" kern="900" dirty="0">
                <a:latin typeface="汉仪中黑简"/>
                <a:cs typeface="Courier New" panose="02070309020205020404" pitchFamily="49" charset="0"/>
              </a:rPr>
              <a:t>MAC</a:t>
            </a:r>
            <a:r>
              <a:rPr lang="zh-CN" altLang="en-US" kern="900" dirty="0">
                <a:latin typeface="汉仪中黑简"/>
                <a:cs typeface="Courier New" panose="02070309020205020404" pitchFamily="49" charset="0"/>
              </a:rPr>
              <a:t>协议</a:t>
            </a:r>
            <a:endParaRPr kern="900" dirty="0">
              <a:latin typeface="汉仪中黑简"/>
              <a:cs typeface="Courier New" panose="02070309020205020404" pitchFamily="49" charset="0"/>
            </a:endParaRPr>
          </a:p>
          <a:p>
            <a:pPr marL="914400" lvl="1" indent="-457200">
              <a:buClr>
                <a:srgbClr val="FF3300"/>
              </a:buClr>
              <a:buFont typeface="Wingdings" pitchFamily="2" charset="2"/>
              <a:buChar char="n"/>
            </a:pPr>
            <a:r>
              <a:rPr lang="zh-CN" altLang="zh-CN" dirty="0"/>
              <a:t>基于竞争的</a:t>
            </a:r>
            <a:r>
              <a:rPr lang="en-US" altLang="zh-CN" dirty="0"/>
              <a:t>MAC</a:t>
            </a:r>
            <a:r>
              <a:rPr lang="zh-CN" altLang="zh-CN" dirty="0"/>
              <a:t>协议</a:t>
            </a:r>
            <a:endParaRPr lang="en-US" altLang="zh-CN" dirty="0"/>
          </a:p>
          <a:p>
            <a:pPr marL="0" lvl="1" indent="720000" algn="just">
              <a:spcBef>
                <a:spcPts val="0"/>
              </a:spcBef>
              <a:buClr>
                <a:srgbClr val="FF3300"/>
              </a:buClr>
            </a:pPr>
            <a:r>
              <a:rPr lang="en-US" altLang="zh-CN" dirty="0"/>
              <a:t>	</a:t>
            </a:r>
            <a:r>
              <a:rPr lang="zh-CN" altLang="zh-CN" dirty="0"/>
              <a:t>由于基于竞争的</a:t>
            </a:r>
            <a:r>
              <a:rPr lang="en-US" altLang="zh-CN" dirty="0"/>
              <a:t>MAC</a:t>
            </a:r>
            <a:r>
              <a:rPr lang="zh-CN" altLang="zh-CN" dirty="0"/>
              <a:t>协议是</a:t>
            </a:r>
            <a:r>
              <a:rPr lang="zh-CN" altLang="zh-CN" dirty="0">
                <a:solidFill>
                  <a:schemeClr val="bg2"/>
                </a:solidFill>
              </a:rPr>
              <a:t>根据需要分配信道</a:t>
            </a:r>
            <a:r>
              <a:rPr lang="zh-CN" altLang="zh-CN" dirty="0"/>
              <a:t>的，所以这种协议能够较好地满足节点数量和网络负载的变化，以及较好地适应网络拓扑结构的变化，并且不需要复杂的时间同步或集中控制调度算法。</a:t>
            </a:r>
            <a:endParaRPr lang="en-US" altLang="zh-CN" dirty="0"/>
          </a:p>
          <a:p>
            <a:pPr lvl="1">
              <a:buClr>
                <a:srgbClr val="FF3300"/>
              </a:buClr>
            </a:pPr>
            <a:r>
              <a:rPr lang="en-US" altLang="zh-CN" dirty="0"/>
              <a:t>	</a:t>
            </a:r>
          </a:p>
          <a:p>
            <a:pPr lvl="1">
              <a:buClr>
                <a:srgbClr val="FF3300"/>
              </a:buClr>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4.2.2 WSN</a:t>
            </a:r>
            <a:r>
              <a:rPr lang="zh-CN" altLang="en-US" dirty="0"/>
              <a:t>的</a:t>
            </a:r>
            <a:r>
              <a:rPr lang="en-US" altLang="zh-CN" dirty="0"/>
              <a:t>MAC</a:t>
            </a:r>
            <a:r>
              <a:rPr lang="zh-CN" altLang="en-US" dirty="0"/>
              <a:t>层协议</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
        <p:nvSpPr>
          <p:cNvPr id="6" name="内容占位符 2"/>
          <p:cNvSpPr txBox="1">
            <a:spLocks/>
          </p:cNvSpPr>
          <p:nvPr/>
        </p:nvSpPr>
        <p:spPr bwMode="auto">
          <a:xfrm>
            <a:off x="479376" y="4509120"/>
            <a:ext cx="11377264" cy="223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914400" lvl="1" indent="-457200">
              <a:buClr>
                <a:srgbClr val="FF3300"/>
              </a:buClr>
              <a:buFont typeface="Wingdings" panose="05000000000000000000" pitchFamily="2" charset="2"/>
              <a:buChar char="l"/>
            </a:pPr>
            <a:r>
              <a:rPr lang="en-US" altLang="zh-CN" dirty="0"/>
              <a:t>S-MAC</a:t>
            </a:r>
            <a:r>
              <a:rPr lang="zh-CN" altLang="zh-CN" dirty="0"/>
              <a:t>协议（</a:t>
            </a:r>
            <a:r>
              <a:rPr lang="en-US" altLang="zh-CN" dirty="0"/>
              <a:t>Sensor MAC</a:t>
            </a:r>
            <a:r>
              <a:rPr lang="zh-CN" altLang="zh-CN" dirty="0"/>
              <a:t>，传感器</a:t>
            </a:r>
            <a:r>
              <a:rPr lang="en-US" altLang="zh-CN" dirty="0"/>
              <a:t>MAC</a:t>
            </a:r>
            <a:r>
              <a:rPr lang="zh-CN" altLang="zh-CN" dirty="0"/>
              <a:t>）</a:t>
            </a:r>
            <a:endParaRPr lang="en-US" altLang="zh-CN" dirty="0"/>
          </a:p>
          <a:p>
            <a:pPr lvl="1">
              <a:buClr>
                <a:srgbClr val="FF3300"/>
              </a:buClr>
            </a:pPr>
            <a:r>
              <a:rPr lang="zh-CN" altLang="zh-CN" dirty="0"/>
              <a:t>是较早的基于同步调度且基于竞争的</a:t>
            </a:r>
            <a:r>
              <a:rPr lang="en-US" altLang="zh-CN" dirty="0"/>
              <a:t>MAC</a:t>
            </a:r>
            <a:r>
              <a:rPr lang="zh-CN" altLang="zh-CN" dirty="0"/>
              <a:t>协议，是在</a:t>
            </a:r>
            <a:r>
              <a:rPr lang="en-US" altLang="zh-CN" dirty="0"/>
              <a:t>IEEE 802.11</a:t>
            </a:r>
            <a:r>
              <a:rPr lang="zh-CN" altLang="zh-CN" dirty="0"/>
              <a:t>协议的</a:t>
            </a:r>
            <a:r>
              <a:rPr lang="en-US" altLang="zh-CN" dirty="0"/>
              <a:t>SC9636-006</a:t>
            </a:r>
            <a:r>
              <a:rPr lang="zh-CN" altLang="zh-CN" dirty="0"/>
              <a:t>基础上针对传感器网络节省能量的需求</a:t>
            </a:r>
            <a:r>
              <a:rPr lang="zh-CN" altLang="en-US" dirty="0"/>
              <a:t>设计</a:t>
            </a:r>
            <a:r>
              <a:rPr lang="zh-CN" altLang="zh-CN" dirty="0"/>
              <a:t>的，具有</a:t>
            </a:r>
            <a:r>
              <a:rPr lang="zh-CN" altLang="zh-CN" dirty="0">
                <a:solidFill>
                  <a:schemeClr val="bg2"/>
                </a:solidFill>
              </a:rPr>
              <a:t>有效节能</a:t>
            </a:r>
            <a:r>
              <a:rPr lang="zh-CN" altLang="zh-CN" dirty="0"/>
              <a:t>、</a:t>
            </a:r>
            <a:r>
              <a:rPr lang="zh-CN" altLang="zh-CN" dirty="0">
                <a:solidFill>
                  <a:schemeClr val="bg2"/>
                </a:solidFill>
              </a:rPr>
              <a:t>扩展性</a:t>
            </a:r>
            <a:r>
              <a:rPr lang="zh-CN" altLang="zh-CN" dirty="0"/>
              <a:t>和</a:t>
            </a:r>
            <a:r>
              <a:rPr lang="zh-CN" altLang="zh-CN" dirty="0">
                <a:solidFill>
                  <a:schemeClr val="bg2"/>
                </a:solidFill>
              </a:rPr>
              <a:t>冲突避免</a:t>
            </a:r>
            <a:r>
              <a:rPr lang="zh-CN" altLang="zh-CN" dirty="0"/>
              <a:t>的三大特点。</a:t>
            </a:r>
          </a:p>
          <a:p>
            <a:pPr marL="914400" lvl="1" indent="-457200">
              <a:buClr>
                <a:srgbClr val="FF3300"/>
              </a:buClr>
              <a:buFont typeface="Wingdings" pitchFamily="2" charset="2"/>
              <a:buChar char="n"/>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Tree>
    <p:extLst>
      <p:ext uri="{BB962C8B-B14F-4D97-AF65-F5344CB8AC3E}">
        <p14:creationId xmlns:p14="http://schemas.microsoft.com/office/powerpoint/2010/main" val="263603391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1080000" indent="0" algn="just">
              <a:spcBef>
                <a:spcPts val="0"/>
              </a:spcBef>
              <a:spcAft>
                <a:spcPts val="0"/>
              </a:spcAft>
              <a:buClr>
                <a:srgbClr val="FF3300"/>
              </a:buClr>
              <a:buFont typeface="Wingdings" panose="05000000000000000000" pitchFamily="2" charset="2"/>
              <a:buChar char="p"/>
            </a:pPr>
            <a:r>
              <a:rPr lang="en-US" altLang="zh-CN" dirty="0">
                <a:solidFill>
                  <a:srgbClr val="000099"/>
                </a:solidFill>
              </a:rPr>
              <a:t>S-MAC</a:t>
            </a:r>
            <a:r>
              <a:rPr lang="zh-CN" altLang="zh-CN" dirty="0">
                <a:solidFill>
                  <a:srgbClr val="000099"/>
                </a:solidFill>
              </a:rPr>
              <a:t>的基本思想</a:t>
            </a:r>
          </a:p>
          <a:p>
            <a:pPr marL="1440000" indent="0" algn="just">
              <a:spcBef>
                <a:spcPts val="0"/>
              </a:spcBef>
              <a:spcAft>
                <a:spcPts val="0"/>
              </a:spcAft>
              <a:buClr>
                <a:srgbClr val="FF3300"/>
              </a:buClr>
              <a:buFont typeface="Wingdings" panose="05000000000000000000" pitchFamily="2" charset="2"/>
              <a:buChar char="n"/>
            </a:pPr>
            <a:r>
              <a:rPr lang="zh-CN" altLang="zh-CN" dirty="0">
                <a:solidFill>
                  <a:schemeClr val="accent1"/>
                </a:solidFill>
              </a:rPr>
              <a:t>采用周期性睡眠和监听方法减少空闲监听带来的能量损耗。对周期性睡眠和监听的调度进行同步，同步节点采用相同的调度，形成虚拟簇，同时进行周期性睡眠和监听，适合多跳网络。</a:t>
            </a:r>
            <a:endParaRPr lang="en-US" altLang="zh-CN" dirty="0">
              <a:solidFill>
                <a:schemeClr val="accent1"/>
              </a:solidFill>
            </a:endParaRPr>
          </a:p>
          <a:p>
            <a:pPr marL="1440000" indent="0" algn="just">
              <a:spcBef>
                <a:spcPts val="0"/>
              </a:spcBef>
              <a:spcAft>
                <a:spcPts val="0"/>
              </a:spcAft>
              <a:buClr>
                <a:srgbClr val="FF3300"/>
              </a:buClr>
              <a:buFont typeface="Wingdings" panose="05000000000000000000" pitchFamily="2" charset="2"/>
              <a:buChar char="n"/>
            </a:pPr>
            <a:r>
              <a:rPr lang="zh-CN" altLang="zh-CN" dirty="0">
                <a:solidFill>
                  <a:schemeClr val="accent1"/>
                </a:solidFill>
              </a:rPr>
              <a:t>当节点正在发送数据时，根据数据帧特殊字段让每个与此次通信无关的邻居节点进入睡眠状态，减少串扰带来的能量损耗。</a:t>
            </a:r>
          </a:p>
          <a:p>
            <a:pPr marL="1440000" indent="0" algn="just">
              <a:spcBef>
                <a:spcPts val="0"/>
              </a:spcBef>
              <a:spcAft>
                <a:spcPts val="0"/>
              </a:spcAft>
              <a:buClr>
                <a:srgbClr val="FF3300"/>
              </a:buClr>
              <a:buFont typeface="Wingdings" panose="05000000000000000000" pitchFamily="2" charset="2"/>
              <a:buChar char="n"/>
            </a:pPr>
            <a:r>
              <a:rPr lang="zh-CN" altLang="zh-CN" dirty="0">
                <a:solidFill>
                  <a:schemeClr val="accent1"/>
                </a:solidFill>
              </a:rPr>
              <a:t>采用消息传递机制，减少控制数据带来的能量损耗。</a:t>
            </a:r>
            <a:endParaRPr kern="900" dirty="0">
              <a:solidFill>
                <a:schemeClr val="accent1"/>
              </a:solidFill>
              <a:latin typeface="汉仪中黑简"/>
              <a:cs typeface="Courier New" panose="02070309020205020404" pitchFamily="49" charset="0"/>
            </a:endParaRPr>
          </a:p>
          <a:p>
            <a:pPr lvl="1">
              <a:buClr>
                <a:srgbClr val="FF3300"/>
              </a:buClr>
            </a:pPr>
            <a:r>
              <a:rPr lang="en-US" altLang="zh-CN" dirty="0"/>
              <a:t>	</a:t>
            </a:r>
          </a:p>
          <a:p>
            <a:pPr lvl="1">
              <a:buClr>
                <a:srgbClr val="FF3300"/>
              </a:buClr>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4.2.2 WSN</a:t>
            </a:r>
            <a:r>
              <a:rPr lang="zh-CN" altLang="en-US" dirty="0"/>
              <a:t>的</a:t>
            </a:r>
            <a:r>
              <a:rPr lang="en-US" altLang="zh-CN" dirty="0"/>
              <a:t>MAC</a:t>
            </a:r>
            <a:r>
              <a:rPr lang="zh-CN" altLang="en-US" dirty="0"/>
              <a:t>层协议</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338145781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1080000" indent="0" algn="just">
              <a:spcBef>
                <a:spcPts val="0"/>
              </a:spcBef>
              <a:spcAft>
                <a:spcPts val="0"/>
              </a:spcAft>
              <a:buClr>
                <a:srgbClr val="FF3300"/>
              </a:buClr>
              <a:buFont typeface="Wingdings" panose="05000000000000000000" pitchFamily="2" charset="2"/>
              <a:buChar char="p"/>
            </a:pPr>
            <a:r>
              <a:rPr lang="en-US" altLang="zh-CN" dirty="0">
                <a:solidFill>
                  <a:srgbClr val="000099"/>
                </a:solidFill>
              </a:rPr>
              <a:t>S-MAC</a:t>
            </a:r>
            <a:r>
              <a:rPr lang="zh-CN" altLang="zh-CN" dirty="0">
                <a:solidFill>
                  <a:srgbClr val="000099"/>
                </a:solidFill>
              </a:rPr>
              <a:t>的关键技术</a:t>
            </a:r>
            <a:endParaRPr lang="zh-CN" altLang="en-US" dirty="0">
              <a:solidFill>
                <a:srgbClr val="000099"/>
              </a:solidFill>
            </a:endParaRPr>
          </a:p>
          <a:p>
            <a:pPr marL="1440000" indent="0" algn="just">
              <a:spcBef>
                <a:spcPts val="0"/>
              </a:spcBef>
              <a:spcAft>
                <a:spcPts val="0"/>
              </a:spcAft>
              <a:buClr>
                <a:srgbClr val="FF3300"/>
              </a:buClr>
              <a:buFont typeface="Wingdings" panose="05000000000000000000" pitchFamily="2" charset="2"/>
              <a:buChar char="n"/>
            </a:pPr>
            <a:r>
              <a:rPr lang="zh-CN" altLang="zh-CN" dirty="0">
                <a:solidFill>
                  <a:schemeClr val="accent1"/>
                </a:solidFill>
              </a:rPr>
              <a:t>周期性侦听和休眠</a:t>
            </a:r>
            <a:r>
              <a:rPr lang="zh-CN" altLang="en-US" dirty="0">
                <a:solidFill>
                  <a:schemeClr val="accent1"/>
                </a:solidFill>
              </a:rPr>
              <a:t>。</a:t>
            </a:r>
            <a:r>
              <a:rPr lang="en-US" altLang="zh-CN" dirty="0"/>
              <a:t>S-MAC</a:t>
            </a:r>
            <a:r>
              <a:rPr lang="zh-CN" altLang="zh-CN" dirty="0"/>
              <a:t>协议将时间分为帧，帧长度由应用程序决定。</a:t>
            </a:r>
            <a:endParaRPr lang="zh-CN" altLang="en-US" dirty="0"/>
          </a:p>
          <a:p>
            <a:pPr marL="1440000" indent="0" algn="just">
              <a:spcBef>
                <a:spcPts val="0"/>
              </a:spcBef>
              <a:spcAft>
                <a:spcPts val="0"/>
              </a:spcAft>
              <a:buClr>
                <a:srgbClr val="FF3300"/>
              </a:buClr>
              <a:buFont typeface="Wingdings" panose="05000000000000000000" pitchFamily="2" charset="2"/>
              <a:buChar char="n"/>
            </a:pPr>
            <a:r>
              <a:rPr lang="zh-CN" altLang="zh-CN" dirty="0">
                <a:solidFill>
                  <a:schemeClr val="accent1"/>
                </a:solidFill>
              </a:rPr>
              <a:t>串音避免机制。</a:t>
            </a:r>
            <a:endParaRPr lang="zh-CN" altLang="en-US" dirty="0">
              <a:solidFill>
                <a:schemeClr val="accent1"/>
              </a:solidFill>
            </a:endParaRPr>
          </a:p>
          <a:p>
            <a:pPr marL="1440000" indent="0" algn="just">
              <a:spcBef>
                <a:spcPts val="0"/>
              </a:spcBef>
              <a:spcAft>
                <a:spcPts val="0"/>
              </a:spcAft>
              <a:buClr>
                <a:srgbClr val="FF3300"/>
              </a:buClr>
              <a:buFont typeface="Wingdings" panose="05000000000000000000" pitchFamily="2" charset="2"/>
              <a:buChar char="n"/>
            </a:pPr>
            <a:r>
              <a:rPr lang="zh-CN" altLang="zh-CN" dirty="0">
                <a:solidFill>
                  <a:schemeClr val="accent1"/>
                </a:solidFill>
              </a:rPr>
              <a:t>消息传递机制。</a:t>
            </a:r>
            <a:r>
              <a:rPr lang="en-US" altLang="zh-CN" dirty="0"/>
              <a:t>S-MAC</a:t>
            </a:r>
            <a:r>
              <a:rPr lang="zh-CN" altLang="zh-CN" dirty="0"/>
              <a:t>协议采用了消息传递机制以支持长消息的发送。</a:t>
            </a:r>
            <a:endParaRPr lang="en-US" altLang="zh-CN" dirty="0"/>
          </a:p>
          <a:p>
            <a:pPr marL="1440000" indent="0" algn="just">
              <a:spcBef>
                <a:spcPts val="0"/>
              </a:spcBef>
              <a:spcAft>
                <a:spcPts val="0"/>
              </a:spcAft>
              <a:buClr>
                <a:srgbClr val="FF3300"/>
              </a:buClr>
              <a:buFont typeface="Wingdings" panose="05000000000000000000" pitchFamily="2" charset="2"/>
              <a:buChar char="n"/>
            </a:pPr>
            <a:r>
              <a:rPr lang="zh-CN" altLang="zh-CN" dirty="0">
                <a:solidFill>
                  <a:schemeClr val="accent1"/>
                </a:solidFill>
              </a:rPr>
              <a:t>流量自适应监听机制。</a:t>
            </a:r>
            <a:r>
              <a:rPr lang="zh-CN" altLang="zh-CN" dirty="0"/>
              <a:t>传感器网络往往采用多跳通信，而节点的周期性睡眠会导致通信延迟的累加。</a:t>
            </a:r>
            <a:endParaRPr lang="zh-CN" altLang="en-US" kern="900" dirty="0">
              <a:latin typeface="汉仪中黑简"/>
              <a:cs typeface="Courier New" panose="02070309020205020404" pitchFamily="49" charset="0"/>
            </a:endParaRPr>
          </a:p>
          <a:p>
            <a:pPr lvl="1">
              <a:buClr>
                <a:srgbClr val="FF3300"/>
              </a:buClr>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4.2.2 WSN</a:t>
            </a:r>
            <a:r>
              <a:rPr lang="zh-CN" altLang="en-US" dirty="0"/>
              <a:t>的</a:t>
            </a:r>
            <a:r>
              <a:rPr lang="en-US" altLang="zh-CN" dirty="0"/>
              <a:t>MAC</a:t>
            </a:r>
            <a:r>
              <a:rPr lang="zh-CN" altLang="en-US" dirty="0"/>
              <a:t>层协议</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122312780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914400" lvl="1" indent="-457200">
              <a:buClr>
                <a:srgbClr val="FF3300"/>
              </a:buClr>
              <a:buFont typeface="Wingdings" pitchFamily="2" charset="2"/>
              <a:buChar char="n"/>
            </a:pPr>
            <a:r>
              <a:rPr lang="zh-CN" altLang="zh-CN" dirty="0"/>
              <a:t>基于调度的</a:t>
            </a:r>
            <a:r>
              <a:rPr lang="en-US" altLang="zh-CN" dirty="0"/>
              <a:t>MAC</a:t>
            </a:r>
            <a:r>
              <a:rPr lang="zh-CN" altLang="zh-CN" dirty="0"/>
              <a:t>协议</a:t>
            </a:r>
            <a:endParaRPr lang="en-US" altLang="zh-CN" dirty="0"/>
          </a:p>
          <a:p>
            <a:pPr marL="0" lvl="1" indent="720000" algn="just">
              <a:spcBef>
                <a:spcPts val="0"/>
              </a:spcBef>
              <a:buClr>
                <a:srgbClr val="FF3300"/>
              </a:buClr>
            </a:pPr>
            <a:r>
              <a:rPr lang="en-US" altLang="zh-CN" dirty="0"/>
              <a:t>	</a:t>
            </a:r>
            <a:r>
              <a:rPr lang="zh-CN" altLang="zh-CN" dirty="0"/>
              <a:t>在基于调度的介质访问中，各个节点</a:t>
            </a:r>
            <a:r>
              <a:rPr lang="zh-CN" altLang="zh-CN" dirty="0">
                <a:solidFill>
                  <a:schemeClr val="bg2"/>
                </a:solidFill>
              </a:rPr>
              <a:t>共享传输介质</a:t>
            </a:r>
            <a:r>
              <a:rPr lang="zh-CN" altLang="zh-CN" dirty="0"/>
              <a:t>，与</a:t>
            </a:r>
            <a:r>
              <a:rPr lang="zh-CN" altLang="zh-CN" dirty="0">
                <a:solidFill>
                  <a:schemeClr val="bg2"/>
                </a:solidFill>
              </a:rPr>
              <a:t>基于</a:t>
            </a:r>
            <a:r>
              <a:rPr lang="en-US" altLang="zh-CN" dirty="0">
                <a:solidFill>
                  <a:schemeClr val="bg2"/>
                </a:solidFill>
              </a:rPr>
              <a:t>TMDA</a:t>
            </a:r>
            <a:r>
              <a:rPr lang="zh-CN" altLang="zh-CN" dirty="0">
                <a:solidFill>
                  <a:schemeClr val="bg2"/>
                </a:solidFill>
              </a:rPr>
              <a:t>的协议类似</a:t>
            </a:r>
            <a:r>
              <a:rPr lang="zh-CN" altLang="zh-CN" dirty="0"/>
              <a:t>，通常把时间节点分割为一个个有固定长度的时隙（</a:t>
            </a:r>
            <a:r>
              <a:rPr lang="en-US" altLang="zh-CN" dirty="0"/>
              <a:t>time slot</a:t>
            </a:r>
            <a:r>
              <a:rPr lang="zh-CN" altLang="zh-CN" dirty="0"/>
              <a:t>）。调度以某种方式决定了时隙的分配，从而使每个节点都有机会访问介质，并且避免冲突。通常调度会周期性地重复，节点会形成一个簇。由于节点只能在指定时隙内访问介质，基于调度的</a:t>
            </a:r>
            <a:r>
              <a:rPr lang="en-US" altLang="zh-CN" dirty="0"/>
              <a:t>MAC</a:t>
            </a:r>
            <a:r>
              <a:rPr lang="zh-CN" altLang="zh-CN" dirty="0"/>
              <a:t>协议一般可以</a:t>
            </a:r>
            <a:r>
              <a:rPr lang="zh-CN" altLang="zh-CN" dirty="0">
                <a:solidFill>
                  <a:schemeClr val="bg2"/>
                </a:solidFill>
              </a:rPr>
              <a:t>避免竞争、冲突和空闲侦听</a:t>
            </a:r>
            <a:r>
              <a:rPr lang="zh-CN" altLang="zh-CN" dirty="0"/>
              <a:t>。不需要额外的开销，调度能轻易地让节点转入睡眠状态，从而节省能量。</a:t>
            </a:r>
          </a:p>
          <a:p>
            <a:pPr lvl="1">
              <a:buClr>
                <a:srgbClr val="FF3300"/>
              </a:buClr>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4.2.2 WSN</a:t>
            </a:r>
            <a:r>
              <a:rPr lang="zh-CN" altLang="en-US" dirty="0"/>
              <a:t>的</a:t>
            </a:r>
            <a:r>
              <a:rPr lang="en-US" altLang="zh-CN" dirty="0"/>
              <a:t>MAC</a:t>
            </a:r>
            <a:r>
              <a:rPr lang="zh-CN" altLang="en-US" dirty="0"/>
              <a:t>层协议</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2636033914"/>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1017224"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1080000" marR="0" lvl="0" indent="0" algn="just" defTabSz="914400" rtl="0" eaLnBrk="1" fontAlgn="base" latinLnBrk="0" hangingPunct="1">
              <a:lnSpc>
                <a:spcPct val="100000"/>
              </a:lnSpc>
              <a:spcBef>
                <a:spcPts val="0"/>
              </a:spcBef>
              <a:spcAft>
                <a:spcPts val="0"/>
              </a:spcAft>
              <a:buClr>
                <a:srgbClr val="FF3300"/>
              </a:buClr>
              <a:buSzTx/>
              <a:buFont typeface="Wingdings" panose="05000000000000000000" pitchFamily="2" charset="2"/>
              <a:buChar char="p"/>
              <a:tabLst/>
              <a:defRPr/>
            </a:pPr>
            <a:r>
              <a:rPr kumimoji="0" lang="zh-CN" altLang="en-US" sz="3200" b="1" i="0" u="none" strike="noStrike" kern="900" cap="none" spc="0" normalizeH="0" baseline="0" noProof="0" dirty="0">
                <a:ln>
                  <a:noFill/>
                </a:ln>
                <a:solidFill>
                  <a:srgbClr val="000099"/>
                </a:solidFill>
                <a:effectLst/>
                <a:uLnTx/>
                <a:uFillTx/>
                <a:latin typeface="汉仪中黑简"/>
                <a:ea typeface="宋体" pitchFamily="2" charset="-122"/>
                <a:cs typeface="Courier New" panose="02070309020205020404" pitchFamily="49" charset="0"/>
              </a:rPr>
              <a:t>具有代表的基于</a:t>
            </a:r>
            <a:r>
              <a:rPr kumimoji="0" lang="en-US" altLang="zh-CN" sz="3200" b="1" i="0" u="none" strike="noStrike" kern="900" cap="none" spc="0" normalizeH="0" baseline="0" noProof="0" dirty="0">
                <a:ln>
                  <a:noFill/>
                </a:ln>
                <a:solidFill>
                  <a:srgbClr val="000099"/>
                </a:solidFill>
                <a:effectLst/>
                <a:uLnTx/>
                <a:uFillTx/>
                <a:latin typeface="汉仪中黑简"/>
                <a:ea typeface="宋体" pitchFamily="2" charset="-122"/>
                <a:cs typeface="Courier New" panose="02070309020205020404" pitchFamily="49" charset="0"/>
              </a:rPr>
              <a:t>MAC</a:t>
            </a:r>
            <a:r>
              <a:rPr kumimoji="0" lang="zh-CN" altLang="en-US" sz="3200" b="1" i="0" u="none" strike="noStrike" kern="900" cap="none" spc="0" normalizeH="0" baseline="0" noProof="0" dirty="0">
                <a:ln>
                  <a:noFill/>
                </a:ln>
                <a:solidFill>
                  <a:srgbClr val="000099"/>
                </a:solidFill>
                <a:effectLst/>
                <a:uLnTx/>
                <a:uFillTx/>
                <a:latin typeface="汉仪中黑简"/>
                <a:ea typeface="宋体" pitchFamily="2" charset="-122"/>
                <a:cs typeface="Courier New" panose="02070309020205020404" pitchFamily="49" charset="0"/>
              </a:rPr>
              <a:t>协议</a:t>
            </a:r>
            <a:endParaRPr kumimoji="0" lang="zh-CN" altLang="zh-CN" sz="3200" b="1" i="0" u="none" strike="noStrike" kern="900" cap="none" spc="0" normalizeH="0" baseline="0" noProof="0" dirty="0">
              <a:ln>
                <a:noFill/>
              </a:ln>
              <a:solidFill>
                <a:srgbClr val="000099"/>
              </a:solidFill>
              <a:effectLst/>
              <a:uLnTx/>
              <a:uFillTx/>
              <a:latin typeface="汉仪中黑简"/>
              <a:ea typeface="宋体" pitchFamily="2" charset="-122"/>
              <a:cs typeface="Courier New" panose="02070309020205020404" pitchFamily="49" charset="0"/>
            </a:endParaRPr>
          </a:p>
          <a:p>
            <a:pPr marL="1440000" marR="0" lvl="1" indent="0" algn="just" defTabSz="914400" rtl="0" eaLnBrk="1" fontAlgn="base" latinLnBrk="0" hangingPunct="1">
              <a:lnSpc>
                <a:spcPct val="100000"/>
              </a:lnSpc>
              <a:spcBef>
                <a:spcPts val="0"/>
              </a:spcBef>
              <a:spcAft>
                <a:spcPct val="0"/>
              </a:spcAft>
              <a:buClr>
                <a:srgbClr val="FF3300"/>
              </a:buClr>
              <a:buSzTx/>
              <a:buFont typeface="Wingdings" pitchFamily="2" charset="2"/>
              <a:buChar char="n"/>
              <a:tabLst/>
              <a:defRPr/>
            </a:pPr>
            <a:r>
              <a:rPr kumimoji="0" lang="en-US" altLang="zh-CN" sz="3200" b="1" i="0" u="none" strike="noStrike" kern="1200" cap="none" spc="0" normalizeH="0" baseline="0" noProof="0" dirty="0">
                <a:ln>
                  <a:noFill/>
                </a:ln>
                <a:solidFill>
                  <a:srgbClr val="FF9900"/>
                </a:solidFill>
                <a:effectLst/>
                <a:uLnTx/>
                <a:uFillTx/>
                <a:latin typeface="宋体" pitchFamily="2" charset="-122"/>
                <a:ea typeface="宋体" pitchFamily="2" charset="-122"/>
                <a:cs typeface="+mn-cs"/>
              </a:rPr>
              <a:t>TRAMA</a:t>
            </a:r>
            <a:r>
              <a:rPr kumimoji="0" lang="zh-CN" altLang="zh-CN" sz="3200" b="1" i="0" u="none" strike="noStrike" kern="1200" cap="none" spc="0" normalizeH="0" baseline="0" noProof="0" dirty="0">
                <a:ln>
                  <a:noFill/>
                </a:ln>
                <a:solidFill>
                  <a:srgbClr val="FF9900"/>
                </a:solidFill>
                <a:effectLst/>
                <a:uLnTx/>
                <a:uFillTx/>
                <a:latin typeface="宋体" pitchFamily="2" charset="-122"/>
                <a:ea typeface="宋体" pitchFamily="2" charset="-122"/>
                <a:cs typeface="+mn-cs"/>
              </a:rPr>
              <a:t>协议是基于调度的</a:t>
            </a:r>
            <a:r>
              <a:rPr kumimoji="0" lang="en-US" altLang="zh-CN" sz="3200" b="1" i="0" u="none" strike="noStrike" kern="1200" cap="none" spc="0" normalizeH="0" baseline="0" noProof="0" dirty="0">
                <a:ln>
                  <a:noFill/>
                </a:ln>
                <a:solidFill>
                  <a:srgbClr val="FF9900"/>
                </a:solidFill>
                <a:effectLst/>
                <a:uLnTx/>
                <a:uFillTx/>
                <a:latin typeface="宋体" pitchFamily="2" charset="-122"/>
                <a:ea typeface="宋体" pitchFamily="2" charset="-122"/>
                <a:cs typeface="+mn-cs"/>
              </a:rPr>
              <a:t>MAC</a:t>
            </a:r>
            <a:r>
              <a:rPr kumimoji="0" lang="zh-CN" altLang="zh-CN" sz="3200" b="1" i="0" u="none" strike="noStrike" kern="1200" cap="none" spc="0" normalizeH="0" baseline="0" noProof="0" dirty="0">
                <a:ln>
                  <a:noFill/>
                </a:ln>
                <a:solidFill>
                  <a:srgbClr val="FF9900"/>
                </a:solidFill>
                <a:effectLst/>
                <a:uLnTx/>
                <a:uFillTx/>
                <a:latin typeface="宋体" pitchFamily="2" charset="-122"/>
                <a:ea typeface="宋体" pitchFamily="2" charset="-122"/>
                <a:cs typeface="+mn-cs"/>
              </a:rPr>
              <a:t>协议，确保数据传输时不会发生冲突，它包括随机访问和调度访问周期。</a:t>
            </a:r>
            <a:endParaRPr kumimoji="0" lang="en-US" altLang="zh-CN" sz="3200" b="1" i="0" u="none" strike="noStrike" kern="1200" cap="none" spc="0" normalizeH="0" baseline="0" noProof="0" dirty="0">
              <a:ln>
                <a:noFill/>
              </a:ln>
              <a:solidFill>
                <a:srgbClr val="FF9900"/>
              </a:solidFill>
              <a:effectLst/>
              <a:uLnTx/>
              <a:uFillTx/>
              <a:latin typeface="宋体" pitchFamily="2" charset="-122"/>
              <a:ea typeface="宋体" pitchFamily="2" charset="-122"/>
              <a:cs typeface="+mn-cs"/>
            </a:endParaRPr>
          </a:p>
          <a:p>
            <a:pPr marL="1440000" marR="0" lvl="1" indent="0" algn="just" defTabSz="914400" rtl="0" eaLnBrk="1" fontAlgn="base" latinLnBrk="0" hangingPunct="1">
              <a:lnSpc>
                <a:spcPct val="100000"/>
              </a:lnSpc>
              <a:spcBef>
                <a:spcPts val="0"/>
              </a:spcBef>
              <a:spcAft>
                <a:spcPct val="0"/>
              </a:spcAft>
              <a:buClr>
                <a:srgbClr val="FF3300"/>
              </a:buClr>
              <a:buSzTx/>
              <a:buFont typeface="Wingdings" pitchFamily="2" charset="2"/>
              <a:buChar char="n"/>
              <a:tabLst/>
              <a:defRPr/>
            </a:pPr>
            <a:r>
              <a:rPr kumimoji="0" lang="en-US" altLang="zh-CN" sz="3200" b="1" i="0" u="none" strike="noStrike" kern="1200" cap="none" spc="0" normalizeH="0" baseline="0" noProof="0" dirty="0">
                <a:ln>
                  <a:noFill/>
                </a:ln>
                <a:solidFill>
                  <a:srgbClr val="FF9900"/>
                </a:solidFill>
                <a:effectLst/>
                <a:uLnTx/>
                <a:uFillTx/>
                <a:latin typeface="宋体" pitchFamily="2" charset="-122"/>
                <a:ea typeface="宋体" pitchFamily="2" charset="-122"/>
                <a:cs typeface="+mn-cs"/>
              </a:rPr>
              <a:t>SMACS/EAR</a:t>
            </a:r>
            <a:r>
              <a:rPr kumimoji="0" lang="zh-CN" altLang="zh-CN" sz="3200" b="1" i="0" u="none" strike="noStrike" kern="1200" cap="none" spc="0" normalizeH="0" baseline="0" noProof="0" dirty="0">
                <a:ln>
                  <a:noFill/>
                </a:ln>
                <a:solidFill>
                  <a:srgbClr val="FF9900"/>
                </a:solidFill>
                <a:effectLst/>
                <a:uLnTx/>
                <a:uFillTx/>
                <a:latin typeface="宋体" pitchFamily="2" charset="-122"/>
                <a:ea typeface="宋体" pitchFamily="2" charset="-122"/>
                <a:cs typeface="+mn-cs"/>
              </a:rPr>
              <a:t>协议是结合</a:t>
            </a:r>
            <a:r>
              <a:rPr kumimoji="0" lang="en-US" altLang="zh-CN" sz="3200" b="1" i="0" u="none" strike="noStrike" kern="1200" cap="none" spc="0" normalizeH="0" baseline="0" noProof="0" dirty="0">
                <a:ln>
                  <a:noFill/>
                </a:ln>
                <a:solidFill>
                  <a:srgbClr val="FF9900"/>
                </a:solidFill>
                <a:effectLst/>
                <a:uLnTx/>
                <a:uFillTx/>
                <a:latin typeface="宋体" pitchFamily="2" charset="-122"/>
                <a:ea typeface="宋体" pitchFamily="2" charset="-122"/>
                <a:cs typeface="+mn-cs"/>
              </a:rPr>
              <a:t>TDMA</a:t>
            </a:r>
            <a:r>
              <a:rPr kumimoji="0" lang="zh-CN" altLang="zh-CN" sz="3200" b="1" i="0" u="none" strike="noStrike" kern="1200" cap="none" spc="0" normalizeH="0" baseline="0" noProof="0" dirty="0">
                <a:ln>
                  <a:noFill/>
                </a:ln>
                <a:solidFill>
                  <a:srgbClr val="FF9900"/>
                </a:solidFill>
                <a:effectLst/>
                <a:uLnTx/>
                <a:uFillTx/>
                <a:latin typeface="宋体" pitchFamily="2" charset="-122"/>
                <a:ea typeface="宋体" pitchFamily="2" charset="-122"/>
                <a:cs typeface="+mn-cs"/>
              </a:rPr>
              <a:t>和</a:t>
            </a:r>
            <a:r>
              <a:rPr kumimoji="0" lang="en-US" altLang="zh-CN" sz="3200" b="1" i="0" u="none" strike="noStrike" kern="1200" cap="none" spc="0" normalizeH="0" baseline="0" noProof="0" dirty="0">
                <a:ln>
                  <a:noFill/>
                </a:ln>
                <a:solidFill>
                  <a:srgbClr val="FF9900"/>
                </a:solidFill>
                <a:effectLst/>
                <a:uLnTx/>
                <a:uFillTx/>
                <a:latin typeface="宋体" pitchFamily="2" charset="-122"/>
                <a:ea typeface="宋体" pitchFamily="2" charset="-122"/>
                <a:cs typeface="+mn-cs"/>
              </a:rPr>
              <a:t>FDMA</a:t>
            </a:r>
            <a:r>
              <a:rPr kumimoji="0" lang="zh-CN" altLang="zh-CN" sz="3200" b="1" i="0" u="none" strike="noStrike" kern="1200" cap="none" spc="0" normalizeH="0" baseline="0" noProof="0" dirty="0">
                <a:ln>
                  <a:noFill/>
                </a:ln>
                <a:solidFill>
                  <a:srgbClr val="FF9900"/>
                </a:solidFill>
                <a:effectLst/>
                <a:uLnTx/>
                <a:uFillTx/>
                <a:latin typeface="宋体" pitchFamily="2" charset="-122"/>
                <a:ea typeface="宋体" pitchFamily="2" charset="-122"/>
                <a:cs typeface="+mn-cs"/>
              </a:rPr>
              <a:t>（</a:t>
            </a:r>
            <a:r>
              <a:rPr kumimoji="0" lang="en-US" altLang="zh-CN" sz="3200" b="1" i="0" u="none" strike="noStrike" kern="1200" cap="none" spc="0" normalizeH="0" baseline="0" noProof="0" dirty="0">
                <a:ln>
                  <a:noFill/>
                </a:ln>
                <a:solidFill>
                  <a:srgbClr val="FF9900"/>
                </a:solidFill>
                <a:effectLst/>
                <a:uLnTx/>
                <a:uFillTx/>
                <a:latin typeface="宋体" pitchFamily="2" charset="-122"/>
                <a:ea typeface="宋体" pitchFamily="2" charset="-122"/>
                <a:cs typeface="+mn-cs"/>
              </a:rPr>
              <a:t>frequency division multiple access</a:t>
            </a:r>
            <a:r>
              <a:rPr kumimoji="0" lang="zh-CN" altLang="zh-CN" sz="3200" b="1" i="0" u="none" strike="noStrike" kern="1200" cap="none" spc="0" normalizeH="0" baseline="0" noProof="0" dirty="0">
                <a:ln>
                  <a:noFill/>
                </a:ln>
                <a:solidFill>
                  <a:srgbClr val="FF9900"/>
                </a:solidFill>
                <a:effectLst/>
                <a:uLnTx/>
                <a:uFillTx/>
                <a:latin typeface="宋体" pitchFamily="2" charset="-122"/>
                <a:ea typeface="宋体" pitchFamily="2" charset="-122"/>
                <a:cs typeface="+mn-cs"/>
              </a:rPr>
              <a:t>频分多址）的</a:t>
            </a:r>
            <a:r>
              <a:rPr kumimoji="0" lang="en-US" altLang="zh-CN" sz="3200" b="1" i="0" u="none" strike="noStrike" kern="1200" cap="none" spc="0" normalizeH="0" baseline="0" noProof="0" dirty="0">
                <a:ln>
                  <a:noFill/>
                </a:ln>
                <a:solidFill>
                  <a:srgbClr val="FF9900"/>
                </a:solidFill>
                <a:effectLst/>
                <a:uLnTx/>
                <a:uFillTx/>
                <a:latin typeface="宋体" pitchFamily="2" charset="-122"/>
                <a:ea typeface="宋体" pitchFamily="2" charset="-122"/>
                <a:cs typeface="+mn-cs"/>
              </a:rPr>
              <a:t>MAC</a:t>
            </a:r>
            <a:r>
              <a:rPr kumimoji="0" lang="zh-CN" altLang="zh-CN" sz="3200" b="1" i="0" u="none" strike="noStrike" kern="1200" cap="none" spc="0" normalizeH="0" baseline="0" noProof="0" dirty="0">
                <a:ln>
                  <a:noFill/>
                </a:ln>
                <a:solidFill>
                  <a:srgbClr val="FF9900"/>
                </a:solidFill>
                <a:effectLst/>
                <a:uLnTx/>
                <a:uFillTx/>
                <a:latin typeface="宋体" pitchFamily="2" charset="-122"/>
                <a:ea typeface="宋体" pitchFamily="2" charset="-122"/>
                <a:cs typeface="+mn-cs"/>
              </a:rPr>
              <a:t>协议，为每一对邻居节点分配一个特有频率进行数据传输，不同节点之间的频率互不干扰，从而避免传输碰撞。</a:t>
            </a:r>
          </a:p>
          <a:p>
            <a:pPr marL="1440000" marR="0" lvl="1" indent="0" algn="l" defTabSz="914400" rtl="0" eaLnBrk="1" fontAlgn="base" latinLnBrk="0" hangingPunct="1">
              <a:lnSpc>
                <a:spcPct val="100000"/>
              </a:lnSpc>
              <a:spcBef>
                <a:spcPts val="0"/>
              </a:spcBef>
              <a:spcAft>
                <a:spcPct val="0"/>
              </a:spcAft>
              <a:buClr>
                <a:srgbClr val="FF3300"/>
              </a:buClr>
              <a:buSzTx/>
              <a:buFont typeface="Wingdings" pitchFamily="2" charset="2"/>
              <a:buChar char="n"/>
              <a:tabLst/>
              <a:defRPr/>
            </a:pPr>
            <a:endParaRPr kumimoji="0" lang="en-US" altLang="zh-CN" sz="3200" b="1" i="0" u="none" strike="noStrike" kern="1200" cap="none" spc="0" normalizeH="0" baseline="0" noProof="0" dirty="0">
              <a:ln>
                <a:noFill/>
              </a:ln>
              <a:solidFill>
                <a:srgbClr val="000099"/>
              </a:solidFill>
              <a:effectLst/>
              <a:uLnTx/>
              <a:uFillTx/>
              <a:latin typeface="宋体" pitchFamily="2" charset="-122"/>
              <a:ea typeface="宋体" pitchFamily="2" charset="-122"/>
              <a:cs typeface="+mn-cs"/>
            </a:endParaRPr>
          </a:p>
          <a:p>
            <a:pPr marL="457200" marR="0" lvl="1" indent="0" algn="l" defTabSz="914400" rtl="0" eaLnBrk="1" fontAlgn="base" latinLnBrk="0" hangingPunct="1">
              <a:lnSpc>
                <a:spcPct val="100000"/>
              </a:lnSpc>
              <a:spcBef>
                <a:spcPct val="10000"/>
              </a:spcBef>
              <a:spcAft>
                <a:spcPct val="0"/>
              </a:spcAft>
              <a:buClr>
                <a:srgbClr val="FF3300"/>
              </a:buClr>
              <a:buSzTx/>
              <a:buFont typeface="Wingdings" pitchFamily="2" charset="2"/>
              <a:buNone/>
              <a:tabLst/>
              <a:defRPr/>
            </a:pPr>
            <a:r>
              <a:rPr kumimoji="0" lang="en-US" altLang="zh-CN" sz="3200" b="1" i="0" u="none" strike="noStrike" kern="1200" cap="none" spc="0" normalizeH="0" baseline="0" noProof="0" dirty="0">
                <a:ln>
                  <a:noFill/>
                </a:ln>
                <a:solidFill>
                  <a:srgbClr val="000099"/>
                </a:solidFill>
                <a:effectLst/>
                <a:uLnTx/>
                <a:uFillTx/>
                <a:latin typeface="宋体" pitchFamily="2" charset="-122"/>
                <a:ea typeface="宋体" pitchFamily="2" charset="-122"/>
                <a:cs typeface="+mn-cs"/>
              </a:rPr>
              <a:t>	</a:t>
            </a:r>
          </a:p>
          <a:p>
            <a:pPr marL="457200" marR="0" lvl="1" indent="0" algn="l" defTabSz="914400" rtl="0" eaLnBrk="1" fontAlgn="base" latinLnBrk="0" hangingPunct="1">
              <a:lnSpc>
                <a:spcPct val="100000"/>
              </a:lnSpc>
              <a:spcBef>
                <a:spcPct val="10000"/>
              </a:spcBef>
              <a:spcAft>
                <a:spcPct val="0"/>
              </a:spcAft>
              <a:buClr>
                <a:srgbClr val="FF3300"/>
              </a:buClr>
              <a:buSzTx/>
              <a:buFont typeface="Wingdings" pitchFamily="2" charset="2"/>
              <a:buNone/>
              <a:tabLst/>
              <a:defRPr/>
            </a:pPr>
            <a:endParaRPr kumimoji="0" lang="en-US" altLang="zh-CN" sz="3200" b="1" i="0" u="none" strike="noStrike" kern="1200" cap="none" spc="0" normalizeH="0" baseline="0" noProof="0" dirty="0">
              <a:ln>
                <a:noFill/>
              </a:ln>
              <a:solidFill>
                <a:srgbClr val="000099"/>
              </a:solidFill>
              <a:effectLst/>
              <a:uLnTx/>
              <a:uFillTx/>
              <a:latin typeface="宋体" pitchFamily="2" charset="-122"/>
              <a:ea typeface="宋体" pitchFamily="2" charset="-122"/>
              <a:cs typeface="+mn-cs"/>
            </a:endParaRPr>
          </a:p>
          <a:p>
            <a:pPr marL="457200" marR="0" lvl="1" indent="0" algn="l" defTabSz="914400" rtl="0" eaLnBrk="1" fontAlgn="base" latinLnBrk="0" hangingPunct="1">
              <a:lnSpc>
                <a:spcPct val="100000"/>
              </a:lnSpc>
              <a:spcBef>
                <a:spcPct val="10000"/>
              </a:spcBef>
              <a:spcAft>
                <a:spcPct val="0"/>
              </a:spcAft>
              <a:buClr>
                <a:srgbClr val="FF3300"/>
              </a:buClr>
              <a:buSzTx/>
              <a:buFont typeface="Wingdings" pitchFamily="2" charset="2"/>
              <a:buNone/>
              <a:tabLst/>
              <a:defRPr/>
            </a:pPr>
            <a:endParaRPr kumimoji="0" lang="en-US" altLang="zh-CN" sz="3200" b="1" i="0" u="none" strike="noStrike" kern="1200" cap="none" spc="0" normalizeH="0" baseline="0" noProof="0" dirty="0">
              <a:ln>
                <a:noFill/>
              </a:ln>
              <a:solidFill>
                <a:srgbClr val="000099"/>
              </a:solidFill>
              <a:effectLst/>
              <a:uLnTx/>
              <a:uFillTx/>
              <a:latin typeface="宋体" pitchFamily="2" charset="-122"/>
              <a:ea typeface="宋体" pitchFamily="2" charset="-122"/>
              <a:cs typeface="+mn-cs"/>
            </a:endParaRPr>
          </a:p>
          <a:p>
            <a:pPr marL="914400" marR="0" lvl="2" indent="0" algn="l" defTabSz="914400" rtl="0" eaLnBrk="1" fontAlgn="base" latinLnBrk="0" hangingPunct="1">
              <a:lnSpc>
                <a:spcPct val="100000"/>
              </a:lnSpc>
              <a:spcBef>
                <a:spcPct val="10000"/>
              </a:spcBef>
              <a:spcAft>
                <a:spcPct val="0"/>
              </a:spcAft>
              <a:buClr>
                <a:srgbClr val="FF3300"/>
              </a:buClr>
              <a:buSzTx/>
              <a:buFont typeface="Wingdings" pitchFamily="2" charset="2"/>
              <a:buNone/>
              <a:tabLst/>
              <a:defRPr/>
            </a:pPr>
            <a:r>
              <a:rPr kumimoji="0" lang="en-US" altLang="zh-CN" sz="3200" b="1" i="0" u="none" strike="noStrike" kern="1200" cap="none" spc="0" normalizeH="0" baseline="0" noProof="0" dirty="0">
                <a:ln>
                  <a:noFill/>
                </a:ln>
                <a:solidFill>
                  <a:srgbClr val="000099"/>
                </a:solidFill>
                <a:effectLst/>
                <a:uLnTx/>
                <a:uFillTx/>
                <a:latin typeface="宋体" pitchFamily="2" charset="-122"/>
                <a:ea typeface="宋体" pitchFamily="2" charset="-122"/>
                <a:cs typeface="+mn-cs"/>
              </a:rPr>
              <a:t>	</a:t>
            </a:r>
          </a:p>
          <a:p>
            <a:pPr marL="1371600" marR="0" lvl="3" indent="0" algn="l" defTabSz="914400" rtl="0" eaLnBrk="1" fontAlgn="base" latinLnBrk="0" hangingPunct="1">
              <a:lnSpc>
                <a:spcPct val="100000"/>
              </a:lnSpc>
              <a:spcBef>
                <a:spcPct val="10000"/>
              </a:spcBef>
              <a:spcAft>
                <a:spcPct val="0"/>
              </a:spcAft>
              <a:buClr>
                <a:srgbClr val="FF3300"/>
              </a:buClr>
              <a:buSzTx/>
              <a:buFont typeface="Wingdings" pitchFamily="2" charset="2"/>
              <a:buNone/>
              <a:tabLst/>
              <a:defRPr/>
            </a:pPr>
            <a:r>
              <a:rPr kumimoji="0" lang="en-US" altLang="zh-CN" sz="3200" b="1" i="0" u="none" strike="noStrike" kern="1200" cap="none" spc="0" normalizeH="0" baseline="0" noProof="0" dirty="0">
                <a:ln>
                  <a:noFill/>
                </a:ln>
                <a:solidFill>
                  <a:srgbClr val="FFCAAA">
                    <a:lumMod val="75000"/>
                  </a:srgbClr>
                </a:solidFill>
                <a:effectLst/>
                <a:uLnTx/>
                <a:uFillTx/>
                <a:latin typeface="宋体" pitchFamily="2" charset="-122"/>
                <a:ea typeface="宋体" pitchFamily="2" charset="-122"/>
                <a:cs typeface="+mn-cs"/>
              </a:rPr>
              <a:t>	</a:t>
            </a:r>
            <a:endParaRPr kumimoji="0" lang="zh-CN" altLang="zh-CN" sz="3200" b="1" i="0" u="none" strike="noStrike" kern="1200" cap="none" spc="0" normalizeH="0" baseline="0" noProof="0" dirty="0">
              <a:ln>
                <a:noFill/>
              </a:ln>
              <a:solidFill>
                <a:srgbClr val="FFCAAA">
                  <a:lumMod val="75000"/>
                </a:srgbClr>
              </a:solidFill>
              <a:effectLst/>
              <a:uLnTx/>
              <a:uFillTx/>
              <a:latin typeface="宋体" pitchFamily="2" charset="-122"/>
              <a:ea typeface="宋体" pitchFamily="2" charset="-122"/>
              <a:cs typeface="+mn-cs"/>
            </a:endParaRPr>
          </a:p>
        </p:txBody>
      </p:sp>
      <p:sp>
        <p:nvSpPr>
          <p:cNvPr id="2" name="标题 1"/>
          <p:cNvSpPr>
            <a:spLocks noGrp="1"/>
          </p:cNvSpPr>
          <p:nvPr>
            <p:ph type="title"/>
          </p:nvPr>
        </p:nvSpPr>
        <p:spPr/>
        <p:txBody>
          <a:bodyPr/>
          <a:lstStyle/>
          <a:p>
            <a:pPr lvl="0">
              <a:lnSpc>
                <a:spcPts val="3800"/>
              </a:lnSpc>
            </a:pPr>
            <a:r>
              <a:rPr lang="en-US" altLang="zh-CN" dirty="0"/>
              <a:t>4.2.2 WSN</a:t>
            </a:r>
            <a:r>
              <a:rPr lang="zh-CN" altLang="en-US" dirty="0"/>
              <a:t>的</a:t>
            </a:r>
            <a:r>
              <a:rPr lang="en-US" altLang="zh-CN" dirty="0"/>
              <a:t>MAC</a:t>
            </a:r>
            <a:r>
              <a:rPr lang="zh-CN" altLang="en-US" dirty="0"/>
              <a:t>层协议</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marL="0" marR="0" lvl="0" indent="0" algn="l" defTabSz="914400" rtl="0" eaLnBrk="1" fontAlgn="auto" latinLnBrk="0" hangingPunct="1">
              <a:lnSpc>
                <a:spcPts val="38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FFFFFF"/>
              </a:solidFill>
              <a:effectLst/>
              <a:uLnTx/>
              <a:uFillTx/>
              <a:latin typeface="Times New Roman"/>
              <a:ea typeface="黑体"/>
              <a:cs typeface="+mn-cs"/>
            </a:endParaRPr>
          </a:p>
        </p:txBody>
      </p:sp>
    </p:spTree>
    <p:extLst>
      <p:ext uri="{BB962C8B-B14F-4D97-AF65-F5344CB8AC3E}">
        <p14:creationId xmlns:p14="http://schemas.microsoft.com/office/powerpoint/2010/main" val="412714774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335360" y="1340768"/>
            <a:ext cx="11521280"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360000" lvl="1" algn="just">
              <a:spcBef>
                <a:spcPts val="0"/>
              </a:spcBef>
              <a:buClr>
                <a:srgbClr val="FF3300"/>
              </a:buClr>
              <a:buFont typeface="Wingdings" pitchFamily="2" charset="2"/>
              <a:buChar char="n"/>
            </a:pPr>
            <a:r>
              <a:rPr lang="zh-CN" altLang="zh-CN" sz="3100" dirty="0"/>
              <a:t>基于混合型与事件驱动的</a:t>
            </a:r>
            <a:r>
              <a:rPr lang="en-US" altLang="zh-CN" sz="3100" dirty="0"/>
              <a:t>MAC</a:t>
            </a:r>
            <a:r>
              <a:rPr lang="zh-CN" altLang="zh-CN" sz="3100" dirty="0"/>
              <a:t>协议</a:t>
            </a:r>
            <a:endParaRPr lang="en-US" altLang="zh-CN" sz="3100" dirty="0"/>
          </a:p>
          <a:p>
            <a:pPr marL="360000" lvl="1" indent="720000" algn="just">
              <a:spcBef>
                <a:spcPts val="0"/>
              </a:spcBef>
              <a:buClr>
                <a:srgbClr val="FF3300"/>
              </a:buClr>
            </a:pPr>
            <a:r>
              <a:rPr lang="zh-CN" altLang="zh-CN" sz="3100" dirty="0"/>
              <a:t>在无线传感网络中有很多既不是基于调度也不是基于竞争</a:t>
            </a:r>
            <a:r>
              <a:rPr lang="en-US" altLang="zh-CN" sz="3100" dirty="0"/>
              <a:t>   </a:t>
            </a:r>
            <a:r>
              <a:rPr lang="zh-CN" altLang="zh-CN" sz="3100" dirty="0"/>
              <a:t>的</a:t>
            </a:r>
            <a:r>
              <a:rPr lang="en-US" altLang="zh-CN" sz="3100" dirty="0"/>
              <a:t>MAC</a:t>
            </a:r>
            <a:r>
              <a:rPr lang="zh-CN" altLang="zh-CN" sz="3100" dirty="0"/>
              <a:t>协议，部分</a:t>
            </a:r>
            <a:r>
              <a:rPr lang="en-US" altLang="zh-CN" sz="3100" dirty="0"/>
              <a:t>MAC</a:t>
            </a:r>
            <a:r>
              <a:rPr lang="zh-CN" altLang="zh-CN" sz="3100" dirty="0"/>
              <a:t>协议采用了将基于竞争和基于调度混合的思想，其他一些协议则是事件驱动的。基于混合型与事件驱动的</a:t>
            </a:r>
            <a:r>
              <a:rPr lang="en-US" altLang="zh-CN" sz="3100" dirty="0"/>
              <a:t>MAC</a:t>
            </a:r>
            <a:r>
              <a:rPr lang="zh-CN" altLang="zh-CN" sz="3100" dirty="0"/>
              <a:t>协议主要有</a:t>
            </a:r>
            <a:r>
              <a:rPr lang="en-US" altLang="zh-CN" sz="3100" dirty="0">
                <a:solidFill>
                  <a:schemeClr val="bg2"/>
                </a:solidFill>
              </a:rPr>
              <a:t>Sift MAC</a:t>
            </a:r>
            <a:r>
              <a:rPr lang="zh-CN" altLang="zh-CN" sz="3100" dirty="0">
                <a:solidFill>
                  <a:schemeClr val="bg2"/>
                </a:solidFill>
              </a:rPr>
              <a:t>协议</a:t>
            </a:r>
            <a:r>
              <a:rPr lang="zh-CN" altLang="zh-CN" sz="3100" dirty="0"/>
              <a:t>、</a:t>
            </a:r>
            <a:r>
              <a:rPr lang="en-US" altLang="zh-CN" sz="3100" dirty="0">
                <a:solidFill>
                  <a:schemeClr val="bg2"/>
                </a:solidFill>
              </a:rPr>
              <a:t>Z- MAC(Zebra MAC)</a:t>
            </a:r>
            <a:r>
              <a:rPr lang="zh-CN" altLang="zh-CN" sz="3100" dirty="0"/>
              <a:t>协议等。</a:t>
            </a:r>
            <a:endParaRPr lang="en-US" altLang="zh-CN" sz="3100" dirty="0"/>
          </a:p>
          <a:p>
            <a:pPr marL="817200" lvl="1" indent="-457200" algn="just">
              <a:spcBef>
                <a:spcPts val="0"/>
              </a:spcBef>
              <a:buClr>
                <a:srgbClr val="FF3300"/>
              </a:buClr>
              <a:buFont typeface="Wingdings" panose="05000000000000000000" pitchFamily="2" charset="2"/>
              <a:buChar char="l"/>
            </a:pPr>
            <a:r>
              <a:rPr lang="en-US" altLang="zh-CN" sz="3100" dirty="0"/>
              <a:t>Sift</a:t>
            </a:r>
            <a:r>
              <a:rPr lang="zh-CN" altLang="zh-CN" sz="3100" dirty="0"/>
              <a:t>协议是该协议充分考虑了</a:t>
            </a:r>
            <a:r>
              <a:rPr lang="en-US" altLang="zh-CN" sz="3100" dirty="0"/>
              <a:t>WSN</a:t>
            </a:r>
            <a:r>
              <a:rPr lang="zh-CN" altLang="zh-CN" sz="3100" dirty="0"/>
              <a:t>的</a:t>
            </a:r>
            <a:r>
              <a:rPr lang="en-US" altLang="zh-CN" sz="3100" dirty="0"/>
              <a:t>3</a:t>
            </a:r>
            <a:r>
              <a:rPr lang="zh-CN" altLang="zh-CN" sz="3100" dirty="0"/>
              <a:t>个特点：事件驱动的</a:t>
            </a:r>
            <a:r>
              <a:rPr lang="en-US" altLang="zh-CN" sz="3100" dirty="0"/>
              <a:t>WSN</a:t>
            </a:r>
            <a:r>
              <a:rPr lang="zh-CN" altLang="zh-CN" sz="3100" dirty="0"/>
              <a:t>分别在事件的检测和传递上有空间、时间的相关性；并非所有节点都需要报告事件；感知事件的节点密度是时变的。与传统的</a:t>
            </a:r>
            <a:r>
              <a:rPr lang="en-US" altLang="zh-CN" sz="3100" dirty="0"/>
              <a:t>CSMA</a:t>
            </a:r>
            <a:r>
              <a:rPr lang="zh-CN" altLang="zh-CN" sz="3100" dirty="0"/>
              <a:t>协议类似，</a:t>
            </a:r>
            <a:r>
              <a:rPr lang="en-US" altLang="zh-CN" sz="3100" dirty="0"/>
              <a:t>Sift MAC</a:t>
            </a:r>
            <a:r>
              <a:rPr lang="zh-CN" altLang="zh-CN" sz="3100" dirty="0"/>
              <a:t>协议使用固定长度为</a:t>
            </a:r>
            <a:r>
              <a:rPr lang="en-US" altLang="zh-CN" sz="3100" dirty="0"/>
              <a:t>32</a:t>
            </a:r>
            <a:r>
              <a:rPr lang="zh-CN" altLang="zh-CN" sz="3100" dirty="0"/>
              <a:t>时隙的竞争窗口，</a:t>
            </a:r>
            <a:r>
              <a:rPr lang="en-US" altLang="zh-CN" sz="3100" dirty="0"/>
              <a:t>Sift MAC</a:t>
            </a:r>
            <a:r>
              <a:rPr lang="zh-CN" altLang="zh-CN" sz="3100" dirty="0"/>
              <a:t>协议在一个给定的间隔内选择一个时隙的概率不是均匀的。</a:t>
            </a:r>
            <a:endParaRPr lang="en-US" altLang="zh-CN" sz="3100" dirty="0"/>
          </a:p>
          <a:p>
            <a:pPr marL="360000" lvl="1" indent="720000" algn="just">
              <a:spcBef>
                <a:spcPts val="0"/>
              </a:spcBef>
              <a:buClr>
                <a:srgbClr val="FF3300"/>
              </a:buClr>
            </a:pPr>
            <a:endParaRPr lang="en-US" altLang="zh-CN" sz="3100"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4.2.2 WSN</a:t>
            </a:r>
            <a:r>
              <a:rPr lang="zh-CN" altLang="en-US" dirty="0"/>
              <a:t>的</a:t>
            </a:r>
            <a:r>
              <a:rPr lang="en-US" altLang="zh-CN" dirty="0"/>
              <a:t>MAC</a:t>
            </a:r>
            <a:r>
              <a:rPr lang="zh-CN" altLang="en-US" dirty="0"/>
              <a:t>层协议</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2636033914"/>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1080000" indent="0" algn="just">
              <a:spcBef>
                <a:spcPts val="0"/>
              </a:spcBef>
              <a:spcAft>
                <a:spcPts val="0"/>
              </a:spcAft>
              <a:buClr>
                <a:srgbClr val="FF3300"/>
              </a:buClr>
              <a:buFont typeface="Wingdings" panose="05000000000000000000" pitchFamily="2" charset="2"/>
              <a:buChar char="p"/>
            </a:pPr>
            <a:r>
              <a:rPr lang="en-US" altLang="zh-CN" dirty="0">
                <a:solidFill>
                  <a:srgbClr val="000099"/>
                </a:solidFill>
              </a:rPr>
              <a:t>Z-MAC</a:t>
            </a:r>
            <a:r>
              <a:rPr lang="zh-CN" altLang="zh-CN" dirty="0">
                <a:solidFill>
                  <a:srgbClr val="000099"/>
                </a:solidFill>
              </a:rPr>
              <a:t>协议以载波侦听多路访问</a:t>
            </a:r>
            <a:r>
              <a:rPr lang="en-US" altLang="zh-CN" dirty="0">
                <a:solidFill>
                  <a:srgbClr val="FF00FF"/>
                </a:solidFill>
              </a:rPr>
              <a:t>CSMA</a:t>
            </a:r>
            <a:r>
              <a:rPr lang="zh-CN" altLang="zh-CN" dirty="0">
                <a:solidFill>
                  <a:srgbClr val="000099"/>
                </a:solidFill>
              </a:rPr>
              <a:t>（</a:t>
            </a:r>
            <a:r>
              <a:rPr lang="en-US" altLang="zh-CN" dirty="0">
                <a:solidFill>
                  <a:srgbClr val="000099"/>
                </a:solidFill>
              </a:rPr>
              <a:t>carrier sense multiple access</a:t>
            </a:r>
            <a:r>
              <a:rPr lang="zh-CN" altLang="zh-CN" dirty="0">
                <a:solidFill>
                  <a:srgbClr val="000099"/>
                </a:solidFill>
              </a:rPr>
              <a:t>）机制为基础。当竞争激烈时，引入</a:t>
            </a:r>
            <a:r>
              <a:rPr lang="en-US" altLang="zh-CN" dirty="0">
                <a:solidFill>
                  <a:srgbClr val="000099"/>
                </a:solidFill>
              </a:rPr>
              <a:t>TDMA</a:t>
            </a:r>
            <a:r>
              <a:rPr lang="zh-CN" altLang="zh-CN" dirty="0">
                <a:solidFill>
                  <a:srgbClr val="000099"/>
                </a:solidFill>
              </a:rPr>
              <a:t>机制处理信道冲突问题。竞争有所缓和后，便又采用</a:t>
            </a:r>
            <a:r>
              <a:rPr lang="en-US" altLang="zh-CN" dirty="0">
                <a:solidFill>
                  <a:srgbClr val="000099"/>
                </a:solidFill>
              </a:rPr>
              <a:t>CSMA</a:t>
            </a:r>
            <a:r>
              <a:rPr lang="zh-CN" altLang="zh-CN" dirty="0">
                <a:solidFill>
                  <a:srgbClr val="000099"/>
                </a:solidFill>
              </a:rPr>
              <a:t>机制</a:t>
            </a:r>
            <a:r>
              <a:rPr lang="en-US" altLang="zh-CN" dirty="0">
                <a:solidFill>
                  <a:srgbClr val="000099"/>
                </a:solidFill>
              </a:rPr>
              <a:t>,</a:t>
            </a:r>
            <a:r>
              <a:rPr lang="zh-CN" altLang="zh-CN" dirty="0">
                <a:solidFill>
                  <a:srgbClr val="000099"/>
                </a:solidFill>
              </a:rPr>
              <a:t>如此往复，在</a:t>
            </a:r>
            <a:r>
              <a:rPr lang="en-US" altLang="zh-CN" dirty="0">
                <a:solidFill>
                  <a:srgbClr val="000099"/>
                </a:solidFill>
              </a:rPr>
              <a:t>CSMA</a:t>
            </a:r>
            <a:r>
              <a:rPr lang="zh-CN" altLang="zh-CN" dirty="0">
                <a:solidFill>
                  <a:srgbClr val="000099"/>
                </a:solidFill>
              </a:rPr>
              <a:t>和</a:t>
            </a:r>
            <a:r>
              <a:rPr lang="en-US" altLang="zh-CN" dirty="0">
                <a:solidFill>
                  <a:srgbClr val="000099"/>
                </a:solidFill>
              </a:rPr>
              <a:t>TDMA</a:t>
            </a:r>
            <a:r>
              <a:rPr lang="zh-CN" altLang="zh-CN" dirty="0">
                <a:solidFill>
                  <a:srgbClr val="000099"/>
                </a:solidFill>
              </a:rPr>
              <a:t>两种机制之间转换。节点能够于任何时隙传送信息，但需先了解信道情况。</a:t>
            </a:r>
            <a:r>
              <a:rPr lang="en-US" altLang="zh-CN" dirty="0">
                <a:solidFill>
                  <a:srgbClr val="000099"/>
                </a:solidFill>
              </a:rPr>
              <a:t>Z-MAC</a:t>
            </a:r>
            <a:r>
              <a:rPr lang="zh-CN" altLang="zh-CN" dirty="0">
                <a:solidFill>
                  <a:srgbClr val="000099"/>
                </a:solidFill>
              </a:rPr>
              <a:t>协议的完成主要分为</a:t>
            </a:r>
            <a:r>
              <a:rPr lang="zh-CN" altLang="zh-CN" dirty="0">
                <a:solidFill>
                  <a:schemeClr val="bg2"/>
                </a:solidFill>
              </a:rPr>
              <a:t>邻居发现、时隙分配、本地时间帧交换和全局时间同步</a:t>
            </a:r>
            <a:r>
              <a:rPr lang="en-US" altLang="zh-CN" dirty="0">
                <a:solidFill>
                  <a:srgbClr val="000099"/>
                </a:solidFill>
              </a:rPr>
              <a:t>4</a:t>
            </a:r>
            <a:r>
              <a:rPr lang="zh-CN" altLang="zh-CN" dirty="0">
                <a:solidFill>
                  <a:srgbClr val="000099"/>
                </a:solidFill>
              </a:rPr>
              <a:t>个过程。</a:t>
            </a:r>
            <a:endParaRPr kern="900" dirty="0">
              <a:solidFill>
                <a:srgbClr val="000099"/>
              </a:solidFill>
              <a:latin typeface="汉仪中黑简"/>
              <a:cs typeface="Courier New" panose="02070309020205020404" pitchFamily="49" charset="0"/>
            </a:endParaRPr>
          </a:p>
          <a:p>
            <a:pPr lvl="1">
              <a:buClr>
                <a:srgbClr val="FF3300"/>
              </a:buClr>
            </a:pPr>
            <a:r>
              <a:rPr lang="en-US" altLang="zh-CN" dirty="0"/>
              <a:t>	</a:t>
            </a:r>
          </a:p>
          <a:p>
            <a:pPr lvl="1">
              <a:buClr>
                <a:srgbClr val="FF3300"/>
              </a:buClr>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4.2.2 WSN</a:t>
            </a:r>
            <a:r>
              <a:rPr lang="zh-CN" altLang="en-US" dirty="0"/>
              <a:t>的</a:t>
            </a:r>
            <a:r>
              <a:rPr lang="en-US" altLang="zh-CN" dirty="0"/>
              <a:t>MAC</a:t>
            </a:r>
            <a:r>
              <a:rPr lang="zh-CN" altLang="en-US" dirty="0"/>
              <a:t>层协议</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16076219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5480" y="332656"/>
            <a:ext cx="4392488" cy="648072"/>
          </a:xfrm>
        </p:spPr>
        <p:txBody>
          <a:bodyPr/>
          <a:lstStyle/>
          <a:p>
            <a:pPr algn="l"/>
            <a:r>
              <a:rPr lang="en-US" altLang="zh-CN" dirty="0">
                <a:latin typeface="+mn-lt"/>
              </a:rPr>
              <a:t>4.1 WSN</a:t>
            </a:r>
            <a:endParaRPr lang="zh-CN" altLang="en-US" dirty="0">
              <a:latin typeface="+mn-lt"/>
            </a:endParaRPr>
          </a:p>
        </p:txBody>
      </p:sp>
      <p:sp>
        <p:nvSpPr>
          <p:cNvPr id="3" name="文本占位符 2"/>
          <p:cNvSpPr>
            <a:spLocks noGrp="1"/>
          </p:cNvSpPr>
          <p:nvPr>
            <p:ph type="body" idx="1"/>
          </p:nvPr>
        </p:nvSpPr>
        <p:spPr>
          <a:xfrm>
            <a:off x="1271464" y="1844824"/>
            <a:ext cx="5040560" cy="324036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a:lnSpc>
                <a:spcPct val="150000"/>
              </a:lnSpc>
              <a:spcBef>
                <a:spcPts val="0"/>
              </a:spcBef>
            </a:pPr>
            <a:r>
              <a:rPr lang="en-US" altLang="zh-CN" sz="3600" dirty="0">
                <a:latin typeface="+mn-lt"/>
              </a:rPr>
              <a:t>4.1.1 WSN</a:t>
            </a:r>
            <a:r>
              <a:rPr lang="zh-CN" altLang="en-US" sz="3600" dirty="0">
                <a:latin typeface="+mn-lt"/>
              </a:rPr>
              <a:t>概述</a:t>
            </a:r>
            <a:endParaRPr lang="en-US" altLang="zh-CN" sz="3600" dirty="0">
              <a:latin typeface="+mn-lt"/>
            </a:endParaRPr>
          </a:p>
          <a:p>
            <a:pPr>
              <a:lnSpc>
                <a:spcPct val="150000"/>
              </a:lnSpc>
              <a:spcBef>
                <a:spcPts val="0"/>
              </a:spcBef>
            </a:pPr>
            <a:r>
              <a:rPr lang="en-US" altLang="zh-CN" sz="3600" dirty="0">
                <a:latin typeface="+mn-lt"/>
              </a:rPr>
              <a:t>4.1.2 WSN</a:t>
            </a:r>
            <a:r>
              <a:rPr lang="zh-CN" altLang="en-US" sz="3600" dirty="0">
                <a:latin typeface="+mn-lt"/>
              </a:rPr>
              <a:t>拓扑结构</a:t>
            </a:r>
            <a:endParaRPr lang="en-US" altLang="zh-CN" sz="3600" dirty="0">
              <a:latin typeface="+mn-lt"/>
            </a:endParaRPr>
          </a:p>
          <a:p>
            <a:pPr>
              <a:lnSpc>
                <a:spcPct val="150000"/>
              </a:lnSpc>
              <a:spcBef>
                <a:spcPts val="0"/>
              </a:spcBef>
            </a:pPr>
            <a:r>
              <a:rPr lang="en-US" altLang="zh-CN" sz="3600" dirty="0">
                <a:latin typeface="+mn-lt"/>
              </a:rPr>
              <a:t>4.1.3 WSN</a:t>
            </a:r>
            <a:r>
              <a:rPr lang="zh-CN" altLang="en-US" sz="3600" dirty="0">
                <a:latin typeface="+mn-lt"/>
              </a:rPr>
              <a:t>网络特征</a:t>
            </a:r>
            <a:endParaRPr lang="en-US" altLang="zh-CN" sz="3600" dirty="0">
              <a:latin typeface="+mn-lt"/>
            </a:endParaRPr>
          </a:p>
          <a:p>
            <a:pPr>
              <a:lnSpc>
                <a:spcPct val="150000"/>
              </a:lnSpc>
              <a:spcBef>
                <a:spcPts val="0"/>
              </a:spcBef>
            </a:pPr>
            <a:endParaRPr lang="en-US" altLang="zh-CN" sz="3600" dirty="0">
              <a:latin typeface="+mn-lt"/>
            </a:endParaRPr>
          </a:p>
        </p:txBody>
      </p:sp>
    </p:spTree>
    <p:extLst>
      <p:ext uri="{BB962C8B-B14F-4D97-AF65-F5344CB8AC3E}">
        <p14:creationId xmlns:p14="http://schemas.microsoft.com/office/powerpoint/2010/main" val="366592927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1080000" indent="0" algn="just">
              <a:spcBef>
                <a:spcPts val="0"/>
              </a:spcBef>
              <a:spcAft>
                <a:spcPts val="0"/>
              </a:spcAft>
              <a:buClr>
                <a:srgbClr val="FF3300"/>
              </a:buClr>
              <a:buFont typeface="Wingdings" panose="05000000000000000000" pitchFamily="2" charset="2"/>
              <a:buChar char="p"/>
            </a:pPr>
            <a:r>
              <a:rPr lang="en-US" altLang="zh-CN" dirty="0">
                <a:solidFill>
                  <a:srgbClr val="000099"/>
                </a:solidFill>
              </a:rPr>
              <a:t>Z-MAC</a:t>
            </a:r>
            <a:r>
              <a:rPr lang="zh-CN" altLang="zh-CN" dirty="0">
                <a:solidFill>
                  <a:srgbClr val="000099"/>
                </a:solidFill>
              </a:rPr>
              <a:t>协议以载波侦听多路访问</a:t>
            </a:r>
            <a:r>
              <a:rPr lang="en-US" altLang="zh-CN" dirty="0">
                <a:solidFill>
                  <a:srgbClr val="000099"/>
                </a:solidFill>
              </a:rPr>
              <a:t>CSMA</a:t>
            </a:r>
            <a:r>
              <a:rPr lang="zh-CN" altLang="zh-CN" dirty="0">
                <a:solidFill>
                  <a:srgbClr val="000099"/>
                </a:solidFill>
              </a:rPr>
              <a:t>（</a:t>
            </a:r>
            <a:r>
              <a:rPr lang="en-US" altLang="zh-CN" dirty="0">
                <a:solidFill>
                  <a:srgbClr val="000099"/>
                </a:solidFill>
              </a:rPr>
              <a:t>carrier sense multiple access</a:t>
            </a:r>
            <a:r>
              <a:rPr lang="zh-CN" altLang="zh-CN" dirty="0">
                <a:solidFill>
                  <a:srgbClr val="000099"/>
                </a:solidFill>
              </a:rPr>
              <a:t>）机制为基础。当竞争激烈时，引入</a:t>
            </a:r>
            <a:r>
              <a:rPr lang="en-US" altLang="zh-CN" dirty="0">
                <a:solidFill>
                  <a:srgbClr val="000099"/>
                </a:solidFill>
              </a:rPr>
              <a:t>TDMA</a:t>
            </a:r>
            <a:r>
              <a:rPr lang="zh-CN" altLang="zh-CN" dirty="0">
                <a:solidFill>
                  <a:srgbClr val="000099"/>
                </a:solidFill>
              </a:rPr>
              <a:t>机制处理信道冲突问题。竞争有所缓和后，便又采用</a:t>
            </a:r>
            <a:r>
              <a:rPr lang="en-US" altLang="zh-CN" dirty="0">
                <a:solidFill>
                  <a:srgbClr val="000099"/>
                </a:solidFill>
              </a:rPr>
              <a:t>CSMA</a:t>
            </a:r>
            <a:r>
              <a:rPr lang="zh-CN" altLang="zh-CN" dirty="0">
                <a:solidFill>
                  <a:srgbClr val="000099"/>
                </a:solidFill>
              </a:rPr>
              <a:t>机制</a:t>
            </a:r>
            <a:r>
              <a:rPr lang="en-US" altLang="zh-CN" dirty="0">
                <a:solidFill>
                  <a:srgbClr val="000099"/>
                </a:solidFill>
              </a:rPr>
              <a:t>,</a:t>
            </a:r>
            <a:r>
              <a:rPr lang="zh-CN" altLang="zh-CN" dirty="0">
                <a:solidFill>
                  <a:srgbClr val="000099"/>
                </a:solidFill>
              </a:rPr>
              <a:t>如此往复，在</a:t>
            </a:r>
            <a:r>
              <a:rPr lang="en-US" altLang="zh-CN" dirty="0">
                <a:solidFill>
                  <a:srgbClr val="000099"/>
                </a:solidFill>
              </a:rPr>
              <a:t>CSMA</a:t>
            </a:r>
            <a:r>
              <a:rPr lang="zh-CN" altLang="zh-CN" dirty="0">
                <a:solidFill>
                  <a:srgbClr val="000099"/>
                </a:solidFill>
              </a:rPr>
              <a:t>和</a:t>
            </a:r>
            <a:r>
              <a:rPr lang="en-US" altLang="zh-CN" dirty="0">
                <a:solidFill>
                  <a:srgbClr val="000099"/>
                </a:solidFill>
              </a:rPr>
              <a:t>TDMA</a:t>
            </a:r>
            <a:r>
              <a:rPr lang="zh-CN" altLang="zh-CN" dirty="0">
                <a:solidFill>
                  <a:srgbClr val="000099"/>
                </a:solidFill>
              </a:rPr>
              <a:t>两种机制之间转换。节点能够于任何时隙传送信息，但需先了解信道情况。</a:t>
            </a:r>
            <a:r>
              <a:rPr lang="en-US" altLang="zh-CN" dirty="0">
                <a:solidFill>
                  <a:srgbClr val="000099"/>
                </a:solidFill>
              </a:rPr>
              <a:t>Z-MAC</a:t>
            </a:r>
            <a:r>
              <a:rPr lang="zh-CN" altLang="zh-CN" dirty="0">
                <a:solidFill>
                  <a:srgbClr val="000099"/>
                </a:solidFill>
              </a:rPr>
              <a:t>协议的完成主要分为邻居发现、时隙分配、本地时间帧交换和全局时间同步</a:t>
            </a:r>
            <a:r>
              <a:rPr lang="en-US" altLang="zh-CN" dirty="0">
                <a:solidFill>
                  <a:srgbClr val="000099"/>
                </a:solidFill>
              </a:rPr>
              <a:t>4</a:t>
            </a:r>
            <a:r>
              <a:rPr lang="zh-CN" altLang="zh-CN" dirty="0">
                <a:solidFill>
                  <a:srgbClr val="000099"/>
                </a:solidFill>
              </a:rPr>
              <a:t>个过程。</a:t>
            </a:r>
            <a:endParaRPr kern="900" dirty="0">
              <a:solidFill>
                <a:srgbClr val="000099"/>
              </a:solidFill>
              <a:latin typeface="汉仪中黑简"/>
              <a:cs typeface="Courier New" panose="02070309020205020404" pitchFamily="49" charset="0"/>
            </a:endParaRPr>
          </a:p>
          <a:p>
            <a:pPr lvl="1">
              <a:buClr>
                <a:srgbClr val="FF3300"/>
              </a:buClr>
            </a:pPr>
            <a:r>
              <a:rPr lang="en-US" altLang="zh-CN" dirty="0"/>
              <a:t>	</a:t>
            </a:r>
          </a:p>
          <a:p>
            <a:pPr lvl="1">
              <a:buClr>
                <a:srgbClr val="FF3300"/>
              </a:buClr>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4.2.2 WSN</a:t>
            </a:r>
            <a:r>
              <a:rPr lang="zh-CN" altLang="en-US" dirty="0"/>
              <a:t>的</a:t>
            </a:r>
            <a:r>
              <a:rPr lang="en-US" altLang="zh-CN" dirty="0"/>
              <a:t>MAC</a:t>
            </a:r>
            <a:r>
              <a:rPr lang="zh-CN" altLang="en-US" dirty="0"/>
              <a:t>层协议</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121419240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lgn="just">
              <a:spcAft>
                <a:spcPts val="0"/>
              </a:spcAft>
              <a:buClr>
                <a:srgbClr val="FF3300"/>
              </a:buClr>
              <a:buFont typeface="Wingdings" panose="05000000000000000000" pitchFamily="2" charset="2"/>
              <a:buChar char="p"/>
            </a:pPr>
            <a:r>
              <a:rPr lang="zh-CN" altLang="en-US" kern="900" dirty="0">
                <a:latin typeface="汉仪中黑简"/>
                <a:cs typeface="Courier New" panose="02070309020205020404" pitchFamily="49" charset="0"/>
              </a:rPr>
              <a:t>简述</a:t>
            </a:r>
            <a:endParaRPr lang="en-US" altLang="zh-CN" kern="900" dirty="0">
              <a:latin typeface="汉仪中黑简"/>
              <a:cs typeface="Courier New" panose="02070309020205020404" pitchFamily="49" charset="0"/>
            </a:endParaRPr>
          </a:p>
          <a:p>
            <a:pPr marL="0" indent="720000" algn="just">
              <a:spcBef>
                <a:spcPts val="0"/>
              </a:spcBef>
              <a:spcAft>
                <a:spcPts val="0"/>
              </a:spcAft>
              <a:buClr>
                <a:srgbClr val="FF3300"/>
              </a:buClr>
              <a:buNone/>
            </a:pPr>
            <a:r>
              <a:rPr lang="zh-CN" altLang="zh-CN" dirty="0">
                <a:solidFill>
                  <a:srgbClr val="000099"/>
                </a:solidFill>
              </a:rPr>
              <a:t>路由协议是</a:t>
            </a:r>
            <a:r>
              <a:rPr lang="en-US" altLang="zh-CN" dirty="0">
                <a:solidFill>
                  <a:srgbClr val="000099"/>
                </a:solidFill>
              </a:rPr>
              <a:t>WSN</a:t>
            </a:r>
            <a:r>
              <a:rPr lang="zh-CN" altLang="zh-CN" dirty="0">
                <a:solidFill>
                  <a:srgbClr val="000099"/>
                </a:solidFill>
              </a:rPr>
              <a:t>的关键技术之一，它负责将数据分组从源节点通过网络转发到目的节点，主要包括两个方面的功能：寻找</a:t>
            </a:r>
            <a:r>
              <a:rPr lang="zh-CN" altLang="zh-CN" dirty="0">
                <a:solidFill>
                  <a:schemeClr val="bg1">
                    <a:lumMod val="60000"/>
                    <a:lumOff val="40000"/>
                  </a:schemeClr>
                </a:solidFill>
              </a:rPr>
              <a:t>源节点和目的节点的优化路径</a:t>
            </a:r>
            <a:r>
              <a:rPr lang="zh-CN" altLang="zh-CN" dirty="0">
                <a:solidFill>
                  <a:srgbClr val="000099"/>
                </a:solidFill>
              </a:rPr>
              <a:t>；将</a:t>
            </a:r>
            <a:r>
              <a:rPr lang="zh-CN" altLang="zh-CN" dirty="0">
                <a:solidFill>
                  <a:schemeClr val="bg1">
                    <a:lumMod val="60000"/>
                    <a:lumOff val="40000"/>
                  </a:schemeClr>
                </a:solidFill>
              </a:rPr>
              <a:t>数据</a:t>
            </a:r>
            <a:r>
              <a:rPr lang="zh-CN" altLang="zh-CN" dirty="0">
                <a:solidFill>
                  <a:srgbClr val="000099"/>
                </a:solidFill>
              </a:rPr>
              <a:t>分组沿着优化路径</a:t>
            </a:r>
            <a:r>
              <a:rPr lang="zh-CN" altLang="zh-CN" dirty="0">
                <a:solidFill>
                  <a:schemeClr val="bg1">
                    <a:lumMod val="60000"/>
                    <a:lumOff val="40000"/>
                  </a:schemeClr>
                </a:solidFill>
              </a:rPr>
              <a:t>正确转发</a:t>
            </a:r>
            <a:r>
              <a:rPr lang="zh-CN" altLang="zh-CN" dirty="0">
                <a:solidFill>
                  <a:srgbClr val="000099"/>
                </a:solidFill>
              </a:rPr>
              <a:t>。</a:t>
            </a:r>
            <a:endParaRPr kern="900" dirty="0">
              <a:latin typeface="汉仪中黑简"/>
              <a:cs typeface="Courier New" panose="02070309020205020404" pitchFamily="49" charset="0"/>
            </a:endParaRPr>
          </a:p>
          <a:p>
            <a:pPr lvl="1">
              <a:buClr>
                <a:srgbClr val="FF3300"/>
              </a:buClr>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4.2.3 WSN</a:t>
            </a:r>
            <a:r>
              <a:rPr lang="zh-CN" altLang="en-US" dirty="0"/>
              <a:t>路由协议</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2636033914"/>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lgn="just">
              <a:spcAft>
                <a:spcPts val="0"/>
              </a:spcAft>
              <a:buClr>
                <a:srgbClr val="FF3300"/>
              </a:buClr>
              <a:buFont typeface="Wingdings" panose="05000000000000000000" pitchFamily="2" charset="2"/>
              <a:buChar char="p"/>
            </a:pPr>
            <a:r>
              <a:rPr lang="zh-CN" altLang="zh-CN" dirty="0"/>
              <a:t>路由协议特点</a:t>
            </a:r>
            <a:endParaRPr lang="en-US" altLang="zh-CN" dirty="0"/>
          </a:p>
          <a:p>
            <a:pPr marL="0" indent="720000" algn="just">
              <a:spcBef>
                <a:spcPts val="0"/>
              </a:spcBef>
              <a:spcAft>
                <a:spcPts val="0"/>
              </a:spcAft>
              <a:buClr>
                <a:srgbClr val="FF3300"/>
              </a:buClr>
              <a:buNone/>
            </a:pPr>
            <a:r>
              <a:rPr lang="zh-CN" altLang="zh-CN" dirty="0">
                <a:solidFill>
                  <a:srgbClr val="000099"/>
                </a:solidFill>
              </a:rPr>
              <a:t>与传统的网络路由协议相比，</a:t>
            </a:r>
            <a:r>
              <a:rPr lang="en-US" altLang="zh-CN" dirty="0">
                <a:solidFill>
                  <a:srgbClr val="000099"/>
                </a:solidFill>
              </a:rPr>
              <a:t>WSN</a:t>
            </a:r>
            <a:r>
              <a:rPr lang="zh-CN" altLang="zh-CN" dirty="0">
                <a:solidFill>
                  <a:srgbClr val="000099"/>
                </a:solidFill>
              </a:rPr>
              <a:t>的路由协议具有以下特点。</a:t>
            </a:r>
            <a:endParaRPr kern="900" dirty="0">
              <a:latin typeface="汉仪中黑简"/>
              <a:cs typeface="Courier New" panose="02070309020205020404" pitchFamily="49" charset="0"/>
            </a:endParaRPr>
          </a:p>
          <a:p>
            <a:pPr marL="720000" lvl="1">
              <a:spcBef>
                <a:spcPts val="0"/>
              </a:spcBef>
              <a:buClr>
                <a:srgbClr val="FF3300"/>
              </a:buClr>
              <a:buFont typeface="Wingdings" pitchFamily="2" charset="2"/>
              <a:buChar char="n"/>
            </a:pPr>
            <a:r>
              <a:rPr lang="zh-CN" altLang="zh-CN" dirty="0"/>
              <a:t>能量优先</a:t>
            </a:r>
            <a:endParaRPr lang="en-US" altLang="zh-CN" dirty="0"/>
          </a:p>
          <a:p>
            <a:pPr marL="720000" lvl="1">
              <a:spcBef>
                <a:spcPts val="0"/>
              </a:spcBef>
              <a:buClr>
                <a:srgbClr val="FF3300"/>
              </a:buClr>
              <a:buFont typeface="Wingdings" pitchFamily="2" charset="2"/>
              <a:buChar char="n"/>
            </a:pPr>
            <a:r>
              <a:rPr lang="zh-CN" altLang="zh-CN" dirty="0"/>
              <a:t>基于局部拓扑信息</a:t>
            </a:r>
            <a:endParaRPr lang="en-US" altLang="zh-CN" dirty="0"/>
          </a:p>
          <a:p>
            <a:pPr marL="720000" lvl="1">
              <a:spcBef>
                <a:spcPts val="0"/>
              </a:spcBef>
              <a:buClr>
                <a:srgbClr val="FF3300"/>
              </a:buClr>
              <a:buFont typeface="Wingdings" pitchFamily="2" charset="2"/>
              <a:buChar char="n"/>
            </a:pPr>
            <a:r>
              <a:rPr lang="zh-CN" altLang="zh-CN" dirty="0"/>
              <a:t>以数据为中心</a:t>
            </a:r>
            <a:endParaRPr lang="en-US" altLang="zh-CN" dirty="0"/>
          </a:p>
          <a:p>
            <a:pPr marL="720000" lvl="1">
              <a:spcBef>
                <a:spcPts val="0"/>
              </a:spcBef>
              <a:buClr>
                <a:srgbClr val="FF3300"/>
              </a:buClr>
              <a:buFont typeface="Wingdings" pitchFamily="2" charset="2"/>
              <a:buChar char="n"/>
            </a:pPr>
            <a:r>
              <a:rPr lang="zh-CN" altLang="zh-CN" dirty="0"/>
              <a:t>应用相关</a:t>
            </a:r>
            <a:r>
              <a:rPr lang="zh-CN" altLang="en-US" dirty="0"/>
              <a:t>：</a:t>
            </a:r>
            <a:r>
              <a:rPr lang="zh-CN" altLang="zh-CN" dirty="0"/>
              <a:t>设计者需要针对每一个具体应用的需求，设计与之适应的特定路由机制。</a:t>
            </a:r>
          </a:p>
          <a:p>
            <a:pPr marL="720000" lvl="1">
              <a:spcBef>
                <a:spcPts val="0"/>
              </a:spcBef>
              <a:buClr>
                <a:srgbClr val="FF3300"/>
              </a:buClr>
              <a:buFont typeface="Wingdings" pitchFamily="2" charset="2"/>
              <a:buChar char="n"/>
            </a:pPr>
            <a:endParaRPr lang="en-US" altLang="zh-CN" dirty="0"/>
          </a:p>
          <a:p>
            <a:pPr lvl="1">
              <a:buClr>
                <a:srgbClr val="FF3300"/>
              </a:buClr>
            </a:pPr>
            <a:r>
              <a:rPr lang="en-US" altLang="zh-CN" dirty="0"/>
              <a:t>	</a:t>
            </a:r>
          </a:p>
          <a:p>
            <a:pPr lvl="1">
              <a:buClr>
                <a:srgbClr val="FF3300"/>
              </a:buClr>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4.2.3 WSN</a:t>
            </a:r>
            <a:r>
              <a:rPr lang="zh-CN" altLang="en-US" dirty="0"/>
              <a:t>路由协议</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2636033914"/>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479376" y="1340768"/>
            <a:ext cx="11593288"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lgn="just">
              <a:spcAft>
                <a:spcPts val="0"/>
              </a:spcAft>
              <a:buClr>
                <a:srgbClr val="FF3300"/>
              </a:buClr>
              <a:buFont typeface="Wingdings" panose="05000000000000000000" pitchFamily="2" charset="2"/>
              <a:buChar char="p"/>
            </a:pPr>
            <a:r>
              <a:rPr lang="en-US" altLang="zh-CN" dirty="0"/>
              <a:t>WSN</a:t>
            </a:r>
            <a:r>
              <a:rPr lang="zh-CN" altLang="zh-CN" dirty="0"/>
              <a:t>路由协议设计要遵从原则</a:t>
            </a:r>
            <a:endParaRPr kern="900" dirty="0">
              <a:latin typeface="汉仪中黑简"/>
              <a:cs typeface="Courier New" panose="02070309020205020404" pitchFamily="49" charset="0"/>
            </a:endParaRPr>
          </a:p>
          <a:p>
            <a:pPr marL="720000" lvl="1" algn="just">
              <a:spcBef>
                <a:spcPts val="0"/>
              </a:spcBef>
              <a:buClr>
                <a:srgbClr val="FF3300"/>
              </a:buClr>
              <a:buFont typeface="Wingdings" pitchFamily="2" charset="2"/>
              <a:buChar char="n"/>
            </a:pPr>
            <a:r>
              <a:rPr lang="zh-CN" altLang="zh-CN" dirty="0"/>
              <a:t>能量利用率优先考虑</a:t>
            </a:r>
            <a:r>
              <a:rPr lang="zh-CN" altLang="en-US" dirty="0"/>
              <a:t>：</a:t>
            </a:r>
            <a:r>
              <a:rPr lang="zh-CN" altLang="en-US" dirty="0">
                <a:solidFill>
                  <a:srgbClr val="000000"/>
                </a:solidFill>
              </a:rPr>
              <a:t>节点的大部分能量消耗在数据通信阶段，有效的路由机制可以减少网络中数据的传输量，减少能耗；某节点能量过早耗尽将改变网络拓扑结构，影响网络的连通性；</a:t>
            </a:r>
            <a:endParaRPr lang="en-US" altLang="zh-CN" dirty="0"/>
          </a:p>
          <a:p>
            <a:pPr marL="720000" lvl="1" algn="just">
              <a:spcBef>
                <a:spcPts val="0"/>
              </a:spcBef>
              <a:buClr>
                <a:srgbClr val="FF3300"/>
              </a:buClr>
              <a:buFont typeface="Wingdings" pitchFamily="2" charset="2"/>
              <a:buChar char="n"/>
            </a:pPr>
            <a:r>
              <a:rPr lang="zh-CN" altLang="zh-CN" dirty="0"/>
              <a:t>要从整个网络考虑，数据为中心</a:t>
            </a:r>
            <a:r>
              <a:rPr lang="zh-CN" altLang="en-US" dirty="0"/>
              <a:t>：</a:t>
            </a:r>
            <a:endParaRPr lang="en-US" altLang="zh-CN" dirty="0"/>
          </a:p>
          <a:p>
            <a:pPr marL="720000" lvl="1" algn="just">
              <a:spcBef>
                <a:spcPts val="0"/>
              </a:spcBef>
              <a:buClr>
                <a:srgbClr val="FF3300"/>
              </a:buClr>
              <a:buFont typeface="Wingdings" pitchFamily="2" charset="2"/>
              <a:buChar char="n"/>
            </a:pPr>
            <a:r>
              <a:rPr lang="zh-CN" altLang="zh-CN" dirty="0"/>
              <a:t>不影响传感器节点探测精度条件下的数据聚合</a:t>
            </a:r>
            <a:endParaRPr lang="en-US" altLang="zh-CN" dirty="0"/>
          </a:p>
          <a:p>
            <a:pPr marL="720000" lvl="1" algn="just">
              <a:spcBef>
                <a:spcPts val="0"/>
              </a:spcBef>
              <a:buClr>
                <a:srgbClr val="FF3300"/>
              </a:buClr>
              <a:buFont typeface="Wingdings" pitchFamily="2" charset="2"/>
              <a:buChar char="n"/>
            </a:pPr>
            <a:r>
              <a:rPr lang="zh-CN" altLang="zh-CN" dirty="0"/>
              <a:t>实现节点定位和目标追踪</a:t>
            </a:r>
            <a:endParaRPr lang="en-US" altLang="zh-CN" dirty="0"/>
          </a:p>
          <a:p>
            <a:pPr marL="914400" lvl="1" indent="-457200">
              <a:buClr>
                <a:srgbClr val="FF3300"/>
              </a:buClr>
              <a:buFont typeface="Wingdings" pitchFamily="2" charset="2"/>
              <a:buChar char="n"/>
            </a:pPr>
            <a:endParaRPr lang="en-US" altLang="zh-CN" dirty="0"/>
          </a:p>
          <a:p>
            <a:pPr lvl="1">
              <a:buClr>
                <a:srgbClr val="FF3300"/>
              </a:buClr>
            </a:pPr>
            <a:r>
              <a:rPr lang="en-US" altLang="zh-CN" dirty="0"/>
              <a:t>	</a:t>
            </a:r>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4.2.3 WSN</a:t>
            </a:r>
            <a:r>
              <a:rPr lang="zh-CN" altLang="en-US" dirty="0"/>
              <a:t>路由协议</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2081880769"/>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191344" y="1340768"/>
            <a:ext cx="11737304"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ts val="0"/>
              </a:spcBef>
              <a:spcAft>
                <a:spcPts val="0"/>
              </a:spcAft>
              <a:buClr>
                <a:srgbClr val="FF3300"/>
              </a:buClr>
              <a:buFont typeface="Wingdings" panose="05000000000000000000" pitchFamily="2" charset="2"/>
              <a:buChar char="p"/>
            </a:pPr>
            <a:r>
              <a:rPr lang="en-US" altLang="zh-CN" dirty="0"/>
              <a:t>WSN</a:t>
            </a:r>
            <a:r>
              <a:rPr lang="zh-CN" altLang="zh-CN" dirty="0"/>
              <a:t>路由协议分类</a:t>
            </a:r>
            <a:endParaRPr kern="900" dirty="0">
              <a:latin typeface="汉仪中黑简"/>
              <a:cs typeface="Courier New" panose="02070309020205020404" pitchFamily="49" charset="0"/>
            </a:endParaRPr>
          </a:p>
          <a:p>
            <a:pPr marL="360000" lvl="1">
              <a:spcBef>
                <a:spcPts val="0"/>
              </a:spcBef>
              <a:buClr>
                <a:srgbClr val="FF3300"/>
              </a:buClr>
              <a:buFont typeface="Wingdings" pitchFamily="2" charset="2"/>
              <a:buChar char="n"/>
            </a:pPr>
            <a:r>
              <a:rPr lang="zh-CN" altLang="zh-CN" dirty="0"/>
              <a:t>按路由发现策略划分</a:t>
            </a:r>
            <a:endParaRPr lang="en-US" altLang="zh-CN" dirty="0"/>
          </a:p>
          <a:p>
            <a:pPr marL="720000" lvl="1" algn="just">
              <a:spcBef>
                <a:spcPts val="0"/>
              </a:spcBef>
              <a:buClr>
                <a:srgbClr val="FF3300"/>
              </a:buClr>
              <a:buFont typeface="Wingdings" panose="05000000000000000000" pitchFamily="2" charset="2"/>
              <a:buChar char="p"/>
            </a:pPr>
            <a:r>
              <a:rPr lang="zh-CN" altLang="zh-CN" dirty="0">
                <a:solidFill>
                  <a:schemeClr val="bg2"/>
                </a:solidFill>
              </a:rPr>
              <a:t>主动路由</a:t>
            </a:r>
            <a:r>
              <a:rPr lang="zh-CN" altLang="zh-CN" dirty="0"/>
              <a:t>，也叫表驱动（</a:t>
            </a:r>
            <a:r>
              <a:rPr lang="en-US" altLang="zh-CN" dirty="0"/>
              <a:t>table driven</a:t>
            </a:r>
            <a:r>
              <a:rPr lang="zh-CN" altLang="zh-CN" dirty="0"/>
              <a:t>）路由。主动路由的路由发现策略与传统路由协议类似，节点通过周期性地广播路由信息分组，交换路由信息，主动发现路由，同时，节点必须维护去往全网所有节点的路由。</a:t>
            </a:r>
            <a:endParaRPr lang="en-US" altLang="zh-CN" dirty="0"/>
          </a:p>
          <a:p>
            <a:pPr marL="1260000" lvl="1" algn="just">
              <a:spcBef>
                <a:spcPts val="0"/>
              </a:spcBef>
              <a:buClr>
                <a:srgbClr val="FF3300"/>
              </a:buClr>
              <a:buFont typeface="Wingdings" panose="05000000000000000000" pitchFamily="2" charset="2"/>
              <a:buChar char="n"/>
            </a:pPr>
            <a:r>
              <a:rPr lang="zh-CN" altLang="zh-CN" dirty="0">
                <a:solidFill>
                  <a:schemeClr val="accent1"/>
                </a:solidFill>
              </a:rPr>
              <a:t>主动路由</a:t>
            </a:r>
            <a:r>
              <a:rPr lang="zh-CN" altLang="en-US" dirty="0">
                <a:solidFill>
                  <a:schemeClr val="accent1"/>
                </a:solidFill>
              </a:rPr>
              <a:t>优点：</a:t>
            </a:r>
            <a:r>
              <a:rPr lang="zh-CN" altLang="zh-CN" dirty="0">
                <a:solidFill>
                  <a:schemeClr val="accent1"/>
                </a:solidFill>
              </a:rPr>
              <a:t>优点是当节点需要发送数据分组时，只要去往目的节点的路由存在，所需的时延就会很小。 </a:t>
            </a:r>
            <a:endParaRPr lang="en-US" altLang="zh-CN" dirty="0">
              <a:solidFill>
                <a:schemeClr val="accent1"/>
              </a:solidFill>
            </a:endParaRPr>
          </a:p>
          <a:p>
            <a:pPr marL="1260000" lvl="1" algn="just">
              <a:spcBef>
                <a:spcPts val="0"/>
              </a:spcBef>
              <a:buClr>
                <a:srgbClr val="FF3300"/>
              </a:buClr>
              <a:buFont typeface="Wingdings" panose="05000000000000000000" pitchFamily="2" charset="2"/>
              <a:buChar char="n"/>
            </a:pPr>
            <a:r>
              <a:rPr lang="zh-CN" altLang="zh-CN" dirty="0">
                <a:solidFill>
                  <a:schemeClr val="accent1"/>
                </a:solidFill>
              </a:rPr>
              <a:t>主动路由</a:t>
            </a:r>
            <a:r>
              <a:rPr lang="zh-CN" altLang="en-US" dirty="0">
                <a:solidFill>
                  <a:schemeClr val="accent1"/>
                </a:solidFill>
              </a:rPr>
              <a:t>缺点：</a:t>
            </a:r>
            <a:r>
              <a:rPr lang="zh-CN" altLang="zh-CN" dirty="0">
                <a:solidFill>
                  <a:schemeClr val="accent1"/>
                </a:solidFill>
              </a:rPr>
              <a:t>需要花费较大开销，尽可能使得路由更新能够紧随当前拓扑结构的变化，浪费一些资源来建立和重建那些根本没有被使用的路由。</a:t>
            </a:r>
          </a:p>
          <a:p>
            <a:pPr marL="1260000" lvl="1" algn="just">
              <a:spcBef>
                <a:spcPts val="0"/>
              </a:spcBef>
              <a:buClr>
                <a:srgbClr val="FF3300"/>
              </a:buClr>
            </a:pPr>
            <a:r>
              <a:rPr lang="en-US" altLang="zh-CN" dirty="0"/>
              <a:t>	</a:t>
            </a:r>
          </a:p>
          <a:p>
            <a:pPr marL="720000" lvl="1" algn="just">
              <a:spcBef>
                <a:spcPts val="0"/>
              </a:spcBef>
              <a:buClr>
                <a:srgbClr val="FF3300"/>
              </a:buClr>
              <a:buFont typeface="Wingdings" panose="05000000000000000000" pitchFamily="2" charset="2"/>
              <a:buChar char="p"/>
            </a:pPr>
            <a:endParaRPr lang="en-US" altLang="zh-CN" dirty="0"/>
          </a:p>
          <a:p>
            <a:pPr marL="1260000" lvl="1" algn="just">
              <a:spcBef>
                <a:spcPts val="0"/>
              </a:spcBef>
              <a:buClr>
                <a:srgbClr val="FF3300"/>
              </a:buClr>
            </a:pPr>
            <a:r>
              <a:rPr lang="en-US" altLang="zh-CN" dirty="0"/>
              <a:t>	</a:t>
            </a:r>
          </a:p>
          <a:p>
            <a:pPr lvl="1">
              <a:buClr>
                <a:srgbClr val="FF3300"/>
              </a:buClr>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4.2.3 WSN</a:t>
            </a:r>
            <a:r>
              <a:rPr lang="zh-CN" altLang="en-US" dirty="0"/>
              <a:t>路由协议</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600175074"/>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191344" y="1340768"/>
            <a:ext cx="11737304"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ts val="0"/>
              </a:spcBef>
              <a:spcAft>
                <a:spcPts val="0"/>
              </a:spcAft>
              <a:buClr>
                <a:srgbClr val="FF3300"/>
              </a:buClr>
              <a:buFont typeface="Wingdings" panose="05000000000000000000" pitchFamily="2" charset="2"/>
              <a:buChar char="p"/>
            </a:pPr>
            <a:r>
              <a:rPr lang="en-US" altLang="zh-CN" dirty="0"/>
              <a:t>WSN</a:t>
            </a:r>
            <a:r>
              <a:rPr lang="zh-CN" altLang="zh-CN" dirty="0"/>
              <a:t>路由协议分类</a:t>
            </a:r>
            <a:endParaRPr kern="900" dirty="0">
              <a:latin typeface="汉仪中黑简"/>
              <a:cs typeface="Courier New" panose="02070309020205020404" pitchFamily="49" charset="0"/>
            </a:endParaRPr>
          </a:p>
          <a:p>
            <a:pPr marL="360000" lvl="1">
              <a:spcBef>
                <a:spcPts val="0"/>
              </a:spcBef>
              <a:buClr>
                <a:srgbClr val="FF3300"/>
              </a:buClr>
              <a:buFont typeface="Wingdings" pitchFamily="2" charset="2"/>
              <a:buChar char="n"/>
            </a:pPr>
            <a:r>
              <a:rPr lang="zh-CN" altLang="zh-CN" dirty="0"/>
              <a:t>按路由发现策略划分</a:t>
            </a:r>
            <a:endParaRPr lang="en-US" altLang="zh-CN" dirty="0"/>
          </a:p>
          <a:p>
            <a:pPr marL="720000" lvl="1" algn="just">
              <a:spcBef>
                <a:spcPts val="0"/>
              </a:spcBef>
              <a:buClr>
                <a:srgbClr val="FF3300"/>
              </a:buClr>
              <a:buFont typeface="Wingdings" panose="05000000000000000000" pitchFamily="2" charset="2"/>
              <a:buChar char="p"/>
            </a:pPr>
            <a:r>
              <a:rPr lang="zh-CN" altLang="en-US" dirty="0">
                <a:solidFill>
                  <a:schemeClr val="bg2"/>
                </a:solidFill>
              </a:rPr>
              <a:t>被动路由</a:t>
            </a:r>
            <a:r>
              <a:rPr lang="zh-CN" altLang="en-US" dirty="0"/>
              <a:t>，也叫按需（</a:t>
            </a:r>
            <a:r>
              <a:rPr lang="en-US" altLang="zh-CN" dirty="0"/>
              <a:t>on demand</a:t>
            </a:r>
            <a:r>
              <a:rPr lang="zh-CN" altLang="en-US" dirty="0"/>
              <a:t>）路由。与主动路由相反，被动路由在动态变化的网络环境中，没有必要维护去往其他所有节点的路由，仅在去往目的节点路由的时候才“按需”进行路由发现。</a:t>
            </a:r>
            <a:endParaRPr lang="en-US" altLang="zh-CN" dirty="0"/>
          </a:p>
          <a:p>
            <a:pPr marL="1260000" lvl="1" algn="just">
              <a:spcBef>
                <a:spcPts val="0"/>
              </a:spcBef>
              <a:buClr>
                <a:srgbClr val="FF3300"/>
              </a:buClr>
              <a:buFont typeface="Wingdings" pitchFamily="2" charset="2"/>
              <a:buChar char="n"/>
            </a:pPr>
            <a:r>
              <a:rPr lang="zh-CN" altLang="zh-CN" dirty="0">
                <a:solidFill>
                  <a:schemeClr val="accent1"/>
                </a:solidFill>
              </a:rPr>
              <a:t>被动路由</a:t>
            </a:r>
            <a:r>
              <a:rPr lang="zh-CN" altLang="en-US" dirty="0">
                <a:solidFill>
                  <a:schemeClr val="accent1"/>
                </a:solidFill>
              </a:rPr>
              <a:t>优点：</a:t>
            </a:r>
            <a:r>
              <a:rPr lang="zh-CN" altLang="zh-CN" dirty="0">
                <a:solidFill>
                  <a:schemeClr val="accent1"/>
                </a:solidFill>
              </a:rPr>
              <a:t>是不需要周期性的路由信息广播，节省了一定的网络资源。</a:t>
            </a:r>
            <a:endParaRPr lang="en-US" altLang="zh-CN" dirty="0">
              <a:solidFill>
                <a:schemeClr val="accent1"/>
              </a:solidFill>
            </a:endParaRPr>
          </a:p>
          <a:p>
            <a:pPr marL="1260000" lvl="1" algn="just">
              <a:spcBef>
                <a:spcPts val="0"/>
              </a:spcBef>
              <a:buClr>
                <a:srgbClr val="FF3300"/>
              </a:buClr>
              <a:buFont typeface="Wingdings" pitchFamily="2" charset="2"/>
              <a:buChar char="n"/>
            </a:pPr>
            <a:r>
              <a:rPr lang="zh-CN" altLang="zh-CN" dirty="0">
                <a:solidFill>
                  <a:schemeClr val="accent1"/>
                </a:solidFill>
              </a:rPr>
              <a:t>被动路由</a:t>
            </a:r>
            <a:r>
              <a:rPr lang="zh-CN" altLang="en-US" dirty="0">
                <a:solidFill>
                  <a:schemeClr val="accent1"/>
                </a:solidFill>
              </a:rPr>
              <a:t>缺点：</a:t>
            </a:r>
            <a:r>
              <a:rPr lang="zh-CN" altLang="zh-CN" dirty="0">
                <a:solidFill>
                  <a:schemeClr val="accent1"/>
                </a:solidFill>
              </a:rPr>
              <a:t>是发送数据分组时，如果没有去往目的节点的路由，数据分组需要等待因路由发现引起的时延。</a:t>
            </a:r>
          </a:p>
          <a:p>
            <a:pPr marL="720000" lvl="1" algn="just">
              <a:spcBef>
                <a:spcPts val="0"/>
              </a:spcBef>
              <a:buClr>
                <a:srgbClr val="FF3300"/>
              </a:buClr>
              <a:buFont typeface="Wingdings" panose="05000000000000000000" pitchFamily="2" charset="2"/>
              <a:buChar char="p"/>
            </a:pPr>
            <a:endParaRPr lang="zh-CN" altLang="en-US" kern="900" dirty="0">
              <a:latin typeface="汉仪中黑简"/>
              <a:cs typeface="Courier New" panose="02070309020205020404" pitchFamily="49" charset="0"/>
            </a:endParaRPr>
          </a:p>
          <a:p>
            <a:pPr marL="720000" lvl="1" algn="just">
              <a:spcBef>
                <a:spcPts val="0"/>
              </a:spcBef>
              <a:buClr>
                <a:srgbClr val="FF3300"/>
              </a:buClr>
              <a:buFont typeface="Wingdings" panose="05000000000000000000" pitchFamily="2" charset="2"/>
              <a:buChar char="p"/>
            </a:pPr>
            <a:endParaRPr lang="en-US" altLang="zh-CN" dirty="0"/>
          </a:p>
          <a:p>
            <a:pPr marL="1260000" lvl="1" algn="just">
              <a:spcBef>
                <a:spcPts val="0"/>
              </a:spcBef>
              <a:buClr>
                <a:srgbClr val="FF3300"/>
              </a:buClr>
            </a:pPr>
            <a:r>
              <a:rPr lang="en-US" altLang="zh-CN" dirty="0"/>
              <a:t>	</a:t>
            </a:r>
          </a:p>
          <a:p>
            <a:pPr lvl="1">
              <a:buClr>
                <a:srgbClr val="FF3300"/>
              </a:buClr>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4.2.3 WSN</a:t>
            </a:r>
            <a:r>
              <a:rPr lang="zh-CN" altLang="en-US" dirty="0"/>
              <a:t>路由协议</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2903593668"/>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360000" lvl="1" algn="just">
              <a:spcBef>
                <a:spcPts val="0"/>
              </a:spcBef>
              <a:buClr>
                <a:srgbClr val="FF3300"/>
              </a:buClr>
              <a:buFont typeface="Wingdings" pitchFamily="2" charset="2"/>
              <a:buChar char="n"/>
            </a:pPr>
            <a:r>
              <a:rPr lang="zh-CN" altLang="zh-CN" dirty="0"/>
              <a:t>按网络管理的逻辑结构划分</a:t>
            </a:r>
            <a:endParaRPr lang="en-US" altLang="zh-CN" dirty="0"/>
          </a:p>
          <a:p>
            <a:pPr marL="720000" lvl="1" algn="just">
              <a:spcBef>
                <a:spcPts val="0"/>
              </a:spcBef>
              <a:buClr>
                <a:srgbClr val="FF3300"/>
              </a:buClr>
              <a:buFont typeface="Wingdings" panose="05000000000000000000" pitchFamily="2" charset="2"/>
              <a:buChar char="p"/>
            </a:pPr>
            <a:r>
              <a:rPr lang="zh-CN" altLang="zh-CN" dirty="0">
                <a:solidFill>
                  <a:schemeClr val="bg2"/>
                </a:solidFill>
              </a:rPr>
              <a:t>平面路由</a:t>
            </a:r>
            <a:r>
              <a:rPr lang="zh-CN" altLang="zh-CN" dirty="0"/>
              <a:t>，是指网络中各节点在路由功能上地位相同，没有引入分层管理机制。</a:t>
            </a:r>
            <a:endParaRPr lang="en-US" altLang="zh-CN" dirty="0"/>
          </a:p>
          <a:p>
            <a:pPr marL="1260000" lvl="1" algn="just">
              <a:spcBef>
                <a:spcPts val="0"/>
              </a:spcBef>
              <a:buClr>
                <a:srgbClr val="FF3300"/>
              </a:buClr>
              <a:buFont typeface="Wingdings" pitchFamily="2" charset="2"/>
              <a:buChar char="n"/>
            </a:pPr>
            <a:r>
              <a:rPr lang="zh-CN" altLang="en-US" dirty="0">
                <a:solidFill>
                  <a:schemeClr val="accent1"/>
                </a:solidFill>
              </a:rPr>
              <a:t>平面</a:t>
            </a:r>
            <a:r>
              <a:rPr lang="zh-CN" altLang="zh-CN" dirty="0">
                <a:solidFill>
                  <a:schemeClr val="accent1"/>
                </a:solidFill>
              </a:rPr>
              <a:t>路由</a:t>
            </a:r>
            <a:r>
              <a:rPr lang="zh-CN" altLang="en-US" dirty="0">
                <a:solidFill>
                  <a:schemeClr val="accent1"/>
                </a:solidFill>
              </a:rPr>
              <a:t>优点：</a:t>
            </a:r>
            <a:r>
              <a:rPr lang="zh-CN" altLang="zh-CN" dirty="0">
                <a:solidFill>
                  <a:schemeClr val="accent1"/>
                </a:solidFill>
              </a:rPr>
              <a:t>其优点是网络中没有特殊节点，都均匀地分散在网络中，路由算法易于实现。</a:t>
            </a:r>
            <a:endParaRPr lang="en-US" altLang="zh-CN" dirty="0">
              <a:solidFill>
                <a:schemeClr val="accent1"/>
              </a:solidFill>
            </a:endParaRPr>
          </a:p>
          <a:p>
            <a:pPr marL="1260000" lvl="1" algn="just">
              <a:spcBef>
                <a:spcPts val="0"/>
              </a:spcBef>
              <a:buClr>
                <a:srgbClr val="FF3300"/>
              </a:buClr>
              <a:buFont typeface="Wingdings" pitchFamily="2" charset="2"/>
              <a:buChar char="n"/>
            </a:pPr>
            <a:r>
              <a:rPr lang="zh-CN" altLang="en-US" dirty="0">
                <a:solidFill>
                  <a:schemeClr val="accent1"/>
                </a:solidFill>
              </a:rPr>
              <a:t>平面</a:t>
            </a:r>
            <a:r>
              <a:rPr lang="zh-CN" altLang="zh-CN" dirty="0">
                <a:solidFill>
                  <a:schemeClr val="accent1"/>
                </a:solidFill>
              </a:rPr>
              <a:t>路由</a:t>
            </a:r>
            <a:r>
              <a:rPr lang="zh-CN" altLang="en-US" dirty="0">
                <a:solidFill>
                  <a:schemeClr val="accent1"/>
                </a:solidFill>
              </a:rPr>
              <a:t>缺点：</a:t>
            </a:r>
            <a:r>
              <a:rPr lang="zh-CN" altLang="zh-CN" dirty="0">
                <a:solidFill>
                  <a:schemeClr val="accent1"/>
                </a:solidFill>
              </a:rPr>
              <a:t>是可扩展性小，在一定程度上限制了网络的规模。</a:t>
            </a:r>
            <a:endParaRPr lang="en-US" altLang="zh-CN" dirty="0"/>
          </a:p>
          <a:p>
            <a:pPr marL="720000" lvl="1" algn="just">
              <a:spcBef>
                <a:spcPts val="0"/>
              </a:spcBef>
              <a:buClr>
                <a:srgbClr val="FF3300"/>
              </a:buClr>
              <a:buFont typeface="Wingdings" panose="05000000000000000000" pitchFamily="2" charset="2"/>
              <a:buChar char="p"/>
            </a:pPr>
            <a:r>
              <a:rPr lang="zh-CN" altLang="zh-CN" dirty="0">
                <a:solidFill>
                  <a:schemeClr val="bg2"/>
                </a:solidFill>
              </a:rPr>
              <a:t>分层路由</a:t>
            </a:r>
            <a:r>
              <a:rPr lang="zh-CN" altLang="zh-CN" dirty="0"/>
              <a:t>，与平面</a:t>
            </a:r>
            <a:r>
              <a:rPr lang="zh-CN" altLang="zh-CN" sz="3600" dirty="0"/>
              <a:t>路由协议相对应的是分层结构路由协议，它采用簇的概念对传感器节点进行层次划分。</a:t>
            </a:r>
            <a:endParaRPr lang="en-US" altLang="zh-CN" sz="3600" dirty="0"/>
          </a:p>
          <a:p>
            <a:pPr marL="720000" lvl="1" algn="just">
              <a:spcBef>
                <a:spcPts val="0"/>
              </a:spcBef>
              <a:buClr>
                <a:srgbClr val="FF3300"/>
              </a:buClr>
            </a:pPr>
            <a:endParaRPr lang="en-US" altLang="zh-CN" sz="3600" dirty="0"/>
          </a:p>
          <a:p>
            <a:pPr lvl="1">
              <a:buClr>
                <a:srgbClr val="FF3300"/>
              </a:buClr>
            </a:pPr>
            <a:r>
              <a:rPr lang="en-US" altLang="zh-CN" sz="3600" dirty="0"/>
              <a:t>	</a:t>
            </a:r>
          </a:p>
          <a:p>
            <a:pPr lvl="1">
              <a:buClr>
                <a:srgbClr val="FF3300"/>
              </a:buClr>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4.2.3 WSN</a:t>
            </a:r>
            <a:r>
              <a:rPr lang="zh-CN" altLang="en-US" dirty="0"/>
              <a:t>路由协议</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1178955033"/>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1089232"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360000" lvl="1" algn="just">
              <a:spcBef>
                <a:spcPts val="0"/>
              </a:spcBef>
              <a:buClr>
                <a:srgbClr val="FF3300"/>
              </a:buClr>
              <a:buFont typeface="Wingdings" pitchFamily="2" charset="2"/>
              <a:buChar char="n"/>
            </a:pPr>
            <a:r>
              <a:rPr lang="zh-CN" altLang="zh-CN" dirty="0"/>
              <a:t>按路由的发现过程划分</a:t>
            </a:r>
            <a:endParaRPr lang="en-US" altLang="zh-CN" dirty="0"/>
          </a:p>
          <a:p>
            <a:pPr marL="720000" lvl="1" algn="just">
              <a:spcBef>
                <a:spcPts val="0"/>
              </a:spcBef>
              <a:buClr>
                <a:srgbClr val="FF3300"/>
              </a:buClr>
              <a:buFont typeface="Wingdings" panose="05000000000000000000" pitchFamily="2" charset="2"/>
              <a:buChar char="p"/>
            </a:pPr>
            <a:r>
              <a:rPr lang="zh-CN" altLang="zh-CN" dirty="0">
                <a:solidFill>
                  <a:schemeClr val="bg2"/>
                </a:solidFill>
              </a:rPr>
              <a:t>以数据为中心的路由协议</a:t>
            </a:r>
            <a:r>
              <a:rPr lang="zh-CN" altLang="zh-CN" dirty="0"/>
              <a:t>。对传感器网络中的数据用特定的描述方式命名，数据传送基于数据查询并依赖数据命名，所有的数据通信都限制在局部范围内。</a:t>
            </a:r>
            <a:endParaRPr lang="en-US" altLang="zh-CN" dirty="0"/>
          </a:p>
          <a:p>
            <a:pPr marL="1177200" lvl="1" indent="-457200" algn="just">
              <a:spcBef>
                <a:spcPts val="0"/>
              </a:spcBef>
              <a:buClr>
                <a:srgbClr val="FF3300"/>
              </a:buClr>
              <a:buFont typeface="Wingdings" panose="05000000000000000000" pitchFamily="2" charset="2"/>
              <a:buChar char="l"/>
            </a:pPr>
            <a:r>
              <a:rPr lang="zh-CN" altLang="en-US" dirty="0">
                <a:solidFill>
                  <a:schemeClr val="accent1"/>
                </a:solidFill>
              </a:rPr>
              <a:t>优点：</a:t>
            </a:r>
            <a:r>
              <a:rPr lang="zh-CN" altLang="zh-CN" dirty="0">
                <a:solidFill>
                  <a:schemeClr val="accent1"/>
                </a:solidFill>
              </a:rPr>
              <a:t>这种方式的通信不再依赖特定的节点，而是依赖于网络中的数据，从而减少了网络中大量传送的重复冗余数据，降低了不必要的开销，延长了网络生命周期。</a:t>
            </a:r>
          </a:p>
          <a:p>
            <a:pPr marL="720000" lvl="1" algn="just">
              <a:spcBef>
                <a:spcPts val="0"/>
              </a:spcBef>
              <a:buClr>
                <a:srgbClr val="FF3300"/>
              </a:buClr>
              <a:buFont typeface="Wingdings" panose="05000000000000000000" pitchFamily="2" charset="2"/>
              <a:buChar char="p"/>
            </a:pPr>
            <a:endParaRPr lang="en-US" altLang="zh-CN" dirty="0"/>
          </a:p>
          <a:p>
            <a:pPr marL="720000" lvl="1" algn="just">
              <a:spcBef>
                <a:spcPts val="0"/>
              </a:spcBef>
              <a:buClr>
                <a:srgbClr val="FF3300"/>
              </a:buClr>
              <a:buFont typeface="Wingdings" panose="05000000000000000000" pitchFamily="2" charset="2"/>
              <a:buChar char="p"/>
            </a:pPr>
            <a:r>
              <a:rPr lang="zh-CN" altLang="zh-CN" dirty="0">
                <a:solidFill>
                  <a:schemeClr val="bg2"/>
                </a:solidFill>
              </a:rPr>
              <a:t>以位置信息为中心的路由协议</a:t>
            </a:r>
            <a:r>
              <a:rPr lang="zh-CN" altLang="zh-CN" dirty="0"/>
              <a:t>。利用节点的位置信息，把查询的数据转发给需要的地域，从而缩减数据的传送范围。</a:t>
            </a:r>
            <a:endParaRPr lang="en-US" altLang="zh-CN" dirty="0"/>
          </a:p>
          <a:p>
            <a:pPr lvl="1">
              <a:buClr>
                <a:srgbClr val="FF3300"/>
              </a:buClr>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4.2.3 WSN</a:t>
            </a:r>
            <a:r>
              <a:rPr lang="zh-CN" altLang="en-US" dirty="0"/>
              <a:t>路由协议</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2452819845"/>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551383" y="1340769"/>
            <a:ext cx="11556949"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ts val="0"/>
              </a:spcBef>
              <a:spcAft>
                <a:spcPts val="0"/>
              </a:spcAft>
              <a:buClr>
                <a:srgbClr val="FF3300"/>
              </a:buClr>
              <a:buFont typeface="Wingdings" panose="05000000000000000000" pitchFamily="2" charset="2"/>
              <a:buChar char="p"/>
            </a:pPr>
            <a:r>
              <a:rPr lang="zh-CN" altLang="zh-CN" dirty="0"/>
              <a:t>典型</a:t>
            </a:r>
            <a:r>
              <a:rPr lang="en-US" altLang="zh-CN" dirty="0"/>
              <a:t>WSN</a:t>
            </a:r>
            <a:r>
              <a:rPr lang="zh-CN" altLang="zh-CN" dirty="0"/>
              <a:t>路由协议</a:t>
            </a:r>
            <a:endParaRPr kern="900" dirty="0">
              <a:latin typeface="汉仪中黑简"/>
              <a:cs typeface="Courier New" panose="02070309020205020404" pitchFamily="49" charset="0"/>
            </a:endParaRPr>
          </a:p>
          <a:p>
            <a:pPr marL="360000" lvl="1" algn="just">
              <a:spcBef>
                <a:spcPts val="0"/>
              </a:spcBef>
              <a:buClr>
                <a:srgbClr val="FF3300"/>
              </a:buClr>
              <a:buFont typeface="Wingdings" pitchFamily="2" charset="2"/>
              <a:buChar char="n"/>
            </a:pPr>
            <a:r>
              <a:rPr lang="zh-CN" altLang="zh-CN" dirty="0"/>
              <a:t>以数据为中心的路由协议</a:t>
            </a:r>
            <a:r>
              <a:rPr lang="en-US" altLang="zh-CN" dirty="0"/>
              <a:t>                </a:t>
            </a:r>
          </a:p>
          <a:p>
            <a:pPr marL="817200" lvl="1" indent="-457200" algn="just">
              <a:spcBef>
                <a:spcPts val="0"/>
              </a:spcBef>
              <a:buClr>
                <a:srgbClr val="FF3300"/>
              </a:buClr>
              <a:buFont typeface="Wingdings" panose="05000000000000000000" pitchFamily="2" charset="2"/>
              <a:buChar char="l"/>
            </a:pPr>
            <a:r>
              <a:rPr lang="zh-CN" altLang="zh-CN" dirty="0">
                <a:solidFill>
                  <a:schemeClr val="bg2"/>
                </a:solidFill>
              </a:rPr>
              <a:t>泛洪（</a:t>
            </a:r>
            <a:r>
              <a:rPr lang="en-US" altLang="zh-CN" dirty="0">
                <a:solidFill>
                  <a:schemeClr val="bg2"/>
                </a:solidFill>
              </a:rPr>
              <a:t>flooding</a:t>
            </a:r>
            <a:r>
              <a:rPr lang="zh-CN" altLang="zh-CN" dirty="0">
                <a:solidFill>
                  <a:schemeClr val="bg2"/>
                </a:solidFill>
              </a:rPr>
              <a:t>）路由</a:t>
            </a:r>
            <a:r>
              <a:rPr lang="zh-CN" altLang="zh-CN" dirty="0"/>
              <a:t>是一种传统的网络路由协议，不需要知道网络拓扑结构和任何路由算法。如图</a:t>
            </a:r>
            <a:r>
              <a:rPr lang="en-US" altLang="zh-CN" dirty="0"/>
              <a:t>4-8</a:t>
            </a:r>
            <a:r>
              <a:rPr lang="zh-CN" altLang="zh-CN" dirty="0"/>
              <a:t>所示。</a:t>
            </a:r>
            <a:endParaRPr lang="en-US" altLang="zh-CN" dirty="0"/>
          </a:p>
          <a:p>
            <a:pPr marL="1800000" lvl="1" algn="just">
              <a:spcBef>
                <a:spcPts val="0"/>
              </a:spcBef>
              <a:buClr>
                <a:srgbClr val="FF3300"/>
              </a:buClr>
              <a:buSzPct val="60000"/>
            </a:pPr>
            <a:endParaRPr lang="en-US" altLang="zh-CN" dirty="0"/>
          </a:p>
          <a:p>
            <a:pPr lvl="2">
              <a:buClr>
                <a:srgbClr val="FF3300"/>
              </a:buClr>
            </a:pPr>
            <a:endParaRPr lang="en-US" altLang="zh-CN" dirty="0"/>
          </a:p>
          <a:p>
            <a:pPr lvl="3">
              <a:buClr>
                <a:srgbClr val="FF3300"/>
              </a:buClr>
            </a:pPr>
            <a:r>
              <a:rPr lang="en-US" altLang="zh-CN" dirty="0">
                <a:solidFill>
                  <a:srgbClr val="FFCAAA">
                    <a:lumMod val="75000"/>
                  </a:srgbClr>
                </a:solidFill>
              </a:rPr>
              <a:t>                                 	</a:t>
            </a:r>
            <a:endParaRPr lang="zh-CN" altLang="zh-CN" sz="1800" dirty="0">
              <a:solidFill>
                <a:srgbClr val="000000"/>
              </a:solidFill>
            </a:endParaRPr>
          </a:p>
          <a:p>
            <a:pPr lvl="3">
              <a:buClr>
                <a:srgbClr val="FF3300"/>
              </a:buClr>
            </a:pPr>
            <a:endParaRPr lang="en-US" altLang="zh-CN" dirty="0">
              <a:solidFill>
                <a:srgbClr val="000000"/>
              </a:solidFill>
            </a:endParaRPr>
          </a:p>
          <a:p>
            <a:pPr lvl="3">
              <a:buClr>
                <a:srgbClr val="FF3300"/>
              </a:buClr>
            </a:pP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4.2.3 WSN</a:t>
            </a:r>
            <a:r>
              <a:rPr lang="zh-CN" altLang="en-US" dirty="0"/>
              <a:t>路由协议</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5857" y="3781997"/>
            <a:ext cx="2988000" cy="199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5182758" y="5990064"/>
            <a:ext cx="2281394" cy="369332"/>
          </a:xfrm>
          <a:prstGeom prst="rect">
            <a:avLst/>
          </a:prstGeom>
        </p:spPr>
        <p:txBody>
          <a:bodyPr wrap="none">
            <a:spAutoFit/>
          </a:bodyPr>
          <a:lstStyle/>
          <a:p>
            <a:r>
              <a:rPr lang="zh-CN" altLang="en-US" b="1" dirty="0">
                <a:solidFill>
                  <a:srgbClr val="000000"/>
                </a:solidFill>
              </a:rPr>
              <a:t> 图 </a:t>
            </a:r>
            <a:r>
              <a:rPr lang="en-US" altLang="zh-CN" b="1" dirty="0">
                <a:solidFill>
                  <a:srgbClr val="000000"/>
                </a:solidFill>
              </a:rPr>
              <a:t>4-8 </a:t>
            </a:r>
            <a:r>
              <a:rPr lang="zh-CN" altLang="zh-CN" b="1" dirty="0">
                <a:solidFill>
                  <a:srgbClr val="000000"/>
                </a:solidFill>
              </a:rPr>
              <a:t>泛洪路由协议</a:t>
            </a:r>
            <a:endParaRPr lang="zh-CN" altLang="en-US" b="1" dirty="0"/>
          </a:p>
        </p:txBody>
      </p:sp>
    </p:spTree>
    <p:extLst>
      <p:ext uri="{BB962C8B-B14F-4D97-AF65-F5344CB8AC3E}">
        <p14:creationId xmlns:p14="http://schemas.microsoft.com/office/powerpoint/2010/main" val="2452819845"/>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551383" y="1340768"/>
            <a:ext cx="11556949" cy="5400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ts val="0"/>
              </a:spcBef>
              <a:spcAft>
                <a:spcPts val="0"/>
              </a:spcAft>
              <a:buClr>
                <a:srgbClr val="FF3300"/>
              </a:buClr>
              <a:buFont typeface="Wingdings" panose="05000000000000000000" pitchFamily="2" charset="2"/>
              <a:buChar char="p"/>
            </a:pPr>
            <a:r>
              <a:rPr lang="zh-CN" altLang="zh-CN" dirty="0"/>
              <a:t>典型</a:t>
            </a:r>
            <a:r>
              <a:rPr lang="en-US" altLang="zh-CN" dirty="0"/>
              <a:t>WSN</a:t>
            </a:r>
            <a:r>
              <a:rPr lang="zh-CN" altLang="zh-CN" dirty="0"/>
              <a:t>路由协议</a:t>
            </a:r>
            <a:endParaRPr kern="900" dirty="0">
              <a:latin typeface="汉仪中黑简"/>
              <a:cs typeface="Courier New" panose="02070309020205020404" pitchFamily="49" charset="0"/>
            </a:endParaRPr>
          </a:p>
          <a:p>
            <a:pPr marL="817200" lvl="1" indent="-457200" algn="just">
              <a:spcBef>
                <a:spcPts val="0"/>
              </a:spcBef>
              <a:buClr>
                <a:srgbClr val="FF3300"/>
              </a:buClr>
              <a:buFont typeface="Wingdings" panose="05000000000000000000" pitchFamily="2" charset="2"/>
              <a:buChar char="l"/>
            </a:pPr>
            <a:r>
              <a:rPr lang="zh-CN" altLang="zh-CN" dirty="0">
                <a:solidFill>
                  <a:schemeClr val="bg2"/>
                </a:solidFill>
              </a:rPr>
              <a:t>泛洪（</a:t>
            </a:r>
            <a:r>
              <a:rPr lang="en-US" altLang="zh-CN" dirty="0">
                <a:solidFill>
                  <a:schemeClr val="bg2"/>
                </a:solidFill>
              </a:rPr>
              <a:t>flooding</a:t>
            </a:r>
            <a:r>
              <a:rPr lang="zh-CN" altLang="zh-CN" dirty="0">
                <a:solidFill>
                  <a:schemeClr val="bg2"/>
                </a:solidFill>
              </a:rPr>
              <a:t>）路由</a:t>
            </a:r>
            <a:r>
              <a:rPr lang="zh-CN" altLang="en-US" dirty="0"/>
              <a:t>的优点：</a:t>
            </a:r>
            <a:endParaRPr lang="en-US" altLang="zh-CN" dirty="0"/>
          </a:p>
          <a:p>
            <a:pPr marL="817200" lvl="1" algn="just">
              <a:spcBef>
                <a:spcPts val="0"/>
              </a:spcBef>
              <a:buClr>
                <a:srgbClr val="FF3300"/>
              </a:buClr>
              <a:buFont typeface="Wingdings" panose="05000000000000000000" pitchFamily="2" charset="2"/>
              <a:buChar char="Ø"/>
            </a:pPr>
            <a:r>
              <a:rPr lang="zh-CN" altLang="en-US" dirty="0"/>
              <a:t>协议实现简单</a:t>
            </a:r>
            <a:endParaRPr lang="en-US" altLang="zh-CN" dirty="0"/>
          </a:p>
          <a:p>
            <a:pPr marL="817200" lvl="1" algn="just">
              <a:spcBef>
                <a:spcPts val="0"/>
              </a:spcBef>
              <a:buClr>
                <a:srgbClr val="FF3300"/>
              </a:buClr>
              <a:buFont typeface="Wingdings" panose="05000000000000000000" pitchFamily="2" charset="2"/>
              <a:buChar char="Ø"/>
            </a:pPr>
            <a:r>
              <a:rPr lang="zh-CN" altLang="en-US" dirty="0"/>
              <a:t>不需要为保持网络拓扑信息和实现复杂的路由发现算法而消耗计算资源</a:t>
            </a:r>
            <a:endParaRPr lang="en-US" altLang="zh-CN" dirty="0"/>
          </a:p>
          <a:p>
            <a:pPr marL="817200" lvl="1" algn="just">
              <a:spcBef>
                <a:spcPts val="0"/>
              </a:spcBef>
              <a:buClr>
                <a:srgbClr val="FF3300"/>
              </a:buClr>
              <a:buFont typeface="Wingdings" panose="05000000000000000000" pitchFamily="2" charset="2"/>
              <a:buChar char="Ø"/>
            </a:pPr>
            <a:r>
              <a:rPr lang="zh-CN" altLang="en-US" dirty="0"/>
              <a:t>适用于健壮性要求高的场合</a:t>
            </a:r>
            <a:endParaRPr lang="en-US" altLang="zh-CN" dirty="0"/>
          </a:p>
          <a:p>
            <a:pPr marL="817200" lvl="1" algn="just">
              <a:spcBef>
                <a:spcPts val="0"/>
              </a:spcBef>
              <a:buClr>
                <a:srgbClr val="FF3300"/>
              </a:buClr>
              <a:buFont typeface="Wingdings" panose="05000000000000000000" pitchFamily="2" charset="2"/>
              <a:buChar char="Ø"/>
            </a:pPr>
            <a:endParaRPr lang="en-US" altLang="zh-CN" dirty="0"/>
          </a:p>
          <a:p>
            <a:pPr marL="817200" lvl="1" indent="-457200" algn="just">
              <a:spcBef>
                <a:spcPts val="0"/>
              </a:spcBef>
              <a:buClr>
                <a:srgbClr val="FF3300"/>
              </a:buClr>
              <a:buFont typeface="Wingdings" panose="05000000000000000000" pitchFamily="2" charset="2"/>
              <a:buChar char="l"/>
            </a:pPr>
            <a:r>
              <a:rPr lang="zh-CN" altLang="en-US" dirty="0"/>
              <a:t>缺点：</a:t>
            </a:r>
            <a:endParaRPr lang="en-US" altLang="zh-CN" dirty="0"/>
          </a:p>
          <a:p>
            <a:pPr marL="817200" lvl="1" algn="just">
              <a:spcBef>
                <a:spcPts val="0"/>
              </a:spcBef>
              <a:buClr>
                <a:srgbClr val="FF3300"/>
              </a:buClr>
              <a:buFont typeface="Wingdings" panose="05000000000000000000" pitchFamily="2" charset="2"/>
              <a:buChar char="Ø"/>
            </a:pPr>
            <a:r>
              <a:rPr lang="zh-CN" altLang="en-US" dirty="0"/>
              <a:t>存在信息爆炸问题</a:t>
            </a:r>
            <a:endParaRPr lang="en-US" altLang="zh-CN" dirty="0"/>
          </a:p>
          <a:p>
            <a:pPr marL="817200" lvl="1" algn="just">
              <a:spcBef>
                <a:spcPts val="0"/>
              </a:spcBef>
              <a:buClr>
                <a:srgbClr val="FF3300"/>
              </a:buClr>
              <a:buFont typeface="Wingdings" panose="05000000000000000000" pitchFamily="2" charset="2"/>
              <a:buChar char="Ø"/>
            </a:pPr>
            <a:r>
              <a:rPr lang="zh-CN" altLang="en-US" dirty="0"/>
              <a:t>出现部分重叠现象</a:t>
            </a:r>
            <a:endParaRPr lang="en-US" altLang="zh-CN" dirty="0"/>
          </a:p>
          <a:p>
            <a:pPr marL="817200" lvl="1" algn="just">
              <a:spcBef>
                <a:spcPts val="0"/>
              </a:spcBef>
              <a:buClr>
                <a:srgbClr val="FF3300"/>
              </a:buClr>
              <a:buFont typeface="Wingdings" panose="05000000000000000000" pitchFamily="2" charset="2"/>
              <a:buChar char="Ø"/>
            </a:pPr>
            <a:r>
              <a:rPr lang="zh-CN" altLang="en-US" dirty="0"/>
              <a:t>盲目使用资源</a:t>
            </a:r>
            <a:endParaRPr lang="en-US" altLang="zh-CN" dirty="0"/>
          </a:p>
          <a:p>
            <a:pPr lvl="2">
              <a:buClr>
                <a:srgbClr val="FF3300"/>
              </a:buClr>
            </a:pPr>
            <a:endParaRPr lang="en-US" altLang="zh-CN" dirty="0"/>
          </a:p>
          <a:p>
            <a:pPr lvl="3">
              <a:buClr>
                <a:srgbClr val="FF3300"/>
              </a:buClr>
            </a:pPr>
            <a:r>
              <a:rPr lang="en-US" altLang="zh-CN" dirty="0">
                <a:solidFill>
                  <a:srgbClr val="FFCAAA">
                    <a:lumMod val="75000"/>
                  </a:srgbClr>
                </a:solidFill>
              </a:rPr>
              <a:t>                                 	</a:t>
            </a:r>
            <a:endParaRPr lang="zh-CN" altLang="zh-CN" sz="1800" dirty="0">
              <a:solidFill>
                <a:srgbClr val="000000"/>
              </a:solidFill>
            </a:endParaRPr>
          </a:p>
          <a:p>
            <a:pPr lvl="3">
              <a:buClr>
                <a:srgbClr val="FF3300"/>
              </a:buClr>
            </a:pPr>
            <a:endParaRPr lang="en-US" altLang="zh-CN" dirty="0">
              <a:solidFill>
                <a:srgbClr val="000000"/>
              </a:solidFill>
            </a:endParaRPr>
          </a:p>
          <a:p>
            <a:pPr lvl="3">
              <a:buClr>
                <a:srgbClr val="FF3300"/>
              </a:buClr>
            </a:pP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4.2.3 WSN</a:t>
            </a:r>
            <a:r>
              <a:rPr lang="zh-CN" altLang="en-US" dirty="0"/>
              <a:t>路由协议</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133156380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en-US" dirty="0"/>
              <a:t>简介</a:t>
            </a:r>
            <a:endParaRPr lang="en-US" altLang="zh-CN" dirty="0"/>
          </a:p>
          <a:p>
            <a:pPr marL="0" indent="720000" algn="just">
              <a:spcBef>
                <a:spcPts val="0"/>
              </a:spcBef>
              <a:buNone/>
            </a:pPr>
            <a:r>
              <a:rPr lang="zh-CN" altLang="zh-CN" dirty="0">
                <a:solidFill>
                  <a:srgbClr val="000099"/>
                </a:solidFill>
              </a:rPr>
              <a:t>无线传感网络（</a:t>
            </a:r>
            <a:r>
              <a:rPr lang="en-US" altLang="zh-CN" dirty="0">
                <a:solidFill>
                  <a:srgbClr val="000099"/>
                </a:solidFill>
              </a:rPr>
              <a:t>wireless sensor network</a:t>
            </a:r>
            <a:r>
              <a:rPr lang="zh-CN" altLang="zh-CN" dirty="0">
                <a:solidFill>
                  <a:srgbClr val="000099"/>
                </a:solidFill>
              </a:rPr>
              <a:t>，</a:t>
            </a:r>
            <a:r>
              <a:rPr lang="en-US" altLang="zh-CN" dirty="0">
                <a:solidFill>
                  <a:srgbClr val="000099"/>
                </a:solidFill>
              </a:rPr>
              <a:t>WSN</a:t>
            </a:r>
            <a:r>
              <a:rPr lang="zh-CN" altLang="zh-CN" dirty="0">
                <a:solidFill>
                  <a:srgbClr val="000099"/>
                </a:solidFill>
              </a:rPr>
              <a:t>）是物联网的关键技术。</a:t>
            </a:r>
            <a:r>
              <a:rPr lang="en-US" altLang="zh-CN" dirty="0">
                <a:solidFill>
                  <a:srgbClr val="000099"/>
                </a:solidFill>
              </a:rPr>
              <a:t>WSN</a:t>
            </a:r>
            <a:r>
              <a:rPr lang="zh-CN" altLang="zh-CN" dirty="0">
                <a:solidFill>
                  <a:srgbClr val="000099"/>
                </a:solidFill>
              </a:rPr>
              <a:t>是由部署在监测区域内大量的廉价微型传感器节点组成，通过无线通信方式形成的一个</a:t>
            </a:r>
            <a:r>
              <a:rPr lang="zh-CN" altLang="zh-CN" dirty="0">
                <a:solidFill>
                  <a:srgbClr val="FF0000"/>
                </a:solidFill>
              </a:rPr>
              <a:t>自组织网络</a:t>
            </a:r>
            <a:r>
              <a:rPr lang="zh-CN" altLang="zh-CN" dirty="0">
                <a:solidFill>
                  <a:srgbClr val="000099"/>
                </a:solidFill>
              </a:rPr>
              <a:t>，基于</a:t>
            </a:r>
            <a:r>
              <a:rPr lang="en-US" altLang="zh-CN" dirty="0">
                <a:solidFill>
                  <a:schemeClr val="bg2"/>
                </a:solidFill>
              </a:rPr>
              <a:t>MEMS</a:t>
            </a:r>
            <a:r>
              <a:rPr lang="zh-CN" altLang="zh-CN" dirty="0">
                <a:solidFill>
                  <a:srgbClr val="000099"/>
                </a:solidFill>
              </a:rPr>
              <a:t>（</a:t>
            </a:r>
            <a:r>
              <a:rPr lang="en-US" altLang="zh-CN" dirty="0">
                <a:solidFill>
                  <a:srgbClr val="000099"/>
                </a:solidFill>
              </a:rPr>
              <a:t>micro electro-mechanical system</a:t>
            </a:r>
            <a:r>
              <a:rPr lang="zh-CN" altLang="zh-CN" dirty="0">
                <a:solidFill>
                  <a:srgbClr val="000099"/>
                </a:solidFill>
              </a:rPr>
              <a:t>，</a:t>
            </a:r>
            <a:r>
              <a:rPr lang="zh-CN" altLang="zh-CN" dirty="0">
                <a:solidFill>
                  <a:schemeClr val="bg2"/>
                </a:solidFill>
              </a:rPr>
              <a:t>微机电系统</a:t>
            </a:r>
            <a:r>
              <a:rPr lang="zh-CN" altLang="zh-CN" dirty="0">
                <a:solidFill>
                  <a:srgbClr val="000099"/>
                </a:solidFill>
              </a:rPr>
              <a:t>）的微传感技术和无线联网技术为无线传感网络赋予了广阔的应用前景。</a:t>
            </a:r>
            <a:endParaRPr lang="en-US" altLang="zh-CN" dirty="0">
              <a:solidFill>
                <a:srgbClr val="000099"/>
              </a:solidFill>
            </a:endParaRPr>
          </a:p>
          <a:p>
            <a:pPr marL="0" indent="720000" algn="just">
              <a:spcBef>
                <a:spcPts val="0"/>
              </a:spcBef>
              <a:buNone/>
            </a:pPr>
            <a:r>
              <a:rPr lang="zh-CN" altLang="en-US" dirty="0">
                <a:solidFill>
                  <a:srgbClr val="000099"/>
                </a:solidFill>
              </a:rPr>
              <a:t>传感器网络将物理世界和信息技术联系起来。</a:t>
            </a:r>
            <a:endParaRPr lang="zh-CN" altLang="zh-CN" dirty="0">
              <a:solidFill>
                <a:srgbClr val="000099"/>
              </a:solidFill>
            </a:endParaRPr>
          </a:p>
          <a:p>
            <a:pPr lvl="1">
              <a:buFont typeface="Wingdings" panose="05000000000000000000" pitchFamily="2" charset="2"/>
              <a:buChar char="n"/>
            </a:pPr>
            <a:endParaRPr lang="zh-CN" altLang="zh-CN" dirty="0"/>
          </a:p>
        </p:txBody>
      </p:sp>
      <p:sp>
        <p:nvSpPr>
          <p:cNvPr id="2" name="标题 1"/>
          <p:cNvSpPr>
            <a:spLocks noGrp="1"/>
          </p:cNvSpPr>
          <p:nvPr>
            <p:ph type="title"/>
          </p:nvPr>
        </p:nvSpPr>
        <p:spPr>
          <a:xfrm>
            <a:off x="1487488" y="332656"/>
            <a:ext cx="8928992" cy="648072"/>
          </a:xfrm>
        </p:spPr>
        <p:txBody>
          <a:bodyPr/>
          <a:lstStyle/>
          <a:p>
            <a:pPr lvl="0">
              <a:lnSpc>
                <a:spcPts val="3800"/>
              </a:lnSpc>
            </a:pPr>
            <a:r>
              <a:rPr lang="en-US" altLang="zh-CN" dirty="0"/>
              <a:t>4.1.1 WSN</a:t>
            </a:r>
            <a:r>
              <a:rPr lang="zh-CN" altLang="en-US" dirty="0"/>
              <a:t>概述</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Tree>
    <p:extLst>
      <p:ext uri="{BB962C8B-B14F-4D97-AF65-F5344CB8AC3E}">
        <p14:creationId xmlns:p14="http://schemas.microsoft.com/office/powerpoint/2010/main" val="337724056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740751"/>
            <a:ext cx="10668000" cy="226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indent="-457200" algn="just">
              <a:spcBef>
                <a:spcPts val="0"/>
              </a:spcBef>
              <a:buClr>
                <a:srgbClr val="FF3300"/>
              </a:buClr>
              <a:buFont typeface="Wingdings" panose="05000000000000000000" pitchFamily="2" charset="2"/>
              <a:buChar char="l"/>
            </a:pPr>
            <a:r>
              <a:rPr lang="en-US" altLang="zh-CN" dirty="0"/>
              <a:t>Gossiping</a:t>
            </a:r>
            <a:r>
              <a:rPr lang="zh-CN" altLang="zh-CN" dirty="0"/>
              <a:t>（闲聊）路由协议是对</a:t>
            </a:r>
            <a:r>
              <a:rPr lang="en-US" altLang="zh-CN" dirty="0"/>
              <a:t>Flooding</a:t>
            </a:r>
            <a:r>
              <a:rPr lang="zh-CN" altLang="zh-CN" dirty="0"/>
              <a:t>协议的改进，节点将产生或收到的数据随机转发给一个或者若干个相邻节点，避免了内爆，但增进了时延，并且无法避免重叠问题。</a:t>
            </a:r>
            <a:endParaRPr lang="en-US" altLang="zh-CN" dirty="0"/>
          </a:p>
          <a:p>
            <a:pPr marL="0" lvl="1" algn="just">
              <a:spcBef>
                <a:spcPts val="0"/>
              </a:spcBef>
              <a:buClr>
                <a:srgbClr val="FF3300"/>
              </a:buClr>
              <a:buFont typeface="Wingdings" panose="05000000000000000000" pitchFamily="2" charset="2"/>
              <a:buChar char="p"/>
            </a:pPr>
            <a:endParaRPr lang="en-US" altLang="zh-CN" dirty="0"/>
          </a:p>
          <a:p>
            <a:pPr marL="0" lvl="1" algn="just">
              <a:spcBef>
                <a:spcPts val="0"/>
              </a:spcBef>
              <a:buClr>
                <a:srgbClr val="FF3300"/>
              </a:buClr>
              <a:buSzPct val="60000"/>
            </a:pPr>
            <a:endParaRPr lang="en-US" altLang="zh-CN" dirty="0">
              <a:solidFill>
                <a:srgbClr val="C00000"/>
              </a:solidFill>
            </a:endParaRPr>
          </a:p>
          <a:p>
            <a:pPr marL="0" lvl="1">
              <a:buClr>
                <a:srgbClr val="FF3300"/>
              </a:buClr>
            </a:pPr>
            <a:r>
              <a:rPr lang="en-US" altLang="zh-CN" dirty="0"/>
              <a:t>	</a:t>
            </a:r>
          </a:p>
          <a:p>
            <a:pPr marL="0" lvl="1">
              <a:buClr>
                <a:srgbClr val="FF3300"/>
              </a:buClr>
            </a:pPr>
            <a:endParaRPr lang="en-US" altLang="zh-CN" dirty="0"/>
          </a:p>
          <a:p>
            <a:pPr marL="0" lvl="1">
              <a:buClr>
                <a:srgbClr val="FF3300"/>
              </a:buClr>
            </a:pPr>
            <a:endParaRPr lang="en-US" altLang="zh-CN" dirty="0"/>
          </a:p>
          <a:p>
            <a:pPr marL="0" lvl="1">
              <a:buClr>
                <a:srgbClr val="FF3300"/>
              </a:buClr>
            </a:pPr>
            <a:endParaRPr lang="en-US" altLang="zh-CN" dirty="0"/>
          </a:p>
          <a:p>
            <a:pPr marL="0" lvl="2">
              <a:buClr>
                <a:srgbClr val="FF3300"/>
              </a:buClr>
            </a:pPr>
            <a:r>
              <a:rPr lang="en-US" altLang="zh-CN" dirty="0"/>
              <a:t>	</a:t>
            </a:r>
          </a:p>
          <a:p>
            <a:pPr marL="0"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4.2.3 WSN</a:t>
            </a:r>
            <a:r>
              <a:rPr lang="zh-CN" altLang="en-US" dirty="0"/>
              <a:t>路由协议</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2452819845"/>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335360" y="1340768"/>
            <a:ext cx="11593288" cy="525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1234350" lvl="1" indent="-514350" algn="just">
              <a:spcBef>
                <a:spcPts val="0"/>
              </a:spcBef>
              <a:buClr>
                <a:srgbClr val="FF3300"/>
              </a:buClr>
              <a:buFont typeface="Wingdings" panose="05000000000000000000" pitchFamily="2" charset="2"/>
              <a:buChar char="l"/>
            </a:pPr>
            <a:r>
              <a:rPr lang="en-US" altLang="zh-CN" sz="3000" dirty="0"/>
              <a:t>SPIN</a:t>
            </a:r>
            <a:r>
              <a:rPr lang="zh-CN" altLang="zh-CN" sz="3000" dirty="0"/>
              <a:t>（</a:t>
            </a:r>
            <a:r>
              <a:rPr lang="en-US" altLang="zh-CN" sz="3000" dirty="0"/>
              <a:t>sensor protocol for information via negotiation</a:t>
            </a:r>
            <a:r>
              <a:rPr lang="zh-CN" altLang="zh-CN" sz="3000" dirty="0"/>
              <a:t>）是一种</a:t>
            </a:r>
            <a:r>
              <a:rPr lang="zh-CN" altLang="zh-CN" sz="3000" dirty="0">
                <a:solidFill>
                  <a:srgbClr val="FF00FF"/>
                </a:solidFill>
              </a:rPr>
              <a:t>以数据为中心的自适应路由协议</a:t>
            </a:r>
            <a:r>
              <a:rPr lang="zh-CN" altLang="zh-CN" sz="3000" dirty="0"/>
              <a:t>，通过</a:t>
            </a:r>
            <a:r>
              <a:rPr lang="zh-CN" altLang="zh-CN" sz="3000" dirty="0">
                <a:solidFill>
                  <a:schemeClr val="bg2"/>
                </a:solidFill>
              </a:rPr>
              <a:t>协商机制</a:t>
            </a:r>
            <a:r>
              <a:rPr lang="zh-CN" altLang="zh-CN" sz="3000" dirty="0"/>
              <a:t>来解决</a:t>
            </a:r>
            <a:r>
              <a:rPr lang="en-US" altLang="zh-CN" sz="3000" dirty="0"/>
              <a:t>Flooding</a:t>
            </a:r>
            <a:r>
              <a:rPr lang="zh-CN" altLang="zh-CN" sz="3000" dirty="0"/>
              <a:t>协议中存在的“内爆”与“重叠”问题，节点在发送数据之前与邻节点协商，避免不必要的通信。为了解决资源盲目问题，每个</a:t>
            </a:r>
            <a:r>
              <a:rPr lang="en-US" altLang="zh-CN" sz="3000" dirty="0"/>
              <a:t>SPIN</a:t>
            </a:r>
            <a:r>
              <a:rPr lang="zh-CN" altLang="zh-CN" sz="3000" dirty="0"/>
              <a:t>节点使用资源管理器来跟踪实际资源消耗，使其可以根据资源可用性来调整路由和通信行为。</a:t>
            </a:r>
            <a:endParaRPr lang="en-US" altLang="zh-CN" sz="3000" dirty="0"/>
          </a:p>
          <a:p>
            <a:pPr marL="1440000" lvl="1" algn="just">
              <a:spcBef>
                <a:spcPts val="0"/>
              </a:spcBef>
              <a:buClr>
                <a:srgbClr val="FF3300"/>
              </a:buClr>
              <a:buSzPct val="60000"/>
            </a:pPr>
            <a:endParaRPr lang="zh-CN" altLang="zh-CN" sz="2800" dirty="0">
              <a:solidFill>
                <a:srgbClr val="C00000"/>
              </a:solidFill>
            </a:endParaRPr>
          </a:p>
          <a:p>
            <a:pPr marL="1234350" lvl="1" indent="-514350" algn="just">
              <a:spcBef>
                <a:spcPts val="0"/>
              </a:spcBef>
              <a:buClr>
                <a:srgbClr val="FF3300"/>
              </a:buClr>
              <a:buFont typeface="Wingdings" panose="05000000000000000000" pitchFamily="2" charset="2"/>
              <a:buChar char="l"/>
            </a:pPr>
            <a:endParaRPr lang="zh-CN" altLang="zh-CN" sz="3000" dirty="0"/>
          </a:p>
          <a:p>
            <a:pPr marL="1440000" lvl="1" algn="just">
              <a:spcBef>
                <a:spcPts val="0"/>
              </a:spcBef>
              <a:buClr>
                <a:srgbClr val="FF3300"/>
              </a:buClr>
              <a:buSzPct val="60000"/>
            </a:pPr>
            <a:endParaRPr lang="zh-CN" altLang="zh-CN" dirty="0">
              <a:solidFill>
                <a:srgbClr val="C00000"/>
              </a:solidFill>
            </a:endParaRPr>
          </a:p>
          <a:p>
            <a:pPr lvl="1">
              <a:buClr>
                <a:srgbClr val="FF3300"/>
              </a:buClr>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4.2.3 WSN</a:t>
            </a:r>
            <a:r>
              <a:rPr lang="zh-CN" altLang="en-US" dirty="0"/>
              <a:t>路由协议</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2452819845"/>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7416824"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lvl="1" algn="just">
              <a:spcBef>
                <a:spcPts val="0"/>
              </a:spcBef>
              <a:buClr>
                <a:srgbClr val="FF3300"/>
              </a:buClr>
              <a:buFont typeface="Wingdings" panose="05000000000000000000" pitchFamily="2" charset="2"/>
              <a:buChar char="n"/>
            </a:pPr>
            <a:r>
              <a:rPr lang="en-US" altLang="zh-CN" sz="2800" dirty="0">
                <a:solidFill>
                  <a:schemeClr val="accent1"/>
                </a:solidFill>
              </a:rPr>
              <a:t>SPIN3</a:t>
            </a:r>
            <a:r>
              <a:rPr lang="zh-CN" altLang="zh-CN" sz="2800" dirty="0">
                <a:solidFill>
                  <a:schemeClr val="accent1"/>
                </a:solidFill>
              </a:rPr>
              <a:t>种类型的数据包</a:t>
            </a:r>
            <a:endParaRPr lang="en-US" altLang="zh-CN" sz="2800" dirty="0">
              <a:solidFill>
                <a:schemeClr val="accent1"/>
              </a:solidFill>
            </a:endParaRPr>
          </a:p>
          <a:p>
            <a:pPr marL="720000" lvl="1" algn="just">
              <a:spcBef>
                <a:spcPts val="0"/>
              </a:spcBef>
              <a:buClr>
                <a:srgbClr val="FF3300"/>
              </a:buClr>
              <a:buSzPct val="60000"/>
              <a:buFont typeface="Wingdings" panose="05000000000000000000" pitchFamily="2" charset="2"/>
              <a:buChar char="n"/>
            </a:pPr>
            <a:r>
              <a:rPr lang="zh-CN" altLang="zh-CN" sz="2800" dirty="0">
                <a:solidFill>
                  <a:srgbClr val="C00000"/>
                </a:solidFill>
              </a:rPr>
              <a:t>数据描述包</a:t>
            </a:r>
            <a:r>
              <a:rPr lang="en-US" altLang="zh-CN" sz="2800" dirty="0">
                <a:solidFill>
                  <a:srgbClr val="C00000"/>
                </a:solidFill>
              </a:rPr>
              <a:t>ADV</a:t>
            </a:r>
            <a:r>
              <a:rPr lang="zh-CN" altLang="en-US" sz="2800" dirty="0">
                <a:solidFill>
                  <a:srgbClr val="C00000"/>
                </a:solidFill>
              </a:rPr>
              <a:t>：</a:t>
            </a:r>
            <a:r>
              <a:rPr lang="en-US" altLang="zh-CN" sz="2800" dirty="0">
                <a:solidFill>
                  <a:srgbClr val="C00000"/>
                </a:solidFill>
              </a:rPr>
              <a:t>ADV</a:t>
            </a:r>
            <a:r>
              <a:rPr lang="zh-CN" altLang="zh-CN" sz="2800" dirty="0">
                <a:solidFill>
                  <a:srgbClr val="C00000"/>
                </a:solidFill>
              </a:rPr>
              <a:t>用于新数据广播。</a:t>
            </a:r>
          </a:p>
          <a:p>
            <a:pPr marL="720000" lvl="1" algn="just">
              <a:spcBef>
                <a:spcPts val="0"/>
              </a:spcBef>
              <a:buClr>
                <a:srgbClr val="FF3300"/>
              </a:buClr>
              <a:buSzPct val="60000"/>
              <a:buFont typeface="Wingdings" panose="05000000000000000000" pitchFamily="2" charset="2"/>
              <a:buChar char="n"/>
            </a:pPr>
            <a:r>
              <a:rPr lang="zh-CN" altLang="zh-CN" sz="2800" dirty="0">
                <a:solidFill>
                  <a:srgbClr val="C00000"/>
                </a:solidFill>
              </a:rPr>
              <a:t>数据请求包</a:t>
            </a:r>
            <a:r>
              <a:rPr lang="en-US" altLang="zh-CN" sz="2800" dirty="0">
                <a:solidFill>
                  <a:srgbClr val="C00000"/>
                </a:solidFill>
              </a:rPr>
              <a:t>REQ</a:t>
            </a:r>
            <a:r>
              <a:rPr lang="zh-CN" altLang="en-US" sz="2800" dirty="0">
                <a:solidFill>
                  <a:srgbClr val="C00000"/>
                </a:solidFill>
              </a:rPr>
              <a:t>：</a:t>
            </a:r>
            <a:r>
              <a:rPr lang="en-US" altLang="zh-CN" sz="2800" dirty="0">
                <a:solidFill>
                  <a:srgbClr val="C00000"/>
                </a:solidFill>
              </a:rPr>
              <a:t>REQ</a:t>
            </a:r>
            <a:r>
              <a:rPr lang="zh-CN" altLang="zh-CN" sz="2800" dirty="0">
                <a:solidFill>
                  <a:srgbClr val="C00000"/>
                </a:solidFill>
              </a:rPr>
              <a:t>用于请求发送数据。当一个节点希望接收</a:t>
            </a:r>
            <a:r>
              <a:rPr lang="en-US" altLang="zh-CN" sz="2800" dirty="0">
                <a:solidFill>
                  <a:srgbClr val="C00000"/>
                </a:solidFill>
              </a:rPr>
              <a:t>DATA</a:t>
            </a:r>
            <a:r>
              <a:rPr lang="zh-CN" altLang="zh-CN" sz="2800" dirty="0">
                <a:solidFill>
                  <a:srgbClr val="C00000"/>
                </a:solidFill>
              </a:rPr>
              <a:t>数据包时，发送</a:t>
            </a:r>
            <a:r>
              <a:rPr lang="en-US" altLang="zh-CN" sz="2800" dirty="0">
                <a:solidFill>
                  <a:srgbClr val="C00000"/>
                </a:solidFill>
              </a:rPr>
              <a:t>REQ</a:t>
            </a:r>
            <a:r>
              <a:rPr lang="zh-CN" altLang="zh-CN" sz="2800" dirty="0">
                <a:solidFill>
                  <a:srgbClr val="C00000"/>
                </a:solidFill>
              </a:rPr>
              <a:t>数据包。</a:t>
            </a:r>
          </a:p>
          <a:p>
            <a:pPr marL="720000" lvl="1" algn="just">
              <a:spcBef>
                <a:spcPts val="0"/>
              </a:spcBef>
              <a:buClr>
                <a:srgbClr val="FF3300"/>
              </a:buClr>
              <a:buSzPct val="60000"/>
              <a:buFont typeface="Wingdings" panose="05000000000000000000" pitchFamily="2" charset="2"/>
              <a:buChar char="n"/>
            </a:pPr>
            <a:r>
              <a:rPr lang="en-US" altLang="zh-CN" sz="2800" dirty="0">
                <a:solidFill>
                  <a:srgbClr val="C00000"/>
                </a:solidFill>
              </a:rPr>
              <a:t>DATA</a:t>
            </a:r>
            <a:r>
              <a:rPr lang="zh-CN" altLang="zh-CN" sz="2800" dirty="0">
                <a:solidFill>
                  <a:srgbClr val="C00000"/>
                </a:solidFill>
              </a:rPr>
              <a:t>包含附上元数据头的传感器采集的数据的数据包。</a:t>
            </a:r>
          </a:p>
          <a:p>
            <a:pPr lvl="1" indent="-457200" algn="just">
              <a:spcBef>
                <a:spcPts val="0"/>
              </a:spcBef>
              <a:buClr>
                <a:srgbClr val="FF3300"/>
              </a:buClr>
              <a:buFont typeface="Wingdings" panose="05000000000000000000" pitchFamily="2" charset="2"/>
              <a:buChar char="u"/>
            </a:pPr>
            <a:endParaRPr lang="en-US" altLang="zh-CN" sz="2800" dirty="0"/>
          </a:p>
          <a:p>
            <a:pPr lvl="1" indent="-457200" algn="just">
              <a:spcBef>
                <a:spcPts val="0"/>
              </a:spcBef>
              <a:buClr>
                <a:srgbClr val="FF3300"/>
              </a:buClr>
              <a:buFont typeface="Wingdings" panose="05000000000000000000" pitchFamily="2" charset="2"/>
              <a:buChar char="u"/>
            </a:pPr>
            <a:r>
              <a:rPr lang="en-US" altLang="zh-CN" sz="2800" dirty="0"/>
              <a:t>SPIN</a:t>
            </a:r>
            <a:r>
              <a:rPr lang="zh-CN" altLang="zh-CN" sz="2800" dirty="0"/>
              <a:t>三次握手协议</a:t>
            </a:r>
          </a:p>
          <a:p>
            <a:pPr marL="0" lvl="1" algn="just">
              <a:spcBef>
                <a:spcPts val="0"/>
              </a:spcBef>
              <a:buClr>
                <a:srgbClr val="FF3300"/>
              </a:buClr>
            </a:pPr>
            <a:r>
              <a:rPr lang="en-US" altLang="zh-CN" sz="2800" dirty="0"/>
              <a:t>   </a:t>
            </a:r>
            <a:r>
              <a:rPr lang="zh-CN" altLang="zh-CN" sz="2800" dirty="0"/>
              <a:t>协议的协商过程采用三次握手的方式，如图</a:t>
            </a:r>
            <a:r>
              <a:rPr lang="en-US" altLang="zh-CN" sz="2800" dirty="0"/>
              <a:t>4-9</a:t>
            </a:r>
            <a:r>
              <a:rPr lang="zh-CN" altLang="zh-CN" sz="2800" dirty="0"/>
              <a:t>所示。</a:t>
            </a:r>
            <a:endParaRPr lang="en-US" altLang="zh-CN" sz="2800" dirty="0"/>
          </a:p>
        </p:txBody>
      </p:sp>
      <p:sp>
        <p:nvSpPr>
          <p:cNvPr id="2" name="标题 1"/>
          <p:cNvSpPr>
            <a:spLocks noGrp="1"/>
          </p:cNvSpPr>
          <p:nvPr>
            <p:ph type="title"/>
          </p:nvPr>
        </p:nvSpPr>
        <p:spPr/>
        <p:txBody>
          <a:bodyPr/>
          <a:lstStyle/>
          <a:p>
            <a:pPr lvl="0">
              <a:lnSpc>
                <a:spcPts val="3800"/>
              </a:lnSpc>
            </a:pPr>
            <a:r>
              <a:rPr lang="en-US" altLang="zh-CN" dirty="0"/>
              <a:t>4.2.3 WSN</a:t>
            </a:r>
            <a:r>
              <a:rPr lang="zh-CN" altLang="en-US" dirty="0"/>
              <a:t>路由协议</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2264" y="1328191"/>
            <a:ext cx="3384000" cy="4137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9052421" y="5693331"/>
            <a:ext cx="2223686" cy="369332"/>
          </a:xfrm>
          <a:prstGeom prst="rect">
            <a:avLst/>
          </a:prstGeom>
        </p:spPr>
        <p:txBody>
          <a:bodyPr wrap="none">
            <a:spAutoFit/>
          </a:bodyPr>
          <a:lstStyle/>
          <a:p>
            <a:pPr marL="0" lvl="1" algn="just">
              <a:buClr>
                <a:srgbClr val="FF3300"/>
              </a:buClr>
            </a:pPr>
            <a:r>
              <a:rPr lang="zh-CN" altLang="en-US" dirty="0">
                <a:solidFill>
                  <a:srgbClr val="000000"/>
                </a:solidFill>
              </a:rPr>
              <a:t>图 </a:t>
            </a:r>
            <a:r>
              <a:rPr lang="en-US" altLang="zh-CN" dirty="0">
                <a:solidFill>
                  <a:srgbClr val="000000"/>
                </a:solidFill>
              </a:rPr>
              <a:t>4-9 </a:t>
            </a:r>
            <a:r>
              <a:rPr lang="zh-CN" altLang="zh-CN" dirty="0">
                <a:solidFill>
                  <a:srgbClr val="000000"/>
                </a:solidFill>
              </a:rPr>
              <a:t>三次握手协议</a:t>
            </a:r>
            <a:endParaRPr lang="en-US" altLang="zh-CN" dirty="0">
              <a:solidFill>
                <a:srgbClr val="FFFFFF"/>
              </a:solidFill>
            </a:endParaRPr>
          </a:p>
        </p:txBody>
      </p:sp>
    </p:spTree>
    <p:extLst>
      <p:ext uri="{BB962C8B-B14F-4D97-AF65-F5344CB8AC3E}">
        <p14:creationId xmlns:p14="http://schemas.microsoft.com/office/powerpoint/2010/main" val="1051512968"/>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8640960" cy="5517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indent="-457200" algn="just">
              <a:spcBef>
                <a:spcPts val="0"/>
              </a:spcBef>
              <a:buClr>
                <a:srgbClr val="FF3300"/>
              </a:buClr>
              <a:buFont typeface="Wingdings" panose="05000000000000000000" pitchFamily="2" charset="2"/>
              <a:buChar char="l"/>
            </a:pPr>
            <a:r>
              <a:rPr lang="en-US" altLang="zh-CN" sz="2800" dirty="0">
                <a:solidFill>
                  <a:srgbClr val="000000"/>
                </a:solidFill>
              </a:rPr>
              <a:t>SPIN</a:t>
            </a:r>
            <a:r>
              <a:rPr lang="zh-CN" altLang="en-US" sz="2800" dirty="0">
                <a:solidFill>
                  <a:srgbClr val="000000"/>
                </a:solidFill>
              </a:rPr>
              <a:t>协议遵守的几个原则</a:t>
            </a:r>
            <a:r>
              <a:rPr lang="en-US" altLang="zh-CN" sz="2800" dirty="0">
                <a:solidFill>
                  <a:srgbClr val="000000"/>
                </a:solidFill>
              </a:rPr>
              <a:t>:</a:t>
            </a:r>
          </a:p>
          <a:p>
            <a:pPr marL="0" lvl="1" indent="457200" algn="just">
              <a:spcBef>
                <a:spcPts val="0"/>
              </a:spcBef>
              <a:buClr>
                <a:srgbClr val="FF3300"/>
              </a:buClr>
            </a:pPr>
            <a:r>
              <a:rPr lang="en-US" altLang="zh-CN" sz="2800" dirty="0">
                <a:solidFill>
                  <a:srgbClr val="000000"/>
                </a:solidFill>
              </a:rPr>
              <a:t>a.</a:t>
            </a:r>
            <a:r>
              <a:rPr lang="zh-CN" altLang="en-US" sz="2800" dirty="0">
                <a:solidFill>
                  <a:srgbClr val="0000FF"/>
                </a:solidFill>
              </a:rPr>
              <a:t>为了避免出现扩散法的信息爆炸问题和部分重叠现象，传感器节点在传送数据之前彼此进行协商，协商制度可确保传输有用数据。</a:t>
            </a:r>
          </a:p>
          <a:p>
            <a:pPr marL="0" lvl="1" indent="457200" algn="just">
              <a:spcBef>
                <a:spcPts val="0"/>
              </a:spcBef>
              <a:buClr>
                <a:srgbClr val="FF3300"/>
              </a:buClr>
            </a:pPr>
            <a:r>
              <a:rPr lang="en-US" altLang="zh-CN" sz="2800" dirty="0">
                <a:solidFill>
                  <a:srgbClr val="0000FF"/>
                </a:solidFill>
              </a:rPr>
              <a:t>b.</a:t>
            </a:r>
            <a:r>
              <a:rPr lang="zh-CN" altLang="en-US" sz="2800" dirty="0">
                <a:solidFill>
                  <a:srgbClr val="0000FF"/>
                </a:solidFill>
              </a:rPr>
              <a:t>节点间通过发送元数据</a:t>
            </a:r>
            <a:r>
              <a:rPr lang="en-US" altLang="zh-CN" sz="2800" dirty="0">
                <a:solidFill>
                  <a:srgbClr val="0000FF"/>
                </a:solidFill>
              </a:rPr>
              <a:t>(</a:t>
            </a:r>
            <a:r>
              <a:rPr lang="zh-CN" altLang="en-US" sz="2800" dirty="0">
                <a:solidFill>
                  <a:srgbClr val="0000FF"/>
                </a:solidFill>
              </a:rPr>
              <a:t>即描述传感器节点采集的数据属性的数据</a:t>
            </a:r>
            <a:r>
              <a:rPr lang="en-US" altLang="zh-CN" sz="2800" dirty="0">
                <a:solidFill>
                  <a:srgbClr val="0000FF"/>
                </a:solidFill>
              </a:rPr>
              <a:t>)</a:t>
            </a:r>
            <a:r>
              <a:rPr lang="zh-CN" altLang="en-US" sz="2800" dirty="0">
                <a:solidFill>
                  <a:srgbClr val="0000FF"/>
                </a:solidFill>
              </a:rPr>
              <a:t>，而不是采集的整个数据进行协商。</a:t>
            </a:r>
          </a:p>
          <a:p>
            <a:pPr marL="0" lvl="1" indent="457200" algn="just">
              <a:spcBef>
                <a:spcPts val="0"/>
              </a:spcBef>
              <a:buClr>
                <a:srgbClr val="FF3300"/>
              </a:buClr>
            </a:pPr>
            <a:r>
              <a:rPr lang="en-US" altLang="zh-CN" sz="2800" dirty="0">
                <a:solidFill>
                  <a:srgbClr val="0000FF"/>
                </a:solidFill>
              </a:rPr>
              <a:t>c.</a:t>
            </a:r>
            <a:r>
              <a:rPr lang="zh-CN" altLang="en-US" sz="2800" dirty="0">
                <a:solidFill>
                  <a:srgbClr val="0000FF"/>
                </a:solidFill>
              </a:rPr>
              <a:t>在传输或接收数据之前，每个节点都必须检查各自可用的能量状况，如果处于低能量水平，必须中断一些操作。</a:t>
            </a:r>
          </a:p>
          <a:p>
            <a:pPr marL="0" lvl="1" indent="457200" algn="just">
              <a:spcBef>
                <a:spcPts val="0"/>
              </a:spcBef>
              <a:buClr>
                <a:srgbClr val="FF3300"/>
              </a:buClr>
            </a:pPr>
            <a:r>
              <a:rPr lang="en-US" altLang="zh-CN" sz="2800" dirty="0">
                <a:solidFill>
                  <a:srgbClr val="0000FF"/>
                </a:solidFill>
              </a:rPr>
              <a:t>d. SPIN</a:t>
            </a:r>
            <a:r>
              <a:rPr lang="zh-CN" altLang="en-US" sz="2800" dirty="0">
                <a:solidFill>
                  <a:srgbClr val="0000FF"/>
                </a:solidFill>
              </a:rPr>
              <a:t>有</a:t>
            </a:r>
            <a:r>
              <a:rPr lang="en-US" altLang="zh-CN" sz="2800" dirty="0">
                <a:solidFill>
                  <a:srgbClr val="0000FF"/>
                </a:solidFill>
              </a:rPr>
              <a:t>3</a:t>
            </a:r>
            <a:r>
              <a:rPr lang="zh-CN" altLang="en-US" sz="2800" dirty="0">
                <a:solidFill>
                  <a:srgbClr val="0000FF"/>
                </a:solidFill>
              </a:rPr>
              <a:t>种数据包类型，即</a:t>
            </a:r>
            <a:r>
              <a:rPr lang="en-US" altLang="zh-CN" sz="2800" dirty="0">
                <a:solidFill>
                  <a:srgbClr val="0000FF"/>
                </a:solidFill>
              </a:rPr>
              <a:t>ADV</a:t>
            </a:r>
            <a:r>
              <a:rPr lang="zh-CN" altLang="en-US" sz="2800" dirty="0">
                <a:solidFill>
                  <a:srgbClr val="0000FF"/>
                </a:solidFill>
              </a:rPr>
              <a:t>、</a:t>
            </a:r>
            <a:r>
              <a:rPr lang="en-US" altLang="zh-CN" sz="2800" dirty="0">
                <a:solidFill>
                  <a:srgbClr val="0000FF"/>
                </a:solidFill>
              </a:rPr>
              <a:t>REQ</a:t>
            </a:r>
            <a:r>
              <a:rPr lang="zh-CN" altLang="en-US" sz="2800" dirty="0">
                <a:solidFill>
                  <a:srgbClr val="0000FF"/>
                </a:solidFill>
              </a:rPr>
              <a:t>和</a:t>
            </a:r>
            <a:r>
              <a:rPr lang="en-US" altLang="zh-CN" sz="2800" dirty="0">
                <a:solidFill>
                  <a:srgbClr val="0000FF"/>
                </a:solidFill>
              </a:rPr>
              <a:t>DATA.</a:t>
            </a:r>
            <a:r>
              <a:rPr lang="zh-CN" altLang="en-US" sz="2800" dirty="0">
                <a:solidFill>
                  <a:srgbClr val="0000FF"/>
                </a:solidFill>
              </a:rPr>
              <a:t>节点用</a:t>
            </a:r>
            <a:r>
              <a:rPr lang="en-US" altLang="zh-CN" sz="2800" dirty="0">
                <a:solidFill>
                  <a:srgbClr val="0000FF"/>
                </a:solidFill>
              </a:rPr>
              <a:t>ADV</a:t>
            </a:r>
            <a:r>
              <a:rPr lang="zh-CN" altLang="en-US" sz="2800" dirty="0">
                <a:solidFill>
                  <a:srgbClr val="0000FF"/>
                </a:solidFill>
              </a:rPr>
              <a:t>宣布有数据发送，用</a:t>
            </a:r>
            <a:r>
              <a:rPr lang="en-US" altLang="zh-CN" sz="2800" dirty="0">
                <a:solidFill>
                  <a:srgbClr val="0000FF"/>
                </a:solidFill>
              </a:rPr>
              <a:t>REQ</a:t>
            </a:r>
            <a:r>
              <a:rPr lang="zh-CN" altLang="en-US" sz="2800" dirty="0">
                <a:solidFill>
                  <a:srgbClr val="0000FF"/>
                </a:solidFill>
              </a:rPr>
              <a:t>请求希望接收数据，用</a:t>
            </a:r>
            <a:r>
              <a:rPr lang="en-US" altLang="zh-CN" sz="2800" dirty="0">
                <a:solidFill>
                  <a:srgbClr val="0000FF"/>
                </a:solidFill>
              </a:rPr>
              <a:t>DATA</a:t>
            </a:r>
            <a:r>
              <a:rPr lang="zh-CN" altLang="en-US" sz="2800" dirty="0">
                <a:solidFill>
                  <a:srgbClr val="0000FF"/>
                </a:solidFill>
              </a:rPr>
              <a:t>封装数据</a:t>
            </a:r>
            <a:r>
              <a:rPr lang="zh-CN" altLang="en-US" sz="2800" dirty="0">
                <a:solidFill>
                  <a:srgbClr val="000000"/>
                </a:solidFill>
              </a:rPr>
              <a:t>。</a:t>
            </a:r>
            <a:endParaRPr lang="en-US" altLang="zh-CN" sz="2800" dirty="0">
              <a:solidFill>
                <a:srgbClr val="000000"/>
              </a:solidFill>
            </a:endParaRPr>
          </a:p>
        </p:txBody>
      </p:sp>
      <p:sp>
        <p:nvSpPr>
          <p:cNvPr id="2" name="标题 1"/>
          <p:cNvSpPr>
            <a:spLocks noGrp="1"/>
          </p:cNvSpPr>
          <p:nvPr>
            <p:ph type="title"/>
          </p:nvPr>
        </p:nvSpPr>
        <p:spPr/>
        <p:txBody>
          <a:bodyPr/>
          <a:lstStyle/>
          <a:p>
            <a:pPr lvl="0">
              <a:lnSpc>
                <a:spcPts val="3800"/>
              </a:lnSpc>
            </a:pPr>
            <a:r>
              <a:rPr lang="en-US" altLang="zh-CN" dirty="0"/>
              <a:t>4.2.3 WSN</a:t>
            </a:r>
            <a:r>
              <a:rPr lang="zh-CN" altLang="en-US" dirty="0"/>
              <a:t>路由协议</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8408" y="1674755"/>
            <a:ext cx="1762371" cy="4372585"/>
          </a:xfrm>
          <a:prstGeom prst="rect">
            <a:avLst/>
          </a:prstGeom>
        </p:spPr>
      </p:pic>
    </p:spTree>
    <p:extLst>
      <p:ext uri="{BB962C8B-B14F-4D97-AF65-F5344CB8AC3E}">
        <p14:creationId xmlns:p14="http://schemas.microsoft.com/office/powerpoint/2010/main" val="2630357186"/>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729192" cy="5517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indent="-457200" algn="just">
              <a:spcBef>
                <a:spcPts val="0"/>
              </a:spcBef>
              <a:buClr>
                <a:srgbClr val="FF3300"/>
              </a:buClr>
              <a:buFont typeface="Wingdings" panose="05000000000000000000" pitchFamily="2" charset="2"/>
              <a:buChar char="u"/>
            </a:pPr>
            <a:r>
              <a:rPr lang="en-US" altLang="zh-CN" sz="2800" dirty="0"/>
              <a:t>SPIN</a:t>
            </a:r>
            <a:r>
              <a:rPr lang="zh-CN" altLang="zh-CN" sz="2800" dirty="0"/>
              <a:t>的优点</a:t>
            </a:r>
            <a:r>
              <a:rPr lang="zh-CN" altLang="en-US" sz="2800" dirty="0"/>
              <a:t>：</a:t>
            </a:r>
            <a:endParaRPr lang="en-US" altLang="zh-CN" sz="2800" dirty="0"/>
          </a:p>
          <a:p>
            <a:pPr lvl="1" algn="just">
              <a:spcBef>
                <a:spcPts val="0"/>
              </a:spcBef>
              <a:buClr>
                <a:srgbClr val="FF3300"/>
              </a:buClr>
              <a:buFont typeface="Wingdings" panose="05000000000000000000" pitchFamily="2" charset="2"/>
              <a:buChar char="Ø"/>
            </a:pPr>
            <a:r>
              <a:rPr lang="zh-CN" altLang="zh-CN" sz="2800" dirty="0"/>
              <a:t>是将拓扑变化本地化，可用于移动</a:t>
            </a:r>
            <a:r>
              <a:rPr lang="en-US" altLang="zh-CN" sz="2800" dirty="0"/>
              <a:t>WSN</a:t>
            </a:r>
            <a:r>
              <a:rPr lang="zh-CN" altLang="zh-CN" sz="2800" dirty="0"/>
              <a:t>，</a:t>
            </a:r>
            <a:r>
              <a:rPr lang="zh-CN" altLang="zh-CN" sz="2800" dirty="0">
                <a:solidFill>
                  <a:schemeClr val="bg2"/>
                </a:solidFill>
              </a:rPr>
              <a:t>不需要进行路由维护</a:t>
            </a:r>
            <a:endParaRPr lang="en-US" altLang="zh-CN" sz="2800" dirty="0"/>
          </a:p>
          <a:p>
            <a:pPr lvl="1" algn="just">
              <a:spcBef>
                <a:spcPts val="0"/>
              </a:spcBef>
              <a:buClr>
                <a:srgbClr val="FF3300"/>
              </a:buClr>
              <a:buFont typeface="Wingdings" panose="05000000000000000000" pitchFamily="2" charset="2"/>
              <a:buChar char="Ø"/>
            </a:pPr>
            <a:r>
              <a:rPr lang="en-US" altLang="zh-CN" sz="2800" dirty="0"/>
              <a:t>ADV</a:t>
            </a:r>
            <a:r>
              <a:rPr lang="zh-CN" altLang="en-US" sz="2800" dirty="0"/>
              <a:t>消息模式</a:t>
            </a:r>
            <a:r>
              <a:rPr lang="zh-CN" altLang="zh-CN" sz="2800" dirty="0"/>
              <a:t>克服了传统算法的“内爆”</a:t>
            </a:r>
            <a:endParaRPr lang="en-US" altLang="zh-CN" sz="2800" dirty="0"/>
          </a:p>
          <a:p>
            <a:pPr lvl="1" algn="just">
              <a:spcBef>
                <a:spcPts val="0"/>
              </a:spcBef>
              <a:buClr>
                <a:srgbClr val="FF3300"/>
              </a:buClr>
              <a:buFont typeface="Wingdings" panose="05000000000000000000" pitchFamily="2" charset="2"/>
              <a:buChar char="Ø"/>
            </a:pPr>
            <a:r>
              <a:rPr lang="zh-CN" altLang="en-US" sz="2800" dirty="0"/>
              <a:t>通过数据命名解决了</a:t>
            </a:r>
            <a:r>
              <a:rPr lang="zh-CN" altLang="zh-CN" sz="2800" dirty="0"/>
              <a:t>“重叠”问题。</a:t>
            </a:r>
            <a:endParaRPr lang="en-US" altLang="zh-CN" sz="2800" dirty="0"/>
          </a:p>
          <a:p>
            <a:pPr lvl="1" algn="just">
              <a:spcBef>
                <a:spcPts val="0"/>
              </a:spcBef>
              <a:buClr>
                <a:srgbClr val="FF3300"/>
              </a:buClr>
              <a:buFont typeface="Wingdings" panose="05000000000000000000" pitchFamily="2" charset="2"/>
              <a:buChar char="Ø"/>
            </a:pPr>
            <a:r>
              <a:rPr lang="zh-CN" altLang="en-US" sz="2800" dirty="0"/>
              <a:t>节点自身决定是否进行</a:t>
            </a:r>
            <a:r>
              <a:rPr lang="en-US" altLang="zh-CN" sz="2800" dirty="0"/>
              <a:t>ADV</a:t>
            </a:r>
            <a:r>
              <a:rPr lang="zh-CN" altLang="en-US" sz="2800" dirty="0"/>
              <a:t>通告，避免了资源盲目资源利用</a:t>
            </a:r>
            <a:endParaRPr lang="en-US" altLang="zh-CN" sz="2800" dirty="0"/>
          </a:p>
          <a:p>
            <a:pPr lvl="1" indent="-457200" algn="just">
              <a:spcBef>
                <a:spcPts val="0"/>
              </a:spcBef>
              <a:buClr>
                <a:srgbClr val="FF3300"/>
              </a:buClr>
              <a:buFont typeface="Wingdings" panose="05000000000000000000" pitchFamily="2" charset="2"/>
              <a:buChar char="u"/>
            </a:pPr>
            <a:r>
              <a:rPr lang="en-US" altLang="zh-CN" sz="2800" dirty="0"/>
              <a:t>SPIN</a:t>
            </a:r>
            <a:r>
              <a:rPr lang="zh-CN" altLang="zh-CN" sz="2800" dirty="0"/>
              <a:t>的</a:t>
            </a:r>
            <a:r>
              <a:rPr lang="zh-CN" altLang="en-US" sz="2800" dirty="0"/>
              <a:t>缺</a:t>
            </a:r>
            <a:r>
              <a:rPr lang="zh-CN" altLang="zh-CN" sz="2800" dirty="0"/>
              <a:t>点</a:t>
            </a:r>
            <a:r>
              <a:rPr lang="zh-CN" altLang="en-US" sz="2800" dirty="0"/>
              <a:t>：</a:t>
            </a:r>
            <a:endParaRPr lang="en-US" altLang="zh-CN" sz="2800" dirty="0"/>
          </a:p>
          <a:p>
            <a:pPr lvl="1" algn="just">
              <a:spcBef>
                <a:spcPts val="0"/>
              </a:spcBef>
              <a:buClr>
                <a:srgbClr val="FF3300"/>
              </a:buClr>
              <a:buFont typeface="Wingdings" panose="05000000000000000000" pitchFamily="2" charset="2"/>
              <a:buChar char="Ø"/>
            </a:pPr>
            <a:r>
              <a:rPr lang="en-US" altLang="zh-CN" sz="2800" dirty="0"/>
              <a:t>SPIN</a:t>
            </a:r>
            <a:r>
              <a:rPr lang="zh-CN" altLang="zh-CN" sz="2800" dirty="0"/>
              <a:t>的数据广播机制</a:t>
            </a:r>
            <a:r>
              <a:rPr lang="zh-CN" altLang="en-US" sz="2800" dirty="0"/>
              <a:t>没有考虑其所有邻居节点由于自身能量的原因，不愿承担起转发新数据的功能，因而</a:t>
            </a:r>
            <a:r>
              <a:rPr lang="zh-CN" altLang="zh-CN" sz="2800" dirty="0"/>
              <a:t>不能保证数据的可靠传送，本质上</a:t>
            </a:r>
            <a:r>
              <a:rPr lang="en-US" altLang="zh-CN" sz="2800" dirty="0"/>
              <a:t>SPIN</a:t>
            </a:r>
            <a:r>
              <a:rPr lang="zh-CN" altLang="zh-CN" sz="2800" dirty="0"/>
              <a:t>还是向全网扩散新消息，开销比较大。</a:t>
            </a:r>
          </a:p>
        </p:txBody>
      </p:sp>
      <p:sp>
        <p:nvSpPr>
          <p:cNvPr id="2" name="标题 1"/>
          <p:cNvSpPr>
            <a:spLocks noGrp="1"/>
          </p:cNvSpPr>
          <p:nvPr>
            <p:ph type="title"/>
          </p:nvPr>
        </p:nvSpPr>
        <p:spPr/>
        <p:txBody>
          <a:bodyPr/>
          <a:lstStyle/>
          <a:p>
            <a:pPr lvl="0">
              <a:lnSpc>
                <a:spcPts val="3800"/>
              </a:lnSpc>
            </a:pPr>
            <a:r>
              <a:rPr lang="en-US" altLang="zh-CN" dirty="0"/>
              <a:t>4.2.3 WSN</a:t>
            </a:r>
            <a:r>
              <a:rPr lang="zh-CN" altLang="en-US" dirty="0"/>
              <a:t>路由协议</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2452819845"/>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767408" y="1340768"/>
            <a:ext cx="11089232" cy="551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360000" lvl="1" algn="just">
              <a:spcBef>
                <a:spcPts val="0"/>
              </a:spcBef>
              <a:buClr>
                <a:srgbClr val="FF3300"/>
              </a:buClr>
              <a:buFont typeface="Wingdings" pitchFamily="2" charset="2"/>
              <a:buChar char="n"/>
            </a:pPr>
            <a:r>
              <a:rPr lang="zh-CN" altLang="zh-CN" sz="3000" dirty="0"/>
              <a:t>分层次的路由协议</a:t>
            </a:r>
            <a:endParaRPr lang="en-US" altLang="zh-CN" sz="3000" dirty="0"/>
          </a:p>
          <a:p>
            <a:pPr marL="1177200" lvl="1" indent="-457200" algn="just">
              <a:spcBef>
                <a:spcPts val="0"/>
              </a:spcBef>
              <a:buClr>
                <a:srgbClr val="FF3300"/>
              </a:buClr>
              <a:buFont typeface="Wingdings" panose="05000000000000000000" pitchFamily="2" charset="2"/>
              <a:buChar char="l"/>
            </a:pPr>
            <a:r>
              <a:rPr lang="en-US" altLang="zh-CN" sz="2800" dirty="0">
                <a:solidFill>
                  <a:schemeClr val="bg2"/>
                </a:solidFill>
              </a:rPr>
              <a:t>LEACH</a:t>
            </a:r>
            <a:r>
              <a:rPr lang="zh-CN" altLang="zh-CN" sz="2800" dirty="0"/>
              <a:t>（</a:t>
            </a:r>
            <a:r>
              <a:rPr lang="en-US" altLang="zh-CN" sz="2800" dirty="0"/>
              <a:t>low-energy adaptive clustering hierarchy</a:t>
            </a:r>
            <a:r>
              <a:rPr lang="zh-CN" altLang="zh-CN" sz="2800" dirty="0">
                <a:solidFill>
                  <a:schemeClr val="bg2"/>
                </a:solidFill>
              </a:rPr>
              <a:t>低功耗自适应分簇分层协议</a:t>
            </a:r>
            <a:r>
              <a:rPr lang="zh-CN" altLang="zh-CN" sz="2800" dirty="0"/>
              <a:t>）是最早的无线传感网络分簇路由协议，</a:t>
            </a:r>
            <a:r>
              <a:rPr lang="zh-CN" altLang="en-US" sz="2800" dirty="0"/>
              <a:t>是一种基于聚类的路由协议，</a:t>
            </a:r>
            <a:r>
              <a:rPr lang="zh-CN" altLang="zh-CN" sz="2800" dirty="0"/>
              <a:t>在无线传感网络路由协议中占有重要地位</a:t>
            </a:r>
            <a:r>
              <a:rPr lang="zh-CN" altLang="en-US" sz="2800" dirty="0"/>
              <a:t>。</a:t>
            </a:r>
            <a:r>
              <a:rPr lang="zh-CN" altLang="zh-CN" sz="2800" dirty="0"/>
              <a:t>其他基于层次的路由协议大多是由</a:t>
            </a:r>
            <a:r>
              <a:rPr lang="en-US" altLang="zh-CN" sz="2800" dirty="0"/>
              <a:t>LEACH</a:t>
            </a:r>
            <a:r>
              <a:rPr lang="zh-CN" altLang="zh-CN" sz="2800" dirty="0"/>
              <a:t>发展而来。</a:t>
            </a:r>
            <a:endParaRPr lang="en-US" altLang="zh-CN" sz="2800" dirty="0"/>
          </a:p>
          <a:p>
            <a:pPr marL="1177200" lvl="1" indent="-457200" algn="just">
              <a:spcBef>
                <a:spcPts val="0"/>
              </a:spcBef>
              <a:buClr>
                <a:srgbClr val="FF3300"/>
              </a:buClr>
              <a:buFont typeface="Wingdings" panose="05000000000000000000" pitchFamily="2" charset="2"/>
              <a:buChar char="l"/>
            </a:pPr>
            <a:r>
              <a:rPr lang="zh-CN" altLang="zh-CN" sz="2800" dirty="0"/>
              <a:t>该协议将网络生命周期分为多个回合，每个回合包含两个阶段：</a:t>
            </a:r>
            <a:r>
              <a:rPr lang="zh-CN" altLang="zh-CN" sz="2800" dirty="0">
                <a:solidFill>
                  <a:srgbClr val="FF00FF"/>
                </a:solidFill>
              </a:rPr>
              <a:t>簇建立阶段和数据传输阶段</a:t>
            </a:r>
            <a:r>
              <a:rPr lang="zh-CN" altLang="zh-CN" sz="2800" dirty="0"/>
              <a:t>。</a:t>
            </a:r>
            <a:endParaRPr lang="en-US" altLang="zh-CN" sz="2800" dirty="0"/>
          </a:p>
          <a:p>
            <a:pPr marL="1177200" lvl="1" indent="-457200" algn="just">
              <a:spcBef>
                <a:spcPts val="0"/>
              </a:spcBef>
              <a:buClr>
                <a:srgbClr val="FF3300"/>
              </a:buClr>
              <a:buFont typeface="Wingdings" panose="05000000000000000000" pitchFamily="2" charset="2"/>
              <a:buChar char="Ø"/>
            </a:pPr>
            <a:r>
              <a:rPr lang="zh-CN" altLang="en-US" sz="2800" dirty="0"/>
              <a:t>在</a:t>
            </a:r>
            <a:r>
              <a:rPr lang="zh-CN" altLang="zh-CN" sz="2800" dirty="0"/>
              <a:t>簇建立阶段</a:t>
            </a:r>
            <a:r>
              <a:rPr lang="zh-CN" altLang="en-US" sz="2800" dirty="0"/>
              <a:t>，</a:t>
            </a:r>
            <a:r>
              <a:rPr lang="en-US" altLang="zh-CN" sz="2800" dirty="0"/>
              <a:t>LEACH</a:t>
            </a:r>
            <a:r>
              <a:rPr lang="zh-CN" altLang="en-US" sz="2800" dirty="0"/>
              <a:t>协议随机选择一个传感器节点作为类头节点。</a:t>
            </a:r>
            <a:endParaRPr lang="en-US" altLang="zh-CN" sz="2800" dirty="0"/>
          </a:p>
          <a:p>
            <a:pPr marL="1177200" lvl="1" indent="-457200" algn="just">
              <a:spcBef>
                <a:spcPts val="0"/>
              </a:spcBef>
              <a:buClr>
                <a:srgbClr val="FF3300"/>
              </a:buClr>
              <a:buFont typeface="Wingdings" panose="05000000000000000000" pitchFamily="2" charset="2"/>
              <a:buChar char="Ø"/>
            </a:pPr>
            <a:r>
              <a:rPr lang="zh-CN" altLang="en-US" sz="2800" dirty="0"/>
              <a:t>在</a:t>
            </a:r>
            <a:r>
              <a:rPr lang="zh-CN" altLang="zh-CN" sz="2800" dirty="0"/>
              <a:t>数据传输阶段</a:t>
            </a:r>
            <a:r>
              <a:rPr lang="zh-CN" altLang="en-US" sz="2800" dirty="0"/>
              <a:t>，类头节点开始接收类内各节点采集的数据，然后采用数据融合和数据压缩等技术进行汇聚，将整合后的数据传输给</a:t>
            </a:r>
            <a:r>
              <a:rPr lang="en-US" altLang="zh-CN" sz="2800" dirty="0"/>
              <a:t>Sink</a:t>
            </a:r>
            <a:r>
              <a:rPr lang="zh-CN" altLang="en-US" sz="2800" dirty="0"/>
              <a:t>节点。</a:t>
            </a:r>
            <a:endParaRPr lang="en-US" altLang="zh-CN" sz="2800"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4.2.3 WSN</a:t>
            </a:r>
            <a:r>
              <a:rPr lang="zh-CN" altLang="en-US" dirty="0"/>
              <a:t>路由协议</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2452819845"/>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268760"/>
            <a:ext cx="10668000" cy="525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indent="-457200" algn="just">
              <a:spcBef>
                <a:spcPts val="0"/>
              </a:spcBef>
              <a:buClr>
                <a:srgbClr val="FF3300"/>
              </a:buClr>
              <a:buFont typeface="Wingdings" panose="05000000000000000000" pitchFamily="2" charset="2"/>
              <a:buChar char="l"/>
            </a:pPr>
            <a:r>
              <a:rPr lang="en-US" altLang="zh-CN" dirty="0">
                <a:solidFill>
                  <a:schemeClr val="bg2"/>
                </a:solidFill>
                <a:latin typeface="Times New Roman" pitchFamily="18" charset="0"/>
                <a:cs typeface="Times New Roman" pitchFamily="18" charset="0"/>
              </a:rPr>
              <a:t>HEED</a:t>
            </a:r>
            <a:r>
              <a:rPr lang="zh-CN" altLang="zh-CN" dirty="0">
                <a:latin typeface="Times New Roman" pitchFamily="18" charset="0"/>
                <a:cs typeface="Times New Roman" pitchFamily="18" charset="0"/>
              </a:rPr>
              <a:t>（</a:t>
            </a:r>
            <a:r>
              <a:rPr lang="en-US" altLang="zh-CN" dirty="0">
                <a:latin typeface="Times New Roman" pitchFamily="18" charset="0"/>
                <a:cs typeface="Times New Roman" pitchFamily="18" charset="0"/>
              </a:rPr>
              <a:t>hybrid energy efficient distributed clustering</a:t>
            </a:r>
            <a:r>
              <a:rPr lang="zh-CN" altLang="zh-CN" dirty="0">
                <a:latin typeface="Times New Roman" pitchFamily="18" charset="0"/>
                <a:cs typeface="Times New Roman" pitchFamily="18" charset="0"/>
              </a:rPr>
              <a:t>）路由协议是普渡大学提出的一种</a:t>
            </a:r>
            <a:r>
              <a:rPr lang="zh-CN" altLang="zh-CN" dirty="0">
                <a:solidFill>
                  <a:schemeClr val="bg2"/>
                </a:solidFill>
                <a:latin typeface="Times New Roman" pitchFamily="18" charset="0"/>
                <a:cs typeface="Times New Roman" pitchFamily="18" charset="0"/>
              </a:rPr>
              <a:t>分布式的迭代分簇路由协议</a:t>
            </a:r>
            <a:r>
              <a:rPr lang="zh-CN" altLang="zh-CN" dirty="0">
                <a:latin typeface="Times New Roman" pitchFamily="18" charset="0"/>
                <a:cs typeface="Times New Roman" pitchFamily="18" charset="0"/>
              </a:rPr>
              <a:t>。该协议针对</a:t>
            </a:r>
            <a:r>
              <a:rPr lang="en-US" altLang="zh-CN" dirty="0">
                <a:latin typeface="Times New Roman" pitchFamily="18" charset="0"/>
                <a:cs typeface="Times New Roman" pitchFamily="18" charset="0"/>
              </a:rPr>
              <a:t>LEACH</a:t>
            </a:r>
            <a:r>
              <a:rPr lang="zh-CN" altLang="zh-CN" dirty="0">
                <a:latin typeface="Times New Roman" pitchFamily="18" charset="0"/>
                <a:cs typeface="Times New Roman" pitchFamily="18" charset="0"/>
              </a:rPr>
              <a:t>协议中</a:t>
            </a:r>
            <a:r>
              <a:rPr lang="zh-CN" altLang="zh-CN" dirty="0">
                <a:solidFill>
                  <a:schemeClr val="bg2"/>
                </a:solidFill>
                <a:latin typeface="Times New Roman" pitchFamily="18" charset="0"/>
                <a:cs typeface="Times New Roman" pitchFamily="18" charset="0"/>
              </a:rPr>
              <a:t>簇首节点分布不均匀的问题进行了改进</a:t>
            </a:r>
            <a:r>
              <a:rPr lang="zh-CN" altLang="zh-CN" dirty="0">
                <a:latin typeface="Times New Roman" pitchFamily="18" charset="0"/>
                <a:cs typeface="Times New Roman" pitchFamily="18" charset="0"/>
              </a:rPr>
              <a:t>，以簇内平均可达能量作为衡量簇内通信成本的标准，</a:t>
            </a:r>
            <a:r>
              <a:rPr lang="en-US" altLang="zh-CN" dirty="0">
                <a:latin typeface="Times New Roman" pitchFamily="18" charset="0"/>
                <a:cs typeface="Times New Roman" pitchFamily="18" charset="0"/>
              </a:rPr>
              <a:t>HEED</a:t>
            </a:r>
            <a:r>
              <a:rPr lang="zh-CN" altLang="zh-CN" dirty="0">
                <a:latin typeface="Times New Roman" pitchFamily="18" charset="0"/>
                <a:cs typeface="Times New Roman" pitchFamily="18" charset="0"/>
              </a:rPr>
              <a:t>路由协议和</a:t>
            </a:r>
            <a:r>
              <a:rPr lang="en-US" altLang="zh-CN" dirty="0">
                <a:latin typeface="Times New Roman" pitchFamily="18" charset="0"/>
                <a:cs typeface="Times New Roman" pitchFamily="18" charset="0"/>
              </a:rPr>
              <a:t>LEACH</a:t>
            </a:r>
            <a:r>
              <a:rPr lang="zh-CN" altLang="zh-CN" dirty="0">
                <a:latin typeface="Times New Roman" pitchFamily="18" charset="0"/>
                <a:cs typeface="Times New Roman" pitchFamily="18" charset="0"/>
              </a:rPr>
              <a:t>路由协议相比，主要在以下</a:t>
            </a:r>
            <a:r>
              <a:rPr lang="en-US" altLang="zh-CN" dirty="0">
                <a:latin typeface="Times New Roman" pitchFamily="18" charset="0"/>
                <a:cs typeface="Times New Roman" pitchFamily="18" charset="0"/>
              </a:rPr>
              <a:t>3</a:t>
            </a:r>
            <a:r>
              <a:rPr lang="zh-CN" altLang="zh-CN" dirty="0">
                <a:latin typeface="Times New Roman" pitchFamily="18" charset="0"/>
                <a:cs typeface="Times New Roman" pitchFamily="18" charset="0"/>
              </a:rPr>
              <a:t>个方面进行了改进</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marL="0" lvl="1" algn="just">
              <a:spcBef>
                <a:spcPts val="0"/>
              </a:spcBef>
              <a:buClr>
                <a:srgbClr val="FF3300"/>
              </a:buClr>
            </a:pPr>
            <a:r>
              <a:rPr lang="zh-CN" altLang="en-US" dirty="0">
                <a:solidFill>
                  <a:schemeClr val="accent1"/>
                </a:solidFill>
                <a:latin typeface="Times New Roman" pitchFamily="18" charset="0"/>
                <a:cs typeface="Times New Roman" pitchFamily="18" charset="0"/>
              </a:rPr>
              <a:t>改进：</a:t>
            </a:r>
            <a:endParaRPr lang="en-US" altLang="zh-CN" dirty="0">
              <a:solidFill>
                <a:schemeClr val="accent1"/>
              </a:solidFill>
              <a:latin typeface="Times New Roman" pitchFamily="18" charset="0"/>
              <a:cs typeface="Times New Roman" pitchFamily="18" charset="0"/>
            </a:endParaRPr>
          </a:p>
          <a:p>
            <a:pPr marL="360000" lvl="1" algn="just">
              <a:spcBef>
                <a:spcPts val="0"/>
              </a:spcBef>
              <a:buClr>
                <a:srgbClr val="FF3300"/>
              </a:buClr>
              <a:buSzPct val="60000"/>
              <a:buFont typeface="Wingdings" panose="05000000000000000000" pitchFamily="2" charset="2"/>
              <a:buChar char="n"/>
            </a:pPr>
            <a:r>
              <a:rPr lang="zh-CN" altLang="zh-CN" sz="2800" dirty="0">
                <a:solidFill>
                  <a:srgbClr val="C00000"/>
                </a:solidFill>
                <a:latin typeface="Times New Roman" pitchFamily="18" charset="0"/>
                <a:cs typeface="Times New Roman" pitchFamily="18" charset="0"/>
              </a:rPr>
              <a:t>簇首节点均匀分布。</a:t>
            </a:r>
            <a:endParaRPr lang="en-US" altLang="zh-CN" sz="2800" dirty="0">
              <a:solidFill>
                <a:srgbClr val="C00000"/>
              </a:solidFill>
              <a:latin typeface="Times New Roman" pitchFamily="18" charset="0"/>
              <a:cs typeface="Times New Roman" pitchFamily="18" charset="0"/>
            </a:endParaRPr>
          </a:p>
          <a:p>
            <a:pPr marL="360000" lvl="1" algn="just">
              <a:spcBef>
                <a:spcPts val="0"/>
              </a:spcBef>
              <a:buClr>
                <a:srgbClr val="FF3300"/>
              </a:buClr>
              <a:buSzPct val="60000"/>
              <a:buFont typeface="Wingdings" panose="05000000000000000000" pitchFamily="2" charset="2"/>
              <a:buChar char="n"/>
            </a:pPr>
            <a:r>
              <a:rPr lang="zh-CN" altLang="zh-CN" sz="2800" dirty="0">
                <a:solidFill>
                  <a:srgbClr val="C00000"/>
                </a:solidFill>
                <a:latin typeface="Times New Roman" pitchFamily="18" charset="0"/>
                <a:cs typeface="Times New Roman" pitchFamily="18" charset="0"/>
              </a:rPr>
              <a:t>簇首节点选举过程中考虑节点剩余能量。</a:t>
            </a:r>
            <a:endParaRPr lang="en-US" altLang="zh-CN" sz="2800" dirty="0">
              <a:solidFill>
                <a:srgbClr val="C00000"/>
              </a:solidFill>
              <a:latin typeface="Times New Roman" pitchFamily="18" charset="0"/>
              <a:cs typeface="Times New Roman" pitchFamily="18" charset="0"/>
            </a:endParaRPr>
          </a:p>
          <a:p>
            <a:pPr marL="360000" lvl="1" algn="just">
              <a:spcBef>
                <a:spcPts val="0"/>
              </a:spcBef>
              <a:buClr>
                <a:srgbClr val="FF3300"/>
              </a:buClr>
              <a:buSzPct val="60000"/>
              <a:buFont typeface="Wingdings" panose="05000000000000000000" pitchFamily="2" charset="2"/>
              <a:buChar char="n"/>
            </a:pPr>
            <a:r>
              <a:rPr lang="zh-CN" altLang="zh-CN" sz="2800" dirty="0">
                <a:solidFill>
                  <a:srgbClr val="C00000"/>
                </a:solidFill>
                <a:latin typeface="Times New Roman" pitchFamily="18" charset="0"/>
                <a:cs typeface="Times New Roman" pitchFamily="18" charset="0"/>
              </a:rPr>
              <a:t>使用多跳数据传输方式。</a:t>
            </a:r>
            <a:endParaRPr lang="en-US" altLang="zh-CN" dirty="0">
              <a:latin typeface="Times New Roman" pitchFamily="18" charset="0"/>
              <a:cs typeface="Times New Roman" pitchFamily="18" charset="0"/>
            </a:endParaRPr>
          </a:p>
          <a:p>
            <a:pPr marL="0" lvl="1">
              <a:buClr>
                <a:srgbClr val="FF3300"/>
              </a:buClr>
            </a:pPr>
            <a:endParaRPr lang="en-US" altLang="zh-CN" dirty="0">
              <a:latin typeface="Times New Roman" pitchFamily="18" charset="0"/>
              <a:cs typeface="Times New Roman" pitchFamily="18" charset="0"/>
            </a:endParaRPr>
          </a:p>
          <a:p>
            <a:pPr marL="0" lvl="2">
              <a:buClr>
                <a:srgbClr val="FF3300"/>
              </a:buClr>
            </a:pPr>
            <a:r>
              <a:rPr lang="en-US" altLang="zh-CN" dirty="0">
                <a:latin typeface="Times New Roman" pitchFamily="18" charset="0"/>
                <a:cs typeface="Times New Roman" pitchFamily="18" charset="0"/>
              </a:rPr>
              <a:t>	</a:t>
            </a:r>
          </a:p>
          <a:p>
            <a:pPr marL="0" lvl="3">
              <a:buClr>
                <a:srgbClr val="FF3300"/>
              </a:buClr>
            </a:pPr>
            <a:r>
              <a:rPr lang="en-US" altLang="zh-CN" dirty="0">
                <a:solidFill>
                  <a:srgbClr val="FFCAAA">
                    <a:lumMod val="75000"/>
                  </a:srgbClr>
                </a:solidFill>
                <a:latin typeface="Times New Roman" pitchFamily="18" charset="0"/>
                <a:cs typeface="Times New Roman" pitchFamily="18" charset="0"/>
              </a:rPr>
              <a:t>	</a:t>
            </a:r>
            <a:endParaRPr lang="zh-CN" altLang="zh-CN" dirty="0">
              <a:solidFill>
                <a:srgbClr val="FFCAAA">
                  <a:lumMod val="75000"/>
                </a:srgbClr>
              </a:solidFill>
              <a:latin typeface="Times New Roman" pitchFamily="18" charset="0"/>
              <a:cs typeface="Times New Roman" pitchFamily="18" charset="0"/>
            </a:endParaRPr>
          </a:p>
        </p:txBody>
      </p:sp>
      <p:sp>
        <p:nvSpPr>
          <p:cNvPr id="2" name="标题 1"/>
          <p:cNvSpPr>
            <a:spLocks noGrp="1"/>
          </p:cNvSpPr>
          <p:nvPr>
            <p:ph type="title"/>
          </p:nvPr>
        </p:nvSpPr>
        <p:spPr/>
        <p:txBody>
          <a:bodyPr/>
          <a:lstStyle/>
          <a:p>
            <a:pPr lvl="0">
              <a:lnSpc>
                <a:spcPts val="3800"/>
              </a:lnSpc>
            </a:pPr>
            <a:r>
              <a:rPr lang="en-US" altLang="zh-CN" dirty="0"/>
              <a:t>4.2.3 WSN</a:t>
            </a:r>
            <a:r>
              <a:rPr lang="zh-CN" altLang="en-US" dirty="0"/>
              <a:t>路由协议</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2452819845"/>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9"/>
            <a:ext cx="10668000"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indent="-457200" algn="just">
              <a:spcBef>
                <a:spcPts val="0"/>
              </a:spcBef>
              <a:buClr>
                <a:srgbClr val="FF3300"/>
              </a:buClr>
              <a:buFont typeface="Wingdings" panose="05000000000000000000" pitchFamily="2" charset="2"/>
              <a:buChar char="l"/>
            </a:pPr>
            <a:r>
              <a:rPr lang="en-US" altLang="zh-CN" dirty="0">
                <a:latin typeface="Times New Roman" pitchFamily="18" charset="0"/>
                <a:cs typeface="Times New Roman" pitchFamily="18" charset="0"/>
              </a:rPr>
              <a:t>SAR</a:t>
            </a:r>
            <a:r>
              <a:rPr lang="zh-CN" altLang="zh-CN" dirty="0">
                <a:latin typeface="Times New Roman" pitchFamily="18" charset="0"/>
                <a:cs typeface="Times New Roman" pitchFamily="18" charset="0"/>
              </a:rPr>
              <a:t>（</a:t>
            </a:r>
            <a:r>
              <a:rPr lang="en-US" altLang="zh-CN" dirty="0">
                <a:latin typeface="Times New Roman" pitchFamily="18" charset="0"/>
                <a:cs typeface="Times New Roman" pitchFamily="18" charset="0"/>
              </a:rPr>
              <a:t>sequential assignment routing</a:t>
            </a:r>
            <a:r>
              <a:rPr lang="zh-CN" altLang="zh-CN" dirty="0">
                <a:latin typeface="Times New Roman" pitchFamily="18" charset="0"/>
                <a:cs typeface="Times New Roman" pitchFamily="18" charset="0"/>
              </a:rPr>
              <a:t>，</a:t>
            </a:r>
            <a:r>
              <a:rPr lang="zh-CN" altLang="zh-CN" dirty="0">
                <a:solidFill>
                  <a:schemeClr val="bg2"/>
                </a:solidFill>
                <a:latin typeface="Times New Roman" pitchFamily="18" charset="0"/>
                <a:cs typeface="Times New Roman" pitchFamily="18" charset="0"/>
              </a:rPr>
              <a:t>有序分配路由策略</a:t>
            </a:r>
            <a:r>
              <a:rPr lang="zh-CN" altLang="zh-CN" dirty="0">
                <a:latin typeface="Times New Roman" pitchFamily="18" charset="0"/>
                <a:cs typeface="Times New Roman" pitchFamily="18" charset="0"/>
              </a:rPr>
              <a:t>）协议是第一个具有</a:t>
            </a:r>
            <a:r>
              <a:rPr lang="en-US" altLang="zh-CN" dirty="0" err="1">
                <a:latin typeface="Times New Roman" pitchFamily="18" charset="0"/>
                <a:cs typeface="Times New Roman" pitchFamily="18" charset="0"/>
              </a:rPr>
              <a:t>QoS</a:t>
            </a:r>
            <a:r>
              <a:rPr lang="zh-CN" altLang="zh-CN" dirty="0">
                <a:latin typeface="Times New Roman" pitchFamily="18" charset="0"/>
                <a:cs typeface="Times New Roman" pitchFamily="18" charset="0"/>
              </a:rPr>
              <a:t>意识的路由协议。该协议以基于路由表驱动的</a:t>
            </a:r>
            <a:r>
              <a:rPr lang="zh-CN" altLang="zh-CN" dirty="0">
                <a:solidFill>
                  <a:schemeClr val="bg2"/>
                </a:solidFill>
                <a:latin typeface="Times New Roman" pitchFamily="18" charset="0"/>
                <a:cs typeface="Times New Roman" pitchFamily="18" charset="0"/>
              </a:rPr>
              <a:t>多路径</a:t>
            </a:r>
            <a:r>
              <a:rPr lang="zh-CN" altLang="zh-CN" dirty="0">
                <a:latin typeface="Times New Roman" pitchFamily="18" charset="0"/>
                <a:cs typeface="Times New Roman" pitchFamily="18" charset="0"/>
              </a:rPr>
              <a:t>方式满足网络低功耗和强健性的要求。它的特点是路由决策不仅要考虑每条路径的能量，还要涉及端到端的延迟需求和待发送数据包的优先级。</a:t>
            </a:r>
            <a:endParaRPr lang="en-US" altLang="zh-CN" dirty="0">
              <a:latin typeface="Times New Roman" pitchFamily="18" charset="0"/>
              <a:cs typeface="Times New Roman" pitchFamily="18" charset="0"/>
            </a:endParaRPr>
          </a:p>
        </p:txBody>
      </p:sp>
      <p:sp>
        <p:nvSpPr>
          <p:cNvPr id="2" name="标题 1"/>
          <p:cNvSpPr>
            <a:spLocks noGrp="1"/>
          </p:cNvSpPr>
          <p:nvPr>
            <p:ph type="title"/>
          </p:nvPr>
        </p:nvSpPr>
        <p:spPr/>
        <p:txBody>
          <a:bodyPr/>
          <a:lstStyle/>
          <a:p>
            <a:pPr lvl="0">
              <a:lnSpc>
                <a:spcPts val="3800"/>
              </a:lnSpc>
            </a:pPr>
            <a:r>
              <a:rPr lang="en-US" altLang="zh-CN" dirty="0"/>
              <a:t>4.2.3 WSN</a:t>
            </a:r>
            <a:r>
              <a:rPr lang="zh-CN" altLang="en-US" dirty="0"/>
              <a:t>路由协议</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2452819845"/>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物联网技术概论</a:t>
            </a:r>
          </a:p>
        </p:txBody>
      </p:sp>
      <p:sp>
        <p:nvSpPr>
          <p:cNvPr id="3" name="文本占位符 2"/>
          <p:cNvSpPr>
            <a:spLocks noGrp="1"/>
          </p:cNvSpPr>
          <p:nvPr>
            <p:ph type="body" idx="1"/>
          </p:nvPr>
        </p:nvSpPr>
        <p:spPr/>
        <p:txBody>
          <a:bodyPr anchor="ctr"/>
          <a:lstStyle/>
          <a:p>
            <a:pPr marL="0" indent="0" algn="ctr">
              <a:buNone/>
            </a:pPr>
            <a:r>
              <a:rPr lang="en-US" altLang="zh-CN" sz="4000" dirty="0"/>
              <a:t>4.3 WSN</a:t>
            </a:r>
            <a:r>
              <a:rPr lang="zh-CN" altLang="en-US" sz="4000" dirty="0"/>
              <a:t>的开发环境</a:t>
            </a:r>
            <a:endParaRPr lang="zh-CN" altLang="en-US" sz="4800" dirty="0"/>
          </a:p>
        </p:txBody>
      </p:sp>
    </p:spTree>
    <p:extLst>
      <p:ext uri="{BB962C8B-B14F-4D97-AF65-F5344CB8AC3E}">
        <p14:creationId xmlns:p14="http://schemas.microsoft.com/office/powerpoint/2010/main" val="208193127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lgn="just">
              <a:spcAft>
                <a:spcPts val="0"/>
              </a:spcAft>
              <a:buClr>
                <a:srgbClr val="FF3300"/>
              </a:buClr>
              <a:buFont typeface="Wingdings" panose="05000000000000000000" pitchFamily="2" charset="2"/>
              <a:buChar char="p"/>
            </a:pPr>
            <a:r>
              <a:rPr lang="zh-CN" altLang="en-US" kern="900" dirty="0">
                <a:latin typeface="汉仪中黑简"/>
                <a:cs typeface="Courier New" panose="02070309020205020404" pitchFamily="49" charset="0"/>
              </a:rPr>
              <a:t>简介</a:t>
            </a:r>
            <a:endParaRPr lang="en-US" altLang="zh-CN" kern="900" dirty="0">
              <a:latin typeface="汉仪中黑简"/>
              <a:cs typeface="Courier New" panose="02070309020205020404" pitchFamily="49" charset="0"/>
            </a:endParaRPr>
          </a:p>
          <a:p>
            <a:pPr marL="0" indent="0">
              <a:spcBef>
                <a:spcPts val="0"/>
              </a:spcBef>
              <a:buNone/>
            </a:pPr>
            <a:r>
              <a:rPr lang="en-US" altLang="zh-CN" dirty="0">
                <a:solidFill>
                  <a:srgbClr val="000099"/>
                </a:solidFill>
              </a:rPr>
              <a:t>    </a:t>
            </a:r>
            <a:r>
              <a:rPr lang="zh-CN" altLang="zh-CN" dirty="0">
                <a:solidFill>
                  <a:srgbClr val="000099"/>
                </a:solidFill>
              </a:rPr>
              <a:t>目前国内在无线传感网络软件、</a:t>
            </a:r>
            <a:endParaRPr lang="en-US" altLang="zh-CN" dirty="0">
              <a:solidFill>
                <a:srgbClr val="000099"/>
              </a:solidFill>
            </a:endParaRPr>
          </a:p>
          <a:p>
            <a:pPr marL="0" indent="0">
              <a:spcBef>
                <a:spcPts val="0"/>
              </a:spcBef>
              <a:buNone/>
            </a:pPr>
            <a:r>
              <a:rPr lang="zh-CN" altLang="zh-CN" dirty="0">
                <a:solidFill>
                  <a:srgbClr val="000099"/>
                </a:solidFill>
              </a:rPr>
              <a:t>硬件方面都有相应的发展，在基于</a:t>
            </a:r>
            <a:endParaRPr lang="en-US" altLang="zh-CN" dirty="0">
              <a:solidFill>
                <a:srgbClr val="000099"/>
              </a:solidFill>
            </a:endParaRPr>
          </a:p>
          <a:p>
            <a:pPr marL="0" indent="0">
              <a:spcBef>
                <a:spcPts val="0"/>
              </a:spcBef>
              <a:buNone/>
            </a:pPr>
            <a:r>
              <a:rPr lang="zh-CN" altLang="zh-CN" dirty="0">
                <a:solidFill>
                  <a:srgbClr val="000099"/>
                </a:solidFill>
              </a:rPr>
              <a:t>国际标准、操作系统之上，已经研</a:t>
            </a:r>
            <a:endParaRPr lang="en-US" altLang="zh-CN" dirty="0">
              <a:solidFill>
                <a:srgbClr val="000099"/>
              </a:solidFill>
            </a:endParaRPr>
          </a:p>
          <a:p>
            <a:pPr marL="0" indent="0">
              <a:spcBef>
                <a:spcPts val="0"/>
              </a:spcBef>
              <a:buNone/>
            </a:pPr>
            <a:r>
              <a:rPr lang="zh-CN" altLang="zh-CN" dirty="0">
                <a:solidFill>
                  <a:srgbClr val="000099"/>
                </a:solidFill>
              </a:rPr>
              <a:t>发了自己的硬件平台、中间件软件。</a:t>
            </a:r>
            <a:r>
              <a:rPr lang="en-US" altLang="zh-CN" dirty="0">
                <a:solidFill>
                  <a:srgbClr val="000099"/>
                </a:solidFill>
              </a:rPr>
              <a:t>     </a:t>
            </a:r>
            <a:r>
              <a:rPr lang="zh-CN" altLang="zh-CN" sz="1800" dirty="0"/>
              <a:t>图</a:t>
            </a:r>
            <a:r>
              <a:rPr lang="en-US" altLang="zh-CN" sz="1800" dirty="0"/>
              <a:t>4-10</a:t>
            </a:r>
            <a:r>
              <a:rPr lang="zh-CN" altLang="zh-CN" sz="1800" dirty="0"/>
              <a:t>传感器网络系统结构</a:t>
            </a:r>
            <a:r>
              <a:rPr lang="en-US" altLang="zh-CN" dirty="0">
                <a:solidFill>
                  <a:srgbClr val="000099"/>
                </a:solidFill>
              </a:rPr>
              <a:t>                                                                             </a:t>
            </a:r>
            <a:r>
              <a:rPr lang="zh-CN" altLang="zh-CN" dirty="0">
                <a:solidFill>
                  <a:srgbClr val="000099"/>
                </a:solidFill>
              </a:rPr>
              <a:t>无线</a:t>
            </a:r>
            <a:r>
              <a:rPr lang="en-US" altLang="zh-CN" dirty="0">
                <a:solidFill>
                  <a:srgbClr val="000099"/>
                </a:solidFill>
              </a:rPr>
              <a:t>ZigBee</a:t>
            </a:r>
            <a:r>
              <a:rPr lang="zh-CN" altLang="zh-CN" dirty="0">
                <a:solidFill>
                  <a:srgbClr val="000099"/>
                </a:solidFill>
              </a:rPr>
              <a:t>传感器网络系统主要由计算机、网关、路由器节点和网络节点组成，系统结构如图</a:t>
            </a:r>
            <a:r>
              <a:rPr lang="en-US" altLang="zh-CN" dirty="0">
                <a:solidFill>
                  <a:srgbClr val="000099"/>
                </a:solidFill>
              </a:rPr>
              <a:t>4-10</a:t>
            </a:r>
            <a:r>
              <a:rPr lang="zh-CN" altLang="zh-CN" dirty="0">
                <a:solidFill>
                  <a:srgbClr val="000099"/>
                </a:solidFill>
              </a:rPr>
              <a:t>所示。用户可以很方便地实现传感器网络的无线化、网络化、规模化的演示、观测和再次开发。</a:t>
            </a:r>
          </a:p>
          <a:p>
            <a:pPr marL="0" indent="0" algn="just">
              <a:spcAft>
                <a:spcPts val="0"/>
              </a:spcAft>
              <a:buClr>
                <a:srgbClr val="FF3300"/>
              </a:buClr>
              <a:buNone/>
            </a:pPr>
            <a:r>
              <a:rPr lang="en-US" altLang="zh-CN" dirty="0"/>
              <a:t>	</a:t>
            </a:r>
          </a:p>
          <a:p>
            <a:pPr lvl="1">
              <a:buClr>
                <a:srgbClr val="FF3300"/>
              </a:buClr>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4.3 WSN</a:t>
            </a:r>
            <a:r>
              <a:rPr lang="zh-CN" altLang="en-US" dirty="0"/>
              <a:t>的开发环境</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4152" y="1052736"/>
            <a:ext cx="4505325"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28198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623392" y="1268760"/>
            <a:ext cx="10668000" cy="5589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en-US" dirty="0"/>
              <a:t>组成</a:t>
            </a:r>
            <a:endParaRPr lang="en-US" altLang="zh-CN" dirty="0"/>
          </a:p>
          <a:p>
            <a:pPr marL="0" indent="720000" algn="just">
              <a:spcBef>
                <a:spcPts val="0"/>
              </a:spcBef>
              <a:buNone/>
            </a:pPr>
            <a:r>
              <a:rPr lang="zh-CN" altLang="zh-CN" dirty="0">
                <a:solidFill>
                  <a:srgbClr val="000099"/>
                </a:solidFill>
              </a:rPr>
              <a:t>无线传感网络是</a:t>
            </a:r>
            <a:r>
              <a:rPr lang="zh-CN" altLang="zh-CN" dirty="0">
                <a:solidFill>
                  <a:schemeClr val="bg2"/>
                </a:solidFill>
              </a:rPr>
              <a:t>传感器</a:t>
            </a:r>
            <a:r>
              <a:rPr lang="zh-CN" altLang="zh-CN" dirty="0">
                <a:solidFill>
                  <a:srgbClr val="000099"/>
                </a:solidFill>
              </a:rPr>
              <a:t>、</a:t>
            </a:r>
            <a:r>
              <a:rPr lang="zh-CN" altLang="zh-CN" dirty="0">
                <a:solidFill>
                  <a:schemeClr val="bg2"/>
                </a:solidFill>
              </a:rPr>
              <a:t>网络通信</a:t>
            </a:r>
            <a:r>
              <a:rPr lang="zh-CN" altLang="zh-CN" dirty="0">
                <a:solidFill>
                  <a:srgbClr val="000099"/>
                </a:solidFill>
              </a:rPr>
              <a:t>和</a:t>
            </a:r>
            <a:r>
              <a:rPr lang="zh-CN" altLang="zh-CN" dirty="0">
                <a:solidFill>
                  <a:schemeClr val="bg2"/>
                </a:solidFill>
              </a:rPr>
              <a:t>微电子</a:t>
            </a:r>
            <a:r>
              <a:rPr lang="zh-CN" altLang="zh-CN" dirty="0">
                <a:solidFill>
                  <a:srgbClr val="000099"/>
                </a:solidFill>
              </a:rPr>
              <a:t>等技术结合的产物，由部署在监测区域大量的微型传感器节点组成。由无线传感网络的定义可知，无线传感网络包含</a:t>
            </a:r>
            <a:r>
              <a:rPr lang="zh-CN" altLang="zh-CN" dirty="0">
                <a:solidFill>
                  <a:schemeClr val="bg2"/>
                </a:solidFill>
              </a:rPr>
              <a:t>传感器节点、汇聚节点和管理节点</a:t>
            </a:r>
            <a:r>
              <a:rPr lang="zh-CN" altLang="zh-CN" dirty="0">
                <a:solidFill>
                  <a:srgbClr val="000099"/>
                </a:solidFill>
              </a:rPr>
              <a:t>，如图</a:t>
            </a:r>
            <a:r>
              <a:rPr lang="en-US" altLang="zh-CN" dirty="0">
                <a:solidFill>
                  <a:srgbClr val="000099"/>
                </a:solidFill>
              </a:rPr>
              <a:t>4-1</a:t>
            </a:r>
            <a:r>
              <a:rPr lang="zh-CN" altLang="zh-CN" dirty="0">
                <a:solidFill>
                  <a:srgbClr val="000099"/>
                </a:solidFill>
              </a:rPr>
              <a:t>所示。</a:t>
            </a:r>
            <a:endParaRPr lang="en-US" altLang="zh-CN" dirty="0">
              <a:solidFill>
                <a:srgbClr val="000099"/>
              </a:solidFill>
            </a:endParaRPr>
          </a:p>
          <a:p>
            <a:pPr marL="0" indent="720000" algn="just">
              <a:spcBef>
                <a:spcPts val="0"/>
              </a:spcBef>
              <a:buNone/>
            </a:pPr>
            <a:endParaRPr lang="en-US" altLang="zh-CN" dirty="0">
              <a:solidFill>
                <a:srgbClr val="000099"/>
              </a:solidFill>
            </a:endParaRPr>
          </a:p>
          <a:p>
            <a:pPr marL="0" indent="720000" algn="just">
              <a:spcBef>
                <a:spcPts val="0"/>
              </a:spcBef>
              <a:buNone/>
            </a:pPr>
            <a:endParaRPr lang="en-US" altLang="zh-CN" dirty="0">
              <a:solidFill>
                <a:srgbClr val="000099"/>
              </a:solidFill>
            </a:endParaRPr>
          </a:p>
          <a:p>
            <a:pPr marL="0" indent="720000" algn="just">
              <a:spcBef>
                <a:spcPts val="0"/>
              </a:spcBef>
              <a:buNone/>
            </a:pPr>
            <a:endParaRPr lang="en-US" altLang="zh-CN" dirty="0">
              <a:solidFill>
                <a:srgbClr val="000099"/>
              </a:solidFill>
            </a:endParaRPr>
          </a:p>
          <a:p>
            <a:pPr marL="0" indent="720000" algn="just">
              <a:spcBef>
                <a:spcPts val="0"/>
              </a:spcBef>
              <a:buNone/>
            </a:pPr>
            <a:endParaRPr lang="en-US" altLang="zh-CN" dirty="0">
              <a:solidFill>
                <a:srgbClr val="000099"/>
              </a:solidFill>
            </a:endParaRPr>
          </a:p>
          <a:p>
            <a:pPr marL="0" indent="720000" algn="just">
              <a:spcBef>
                <a:spcPts val="0"/>
              </a:spcBef>
              <a:buNone/>
            </a:pPr>
            <a:endParaRPr lang="en-US" altLang="zh-CN" dirty="0">
              <a:solidFill>
                <a:srgbClr val="000099"/>
              </a:solidFill>
            </a:endParaRPr>
          </a:p>
          <a:p>
            <a:pPr marL="0" indent="720000" algn="ctr">
              <a:spcBef>
                <a:spcPts val="0"/>
              </a:spcBef>
              <a:buNone/>
            </a:pPr>
            <a:r>
              <a:rPr lang="zh-CN" altLang="en-US" sz="1800" dirty="0"/>
              <a:t>图</a:t>
            </a:r>
            <a:r>
              <a:rPr lang="en-US" altLang="zh-CN" sz="1800" dirty="0"/>
              <a:t>4-1 </a:t>
            </a:r>
            <a:r>
              <a:rPr lang="zh-CN" altLang="en-US" sz="1800" dirty="0"/>
              <a:t>无线传感网络组成图</a:t>
            </a:r>
            <a:endParaRPr lang="zh-CN" altLang="zh-CN" sz="1800" dirty="0"/>
          </a:p>
        </p:txBody>
      </p:sp>
      <p:sp>
        <p:nvSpPr>
          <p:cNvPr id="2" name="标题 1"/>
          <p:cNvSpPr>
            <a:spLocks noGrp="1"/>
          </p:cNvSpPr>
          <p:nvPr>
            <p:ph type="title"/>
          </p:nvPr>
        </p:nvSpPr>
        <p:spPr>
          <a:xfrm>
            <a:off x="1487488" y="332656"/>
            <a:ext cx="8928992" cy="648072"/>
          </a:xfrm>
        </p:spPr>
        <p:txBody>
          <a:bodyPr/>
          <a:lstStyle/>
          <a:p>
            <a:pPr lvl="0">
              <a:lnSpc>
                <a:spcPts val="3800"/>
              </a:lnSpc>
            </a:pPr>
            <a:r>
              <a:rPr lang="en-US" altLang="zh-CN" dirty="0"/>
              <a:t>4.1.1 WSN</a:t>
            </a:r>
            <a:r>
              <a:rPr lang="zh-CN" altLang="en-US" dirty="0"/>
              <a:t>概述</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423" y="3933056"/>
            <a:ext cx="5014561" cy="21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28882" y="3919767"/>
            <a:ext cx="4176464" cy="2105813"/>
          </a:xfrm>
          <a:prstGeom prst="rect">
            <a:avLst/>
          </a:prstGeom>
        </p:spPr>
      </p:pic>
    </p:spTree>
    <p:extLst>
      <p:ext uri="{BB962C8B-B14F-4D97-AF65-F5344CB8AC3E}">
        <p14:creationId xmlns:p14="http://schemas.microsoft.com/office/powerpoint/2010/main" val="99771099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ts val="0"/>
              </a:spcBef>
              <a:spcAft>
                <a:spcPts val="0"/>
              </a:spcAft>
              <a:buClr>
                <a:srgbClr val="FF3300"/>
              </a:buClr>
              <a:buFont typeface="Wingdings" panose="05000000000000000000" pitchFamily="2" charset="2"/>
              <a:buChar char="p"/>
            </a:pPr>
            <a:r>
              <a:rPr lang="zh-CN" altLang="zh-CN" dirty="0"/>
              <a:t>硬件平台</a:t>
            </a:r>
            <a:endParaRPr kern="900" dirty="0">
              <a:latin typeface="汉仪中黑简"/>
              <a:cs typeface="Courier New" panose="02070309020205020404" pitchFamily="49" charset="0"/>
            </a:endParaRPr>
          </a:p>
          <a:p>
            <a:pPr marL="360000" lvl="1" algn="just">
              <a:spcBef>
                <a:spcPts val="0"/>
              </a:spcBef>
              <a:buClr>
                <a:srgbClr val="FF3300"/>
              </a:buClr>
              <a:buFont typeface="Wingdings" pitchFamily="2" charset="2"/>
              <a:buChar char="n"/>
            </a:pPr>
            <a:r>
              <a:rPr lang="zh-CN" altLang="zh-CN" dirty="0"/>
              <a:t>传感器</a:t>
            </a:r>
            <a:endParaRPr lang="en-US" altLang="zh-CN" dirty="0"/>
          </a:p>
          <a:p>
            <a:pPr lvl="1" indent="720000" algn="just">
              <a:spcBef>
                <a:spcPts val="0"/>
              </a:spcBef>
              <a:buClr>
                <a:srgbClr val="FF3300"/>
              </a:buClr>
            </a:pPr>
            <a:r>
              <a:rPr lang="zh-CN" altLang="zh-CN" dirty="0"/>
              <a:t>根据实际需要可以选择具体的传感器节点实现数据采集功能，在传感器网络中，传感器的选择往往由具体的应用需求以及传感器本身的特点决定。需要根据处理器与传感器的交互方式，通过模拟信号和数字信号，选择是否需要外部</a:t>
            </a:r>
            <a:r>
              <a:rPr lang="en-US" altLang="zh-CN" dirty="0"/>
              <a:t>A/D</a:t>
            </a:r>
            <a:r>
              <a:rPr lang="zh-CN" altLang="zh-CN" dirty="0"/>
              <a:t>转换器和额外的校准技术。表</a:t>
            </a:r>
            <a:r>
              <a:rPr lang="en-US" altLang="zh-CN" dirty="0"/>
              <a:t>4-1</a:t>
            </a:r>
            <a:r>
              <a:rPr lang="zh-CN" altLang="zh-CN" dirty="0"/>
              <a:t>列出了常用传感器及其关键特性。</a:t>
            </a:r>
          </a:p>
          <a:p>
            <a:pPr lvl="1">
              <a:buClr>
                <a:srgbClr val="FF3300"/>
              </a:buClr>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4.3 WSN</a:t>
            </a:r>
            <a:r>
              <a:rPr lang="zh-CN" altLang="en-US" dirty="0"/>
              <a:t>的开发环境</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24528198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ctr">
              <a:buClr>
                <a:srgbClr val="FF3300"/>
              </a:buClr>
            </a:pPr>
            <a:r>
              <a:rPr lang="en-US" altLang="zh-CN" sz="1800" dirty="0"/>
              <a:t>	</a:t>
            </a:r>
            <a:r>
              <a:rPr lang="zh-CN" altLang="zh-CN" sz="1800" dirty="0">
                <a:solidFill>
                  <a:srgbClr val="000000"/>
                </a:solidFill>
              </a:rPr>
              <a:t>表</a:t>
            </a:r>
            <a:r>
              <a:rPr lang="en-US" altLang="zh-CN" sz="1800" dirty="0">
                <a:solidFill>
                  <a:srgbClr val="000000"/>
                </a:solidFill>
              </a:rPr>
              <a:t>4-1  </a:t>
            </a:r>
            <a:r>
              <a:rPr lang="zh-CN" altLang="zh-CN" sz="1800" dirty="0">
                <a:solidFill>
                  <a:srgbClr val="000000"/>
                </a:solidFill>
              </a:rPr>
              <a:t>常用传感器及其关键特性</a:t>
            </a:r>
          </a:p>
          <a:p>
            <a:pPr lvl="1">
              <a:buClr>
                <a:srgbClr val="FF3300"/>
              </a:buClr>
            </a:pPr>
            <a:endParaRPr lang="en-US" altLang="zh-CN" dirty="0"/>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4.3 WSN</a:t>
            </a:r>
            <a:r>
              <a:rPr lang="zh-CN" altLang="en-US" dirty="0"/>
              <a:t>的开发环境</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1434674879"/>
              </p:ext>
            </p:extLst>
          </p:nvPr>
        </p:nvGraphicFramePr>
        <p:xfrm>
          <a:off x="839416" y="1916832"/>
          <a:ext cx="10668001" cy="2155970"/>
        </p:xfrm>
        <a:graphic>
          <a:graphicData uri="http://schemas.openxmlformats.org/drawingml/2006/table">
            <a:tbl>
              <a:tblPr firstRow="1" firstCol="1" bandRow="1">
                <a:tableStyleId>{5C22544A-7EE6-4342-B048-85BDC9FD1C3A}</a:tableStyleId>
              </a:tblPr>
              <a:tblGrid>
                <a:gridCol w="1945349">
                  <a:extLst>
                    <a:ext uri="{9D8B030D-6E8A-4147-A177-3AD203B41FA5}">
                      <a16:colId xmlns:a16="http://schemas.microsoft.com/office/drawing/2014/main" val="20000"/>
                    </a:ext>
                  </a:extLst>
                </a:gridCol>
                <a:gridCol w="2180663">
                  <a:extLst>
                    <a:ext uri="{9D8B030D-6E8A-4147-A177-3AD203B41FA5}">
                      <a16:colId xmlns:a16="http://schemas.microsoft.com/office/drawing/2014/main" val="20001"/>
                    </a:ext>
                  </a:extLst>
                </a:gridCol>
                <a:gridCol w="2399714">
                  <a:extLst>
                    <a:ext uri="{9D8B030D-6E8A-4147-A177-3AD203B41FA5}">
                      <a16:colId xmlns:a16="http://schemas.microsoft.com/office/drawing/2014/main" val="20002"/>
                    </a:ext>
                  </a:extLst>
                </a:gridCol>
                <a:gridCol w="1961612">
                  <a:extLst>
                    <a:ext uri="{9D8B030D-6E8A-4147-A177-3AD203B41FA5}">
                      <a16:colId xmlns:a16="http://schemas.microsoft.com/office/drawing/2014/main" val="20003"/>
                    </a:ext>
                  </a:extLst>
                </a:gridCol>
                <a:gridCol w="2180663">
                  <a:extLst>
                    <a:ext uri="{9D8B030D-6E8A-4147-A177-3AD203B41FA5}">
                      <a16:colId xmlns:a16="http://schemas.microsoft.com/office/drawing/2014/main" val="20004"/>
                    </a:ext>
                  </a:extLst>
                </a:gridCol>
              </a:tblGrid>
              <a:tr h="432048">
                <a:tc>
                  <a:txBody>
                    <a:bodyPr/>
                    <a:lstStyle/>
                    <a:p>
                      <a:pPr algn="ctr">
                        <a:spcAft>
                          <a:spcPts val="0"/>
                        </a:spcAft>
                      </a:pPr>
                      <a:r>
                        <a:rPr lang="zh-CN" sz="1600" kern="500" dirty="0">
                          <a:effectLst/>
                        </a:rPr>
                        <a:t>厂商</a:t>
                      </a:r>
                      <a:endParaRPr lang="zh-CN" sz="1600" kern="750" dirty="0">
                        <a:effectLst/>
                        <a:latin typeface="Times New Roman"/>
                        <a:ea typeface="宋体"/>
                        <a:cs typeface="Courier New"/>
                      </a:endParaRPr>
                    </a:p>
                  </a:txBody>
                  <a:tcPr marL="68580" marR="68580" marT="0" marB="0"/>
                </a:tc>
                <a:tc>
                  <a:txBody>
                    <a:bodyPr/>
                    <a:lstStyle/>
                    <a:p>
                      <a:pPr algn="ctr">
                        <a:spcAft>
                          <a:spcPts val="0"/>
                        </a:spcAft>
                      </a:pPr>
                      <a:r>
                        <a:rPr lang="zh-CN" sz="1600" kern="500">
                          <a:effectLst/>
                        </a:rPr>
                        <a:t>传感器</a:t>
                      </a:r>
                      <a:endParaRPr lang="zh-CN" sz="1600" kern="750">
                        <a:effectLst/>
                        <a:latin typeface="Times New Roman"/>
                        <a:ea typeface="宋体"/>
                        <a:cs typeface="Courier New"/>
                      </a:endParaRPr>
                    </a:p>
                  </a:txBody>
                  <a:tcPr marL="68580" marR="68580" marT="0" marB="0"/>
                </a:tc>
                <a:tc>
                  <a:txBody>
                    <a:bodyPr/>
                    <a:lstStyle/>
                    <a:p>
                      <a:pPr algn="ctr">
                        <a:spcAft>
                          <a:spcPts val="0"/>
                        </a:spcAft>
                      </a:pPr>
                      <a:r>
                        <a:rPr lang="zh-CN" sz="1600" kern="500">
                          <a:effectLst/>
                        </a:rPr>
                        <a:t>工作电压</a:t>
                      </a:r>
                      <a:r>
                        <a:rPr lang="en-US" sz="1600" kern="500">
                          <a:effectLst/>
                        </a:rPr>
                        <a:t>/V</a:t>
                      </a:r>
                      <a:endParaRPr lang="zh-CN" sz="1600" kern="750">
                        <a:effectLst/>
                        <a:latin typeface="Times New Roman"/>
                        <a:ea typeface="宋体"/>
                        <a:cs typeface="Courier New"/>
                      </a:endParaRPr>
                    </a:p>
                  </a:txBody>
                  <a:tcPr marL="68580" marR="68580" marT="0" marB="0"/>
                </a:tc>
                <a:tc>
                  <a:txBody>
                    <a:bodyPr/>
                    <a:lstStyle/>
                    <a:p>
                      <a:pPr algn="ctr">
                        <a:spcAft>
                          <a:spcPts val="0"/>
                        </a:spcAft>
                      </a:pPr>
                      <a:r>
                        <a:rPr lang="zh-CN" sz="1600" kern="500">
                          <a:effectLst/>
                        </a:rPr>
                        <a:t>工作能耗</a:t>
                      </a:r>
                      <a:endParaRPr lang="zh-CN" sz="1600" kern="750">
                        <a:effectLst/>
                        <a:latin typeface="Times New Roman"/>
                        <a:ea typeface="宋体"/>
                        <a:cs typeface="Courier New"/>
                      </a:endParaRPr>
                    </a:p>
                  </a:txBody>
                  <a:tcPr marL="68580" marR="68580" marT="0" marB="0"/>
                </a:tc>
                <a:tc>
                  <a:txBody>
                    <a:bodyPr/>
                    <a:lstStyle/>
                    <a:p>
                      <a:pPr algn="ctr">
                        <a:spcAft>
                          <a:spcPts val="0"/>
                        </a:spcAft>
                      </a:pPr>
                      <a:r>
                        <a:rPr lang="zh-CN" sz="1600" kern="500">
                          <a:effectLst/>
                        </a:rPr>
                        <a:t>离散采样时间</a:t>
                      </a:r>
                      <a:endParaRPr lang="zh-CN" sz="1600" kern="750">
                        <a:effectLst/>
                        <a:latin typeface="Times New Roman"/>
                        <a:ea typeface="宋体"/>
                        <a:cs typeface="Courier New"/>
                      </a:endParaRPr>
                    </a:p>
                  </a:txBody>
                  <a:tcPr marL="68580" marR="68580" marT="0" marB="0"/>
                </a:tc>
                <a:extLst>
                  <a:ext uri="{0D108BD9-81ED-4DB2-BD59-A6C34878D82A}">
                    <a16:rowId xmlns:a16="http://schemas.microsoft.com/office/drawing/2014/main" val="10000"/>
                  </a:ext>
                </a:extLst>
              </a:tr>
              <a:tr h="400578">
                <a:tc>
                  <a:txBody>
                    <a:bodyPr/>
                    <a:lstStyle/>
                    <a:p>
                      <a:pPr algn="ctr">
                        <a:spcAft>
                          <a:spcPts val="0"/>
                        </a:spcAft>
                      </a:pPr>
                      <a:r>
                        <a:rPr lang="en-US" sz="1600" kern="500">
                          <a:effectLst/>
                        </a:rPr>
                        <a:t>Taos</a:t>
                      </a:r>
                      <a:endParaRPr lang="zh-CN" sz="1600" kern="750">
                        <a:effectLst/>
                        <a:latin typeface="Times New Roman"/>
                        <a:ea typeface="宋体"/>
                        <a:cs typeface="Courier New"/>
                      </a:endParaRPr>
                    </a:p>
                  </a:txBody>
                  <a:tcPr marL="68580" marR="68580" marT="0" marB="0"/>
                </a:tc>
                <a:tc>
                  <a:txBody>
                    <a:bodyPr/>
                    <a:lstStyle/>
                    <a:p>
                      <a:pPr algn="ctr">
                        <a:spcAft>
                          <a:spcPts val="0"/>
                        </a:spcAft>
                      </a:pPr>
                      <a:r>
                        <a:rPr lang="zh-CN" sz="1600" kern="500">
                          <a:effectLst/>
                        </a:rPr>
                        <a:t>可见光传感器</a:t>
                      </a:r>
                      <a:endParaRPr lang="zh-CN" sz="1600" kern="750">
                        <a:effectLst/>
                        <a:latin typeface="Times New Roman"/>
                        <a:ea typeface="宋体"/>
                        <a:cs typeface="Courier New"/>
                      </a:endParaRPr>
                    </a:p>
                  </a:txBody>
                  <a:tcPr marL="68580" marR="68580" marT="0" marB="0"/>
                </a:tc>
                <a:tc>
                  <a:txBody>
                    <a:bodyPr/>
                    <a:lstStyle/>
                    <a:p>
                      <a:pPr algn="ctr">
                        <a:spcAft>
                          <a:spcPts val="0"/>
                        </a:spcAft>
                      </a:pPr>
                      <a:r>
                        <a:rPr lang="en-US" sz="1600" kern="500" dirty="0">
                          <a:effectLst/>
                        </a:rPr>
                        <a:t>2.7</a:t>
                      </a:r>
                      <a:r>
                        <a:rPr lang="zh-CN" sz="1600" kern="500" dirty="0">
                          <a:effectLst/>
                        </a:rPr>
                        <a:t>～</a:t>
                      </a:r>
                      <a:r>
                        <a:rPr lang="en-US" sz="1600" kern="500" dirty="0">
                          <a:effectLst/>
                        </a:rPr>
                        <a:t>5.5</a:t>
                      </a:r>
                      <a:endParaRPr lang="zh-CN" sz="1600" kern="750" dirty="0">
                        <a:effectLst/>
                        <a:latin typeface="Times New Roman"/>
                        <a:ea typeface="宋体"/>
                        <a:cs typeface="Courier New"/>
                      </a:endParaRPr>
                    </a:p>
                  </a:txBody>
                  <a:tcPr marL="68580" marR="68580" marT="0" marB="0"/>
                </a:tc>
                <a:tc>
                  <a:txBody>
                    <a:bodyPr/>
                    <a:lstStyle/>
                    <a:p>
                      <a:pPr algn="ctr">
                        <a:spcAft>
                          <a:spcPts val="0"/>
                        </a:spcAft>
                      </a:pPr>
                      <a:r>
                        <a:rPr lang="en-US" sz="1600" kern="500">
                          <a:effectLst/>
                        </a:rPr>
                        <a:t>1.9mA</a:t>
                      </a:r>
                      <a:endParaRPr lang="zh-CN" sz="1600" kern="750">
                        <a:effectLst/>
                        <a:latin typeface="Times New Roman"/>
                        <a:ea typeface="宋体"/>
                        <a:cs typeface="Courier New"/>
                      </a:endParaRPr>
                    </a:p>
                  </a:txBody>
                  <a:tcPr marL="68580" marR="68580" marT="0" marB="0"/>
                </a:tc>
                <a:tc>
                  <a:txBody>
                    <a:bodyPr/>
                    <a:lstStyle/>
                    <a:p>
                      <a:pPr algn="ctr">
                        <a:spcAft>
                          <a:spcPts val="0"/>
                        </a:spcAft>
                      </a:pPr>
                      <a:r>
                        <a:rPr lang="en-US" sz="1600" kern="500">
                          <a:effectLst/>
                        </a:rPr>
                        <a:t>330μs</a:t>
                      </a:r>
                      <a:endParaRPr lang="zh-CN" sz="1600" kern="750">
                        <a:effectLst/>
                        <a:latin typeface="Times New Roman"/>
                        <a:ea typeface="宋体"/>
                        <a:cs typeface="Courier New"/>
                      </a:endParaRPr>
                    </a:p>
                  </a:txBody>
                  <a:tcPr marL="68580" marR="68580" marT="0" marB="0"/>
                </a:tc>
                <a:extLst>
                  <a:ext uri="{0D108BD9-81ED-4DB2-BD59-A6C34878D82A}">
                    <a16:rowId xmlns:a16="http://schemas.microsoft.com/office/drawing/2014/main" val="10001"/>
                  </a:ext>
                </a:extLst>
              </a:tr>
              <a:tr h="522188">
                <a:tc>
                  <a:txBody>
                    <a:bodyPr/>
                    <a:lstStyle/>
                    <a:p>
                      <a:pPr algn="ctr">
                        <a:spcAft>
                          <a:spcPts val="0"/>
                        </a:spcAft>
                      </a:pPr>
                      <a:r>
                        <a:rPr lang="en-US" sz="1600" kern="500" dirty="0">
                          <a:effectLst/>
                        </a:rPr>
                        <a:t>Dallas</a:t>
                      </a:r>
                      <a:endParaRPr lang="zh-CN" sz="1600" kern="750" dirty="0">
                        <a:effectLst/>
                      </a:endParaRPr>
                    </a:p>
                    <a:p>
                      <a:pPr algn="ctr">
                        <a:spcAft>
                          <a:spcPts val="0"/>
                        </a:spcAft>
                      </a:pPr>
                      <a:r>
                        <a:rPr lang="en-US" sz="1600" kern="500" dirty="0">
                          <a:effectLst/>
                        </a:rPr>
                        <a:t>Semiconductor</a:t>
                      </a:r>
                      <a:endParaRPr lang="zh-CN" sz="1600" kern="750" dirty="0">
                        <a:effectLst/>
                        <a:latin typeface="Times New Roman"/>
                        <a:ea typeface="宋体"/>
                        <a:cs typeface="Courier New"/>
                      </a:endParaRPr>
                    </a:p>
                  </a:txBody>
                  <a:tcPr marL="68580" marR="68580" marT="0" marB="0"/>
                </a:tc>
                <a:tc>
                  <a:txBody>
                    <a:bodyPr/>
                    <a:lstStyle/>
                    <a:p>
                      <a:pPr algn="ctr">
                        <a:spcAft>
                          <a:spcPts val="0"/>
                        </a:spcAft>
                      </a:pPr>
                      <a:r>
                        <a:rPr lang="zh-CN" sz="1600" kern="500" dirty="0">
                          <a:effectLst/>
                        </a:rPr>
                        <a:t>温度传感器</a:t>
                      </a:r>
                      <a:endParaRPr lang="zh-CN" sz="1600" kern="750" dirty="0">
                        <a:effectLst/>
                        <a:latin typeface="Times New Roman"/>
                        <a:ea typeface="宋体"/>
                        <a:cs typeface="Courier New"/>
                      </a:endParaRPr>
                    </a:p>
                  </a:txBody>
                  <a:tcPr marL="68580" marR="68580" marT="0" marB="0" anchor="ctr"/>
                </a:tc>
                <a:tc>
                  <a:txBody>
                    <a:bodyPr/>
                    <a:lstStyle/>
                    <a:p>
                      <a:pPr algn="ctr">
                        <a:spcAft>
                          <a:spcPts val="0"/>
                        </a:spcAft>
                      </a:pPr>
                      <a:r>
                        <a:rPr lang="en-US" sz="1600" kern="500" dirty="0">
                          <a:effectLst/>
                        </a:rPr>
                        <a:t>2.5</a:t>
                      </a:r>
                      <a:r>
                        <a:rPr lang="zh-CN" sz="1600" kern="500" dirty="0">
                          <a:effectLst/>
                        </a:rPr>
                        <a:t>～</a:t>
                      </a:r>
                      <a:r>
                        <a:rPr lang="en-US" sz="1600" kern="500" dirty="0">
                          <a:effectLst/>
                        </a:rPr>
                        <a:t>5.5</a:t>
                      </a:r>
                      <a:endParaRPr lang="zh-CN" sz="1600" kern="750" dirty="0">
                        <a:effectLst/>
                        <a:latin typeface="Times New Roman"/>
                        <a:ea typeface="宋体"/>
                        <a:cs typeface="Courier New"/>
                      </a:endParaRPr>
                    </a:p>
                  </a:txBody>
                  <a:tcPr marL="68580" marR="68580" marT="0" marB="0" anchor="ctr"/>
                </a:tc>
                <a:tc>
                  <a:txBody>
                    <a:bodyPr/>
                    <a:lstStyle/>
                    <a:p>
                      <a:pPr algn="ctr">
                        <a:spcAft>
                          <a:spcPts val="0"/>
                        </a:spcAft>
                      </a:pPr>
                      <a:r>
                        <a:rPr lang="en-US" sz="1600" kern="500" dirty="0">
                          <a:effectLst/>
                        </a:rPr>
                        <a:t>1mA</a:t>
                      </a:r>
                      <a:endParaRPr lang="zh-CN" sz="1600" kern="750" dirty="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400ms</a:t>
                      </a:r>
                      <a:endParaRPr lang="zh-CN" sz="1600" kern="750">
                        <a:effectLst/>
                        <a:latin typeface="Times New Roman"/>
                        <a:ea typeface="宋体"/>
                        <a:cs typeface="Courier New"/>
                      </a:endParaRPr>
                    </a:p>
                  </a:txBody>
                  <a:tcPr marL="68580" marR="68580" marT="0" marB="0" anchor="ctr"/>
                </a:tc>
                <a:extLst>
                  <a:ext uri="{0D108BD9-81ED-4DB2-BD59-A6C34878D82A}">
                    <a16:rowId xmlns:a16="http://schemas.microsoft.com/office/drawing/2014/main" val="10002"/>
                  </a:ext>
                </a:extLst>
              </a:tr>
              <a:tr h="400578">
                <a:tc>
                  <a:txBody>
                    <a:bodyPr/>
                    <a:lstStyle/>
                    <a:p>
                      <a:pPr algn="ctr">
                        <a:spcAft>
                          <a:spcPts val="0"/>
                        </a:spcAft>
                      </a:pPr>
                      <a:r>
                        <a:rPr lang="en-US" sz="1600" kern="500">
                          <a:effectLst/>
                        </a:rPr>
                        <a:t>Sensirion</a:t>
                      </a:r>
                      <a:endParaRPr lang="zh-CN" sz="1600" kern="750">
                        <a:effectLst/>
                        <a:latin typeface="Times New Roman"/>
                        <a:ea typeface="宋体"/>
                        <a:cs typeface="Courier New"/>
                      </a:endParaRPr>
                    </a:p>
                  </a:txBody>
                  <a:tcPr marL="68580" marR="68580" marT="0" marB="0"/>
                </a:tc>
                <a:tc>
                  <a:txBody>
                    <a:bodyPr/>
                    <a:lstStyle/>
                    <a:p>
                      <a:pPr algn="ctr">
                        <a:spcAft>
                          <a:spcPts val="0"/>
                        </a:spcAft>
                      </a:pPr>
                      <a:r>
                        <a:rPr lang="zh-CN" sz="1600" kern="500">
                          <a:effectLst/>
                        </a:rPr>
                        <a:t>湿度传感器</a:t>
                      </a:r>
                      <a:endParaRPr lang="zh-CN" sz="1600" kern="750">
                        <a:effectLst/>
                        <a:latin typeface="Times New Roman"/>
                        <a:ea typeface="宋体"/>
                        <a:cs typeface="Courier New"/>
                      </a:endParaRPr>
                    </a:p>
                  </a:txBody>
                  <a:tcPr marL="68580" marR="68580" marT="0" marB="0"/>
                </a:tc>
                <a:tc>
                  <a:txBody>
                    <a:bodyPr/>
                    <a:lstStyle/>
                    <a:p>
                      <a:pPr algn="ctr">
                        <a:spcAft>
                          <a:spcPts val="0"/>
                        </a:spcAft>
                      </a:pPr>
                      <a:r>
                        <a:rPr lang="en-US" sz="1600" kern="500">
                          <a:effectLst/>
                        </a:rPr>
                        <a:t>2.4</a:t>
                      </a:r>
                      <a:r>
                        <a:rPr lang="zh-CN" sz="1600" kern="500">
                          <a:effectLst/>
                        </a:rPr>
                        <a:t>～</a:t>
                      </a:r>
                      <a:r>
                        <a:rPr lang="en-US" sz="1600" kern="500">
                          <a:effectLst/>
                        </a:rPr>
                        <a:t>5.5</a:t>
                      </a:r>
                      <a:endParaRPr lang="zh-CN" sz="1600" kern="750">
                        <a:effectLst/>
                        <a:latin typeface="Times New Roman"/>
                        <a:ea typeface="宋体"/>
                        <a:cs typeface="Courier New"/>
                      </a:endParaRPr>
                    </a:p>
                  </a:txBody>
                  <a:tcPr marL="68580" marR="68580" marT="0" marB="0"/>
                </a:tc>
                <a:tc>
                  <a:txBody>
                    <a:bodyPr/>
                    <a:lstStyle/>
                    <a:p>
                      <a:pPr algn="ctr">
                        <a:spcAft>
                          <a:spcPts val="0"/>
                        </a:spcAft>
                      </a:pPr>
                      <a:r>
                        <a:rPr lang="en-US" sz="1600" kern="500">
                          <a:effectLst/>
                        </a:rPr>
                        <a:t>550μA</a:t>
                      </a:r>
                      <a:endParaRPr lang="zh-CN" sz="1600" kern="750">
                        <a:effectLst/>
                        <a:latin typeface="Times New Roman"/>
                        <a:ea typeface="宋体"/>
                        <a:cs typeface="Courier New"/>
                      </a:endParaRPr>
                    </a:p>
                  </a:txBody>
                  <a:tcPr marL="68580" marR="68580" marT="0" marB="0"/>
                </a:tc>
                <a:tc>
                  <a:txBody>
                    <a:bodyPr/>
                    <a:lstStyle/>
                    <a:p>
                      <a:pPr algn="ctr">
                        <a:spcAft>
                          <a:spcPts val="0"/>
                        </a:spcAft>
                      </a:pPr>
                      <a:r>
                        <a:rPr lang="en-US" sz="1600" kern="500">
                          <a:effectLst/>
                        </a:rPr>
                        <a:t>300ms</a:t>
                      </a:r>
                      <a:endParaRPr lang="zh-CN" sz="1600" kern="750">
                        <a:effectLst/>
                        <a:latin typeface="Times New Roman"/>
                        <a:ea typeface="宋体"/>
                        <a:cs typeface="Courier New"/>
                      </a:endParaRPr>
                    </a:p>
                  </a:txBody>
                  <a:tcPr marL="68580" marR="68580" marT="0" marB="0"/>
                </a:tc>
                <a:extLst>
                  <a:ext uri="{0D108BD9-81ED-4DB2-BD59-A6C34878D82A}">
                    <a16:rowId xmlns:a16="http://schemas.microsoft.com/office/drawing/2014/main" val="10003"/>
                  </a:ext>
                </a:extLst>
              </a:tr>
              <a:tr h="400578">
                <a:tc>
                  <a:txBody>
                    <a:bodyPr/>
                    <a:lstStyle/>
                    <a:p>
                      <a:pPr algn="ctr">
                        <a:spcAft>
                          <a:spcPts val="0"/>
                        </a:spcAft>
                      </a:pPr>
                      <a:r>
                        <a:rPr lang="en-US" sz="1600" kern="500" dirty="0" err="1">
                          <a:effectLst/>
                        </a:rPr>
                        <a:t>Intersema</a:t>
                      </a:r>
                      <a:endParaRPr lang="zh-CN" sz="1600" kern="750" dirty="0">
                        <a:effectLst/>
                        <a:latin typeface="Times New Roman"/>
                        <a:ea typeface="宋体"/>
                        <a:cs typeface="Courier New"/>
                      </a:endParaRPr>
                    </a:p>
                  </a:txBody>
                  <a:tcPr marL="68580" marR="68580" marT="0" marB="0"/>
                </a:tc>
                <a:tc>
                  <a:txBody>
                    <a:bodyPr/>
                    <a:lstStyle/>
                    <a:p>
                      <a:pPr algn="ctr">
                        <a:spcAft>
                          <a:spcPts val="0"/>
                        </a:spcAft>
                      </a:pPr>
                      <a:r>
                        <a:rPr lang="zh-CN" sz="1600" kern="500">
                          <a:effectLst/>
                        </a:rPr>
                        <a:t>压强传感器</a:t>
                      </a:r>
                      <a:endParaRPr lang="zh-CN" sz="1600" kern="750">
                        <a:effectLst/>
                        <a:latin typeface="Times New Roman"/>
                        <a:ea typeface="宋体"/>
                        <a:cs typeface="Courier New"/>
                      </a:endParaRPr>
                    </a:p>
                  </a:txBody>
                  <a:tcPr marL="68580" marR="68580" marT="0" marB="0"/>
                </a:tc>
                <a:tc>
                  <a:txBody>
                    <a:bodyPr/>
                    <a:lstStyle/>
                    <a:p>
                      <a:pPr algn="ctr">
                        <a:spcAft>
                          <a:spcPts val="0"/>
                        </a:spcAft>
                      </a:pPr>
                      <a:r>
                        <a:rPr lang="en-US" sz="1600" kern="500" dirty="0">
                          <a:effectLst/>
                        </a:rPr>
                        <a:t>2.2</a:t>
                      </a:r>
                      <a:r>
                        <a:rPr lang="zh-CN" sz="1600" kern="500" dirty="0">
                          <a:effectLst/>
                        </a:rPr>
                        <a:t>～</a:t>
                      </a:r>
                      <a:r>
                        <a:rPr lang="en-US" sz="1600" kern="500" dirty="0">
                          <a:effectLst/>
                        </a:rPr>
                        <a:t>3.6</a:t>
                      </a:r>
                      <a:endParaRPr lang="zh-CN" sz="1600" kern="750" dirty="0">
                        <a:effectLst/>
                        <a:latin typeface="Times New Roman"/>
                        <a:ea typeface="宋体"/>
                        <a:cs typeface="Courier New"/>
                      </a:endParaRPr>
                    </a:p>
                  </a:txBody>
                  <a:tcPr marL="68580" marR="68580" marT="0" marB="0"/>
                </a:tc>
                <a:tc>
                  <a:txBody>
                    <a:bodyPr/>
                    <a:lstStyle/>
                    <a:p>
                      <a:pPr algn="ctr">
                        <a:spcAft>
                          <a:spcPts val="0"/>
                        </a:spcAft>
                      </a:pPr>
                      <a:r>
                        <a:rPr lang="en-US" sz="1600" kern="500">
                          <a:effectLst/>
                        </a:rPr>
                        <a:t>1mA</a:t>
                      </a:r>
                      <a:endParaRPr lang="zh-CN" sz="1600" kern="750">
                        <a:effectLst/>
                        <a:latin typeface="Times New Roman"/>
                        <a:ea typeface="宋体"/>
                        <a:cs typeface="Courier New"/>
                      </a:endParaRPr>
                    </a:p>
                  </a:txBody>
                  <a:tcPr marL="68580" marR="68580" marT="0" marB="0"/>
                </a:tc>
                <a:tc>
                  <a:txBody>
                    <a:bodyPr/>
                    <a:lstStyle/>
                    <a:p>
                      <a:pPr algn="ctr">
                        <a:spcAft>
                          <a:spcPts val="0"/>
                        </a:spcAft>
                      </a:pPr>
                      <a:r>
                        <a:rPr lang="en-US" sz="1600" kern="500" dirty="0">
                          <a:effectLst/>
                        </a:rPr>
                        <a:t>35 </a:t>
                      </a:r>
                      <a:r>
                        <a:rPr lang="en-US" sz="1600" kern="500" dirty="0" err="1">
                          <a:effectLst/>
                        </a:rPr>
                        <a:t>ms</a:t>
                      </a:r>
                      <a:endParaRPr lang="zh-CN" sz="1600" kern="750" dirty="0">
                        <a:effectLst/>
                        <a:latin typeface="Times New Roman"/>
                        <a:ea typeface="宋体"/>
                        <a:cs typeface="Courier New"/>
                      </a:endParaRPr>
                    </a:p>
                  </a:txBody>
                  <a:tcPr marL="68580" marR="68580" marT="0" marB="0"/>
                </a:tc>
                <a:extLst>
                  <a:ext uri="{0D108BD9-81ED-4DB2-BD59-A6C34878D82A}">
                    <a16:rowId xmlns:a16="http://schemas.microsoft.com/office/drawing/2014/main" val="10004"/>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2335149714"/>
              </p:ext>
            </p:extLst>
          </p:nvPr>
        </p:nvGraphicFramePr>
        <p:xfrm>
          <a:off x="839417" y="4437112"/>
          <a:ext cx="10668001" cy="2088232"/>
        </p:xfrm>
        <a:graphic>
          <a:graphicData uri="http://schemas.openxmlformats.org/drawingml/2006/table">
            <a:tbl>
              <a:tblPr firstRow="1" firstCol="1" bandRow="1">
                <a:tableStyleId>{5C22544A-7EE6-4342-B048-85BDC9FD1C3A}</a:tableStyleId>
              </a:tblPr>
              <a:tblGrid>
                <a:gridCol w="1935162">
                  <a:extLst>
                    <a:ext uri="{9D8B030D-6E8A-4147-A177-3AD203B41FA5}">
                      <a16:colId xmlns:a16="http://schemas.microsoft.com/office/drawing/2014/main" val="20000"/>
                    </a:ext>
                  </a:extLst>
                </a:gridCol>
                <a:gridCol w="2169245">
                  <a:extLst>
                    <a:ext uri="{9D8B030D-6E8A-4147-A177-3AD203B41FA5}">
                      <a16:colId xmlns:a16="http://schemas.microsoft.com/office/drawing/2014/main" val="20001"/>
                    </a:ext>
                  </a:extLst>
                </a:gridCol>
                <a:gridCol w="2169245">
                  <a:extLst>
                    <a:ext uri="{9D8B030D-6E8A-4147-A177-3AD203B41FA5}">
                      <a16:colId xmlns:a16="http://schemas.microsoft.com/office/drawing/2014/main" val="20002"/>
                    </a:ext>
                  </a:extLst>
                </a:gridCol>
                <a:gridCol w="2169245">
                  <a:extLst>
                    <a:ext uri="{9D8B030D-6E8A-4147-A177-3AD203B41FA5}">
                      <a16:colId xmlns:a16="http://schemas.microsoft.com/office/drawing/2014/main" val="20003"/>
                    </a:ext>
                  </a:extLst>
                </a:gridCol>
                <a:gridCol w="2225104">
                  <a:extLst>
                    <a:ext uri="{9D8B030D-6E8A-4147-A177-3AD203B41FA5}">
                      <a16:colId xmlns:a16="http://schemas.microsoft.com/office/drawing/2014/main" val="20004"/>
                    </a:ext>
                  </a:extLst>
                </a:gridCol>
              </a:tblGrid>
              <a:tr h="261029">
                <a:tc>
                  <a:txBody>
                    <a:bodyPr/>
                    <a:lstStyle/>
                    <a:p>
                      <a:pPr algn="ctr">
                        <a:spcAft>
                          <a:spcPts val="0"/>
                        </a:spcAft>
                      </a:pPr>
                      <a:r>
                        <a:rPr lang="zh-CN" sz="1600" kern="500" dirty="0">
                          <a:effectLst/>
                        </a:rPr>
                        <a:t>厂商</a:t>
                      </a:r>
                      <a:endParaRPr lang="zh-CN" sz="1600" kern="750" dirty="0">
                        <a:effectLst/>
                        <a:latin typeface="Times New Roman"/>
                        <a:ea typeface="宋体"/>
                        <a:cs typeface="Courier New"/>
                      </a:endParaRPr>
                    </a:p>
                  </a:txBody>
                  <a:tcPr marL="68580" marR="68580" marT="0" marB="0"/>
                </a:tc>
                <a:tc>
                  <a:txBody>
                    <a:bodyPr/>
                    <a:lstStyle/>
                    <a:p>
                      <a:pPr algn="ctr">
                        <a:spcAft>
                          <a:spcPts val="0"/>
                        </a:spcAft>
                      </a:pPr>
                      <a:r>
                        <a:rPr lang="zh-CN" sz="1600" kern="500">
                          <a:effectLst/>
                        </a:rPr>
                        <a:t>传感器</a:t>
                      </a:r>
                      <a:endParaRPr lang="zh-CN" sz="1600" kern="750">
                        <a:effectLst/>
                        <a:latin typeface="Times New Roman"/>
                        <a:ea typeface="宋体"/>
                        <a:cs typeface="Courier New"/>
                      </a:endParaRPr>
                    </a:p>
                  </a:txBody>
                  <a:tcPr marL="68580" marR="68580" marT="0" marB="0"/>
                </a:tc>
                <a:tc>
                  <a:txBody>
                    <a:bodyPr/>
                    <a:lstStyle/>
                    <a:p>
                      <a:pPr algn="ctr">
                        <a:spcAft>
                          <a:spcPts val="0"/>
                        </a:spcAft>
                      </a:pPr>
                      <a:r>
                        <a:rPr lang="zh-CN" sz="1600" kern="500">
                          <a:effectLst/>
                        </a:rPr>
                        <a:t>工作电压</a:t>
                      </a:r>
                      <a:r>
                        <a:rPr lang="en-US" sz="1600" kern="500">
                          <a:effectLst/>
                        </a:rPr>
                        <a:t>/V</a:t>
                      </a:r>
                      <a:endParaRPr lang="zh-CN" sz="1600" kern="750">
                        <a:effectLst/>
                        <a:latin typeface="Times New Roman"/>
                        <a:ea typeface="宋体"/>
                        <a:cs typeface="Courier New"/>
                      </a:endParaRPr>
                    </a:p>
                  </a:txBody>
                  <a:tcPr marL="68580" marR="68580" marT="0" marB="0"/>
                </a:tc>
                <a:tc>
                  <a:txBody>
                    <a:bodyPr/>
                    <a:lstStyle/>
                    <a:p>
                      <a:pPr algn="ctr">
                        <a:spcAft>
                          <a:spcPts val="0"/>
                        </a:spcAft>
                      </a:pPr>
                      <a:r>
                        <a:rPr lang="zh-CN" sz="1600" kern="500">
                          <a:effectLst/>
                        </a:rPr>
                        <a:t>工作能耗</a:t>
                      </a:r>
                      <a:endParaRPr lang="zh-CN" sz="1600" kern="750">
                        <a:effectLst/>
                        <a:latin typeface="Times New Roman"/>
                        <a:ea typeface="宋体"/>
                        <a:cs typeface="Courier New"/>
                      </a:endParaRPr>
                    </a:p>
                  </a:txBody>
                  <a:tcPr marL="68580" marR="68580" marT="0" marB="0"/>
                </a:tc>
                <a:tc>
                  <a:txBody>
                    <a:bodyPr/>
                    <a:lstStyle/>
                    <a:p>
                      <a:pPr algn="ctr">
                        <a:spcAft>
                          <a:spcPts val="0"/>
                        </a:spcAft>
                      </a:pPr>
                      <a:r>
                        <a:rPr lang="zh-CN" sz="1600" kern="500">
                          <a:effectLst/>
                        </a:rPr>
                        <a:t>离散采样时间</a:t>
                      </a:r>
                      <a:endParaRPr lang="zh-CN" sz="1600" kern="750">
                        <a:effectLst/>
                        <a:latin typeface="Times New Roman"/>
                        <a:ea typeface="宋体"/>
                        <a:cs typeface="Courier New"/>
                      </a:endParaRPr>
                    </a:p>
                  </a:txBody>
                  <a:tcPr marL="68580" marR="68580" marT="0" marB="0"/>
                </a:tc>
                <a:extLst>
                  <a:ext uri="{0D108BD9-81ED-4DB2-BD59-A6C34878D82A}">
                    <a16:rowId xmlns:a16="http://schemas.microsoft.com/office/drawing/2014/main" val="10000"/>
                  </a:ext>
                </a:extLst>
              </a:tr>
              <a:tr h="261029">
                <a:tc>
                  <a:txBody>
                    <a:bodyPr/>
                    <a:lstStyle/>
                    <a:p>
                      <a:pPr algn="ctr">
                        <a:spcAft>
                          <a:spcPts val="0"/>
                        </a:spcAft>
                      </a:pPr>
                      <a:r>
                        <a:rPr lang="en-US" sz="1600" kern="500" dirty="0">
                          <a:effectLst/>
                        </a:rPr>
                        <a:t>Honeywell</a:t>
                      </a:r>
                      <a:endParaRPr lang="zh-CN" sz="1600" kern="750" dirty="0">
                        <a:effectLst/>
                        <a:latin typeface="Times New Roman"/>
                        <a:ea typeface="宋体"/>
                        <a:cs typeface="Courier New"/>
                      </a:endParaRPr>
                    </a:p>
                  </a:txBody>
                  <a:tcPr marL="68580" marR="68580" marT="0" marB="0"/>
                </a:tc>
                <a:tc>
                  <a:txBody>
                    <a:bodyPr/>
                    <a:lstStyle/>
                    <a:p>
                      <a:pPr algn="ctr">
                        <a:spcAft>
                          <a:spcPts val="0"/>
                        </a:spcAft>
                      </a:pPr>
                      <a:r>
                        <a:rPr lang="zh-CN" sz="1600" kern="500">
                          <a:effectLst/>
                        </a:rPr>
                        <a:t>磁传感器</a:t>
                      </a:r>
                      <a:endParaRPr lang="zh-CN" sz="1600" kern="750">
                        <a:effectLst/>
                        <a:latin typeface="Times New Roman"/>
                        <a:ea typeface="宋体"/>
                        <a:cs typeface="Courier New"/>
                      </a:endParaRPr>
                    </a:p>
                  </a:txBody>
                  <a:tcPr marL="68580" marR="68580" marT="0" marB="0"/>
                </a:tc>
                <a:tc>
                  <a:txBody>
                    <a:bodyPr/>
                    <a:lstStyle/>
                    <a:p>
                      <a:pPr algn="ctr">
                        <a:spcAft>
                          <a:spcPts val="0"/>
                        </a:spcAft>
                      </a:pPr>
                      <a:r>
                        <a:rPr lang="zh-CN" sz="1600" kern="500">
                          <a:effectLst/>
                        </a:rPr>
                        <a:t>任意电压</a:t>
                      </a:r>
                      <a:endParaRPr lang="zh-CN" sz="1600" kern="750">
                        <a:effectLst/>
                        <a:latin typeface="Times New Roman"/>
                        <a:ea typeface="宋体"/>
                        <a:cs typeface="Courier New"/>
                      </a:endParaRPr>
                    </a:p>
                  </a:txBody>
                  <a:tcPr marL="68580" marR="68580" marT="0" marB="0"/>
                </a:tc>
                <a:tc>
                  <a:txBody>
                    <a:bodyPr/>
                    <a:lstStyle/>
                    <a:p>
                      <a:pPr algn="ctr">
                        <a:spcAft>
                          <a:spcPts val="0"/>
                        </a:spcAft>
                      </a:pPr>
                      <a:r>
                        <a:rPr lang="en-US" sz="1600" kern="500">
                          <a:effectLst/>
                        </a:rPr>
                        <a:t>4mA</a:t>
                      </a:r>
                      <a:endParaRPr lang="zh-CN" sz="1600" kern="750">
                        <a:effectLst/>
                        <a:latin typeface="Times New Roman"/>
                        <a:ea typeface="宋体"/>
                        <a:cs typeface="Courier New"/>
                      </a:endParaRPr>
                    </a:p>
                  </a:txBody>
                  <a:tcPr marL="68580" marR="68580" marT="0" marB="0"/>
                </a:tc>
                <a:tc>
                  <a:txBody>
                    <a:bodyPr/>
                    <a:lstStyle/>
                    <a:p>
                      <a:pPr algn="ctr">
                        <a:spcAft>
                          <a:spcPts val="0"/>
                        </a:spcAft>
                      </a:pPr>
                      <a:r>
                        <a:rPr lang="en-US" sz="1600" kern="500">
                          <a:effectLst/>
                        </a:rPr>
                        <a:t>30μs</a:t>
                      </a:r>
                      <a:endParaRPr lang="zh-CN" sz="1600" kern="750">
                        <a:effectLst/>
                        <a:latin typeface="Times New Roman"/>
                        <a:ea typeface="宋体"/>
                        <a:cs typeface="Courier New"/>
                      </a:endParaRPr>
                    </a:p>
                  </a:txBody>
                  <a:tcPr marL="68580" marR="68580" marT="0" marB="0"/>
                </a:tc>
                <a:extLst>
                  <a:ext uri="{0D108BD9-81ED-4DB2-BD59-A6C34878D82A}">
                    <a16:rowId xmlns:a16="http://schemas.microsoft.com/office/drawing/2014/main" val="10001"/>
                  </a:ext>
                </a:extLst>
              </a:tr>
              <a:tr h="261029">
                <a:tc>
                  <a:txBody>
                    <a:bodyPr/>
                    <a:lstStyle/>
                    <a:p>
                      <a:pPr algn="ctr">
                        <a:spcAft>
                          <a:spcPts val="0"/>
                        </a:spcAft>
                      </a:pPr>
                      <a:r>
                        <a:rPr lang="en-US" sz="1600" kern="500" dirty="0">
                          <a:effectLst/>
                        </a:rPr>
                        <a:t>Analog Devices</a:t>
                      </a:r>
                      <a:endParaRPr lang="zh-CN" sz="1600" kern="750" dirty="0">
                        <a:effectLst/>
                        <a:latin typeface="Times New Roman"/>
                        <a:ea typeface="宋体"/>
                        <a:cs typeface="Courier New"/>
                      </a:endParaRPr>
                    </a:p>
                  </a:txBody>
                  <a:tcPr marL="68580" marR="68580" marT="0" marB="0"/>
                </a:tc>
                <a:tc>
                  <a:txBody>
                    <a:bodyPr/>
                    <a:lstStyle/>
                    <a:p>
                      <a:pPr algn="ctr">
                        <a:spcAft>
                          <a:spcPts val="0"/>
                        </a:spcAft>
                      </a:pPr>
                      <a:r>
                        <a:rPr lang="zh-CN" sz="1600" kern="500">
                          <a:effectLst/>
                        </a:rPr>
                        <a:t>加速度传感器</a:t>
                      </a:r>
                      <a:endParaRPr lang="zh-CN" sz="1600" kern="750">
                        <a:effectLst/>
                        <a:latin typeface="Times New Roman"/>
                        <a:ea typeface="宋体"/>
                        <a:cs typeface="Courier New"/>
                      </a:endParaRPr>
                    </a:p>
                  </a:txBody>
                  <a:tcPr marL="68580" marR="68580" marT="0" marB="0"/>
                </a:tc>
                <a:tc>
                  <a:txBody>
                    <a:bodyPr/>
                    <a:lstStyle/>
                    <a:p>
                      <a:pPr algn="ctr">
                        <a:spcAft>
                          <a:spcPts val="0"/>
                        </a:spcAft>
                      </a:pPr>
                      <a:r>
                        <a:rPr lang="en-US" sz="1600" kern="500" dirty="0">
                          <a:effectLst/>
                        </a:rPr>
                        <a:t>2.5</a:t>
                      </a:r>
                      <a:r>
                        <a:rPr lang="zh-CN" sz="1600" kern="500" dirty="0">
                          <a:effectLst/>
                        </a:rPr>
                        <a:t>～</a:t>
                      </a:r>
                      <a:r>
                        <a:rPr lang="en-US" sz="1600" kern="500" dirty="0">
                          <a:effectLst/>
                        </a:rPr>
                        <a:t>3.3</a:t>
                      </a:r>
                      <a:endParaRPr lang="zh-CN" sz="1600" kern="750" dirty="0">
                        <a:effectLst/>
                        <a:latin typeface="Times New Roman"/>
                        <a:ea typeface="宋体"/>
                        <a:cs typeface="Courier New"/>
                      </a:endParaRPr>
                    </a:p>
                  </a:txBody>
                  <a:tcPr marL="68580" marR="68580" marT="0" marB="0"/>
                </a:tc>
                <a:tc>
                  <a:txBody>
                    <a:bodyPr/>
                    <a:lstStyle/>
                    <a:p>
                      <a:pPr algn="ctr">
                        <a:spcAft>
                          <a:spcPts val="0"/>
                        </a:spcAft>
                      </a:pPr>
                      <a:r>
                        <a:rPr lang="en-US" sz="1600" kern="500" dirty="0">
                          <a:effectLst/>
                        </a:rPr>
                        <a:t>2mA</a:t>
                      </a:r>
                      <a:endParaRPr lang="zh-CN" sz="1600" kern="750" dirty="0">
                        <a:effectLst/>
                        <a:latin typeface="Times New Roman"/>
                        <a:ea typeface="宋体"/>
                        <a:cs typeface="Courier New"/>
                      </a:endParaRPr>
                    </a:p>
                  </a:txBody>
                  <a:tcPr marL="68580" marR="68580" marT="0" marB="0"/>
                </a:tc>
                <a:tc>
                  <a:txBody>
                    <a:bodyPr/>
                    <a:lstStyle/>
                    <a:p>
                      <a:pPr algn="ctr">
                        <a:spcAft>
                          <a:spcPts val="0"/>
                        </a:spcAft>
                      </a:pPr>
                      <a:r>
                        <a:rPr lang="en-US" sz="1600" kern="500">
                          <a:effectLst/>
                        </a:rPr>
                        <a:t>10ms</a:t>
                      </a:r>
                      <a:endParaRPr lang="zh-CN" sz="1600" kern="750">
                        <a:effectLst/>
                        <a:latin typeface="Times New Roman"/>
                        <a:ea typeface="宋体"/>
                        <a:cs typeface="Courier New"/>
                      </a:endParaRPr>
                    </a:p>
                  </a:txBody>
                  <a:tcPr marL="68580" marR="68580" marT="0" marB="0"/>
                </a:tc>
                <a:extLst>
                  <a:ext uri="{0D108BD9-81ED-4DB2-BD59-A6C34878D82A}">
                    <a16:rowId xmlns:a16="http://schemas.microsoft.com/office/drawing/2014/main" val="10002"/>
                  </a:ext>
                </a:extLst>
              </a:tr>
              <a:tr h="261029">
                <a:tc>
                  <a:txBody>
                    <a:bodyPr/>
                    <a:lstStyle/>
                    <a:p>
                      <a:pPr algn="ctr">
                        <a:spcAft>
                          <a:spcPts val="0"/>
                        </a:spcAft>
                      </a:pPr>
                      <a:r>
                        <a:rPr lang="en-US" sz="1600" kern="500" dirty="0">
                          <a:effectLst/>
                        </a:rPr>
                        <a:t>Panasonic</a:t>
                      </a:r>
                      <a:endParaRPr lang="zh-CN" sz="1600" kern="750" dirty="0">
                        <a:effectLst/>
                        <a:latin typeface="Times New Roman"/>
                        <a:ea typeface="宋体"/>
                        <a:cs typeface="Courier New"/>
                      </a:endParaRPr>
                    </a:p>
                  </a:txBody>
                  <a:tcPr marL="68580" marR="68580" marT="0" marB="0"/>
                </a:tc>
                <a:tc>
                  <a:txBody>
                    <a:bodyPr/>
                    <a:lstStyle/>
                    <a:p>
                      <a:pPr algn="ctr">
                        <a:spcAft>
                          <a:spcPts val="0"/>
                        </a:spcAft>
                      </a:pPr>
                      <a:r>
                        <a:rPr lang="zh-CN" sz="1600" kern="500" dirty="0">
                          <a:effectLst/>
                        </a:rPr>
                        <a:t>声音传感器</a:t>
                      </a:r>
                      <a:endParaRPr lang="zh-CN" sz="1600" kern="750" dirty="0">
                        <a:effectLst/>
                        <a:latin typeface="Times New Roman"/>
                        <a:ea typeface="宋体"/>
                        <a:cs typeface="Courier New"/>
                      </a:endParaRPr>
                    </a:p>
                  </a:txBody>
                  <a:tcPr marL="68580" marR="68580" marT="0" marB="0"/>
                </a:tc>
                <a:tc>
                  <a:txBody>
                    <a:bodyPr/>
                    <a:lstStyle/>
                    <a:p>
                      <a:pPr algn="ctr">
                        <a:spcAft>
                          <a:spcPts val="0"/>
                        </a:spcAft>
                      </a:pPr>
                      <a:r>
                        <a:rPr lang="en-US" sz="1600" kern="500">
                          <a:effectLst/>
                        </a:rPr>
                        <a:t>2</a:t>
                      </a:r>
                      <a:r>
                        <a:rPr lang="zh-CN" sz="1600" kern="500">
                          <a:effectLst/>
                        </a:rPr>
                        <a:t>～</a:t>
                      </a:r>
                      <a:r>
                        <a:rPr lang="en-US" sz="1600" kern="500">
                          <a:effectLst/>
                        </a:rPr>
                        <a:t>10</a:t>
                      </a:r>
                      <a:endParaRPr lang="zh-CN" sz="1600" kern="750">
                        <a:effectLst/>
                        <a:latin typeface="Times New Roman"/>
                        <a:ea typeface="宋体"/>
                        <a:cs typeface="Courier New"/>
                      </a:endParaRPr>
                    </a:p>
                  </a:txBody>
                  <a:tcPr marL="68580" marR="68580" marT="0" marB="0"/>
                </a:tc>
                <a:tc>
                  <a:txBody>
                    <a:bodyPr/>
                    <a:lstStyle/>
                    <a:p>
                      <a:pPr algn="ctr">
                        <a:spcAft>
                          <a:spcPts val="0"/>
                        </a:spcAft>
                      </a:pPr>
                      <a:r>
                        <a:rPr lang="en-US" sz="1600" kern="500">
                          <a:effectLst/>
                        </a:rPr>
                        <a:t>0.5mA</a:t>
                      </a:r>
                      <a:endParaRPr lang="zh-CN" sz="1600" kern="750">
                        <a:effectLst/>
                        <a:latin typeface="Times New Roman"/>
                        <a:ea typeface="宋体"/>
                        <a:cs typeface="Courier New"/>
                      </a:endParaRPr>
                    </a:p>
                  </a:txBody>
                  <a:tcPr marL="68580" marR="68580" marT="0" marB="0"/>
                </a:tc>
                <a:tc>
                  <a:txBody>
                    <a:bodyPr/>
                    <a:lstStyle/>
                    <a:p>
                      <a:pPr algn="ctr">
                        <a:spcAft>
                          <a:spcPts val="0"/>
                        </a:spcAft>
                      </a:pPr>
                      <a:r>
                        <a:rPr lang="en-US" sz="1600" kern="500">
                          <a:effectLst/>
                        </a:rPr>
                        <a:t>1ms</a:t>
                      </a:r>
                      <a:endParaRPr lang="zh-CN" sz="1600" kern="750">
                        <a:effectLst/>
                        <a:latin typeface="Times New Roman"/>
                        <a:ea typeface="宋体"/>
                        <a:cs typeface="Courier New"/>
                      </a:endParaRPr>
                    </a:p>
                  </a:txBody>
                  <a:tcPr marL="68580" marR="68580" marT="0" marB="0"/>
                </a:tc>
                <a:extLst>
                  <a:ext uri="{0D108BD9-81ED-4DB2-BD59-A6C34878D82A}">
                    <a16:rowId xmlns:a16="http://schemas.microsoft.com/office/drawing/2014/main" val="10003"/>
                  </a:ext>
                </a:extLst>
              </a:tr>
              <a:tr h="261029">
                <a:tc>
                  <a:txBody>
                    <a:bodyPr/>
                    <a:lstStyle/>
                    <a:p>
                      <a:pPr algn="ctr">
                        <a:spcAft>
                          <a:spcPts val="0"/>
                        </a:spcAft>
                      </a:pPr>
                      <a:r>
                        <a:rPr lang="en-US" sz="1600" kern="500" dirty="0">
                          <a:effectLst/>
                        </a:rPr>
                        <a:t>Motorola</a:t>
                      </a:r>
                      <a:endParaRPr lang="zh-CN" sz="1600" kern="750" dirty="0">
                        <a:effectLst/>
                        <a:latin typeface="Times New Roman"/>
                        <a:ea typeface="宋体"/>
                        <a:cs typeface="Courier New"/>
                      </a:endParaRPr>
                    </a:p>
                  </a:txBody>
                  <a:tcPr marL="68580" marR="68580" marT="0" marB="0"/>
                </a:tc>
                <a:tc>
                  <a:txBody>
                    <a:bodyPr/>
                    <a:lstStyle/>
                    <a:p>
                      <a:pPr algn="ctr">
                        <a:spcAft>
                          <a:spcPts val="0"/>
                        </a:spcAft>
                      </a:pPr>
                      <a:r>
                        <a:rPr lang="zh-CN" sz="1600" kern="500">
                          <a:effectLst/>
                        </a:rPr>
                        <a:t>烟传感器</a:t>
                      </a:r>
                      <a:endParaRPr lang="zh-CN" sz="1600" kern="750">
                        <a:effectLst/>
                        <a:latin typeface="Times New Roman"/>
                        <a:ea typeface="宋体"/>
                        <a:cs typeface="Courier New"/>
                      </a:endParaRPr>
                    </a:p>
                  </a:txBody>
                  <a:tcPr marL="68580" marR="68580" marT="0" marB="0"/>
                </a:tc>
                <a:tc>
                  <a:txBody>
                    <a:bodyPr/>
                    <a:lstStyle/>
                    <a:p>
                      <a:pPr algn="ctr">
                        <a:spcAft>
                          <a:spcPts val="0"/>
                        </a:spcAft>
                      </a:pPr>
                      <a:r>
                        <a:rPr lang="en-US" sz="1600" kern="500">
                          <a:effectLst/>
                        </a:rPr>
                        <a:t>6</a:t>
                      </a:r>
                      <a:r>
                        <a:rPr lang="zh-CN" sz="1600" kern="500">
                          <a:effectLst/>
                        </a:rPr>
                        <a:t>～</a:t>
                      </a:r>
                      <a:r>
                        <a:rPr lang="en-US" sz="1600" kern="500">
                          <a:effectLst/>
                        </a:rPr>
                        <a:t>12</a:t>
                      </a:r>
                      <a:endParaRPr lang="zh-CN" sz="1600" kern="750">
                        <a:effectLst/>
                        <a:latin typeface="Times New Roman"/>
                        <a:ea typeface="宋体"/>
                        <a:cs typeface="Courier New"/>
                      </a:endParaRPr>
                    </a:p>
                  </a:txBody>
                  <a:tcPr marL="68580" marR="68580" marT="0" marB="0"/>
                </a:tc>
                <a:tc>
                  <a:txBody>
                    <a:bodyPr/>
                    <a:lstStyle/>
                    <a:p>
                      <a:pPr algn="ctr">
                        <a:spcAft>
                          <a:spcPts val="0"/>
                        </a:spcAft>
                      </a:pPr>
                      <a:r>
                        <a:rPr lang="en-US" sz="1600" kern="500">
                          <a:effectLst/>
                        </a:rPr>
                        <a:t>5μA</a:t>
                      </a:r>
                      <a:endParaRPr lang="zh-CN" sz="1600" kern="750">
                        <a:effectLst/>
                        <a:latin typeface="Times New Roman"/>
                        <a:ea typeface="宋体"/>
                        <a:cs typeface="Courier New"/>
                      </a:endParaRPr>
                    </a:p>
                  </a:txBody>
                  <a:tcPr marL="68580" marR="68580" marT="0" marB="0"/>
                </a:tc>
                <a:tc>
                  <a:txBody>
                    <a:bodyPr/>
                    <a:lstStyle/>
                    <a:p>
                      <a:pPr algn="ctr">
                        <a:spcAft>
                          <a:spcPts val="0"/>
                        </a:spcAft>
                      </a:pPr>
                      <a:r>
                        <a:rPr lang="en-US" sz="1600" kern="500">
                          <a:effectLst/>
                        </a:rPr>
                        <a:t>—</a:t>
                      </a:r>
                      <a:endParaRPr lang="zh-CN" sz="1600" kern="750">
                        <a:effectLst/>
                        <a:latin typeface="Times New Roman"/>
                        <a:ea typeface="宋体"/>
                        <a:cs typeface="Courier New"/>
                      </a:endParaRPr>
                    </a:p>
                  </a:txBody>
                  <a:tcPr marL="68580" marR="68580" marT="0" marB="0"/>
                </a:tc>
                <a:extLst>
                  <a:ext uri="{0D108BD9-81ED-4DB2-BD59-A6C34878D82A}">
                    <a16:rowId xmlns:a16="http://schemas.microsoft.com/office/drawing/2014/main" val="10004"/>
                  </a:ext>
                </a:extLst>
              </a:tr>
              <a:tr h="261029">
                <a:tc>
                  <a:txBody>
                    <a:bodyPr/>
                    <a:lstStyle/>
                    <a:p>
                      <a:pPr algn="ctr">
                        <a:spcAft>
                          <a:spcPts val="0"/>
                        </a:spcAft>
                      </a:pPr>
                      <a:r>
                        <a:rPr lang="en-US" sz="1600" kern="500" dirty="0" err="1">
                          <a:effectLst/>
                        </a:rPr>
                        <a:t>Melixis</a:t>
                      </a:r>
                      <a:endParaRPr lang="zh-CN" sz="1600" kern="750" dirty="0">
                        <a:effectLst/>
                        <a:latin typeface="Times New Roman"/>
                        <a:ea typeface="宋体"/>
                        <a:cs typeface="Courier New"/>
                      </a:endParaRPr>
                    </a:p>
                  </a:txBody>
                  <a:tcPr marL="68580" marR="68580" marT="0" marB="0"/>
                </a:tc>
                <a:tc>
                  <a:txBody>
                    <a:bodyPr/>
                    <a:lstStyle/>
                    <a:p>
                      <a:pPr algn="ctr">
                        <a:spcAft>
                          <a:spcPts val="0"/>
                        </a:spcAft>
                      </a:pPr>
                      <a:r>
                        <a:rPr lang="zh-CN" sz="1600" kern="500">
                          <a:effectLst/>
                        </a:rPr>
                        <a:t>被动式红外传感器</a:t>
                      </a:r>
                      <a:endParaRPr lang="zh-CN" sz="1600" kern="750">
                        <a:effectLst/>
                        <a:latin typeface="Times New Roman"/>
                        <a:ea typeface="宋体"/>
                        <a:cs typeface="Courier New"/>
                      </a:endParaRPr>
                    </a:p>
                  </a:txBody>
                  <a:tcPr marL="68580" marR="68580" marT="0" marB="0"/>
                </a:tc>
                <a:tc>
                  <a:txBody>
                    <a:bodyPr/>
                    <a:lstStyle/>
                    <a:p>
                      <a:pPr algn="ctr">
                        <a:spcAft>
                          <a:spcPts val="0"/>
                        </a:spcAft>
                      </a:pPr>
                      <a:r>
                        <a:rPr lang="zh-CN" sz="1600" kern="500">
                          <a:effectLst/>
                        </a:rPr>
                        <a:t>任意电压</a:t>
                      </a:r>
                      <a:endParaRPr lang="zh-CN" sz="1600" kern="750">
                        <a:effectLst/>
                        <a:latin typeface="Times New Roman"/>
                        <a:ea typeface="宋体"/>
                        <a:cs typeface="Courier New"/>
                      </a:endParaRPr>
                    </a:p>
                  </a:txBody>
                  <a:tcPr marL="68580" marR="68580" marT="0" marB="0"/>
                </a:tc>
                <a:tc>
                  <a:txBody>
                    <a:bodyPr/>
                    <a:lstStyle/>
                    <a:p>
                      <a:pPr algn="ctr">
                        <a:spcAft>
                          <a:spcPts val="0"/>
                        </a:spcAft>
                      </a:pPr>
                      <a:r>
                        <a:rPr lang="en-US" sz="1600" kern="500">
                          <a:effectLst/>
                        </a:rPr>
                        <a:t>0mA</a:t>
                      </a:r>
                      <a:endParaRPr lang="zh-CN" sz="1600" kern="750">
                        <a:effectLst/>
                        <a:latin typeface="Times New Roman"/>
                        <a:ea typeface="宋体"/>
                        <a:cs typeface="Courier New"/>
                      </a:endParaRPr>
                    </a:p>
                  </a:txBody>
                  <a:tcPr marL="68580" marR="68580" marT="0" marB="0"/>
                </a:tc>
                <a:tc>
                  <a:txBody>
                    <a:bodyPr/>
                    <a:lstStyle/>
                    <a:p>
                      <a:pPr algn="ctr">
                        <a:spcAft>
                          <a:spcPts val="0"/>
                        </a:spcAft>
                      </a:pPr>
                      <a:r>
                        <a:rPr lang="en-US" sz="1600" kern="500" dirty="0">
                          <a:effectLst/>
                        </a:rPr>
                        <a:t>1ms</a:t>
                      </a:r>
                      <a:endParaRPr lang="zh-CN" sz="1600" kern="750" dirty="0">
                        <a:effectLst/>
                        <a:latin typeface="Times New Roman"/>
                        <a:ea typeface="宋体"/>
                        <a:cs typeface="Courier New"/>
                      </a:endParaRPr>
                    </a:p>
                  </a:txBody>
                  <a:tcPr marL="68580" marR="68580" marT="0" marB="0"/>
                </a:tc>
                <a:extLst>
                  <a:ext uri="{0D108BD9-81ED-4DB2-BD59-A6C34878D82A}">
                    <a16:rowId xmlns:a16="http://schemas.microsoft.com/office/drawing/2014/main" val="10005"/>
                  </a:ext>
                </a:extLst>
              </a:tr>
              <a:tr h="261029">
                <a:tc>
                  <a:txBody>
                    <a:bodyPr/>
                    <a:lstStyle/>
                    <a:p>
                      <a:pPr algn="ctr">
                        <a:spcAft>
                          <a:spcPts val="0"/>
                        </a:spcAft>
                      </a:pPr>
                      <a:r>
                        <a:rPr lang="en-US" sz="1600" kern="500">
                          <a:effectLst/>
                        </a:rPr>
                        <a:t>Li-Cor</a:t>
                      </a:r>
                      <a:endParaRPr lang="zh-CN" sz="1600" kern="750">
                        <a:effectLst/>
                        <a:latin typeface="Times New Roman"/>
                        <a:ea typeface="宋体"/>
                        <a:cs typeface="Courier New"/>
                      </a:endParaRPr>
                    </a:p>
                  </a:txBody>
                  <a:tcPr marL="68580" marR="68580" marT="0" marB="0"/>
                </a:tc>
                <a:tc>
                  <a:txBody>
                    <a:bodyPr/>
                    <a:lstStyle/>
                    <a:p>
                      <a:pPr algn="ctr">
                        <a:spcAft>
                          <a:spcPts val="0"/>
                        </a:spcAft>
                      </a:pPr>
                      <a:r>
                        <a:rPr lang="zh-CN" sz="1600" kern="500" dirty="0">
                          <a:effectLst/>
                        </a:rPr>
                        <a:t>合成光传感器</a:t>
                      </a:r>
                      <a:endParaRPr lang="zh-CN" sz="1600" kern="750" dirty="0">
                        <a:effectLst/>
                        <a:latin typeface="Times New Roman"/>
                        <a:ea typeface="宋体"/>
                        <a:cs typeface="Courier New"/>
                      </a:endParaRPr>
                    </a:p>
                  </a:txBody>
                  <a:tcPr marL="68580" marR="68580" marT="0" marB="0"/>
                </a:tc>
                <a:tc>
                  <a:txBody>
                    <a:bodyPr/>
                    <a:lstStyle/>
                    <a:p>
                      <a:pPr algn="ctr">
                        <a:spcAft>
                          <a:spcPts val="0"/>
                        </a:spcAft>
                      </a:pPr>
                      <a:r>
                        <a:rPr lang="zh-CN" sz="1600" kern="500">
                          <a:effectLst/>
                        </a:rPr>
                        <a:t>任意电压</a:t>
                      </a:r>
                      <a:endParaRPr lang="zh-CN" sz="1600" kern="750">
                        <a:effectLst/>
                        <a:latin typeface="Times New Roman"/>
                        <a:ea typeface="宋体"/>
                        <a:cs typeface="Courier New"/>
                      </a:endParaRPr>
                    </a:p>
                  </a:txBody>
                  <a:tcPr marL="68580" marR="68580" marT="0" marB="0"/>
                </a:tc>
                <a:tc>
                  <a:txBody>
                    <a:bodyPr/>
                    <a:lstStyle/>
                    <a:p>
                      <a:pPr algn="ctr">
                        <a:spcAft>
                          <a:spcPts val="0"/>
                        </a:spcAft>
                      </a:pPr>
                      <a:r>
                        <a:rPr lang="en-US" sz="1600" kern="500">
                          <a:effectLst/>
                        </a:rPr>
                        <a:t>0mA</a:t>
                      </a:r>
                      <a:endParaRPr lang="zh-CN" sz="1600" kern="750">
                        <a:effectLst/>
                        <a:latin typeface="Times New Roman"/>
                        <a:ea typeface="宋体"/>
                        <a:cs typeface="Courier New"/>
                      </a:endParaRPr>
                    </a:p>
                  </a:txBody>
                  <a:tcPr marL="68580" marR="68580" marT="0" marB="0"/>
                </a:tc>
                <a:tc>
                  <a:txBody>
                    <a:bodyPr/>
                    <a:lstStyle/>
                    <a:p>
                      <a:pPr algn="ctr">
                        <a:spcAft>
                          <a:spcPts val="0"/>
                        </a:spcAft>
                      </a:pPr>
                      <a:r>
                        <a:rPr lang="en-US" sz="1600" kern="500" dirty="0">
                          <a:effectLst/>
                        </a:rPr>
                        <a:t>1ms</a:t>
                      </a:r>
                      <a:endParaRPr lang="zh-CN" sz="1600" kern="750" dirty="0">
                        <a:effectLst/>
                        <a:latin typeface="Times New Roman"/>
                        <a:ea typeface="宋体"/>
                        <a:cs typeface="Courier New"/>
                      </a:endParaRPr>
                    </a:p>
                  </a:txBody>
                  <a:tcPr marL="68580" marR="68580" marT="0" marB="0"/>
                </a:tc>
                <a:extLst>
                  <a:ext uri="{0D108BD9-81ED-4DB2-BD59-A6C34878D82A}">
                    <a16:rowId xmlns:a16="http://schemas.microsoft.com/office/drawing/2014/main" val="10006"/>
                  </a:ext>
                </a:extLst>
              </a:tr>
              <a:tr h="261029">
                <a:tc>
                  <a:txBody>
                    <a:bodyPr/>
                    <a:lstStyle/>
                    <a:p>
                      <a:pPr algn="ctr">
                        <a:spcAft>
                          <a:spcPts val="0"/>
                        </a:spcAft>
                      </a:pPr>
                      <a:r>
                        <a:rPr lang="en-US" sz="1600" kern="500">
                          <a:effectLst/>
                        </a:rPr>
                        <a:t>Ech2o</a:t>
                      </a:r>
                      <a:endParaRPr lang="zh-CN" sz="1600" kern="750">
                        <a:effectLst/>
                        <a:latin typeface="Times New Roman"/>
                        <a:ea typeface="宋体"/>
                        <a:cs typeface="Courier New"/>
                      </a:endParaRPr>
                    </a:p>
                  </a:txBody>
                  <a:tcPr marL="68580" marR="68580" marT="0" marB="0"/>
                </a:tc>
                <a:tc>
                  <a:txBody>
                    <a:bodyPr/>
                    <a:lstStyle/>
                    <a:p>
                      <a:pPr algn="ctr">
                        <a:spcAft>
                          <a:spcPts val="0"/>
                        </a:spcAft>
                      </a:pPr>
                      <a:r>
                        <a:rPr lang="zh-CN" sz="1600" kern="500" dirty="0">
                          <a:effectLst/>
                        </a:rPr>
                        <a:t>土壤水分传感器</a:t>
                      </a:r>
                      <a:endParaRPr lang="zh-CN" sz="1600" kern="750" dirty="0">
                        <a:effectLst/>
                        <a:latin typeface="Times New Roman"/>
                        <a:ea typeface="宋体"/>
                        <a:cs typeface="Courier New"/>
                      </a:endParaRPr>
                    </a:p>
                  </a:txBody>
                  <a:tcPr marL="68580" marR="68580" marT="0" marB="0"/>
                </a:tc>
                <a:tc>
                  <a:txBody>
                    <a:bodyPr/>
                    <a:lstStyle/>
                    <a:p>
                      <a:pPr algn="ctr">
                        <a:spcAft>
                          <a:spcPts val="0"/>
                        </a:spcAft>
                      </a:pPr>
                      <a:r>
                        <a:rPr lang="en-US" sz="1600" kern="500" dirty="0">
                          <a:effectLst/>
                        </a:rPr>
                        <a:t>2</a:t>
                      </a:r>
                      <a:r>
                        <a:rPr lang="zh-CN" sz="1600" kern="500" dirty="0">
                          <a:effectLst/>
                        </a:rPr>
                        <a:t>～</a:t>
                      </a:r>
                      <a:r>
                        <a:rPr lang="en-US" sz="1600" kern="500" dirty="0">
                          <a:effectLst/>
                        </a:rPr>
                        <a:t>5</a:t>
                      </a:r>
                      <a:endParaRPr lang="zh-CN" sz="1600" kern="750" dirty="0">
                        <a:effectLst/>
                        <a:latin typeface="Times New Roman"/>
                        <a:ea typeface="宋体"/>
                        <a:cs typeface="Courier New"/>
                      </a:endParaRPr>
                    </a:p>
                  </a:txBody>
                  <a:tcPr marL="68580" marR="68580" marT="0" marB="0"/>
                </a:tc>
                <a:tc>
                  <a:txBody>
                    <a:bodyPr/>
                    <a:lstStyle/>
                    <a:p>
                      <a:pPr algn="ctr">
                        <a:spcAft>
                          <a:spcPts val="0"/>
                        </a:spcAft>
                      </a:pPr>
                      <a:r>
                        <a:rPr lang="en-US" sz="1600" kern="500" dirty="0">
                          <a:effectLst/>
                        </a:rPr>
                        <a:t>2mA</a:t>
                      </a:r>
                      <a:endParaRPr lang="zh-CN" sz="1600" kern="750" dirty="0">
                        <a:effectLst/>
                        <a:latin typeface="Times New Roman"/>
                        <a:ea typeface="宋体"/>
                        <a:cs typeface="Courier New"/>
                      </a:endParaRPr>
                    </a:p>
                  </a:txBody>
                  <a:tcPr marL="68580" marR="68580" marT="0" marB="0"/>
                </a:tc>
                <a:tc>
                  <a:txBody>
                    <a:bodyPr/>
                    <a:lstStyle/>
                    <a:p>
                      <a:pPr algn="ctr">
                        <a:spcAft>
                          <a:spcPts val="0"/>
                        </a:spcAft>
                      </a:pPr>
                      <a:r>
                        <a:rPr lang="en-US" sz="1600" kern="500" dirty="0">
                          <a:effectLst/>
                        </a:rPr>
                        <a:t>10ms</a:t>
                      </a:r>
                      <a:endParaRPr lang="zh-CN" sz="1600" kern="750" dirty="0">
                        <a:effectLst/>
                        <a:latin typeface="Times New Roman"/>
                        <a:ea typeface="宋体"/>
                        <a:cs typeface="Courier New"/>
                      </a:endParaRPr>
                    </a:p>
                  </a:txBody>
                  <a:tcPr marL="68580" marR="6858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4528198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360000" lvl="1" algn="just">
              <a:spcBef>
                <a:spcPts val="0"/>
              </a:spcBef>
              <a:buClr>
                <a:srgbClr val="FF3300"/>
              </a:buClr>
              <a:buFont typeface="Wingdings" pitchFamily="2" charset="2"/>
              <a:buChar char="n"/>
            </a:pPr>
            <a:r>
              <a:rPr lang="zh-CN" altLang="zh-CN" dirty="0"/>
              <a:t>微处理器</a:t>
            </a:r>
            <a:endParaRPr lang="en-US" altLang="zh-CN" dirty="0"/>
          </a:p>
          <a:p>
            <a:pPr marL="360000" lvl="1" indent="720000" algn="just">
              <a:spcBef>
                <a:spcPts val="0"/>
              </a:spcBef>
              <a:buClr>
                <a:srgbClr val="FF3300"/>
              </a:buClr>
            </a:pPr>
            <a:r>
              <a:rPr lang="zh-CN" altLang="zh-CN" dirty="0"/>
              <a:t>微处理器是无线传感器节点中负责计算的核心。目前的微处理芯片同时也集成了内存、闪存、</a:t>
            </a:r>
            <a:r>
              <a:rPr lang="en-US" altLang="zh-CN" dirty="0"/>
              <a:t>A/D</a:t>
            </a:r>
            <a:r>
              <a:rPr lang="zh-CN" altLang="zh-CN" dirty="0"/>
              <a:t>转换器、数字</a:t>
            </a:r>
            <a:r>
              <a:rPr lang="en-US" altLang="zh-CN" dirty="0"/>
              <a:t>I/O</a:t>
            </a:r>
            <a:r>
              <a:rPr lang="zh-CN" altLang="zh-CN" dirty="0"/>
              <a:t>等。这种深度集成的特征使它们非常适合在无线传感网络中使用。影响节点工作整体性能的几个关键特性如下：</a:t>
            </a:r>
            <a:endParaRPr lang="en-US" altLang="zh-CN" dirty="0"/>
          </a:p>
          <a:p>
            <a:pPr marL="720000" lvl="1" algn="just">
              <a:spcBef>
                <a:spcPts val="0"/>
              </a:spcBef>
              <a:buClr>
                <a:srgbClr val="FF3300"/>
              </a:buClr>
              <a:buFont typeface="Wingdings" panose="05000000000000000000" pitchFamily="2" charset="2"/>
              <a:buChar char="p"/>
            </a:pPr>
            <a:r>
              <a:rPr lang="zh-CN" altLang="zh-CN" dirty="0"/>
              <a:t>功耗特性。</a:t>
            </a:r>
            <a:endParaRPr lang="en-US" altLang="zh-CN" dirty="0"/>
          </a:p>
          <a:p>
            <a:pPr marL="720000" lvl="1" algn="just">
              <a:spcBef>
                <a:spcPts val="0"/>
              </a:spcBef>
              <a:buClr>
                <a:srgbClr val="FF3300"/>
              </a:buClr>
              <a:buFont typeface="Wingdings" panose="05000000000000000000" pitchFamily="2" charset="2"/>
              <a:buChar char="p"/>
            </a:pPr>
            <a:r>
              <a:rPr lang="zh-CN" altLang="zh-CN" dirty="0"/>
              <a:t>唤醒时间。</a:t>
            </a:r>
            <a:endParaRPr lang="en-US" altLang="zh-CN" dirty="0"/>
          </a:p>
          <a:p>
            <a:pPr marL="720000" lvl="1" algn="just">
              <a:spcBef>
                <a:spcPts val="0"/>
              </a:spcBef>
              <a:buClr>
                <a:srgbClr val="FF3300"/>
              </a:buClr>
              <a:buFont typeface="Wingdings" panose="05000000000000000000" pitchFamily="2" charset="2"/>
              <a:buChar char="p"/>
            </a:pPr>
            <a:r>
              <a:rPr lang="zh-CN" altLang="zh-CN" dirty="0"/>
              <a:t>供电电压</a:t>
            </a:r>
            <a:endParaRPr lang="en-US" altLang="zh-CN" dirty="0"/>
          </a:p>
          <a:p>
            <a:pPr marL="720000" lvl="1" algn="just">
              <a:spcBef>
                <a:spcPts val="0"/>
              </a:spcBef>
              <a:buClr>
                <a:srgbClr val="FF3300"/>
              </a:buClr>
              <a:buFont typeface="Wingdings" panose="05000000000000000000" pitchFamily="2" charset="2"/>
              <a:buChar char="p"/>
            </a:pPr>
            <a:r>
              <a:rPr lang="zh-CN" altLang="zh-CN" dirty="0"/>
              <a:t>运算速度。</a:t>
            </a:r>
            <a:endParaRPr lang="en-US" altLang="zh-CN" dirty="0"/>
          </a:p>
          <a:p>
            <a:pPr marL="720000" lvl="1" algn="just">
              <a:spcBef>
                <a:spcPts val="0"/>
              </a:spcBef>
              <a:buClr>
                <a:srgbClr val="FF3300"/>
              </a:buClr>
              <a:buFont typeface="Wingdings" panose="05000000000000000000" pitchFamily="2" charset="2"/>
              <a:buChar char="p"/>
            </a:pPr>
            <a:r>
              <a:rPr lang="zh-CN" altLang="zh-CN" dirty="0"/>
              <a:t>内存大小</a:t>
            </a:r>
            <a:r>
              <a:rPr lang="en-US" altLang="zh-CN" dirty="0"/>
              <a:t>	</a:t>
            </a:r>
          </a:p>
          <a:p>
            <a:pPr lvl="1">
              <a:buClr>
                <a:srgbClr val="FF3300"/>
              </a:buClr>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4.3 WSN</a:t>
            </a:r>
            <a:r>
              <a:rPr lang="zh-CN" altLang="en-US" dirty="0"/>
              <a:t>的开发环境</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24528198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764704"/>
            <a:ext cx="10668000" cy="5543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Aft>
                <a:spcPts val="0"/>
              </a:spcAft>
              <a:buClr>
                <a:srgbClr val="FF3300"/>
              </a:buClr>
              <a:buNone/>
            </a:pPr>
            <a:endParaRPr kern="900" dirty="0">
              <a:latin typeface="汉仪中黑简"/>
              <a:cs typeface="Courier New" panose="02070309020205020404" pitchFamily="49" charset="0"/>
            </a:endParaRPr>
          </a:p>
          <a:p>
            <a:pPr marL="360000" lvl="1" algn="just">
              <a:spcBef>
                <a:spcPts val="0"/>
              </a:spcBef>
              <a:buClr>
                <a:srgbClr val="FF3300"/>
              </a:buClr>
              <a:buFont typeface="Wingdings" pitchFamily="2" charset="2"/>
              <a:buChar char="n"/>
            </a:pPr>
            <a:r>
              <a:rPr lang="zh-CN" altLang="zh-CN" dirty="0"/>
              <a:t>通信芯片</a:t>
            </a:r>
            <a:endParaRPr lang="en-US" altLang="zh-CN" dirty="0"/>
          </a:p>
          <a:p>
            <a:pPr lvl="1">
              <a:buClr>
                <a:srgbClr val="FF3300"/>
              </a:buClr>
            </a:pPr>
            <a:r>
              <a:rPr lang="en-US" altLang="zh-CN" dirty="0"/>
              <a:t>	</a:t>
            </a:r>
            <a:r>
              <a:rPr lang="zh-CN" altLang="en-US" dirty="0"/>
              <a:t>通</a:t>
            </a:r>
            <a:r>
              <a:rPr lang="zh-CN" altLang="zh-CN" dirty="0"/>
              <a:t>信芯片是无线传感网络节点中重要的组成部分。通信芯片能耗有两大特点</a:t>
            </a:r>
            <a:r>
              <a:rPr lang="zh-CN" altLang="en-US" dirty="0"/>
              <a:t>如下。</a:t>
            </a:r>
            <a:endParaRPr lang="en-US" altLang="zh-CN" dirty="0"/>
          </a:p>
          <a:p>
            <a:pPr marL="720000" lvl="1" algn="just">
              <a:spcBef>
                <a:spcPts val="0"/>
              </a:spcBef>
              <a:buClr>
                <a:srgbClr val="FF3300"/>
              </a:buClr>
              <a:buFont typeface="Wingdings" panose="05000000000000000000" pitchFamily="2" charset="2"/>
              <a:buChar char="p"/>
            </a:pPr>
            <a:r>
              <a:rPr lang="zh-CN" altLang="en-US" dirty="0"/>
              <a:t>两大特点</a:t>
            </a:r>
            <a:endParaRPr lang="en-US" altLang="zh-CN" dirty="0"/>
          </a:p>
          <a:p>
            <a:pPr marL="1080000" lvl="1" algn="just">
              <a:spcBef>
                <a:spcPts val="0"/>
              </a:spcBef>
              <a:buClr>
                <a:srgbClr val="FF3300"/>
              </a:buClr>
              <a:buFont typeface="Wingdings" panose="05000000000000000000" pitchFamily="2" charset="2"/>
              <a:buChar char="n"/>
            </a:pPr>
            <a:r>
              <a:rPr lang="zh-CN" altLang="zh-CN" dirty="0"/>
              <a:t>其一，在一个无线传感节点的总能量消耗中，通信芯片能耗所占的比例最大。</a:t>
            </a:r>
            <a:endParaRPr lang="en-US" altLang="zh-CN" dirty="0"/>
          </a:p>
          <a:p>
            <a:pPr marL="1080000" lvl="1" algn="just">
              <a:spcBef>
                <a:spcPts val="0"/>
              </a:spcBef>
              <a:buClr>
                <a:srgbClr val="FF3300"/>
              </a:buClr>
              <a:buFont typeface="Wingdings" panose="05000000000000000000" pitchFamily="2" charset="2"/>
              <a:buChar char="n"/>
            </a:pPr>
            <a:r>
              <a:rPr lang="zh-CN" altLang="zh-CN" dirty="0"/>
              <a:t>其二，低功耗的通信芯片在发送状态和接收状态的能量差别不大。这就意味着，只要通信芯片开着，不管是否接收数据，它都在消耗差不多的能量。</a:t>
            </a:r>
          </a:p>
          <a:p>
            <a:pPr marL="1080000" lvl="1" algn="just">
              <a:spcBef>
                <a:spcPts val="0"/>
              </a:spcBef>
              <a:buClr>
                <a:srgbClr val="FF3300"/>
              </a:buClr>
              <a:buFont typeface="Wingdings" panose="05000000000000000000" pitchFamily="2" charset="2"/>
              <a:buChar char="n"/>
            </a:pPr>
            <a:endParaRPr lang="en-US" altLang="zh-CN" dirty="0">
              <a:solidFill>
                <a:schemeClr val="accent1"/>
              </a:solidFill>
            </a:endParaRPr>
          </a:p>
          <a:p>
            <a:pPr lvl="1">
              <a:buClr>
                <a:srgbClr val="FF3300"/>
              </a:buClr>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4.3 WSN</a:t>
            </a:r>
            <a:r>
              <a:rPr lang="zh-CN" altLang="en-US" dirty="0"/>
              <a:t>的开发环境</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24528198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360000" lvl="1" algn="just">
              <a:spcBef>
                <a:spcPts val="0"/>
              </a:spcBef>
              <a:buClr>
                <a:srgbClr val="FF3300"/>
              </a:buClr>
              <a:buFont typeface="Wingdings" pitchFamily="2" charset="2"/>
              <a:buChar char="n"/>
            </a:pPr>
            <a:r>
              <a:rPr lang="zh-CN" altLang="zh-CN" dirty="0"/>
              <a:t>供能装置</a:t>
            </a:r>
            <a:endParaRPr lang="en-US" altLang="zh-CN" dirty="0"/>
          </a:p>
          <a:p>
            <a:pPr marL="360000" indent="720000" algn="just">
              <a:spcBef>
                <a:spcPts val="0"/>
              </a:spcBef>
              <a:buNone/>
            </a:pPr>
            <a:r>
              <a:rPr lang="zh-CN" altLang="zh-CN" dirty="0">
                <a:solidFill>
                  <a:srgbClr val="000099"/>
                </a:solidFill>
              </a:rPr>
              <a:t>采用电池供电，使得节点容易部署。但由于电压、环境等变化，电池容量并不能被完全利用。</a:t>
            </a:r>
          </a:p>
          <a:p>
            <a:pPr marL="360000" indent="720000" algn="just">
              <a:spcBef>
                <a:spcPts val="0"/>
              </a:spcBef>
              <a:buNone/>
            </a:pPr>
            <a:r>
              <a:rPr lang="zh-CN" altLang="zh-CN" dirty="0">
                <a:solidFill>
                  <a:srgbClr val="000099"/>
                </a:solidFill>
              </a:rPr>
              <a:t>利用可再生能量，如太阳能。可再生能源存储能量有两种方式：充电电池，自放电较少，电能利用会比较高，但充电的效率较低，且充电次数有限；超电容，充电效率高，充电次数可达</a:t>
            </a:r>
            <a:r>
              <a:rPr lang="en-US" altLang="zh-CN" dirty="0">
                <a:solidFill>
                  <a:srgbClr val="000099"/>
                </a:solidFill>
              </a:rPr>
              <a:t>100</a:t>
            </a:r>
            <a:r>
              <a:rPr lang="zh-CN" altLang="zh-CN" dirty="0">
                <a:solidFill>
                  <a:srgbClr val="000099"/>
                </a:solidFill>
              </a:rPr>
              <a:t>万次，且不易受温度、振动等因素的影响。</a:t>
            </a:r>
          </a:p>
          <a:p>
            <a:pPr lvl="1">
              <a:buClr>
                <a:srgbClr val="FF3300"/>
              </a:buClr>
            </a:pPr>
            <a:endParaRPr lang="en-US" altLang="zh-CN" dirty="0"/>
          </a:p>
          <a:p>
            <a:pPr lvl="1">
              <a:buClr>
                <a:srgbClr val="FF3300"/>
              </a:buClr>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4.3 WSN</a:t>
            </a:r>
            <a:r>
              <a:rPr lang="zh-CN" altLang="en-US" dirty="0"/>
              <a:t>的开发环境</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24528198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873208"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ts val="0"/>
              </a:spcBef>
              <a:spcAft>
                <a:spcPts val="0"/>
              </a:spcAft>
              <a:buClr>
                <a:srgbClr val="FF3300"/>
              </a:buClr>
              <a:buFont typeface="Wingdings" panose="05000000000000000000" pitchFamily="2" charset="2"/>
              <a:buChar char="p"/>
            </a:pPr>
            <a:r>
              <a:rPr lang="en-US" altLang="zh-CN" dirty="0"/>
              <a:t>WSN</a:t>
            </a:r>
            <a:r>
              <a:rPr lang="zh-CN" altLang="zh-CN" dirty="0"/>
              <a:t>操作系统</a:t>
            </a:r>
            <a:endParaRPr kern="900" dirty="0">
              <a:latin typeface="汉仪中黑简"/>
              <a:cs typeface="Courier New" panose="02070309020205020404" pitchFamily="49" charset="0"/>
            </a:endParaRPr>
          </a:p>
          <a:p>
            <a:pPr marL="360000" lvl="1" algn="just">
              <a:spcBef>
                <a:spcPts val="0"/>
              </a:spcBef>
              <a:buClr>
                <a:srgbClr val="FF3300"/>
              </a:buClr>
              <a:buFont typeface="Wingdings" pitchFamily="2" charset="2"/>
              <a:buChar char="n"/>
            </a:pPr>
            <a:r>
              <a:rPr lang="zh-CN" altLang="en-US" dirty="0"/>
              <a:t>概述</a:t>
            </a:r>
            <a:endParaRPr lang="en-US" altLang="zh-CN" dirty="0"/>
          </a:p>
          <a:p>
            <a:pPr marL="360000" lvl="1" indent="720000" algn="just">
              <a:spcBef>
                <a:spcPts val="0"/>
              </a:spcBef>
              <a:buClr>
                <a:srgbClr val="FF3300"/>
              </a:buClr>
            </a:pPr>
            <a:r>
              <a:rPr lang="en-US" altLang="zh-CN" dirty="0" err="1"/>
              <a:t>TinyOS</a:t>
            </a:r>
            <a:r>
              <a:rPr lang="zh-CN" altLang="zh-CN" dirty="0"/>
              <a:t>是一个开源的嵌入式操作</a:t>
            </a:r>
            <a:r>
              <a:rPr lang="en-US" altLang="zh-CN" dirty="0"/>
              <a:t>.</a:t>
            </a:r>
            <a:r>
              <a:rPr lang="zh-CN" altLang="zh-CN" dirty="0"/>
              <a:t>系统，由加州大学伯克利分校开发，主要是应用于无线传感网络方面，是一种基于组件（</a:t>
            </a:r>
            <a:r>
              <a:rPr lang="en-US" altLang="zh-CN" dirty="0"/>
              <a:t>component-based</a:t>
            </a:r>
            <a:r>
              <a:rPr lang="zh-CN" altLang="zh-CN" dirty="0"/>
              <a:t>）的架构方式，能够快速实现各种应用。</a:t>
            </a:r>
            <a:r>
              <a:rPr lang="en-US" altLang="zh-CN" dirty="0" err="1"/>
              <a:t>TinyOS</a:t>
            </a:r>
            <a:r>
              <a:rPr lang="zh-CN" altLang="zh-CN" dirty="0"/>
              <a:t>程序采用的是模块化设计，程序核心往往都很小。一般来说，核心代码和数据大概在</a:t>
            </a:r>
            <a:r>
              <a:rPr lang="en-US" altLang="zh-CN" dirty="0"/>
              <a:t>400B</a:t>
            </a:r>
            <a:r>
              <a:rPr lang="zh-CN" altLang="zh-CN" dirty="0"/>
              <a:t>，能够突破传感器存储资源少的限制，使得</a:t>
            </a:r>
            <a:r>
              <a:rPr lang="en-US" altLang="zh-CN" dirty="0" err="1"/>
              <a:t>TinyOS</a:t>
            </a:r>
            <a:r>
              <a:rPr lang="zh-CN" altLang="zh-CN" dirty="0"/>
              <a:t>可以有效地运行在无线传感网络节点上，并负责执行相应的管理工作。</a:t>
            </a:r>
          </a:p>
          <a:p>
            <a:pPr lvl="1">
              <a:buClr>
                <a:srgbClr val="FF3300"/>
              </a:buClr>
            </a:pPr>
            <a:r>
              <a:rPr lang="en-US" altLang="zh-CN" dirty="0"/>
              <a:t>	</a:t>
            </a:r>
          </a:p>
          <a:p>
            <a:pPr lvl="1">
              <a:buClr>
                <a:srgbClr val="FF3300"/>
              </a:buClr>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4.3 WSN</a:t>
            </a:r>
            <a:r>
              <a:rPr lang="zh-CN" altLang="en-US" dirty="0"/>
              <a:t>的开发环境</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29473109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360000" lvl="1" algn="just">
              <a:spcBef>
                <a:spcPts val="0"/>
              </a:spcBef>
              <a:buClr>
                <a:srgbClr val="FF3300"/>
              </a:buClr>
              <a:buFont typeface="Wingdings" pitchFamily="2" charset="2"/>
              <a:buChar char="n"/>
            </a:pPr>
            <a:r>
              <a:rPr lang="en-US" altLang="zh-CN" dirty="0" err="1"/>
              <a:t>TinyOS</a:t>
            </a:r>
            <a:r>
              <a:rPr lang="zh-CN" altLang="zh-CN" dirty="0"/>
              <a:t>的主要特点</a:t>
            </a:r>
            <a:endParaRPr lang="en-US" altLang="zh-CN" dirty="0"/>
          </a:p>
          <a:p>
            <a:pPr marL="720000" lvl="1" algn="just">
              <a:spcBef>
                <a:spcPts val="0"/>
              </a:spcBef>
              <a:buClr>
                <a:srgbClr val="FF3300"/>
              </a:buClr>
              <a:buFont typeface="Wingdings" panose="05000000000000000000" pitchFamily="2" charset="2"/>
              <a:buChar char="p"/>
            </a:pPr>
            <a:r>
              <a:rPr lang="zh-CN" altLang="zh-CN" dirty="0"/>
              <a:t>采用组件的体系结构。</a:t>
            </a:r>
            <a:endParaRPr lang="en-US" altLang="zh-CN" dirty="0"/>
          </a:p>
          <a:p>
            <a:pPr marL="720000" lvl="1" algn="just">
              <a:spcBef>
                <a:spcPts val="0"/>
              </a:spcBef>
              <a:buClr>
                <a:srgbClr val="FF3300"/>
              </a:buClr>
              <a:buFont typeface="Wingdings" panose="05000000000000000000" pitchFamily="2" charset="2"/>
              <a:buChar char="p"/>
            </a:pPr>
            <a:r>
              <a:rPr lang="zh-CN" altLang="zh-CN" dirty="0"/>
              <a:t>采用事件驱动机制。</a:t>
            </a:r>
            <a:endParaRPr lang="en-US" altLang="zh-CN" dirty="0"/>
          </a:p>
          <a:p>
            <a:pPr marL="720000" lvl="1" algn="just">
              <a:spcBef>
                <a:spcPts val="0"/>
              </a:spcBef>
              <a:buClr>
                <a:srgbClr val="FF3300"/>
              </a:buClr>
              <a:buFont typeface="Wingdings" panose="05000000000000000000" pitchFamily="2" charset="2"/>
              <a:buChar char="p"/>
            </a:pPr>
            <a:r>
              <a:rPr lang="zh-CN" altLang="zh-CN" dirty="0"/>
              <a:t>采用轻量级的线程技术和基于先进先出（</a:t>
            </a:r>
            <a:r>
              <a:rPr lang="en-US" altLang="zh-CN" dirty="0"/>
              <a:t>first in first out</a:t>
            </a:r>
            <a:r>
              <a:rPr lang="zh-CN" altLang="zh-CN" dirty="0"/>
              <a:t>，</a:t>
            </a:r>
            <a:r>
              <a:rPr lang="en-US" altLang="zh-CN" dirty="0"/>
              <a:t>FIFO</a:t>
            </a:r>
            <a:r>
              <a:rPr lang="zh-CN" altLang="zh-CN" dirty="0"/>
              <a:t>）的任务队列调度方法。</a:t>
            </a:r>
          </a:p>
          <a:p>
            <a:pPr marL="720000" lvl="1" algn="just">
              <a:spcBef>
                <a:spcPts val="0"/>
              </a:spcBef>
              <a:buClr>
                <a:srgbClr val="FF3300"/>
              </a:buClr>
              <a:buFont typeface="Wingdings" panose="05000000000000000000" pitchFamily="2" charset="2"/>
              <a:buChar char="p"/>
            </a:pPr>
            <a:r>
              <a:rPr lang="zh-CN" altLang="zh-CN" dirty="0"/>
              <a:t>采用基于事件模块驱动的主动消息通信方式。</a:t>
            </a:r>
            <a:endParaRPr lang="en-US" altLang="zh-CN" dirty="0"/>
          </a:p>
          <a:p>
            <a:pPr marL="360000" lvl="1" algn="just">
              <a:spcBef>
                <a:spcPts val="0"/>
              </a:spcBef>
              <a:buClr>
                <a:srgbClr val="FF3300"/>
              </a:buClr>
              <a:buFont typeface="Wingdings" pitchFamily="2" charset="2"/>
              <a:buChar char="n"/>
            </a:pPr>
            <a:r>
              <a:rPr lang="en-US" altLang="zh-CN" dirty="0" err="1"/>
              <a:t>nesC</a:t>
            </a:r>
            <a:r>
              <a:rPr lang="zh-CN" altLang="zh-CN" dirty="0"/>
              <a:t>简介</a:t>
            </a:r>
            <a:endParaRPr lang="en-US" altLang="zh-CN" dirty="0"/>
          </a:p>
          <a:p>
            <a:pPr marL="360000" lvl="1" indent="720000" algn="just">
              <a:spcBef>
                <a:spcPts val="0"/>
              </a:spcBef>
              <a:buClr>
                <a:srgbClr val="FF3300"/>
              </a:buClr>
            </a:pPr>
            <a:r>
              <a:rPr lang="en-US" altLang="zh-CN" dirty="0" err="1"/>
              <a:t>TinyOS</a:t>
            </a:r>
            <a:r>
              <a:rPr lang="zh-CN" altLang="zh-CN" dirty="0"/>
              <a:t>的开发语言是</a:t>
            </a:r>
            <a:r>
              <a:rPr lang="en-US" altLang="zh-CN" dirty="0" err="1"/>
              <a:t>nesC</a:t>
            </a:r>
            <a:r>
              <a:rPr lang="zh-CN" altLang="zh-CN" dirty="0"/>
              <a:t>。</a:t>
            </a:r>
            <a:r>
              <a:rPr lang="en-US" altLang="zh-CN" dirty="0" err="1"/>
              <a:t>nesC</a:t>
            </a:r>
            <a:r>
              <a:rPr lang="zh-CN" altLang="zh-CN" dirty="0"/>
              <a:t>是对</a:t>
            </a:r>
            <a:r>
              <a:rPr lang="en-US" altLang="zh-CN" dirty="0"/>
              <a:t>C</a:t>
            </a:r>
            <a:r>
              <a:rPr lang="zh-CN" altLang="zh-CN" dirty="0"/>
              <a:t>的扩展，它主要基于体现</a:t>
            </a:r>
            <a:r>
              <a:rPr lang="en-US" altLang="zh-CN" dirty="0" err="1"/>
              <a:t>TinyOS</a:t>
            </a:r>
            <a:r>
              <a:rPr lang="zh-CN" altLang="zh-CN" dirty="0"/>
              <a:t>的结构化概念和执行模型而设计。其基本特点如下：</a:t>
            </a:r>
          </a:p>
          <a:p>
            <a:pPr marL="360000" lvl="1" algn="just">
              <a:spcBef>
                <a:spcPts val="0"/>
              </a:spcBef>
              <a:buClr>
                <a:srgbClr val="FF3300"/>
              </a:buClr>
            </a:pPr>
            <a:endParaRPr lang="en-US" altLang="zh-CN" dirty="0"/>
          </a:p>
          <a:p>
            <a:pPr marL="720000" lvl="1" algn="just">
              <a:spcBef>
                <a:spcPts val="0"/>
              </a:spcBef>
              <a:buClr>
                <a:srgbClr val="FF3300"/>
              </a:buClr>
            </a:pPr>
            <a:r>
              <a:rPr lang="en-US" altLang="zh-CN" dirty="0"/>
              <a:t>		</a:t>
            </a:r>
          </a:p>
          <a:p>
            <a:pPr lvl="1">
              <a:buClr>
                <a:srgbClr val="FF3300"/>
              </a:buClr>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4.3 WSN</a:t>
            </a:r>
            <a:r>
              <a:rPr lang="zh-CN" altLang="en-US" dirty="0"/>
              <a:t>的开发环境</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24528198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lvl="1" algn="just">
              <a:spcBef>
                <a:spcPts val="0"/>
              </a:spcBef>
              <a:buClr>
                <a:srgbClr val="FF3300"/>
              </a:buClr>
              <a:buFont typeface="Wingdings" panose="05000000000000000000" pitchFamily="2" charset="2"/>
              <a:buChar char="p"/>
            </a:pPr>
            <a:r>
              <a:rPr lang="en-US" altLang="zh-CN" dirty="0" err="1">
                <a:latin typeface="Times New Roman" pitchFamily="18" charset="0"/>
                <a:cs typeface="Times New Roman" pitchFamily="18" charset="0"/>
              </a:rPr>
              <a:t>nesC</a:t>
            </a:r>
            <a:r>
              <a:rPr lang="zh-CN" altLang="en-US" dirty="0">
                <a:latin typeface="Times New Roman" pitchFamily="18" charset="0"/>
                <a:cs typeface="Times New Roman" pitchFamily="18" charset="0"/>
              </a:rPr>
              <a:t>特点</a:t>
            </a:r>
            <a:endParaRPr dirty="0">
              <a:latin typeface="Times New Roman" pitchFamily="18" charset="0"/>
              <a:cs typeface="Times New Roman" pitchFamily="18" charset="0"/>
            </a:endParaRPr>
          </a:p>
          <a:p>
            <a:pPr marL="720000" lvl="1" algn="just">
              <a:spcBef>
                <a:spcPts val="0"/>
              </a:spcBef>
              <a:buClr>
                <a:srgbClr val="FF3300"/>
              </a:buClr>
              <a:buFont typeface="Wingdings" pitchFamily="2" charset="2"/>
              <a:buChar char="n"/>
            </a:pPr>
            <a:r>
              <a:rPr lang="en-US" altLang="zh-CN" dirty="0" err="1">
                <a:solidFill>
                  <a:srgbClr val="0000FF"/>
                </a:solidFill>
              </a:rPr>
              <a:t>nesC</a:t>
            </a:r>
            <a:r>
              <a:rPr lang="zh-CN" altLang="zh-CN" dirty="0">
                <a:solidFill>
                  <a:srgbClr val="0000FF"/>
                </a:solidFill>
              </a:rPr>
              <a:t>语言是专门为资源极其受限、硬件平台多样化的传感器节点设计的开发语言。使用</a:t>
            </a:r>
            <a:r>
              <a:rPr lang="en-US" altLang="zh-CN" dirty="0" err="1">
                <a:solidFill>
                  <a:srgbClr val="0000FF"/>
                </a:solidFill>
              </a:rPr>
              <a:t>nesC</a:t>
            </a:r>
            <a:r>
              <a:rPr lang="zh-CN" altLang="zh-CN" dirty="0">
                <a:solidFill>
                  <a:srgbClr val="0000FF"/>
                </a:solidFill>
              </a:rPr>
              <a:t>编写的应用程序是基于组件的。</a:t>
            </a:r>
            <a:endParaRPr lang="en-US" altLang="zh-CN" dirty="0">
              <a:solidFill>
                <a:srgbClr val="0000FF"/>
              </a:solidFill>
            </a:endParaRPr>
          </a:p>
          <a:p>
            <a:pPr marL="720000" lvl="1" algn="just">
              <a:spcBef>
                <a:spcPts val="0"/>
              </a:spcBef>
              <a:buClr>
                <a:srgbClr val="FF3300"/>
              </a:buClr>
              <a:buFont typeface="Wingdings" pitchFamily="2" charset="2"/>
              <a:buChar char="n"/>
            </a:pPr>
            <a:r>
              <a:rPr lang="zh-CN" altLang="zh-CN" dirty="0">
                <a:solidFill>
                  <a:srgbClr val="0000FF"/>
                </a:solidFill>
              </a:rPr>
              <a:t>组件之间的交互必须通过接口实现。</a:t>
            </a:r>
            <a:endParaRPr lang="en-US" altLang="zh-CN" dirty="0">
              <a:solidFill>
                <a:srgbClr val="0000FF"/>
              </a:solidFill>
            </a:endParaRPr>
          </a:p>
          <a:p>
            <a:pPr marL="720000" lvl="1" algn="just">
              <a:spcBef>
                <a:spcPts val="0"/>
              </a:spcBef>
              <a:buClr>
                <a:srgbClr val="FF3300"/>
              </a:buClr>
              <a:buFont typeface="Wingdings" pitchFamily="2" charset="2"/>
              <a:buChar char="n"/>
            </a:pPr>
            <a:r>
              <a:rPr lang="zh-CN" altLang="zh-CN" dirty="0">
                <a:solidFill>
                  <a:srgbClr val="0000FF"/>
                </a:solidFill>
              </a:rPr>
              <a:t>用</a:t>
            </a:r>
            <a:r>
              <a:rPr lang="en-US" altLang="zh-CN" dirty="0" err="1">
                <a:solidFill>
                  <a:srgbClr val="0000FF"/>
                </a:solidFill>
              </a:rPr>
              <a:t>nesC</a:t>
            </a:r>
            <a:r>
              <a:rPr lang="zh-CN" altLang="zh-CN" dirty="0">
                <a:solidFill>
                  <a:srgbClr val="0000FF"/>
                </a:solidFill>
              </a:rPr>
              <a:t>编写的应用程序一般有一个最顶层的配置文件。</a:t>
            </a:r>
            <a:endParaRPr lang="en-US" altLang="zh-CN" dirty="0">
              <a:solidFill>
                <a:srgbClr val="0000FF"/>
              </a:solidFill>
            </a:endParaRPr>
          </a:p>
          <a:p>
            <a:pPr marL="360000" lvl="1" indent="720000" algn="just">
              <a:spcBef>
                <a:spcPts val="0"/>
              </a:spcBef>
              <a:buClr>
                <a:srgbClr val="FF3300"/>
              </a:buClr>
            </a:pPr>
            <a:r>
              <a:rPr lang="en-US" altLang="zh-CN" dirty="0">
                <a:solidFill>
                  <a:srgbClr val="0000FF"/>
                </a:solidFill>
              </a:rPr>
              <a:t>	</a:t>
            </a:r>
          </a:p>
          <a:p>
            <a:pPr lvl="1">
              <a:buClr>
                <a:srgbClr val="FF3300"/>
              </a:buClr>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4.3 WSN</a:t>
            </a:r>
            <a:r>
              <a:rPr lang="zh-CN" altLang="en-US" dirty="0"/>
              <a:t>的开发环境</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31558253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792137" y="1340767"/>
            <a:ext cx="11089282"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lvl="1" indent="-457200">
              <a:buClr>
                <a:srgbClr val="FF3300"/>
              </a:buClr>
              <a:buFont typeface="Wingdings" pitchFamily="2" charset="2"/>
              <a:buChar char="n"/>
            </a:pPr>
            <a:r>
              <a:rPr lang="en-US" altLang="zh-CN" dirty="0" err="1">
                <a:solidFill>
                  <a:schemeClr val="bg1"/>
                </a:solidFill>
              </a:rPr>
              <a:t>TinyOS</a:t>
            </a:r>
            <a:r>
              <a:rPr lang="zh-CN" altLang="zh-CN" dirty="0">
                <a:solidFill>
                  <a:schemeClr val="bg1"/>
                </a:solidFill>
              </a:rPr>
              <a:t>组件模型</a:t>
            </a:r>
          </a:p>
          <a:p>
            <a:pPr marL="0" lvl="1">
              <a:buClr>
                <a:srgbClr val="FF3300"/>
              </a:buClr>
            </a:pPr>
            <a:r>
              <a:rPr lang="en-US" altLang="zh-CN" dirty="0" err="1"/>
              <a:t>TinyOS</a:t>
            </a:r>
            <a:r>
              <a:rPr lang="zh-CN" altLang="zh-CN" dirty="0"/>
              <a:t>包含了经过特殊设计的组件模型，其目标是高效的模块化和易于构建组件型应用软件。</a:t>
            </a:r>
            <a:r>
              <a:rPr lang="en-US" altLang="zh-CN" dirty="0" err="1"/>
              <a:t>TinyOS</a:t>
            </a:r>
            <a:r>
              <a:rPr lang="zh-CN" altLang="zh-CN" dirty="0"/>
              <a:t>组件有</a:t>
            </a:r>
            <a:r>
              <a:rPr lang="en-US" altLang="zh-CN" dirty="0"/>
              <a:t>4</a:t>
            </a:r>
            <a:r>
              <a:rPr lang="zh-CN" altLang="zh-CN" dirty="0"/>
              <a:t>个相互关联的部分：一组命令处理程序句柄、</a:t>
            </a:r>
            <a:endParaRPr lang="en-US" altLang="zh-CN" dirty="0"/>
          </a:p>
          <a:p>
            <a:pPr marL="0" lvl="1">
              <a:buClr>
                <a:srgbClr val="FF3300"/>
              </a:buClr>
            </a:pPr>
            <a:r>
              <a:rPr lang="zh-CN" altLang="zh-CN" dirty="0"/>
              <a:t>一组事件处理程序句柄、一个经过封</a:t>
            </a:r>
            <a:endParaRPr lang="en-US" altLang="zh-CN" dirty="0"/>
          </a:p>
          <a:p>
            <a:pPr marL="0" lvl="1">
              <a:buClr>
                <a:srgbClr val="FF3300"/>
              </a:buClr>
            </a:pPr>
            <a:r>
              <a:rPr lang="zh-CN" altLang="zh-CN" dirty="0"/>
              <a:t>装的私有数据帧和一个简单的任务。</a:t>
            </a:r>
            <a:endParaRPr lang="en-US" altLang="zh-CN" dirty="0"/>
          </a:p>
          <a:p>
            <a:pPr marL="0" lvl="1">
              <a:buClr>
                <a:srgbClr val="FF3300"/>
              </a:buClr>
            </a:pPr>
            <a:r>
              <a:rPr lang="zh-CN" altLang="zh-CN" dirty="0"/>
              <a:t>图</a:t>
            </a:r>
            <a:r>
              <a:rPr lang="en-US" altLang="zh-CN" dirty="0"/>
              <a:t>4-11</a:t>
            </a:r>
            <a:r>
              <a:rPr lang="zh-CN" altLang="zh-CN" dirty="0"/>
              <a:t>所示为一个支持多跳无线通信</a:t>
            </a:r>
            <a:endParaRPr lang="en-US" altLang="zh-CN" dirty="0"/>
          </a:p>
          <a:p>
            <a:pPr marL="0" lvl="1">
              <a:buClr>
                <a:srgbClr val="FF3300"/>
              </a:buClr>
            </a:pPr>
            <a:r>
              <a:rPr lang="zh-CN" altLang="zh-CN" dirty="0"/>
              <a:t>的组件集合与这些组件之间的关系。</a:t>
            </a:r>
            <a:r>
              <a:rPr lang="en-US" altLang="zh-CN" dirty="0"/>
              <a:t>                                      </a:t>
            </a:r>
          </a:p>
          <a:p>
            <a:pPr marL="0" lvl="1">
              <a:buClr>
                <a:srgbClr val="FF3300"/>
              </a:buClr>
            </a:pPr>
            <a:r>
              <a:rPr lang="en-US" altLang="zh-CN" sz="1800" dirty="0">
                <a:solidFill>
                  <a:srgbClr val="000000"/>
                </a:solidFill>
              </a:rPr>
              <a:t>                                                          </a:t>
            </a:r>
            <a:r>
              <a:rPr lang="zh-CN" altLang="en-US" sz="1800" dirty="0">
                <a:solidFill>
                  <a:srgbClr val="000000"/>
                </a:solidFill>
              </a:rPr>
              <a:t>图 </a:t>
            </a:r>
            <a:r>
              <a:rPr lang="en-US" altLang="zh-CN" sz="1800" dirty="0">
                <a:solidFill>
                  <a:srgbClr val="000000"/>
                </a:solidFill>
              </a:rPr>
              <a:t>4-1 </a:t>
            </a:r>
            <a:r>
              <a:rPr lang="zh-CN" altLang="en-US" sz="1800" dirty="0">
                <a:solidFill>
                  <a:srgbClr val="000000"/>
                </a:solidFill>
              </a:rPr>
              <a:t>多跳通信应用程序组件关系</a:t>
            </a:r>
            <a:endParaRPr lang="zh-CN" altLang="zh-CN" sz="1800" dirty="0">
              <a:solidFill>
                <a:srgbClr val="000000"/>
              </a:solidFill>
            </a:endParaRPr>
          </a:p>
          <a:p>
            <a:pPr marL="0" lvl="1">
              <a:buClr>
                <a:srgbClr val="FF3300"/>
              </a:buClr>
            </a:pPr>
            <a:endParaRPr lang="en-US" altLang="zh-CN" dirty="0"/>
          </a:p>
          <a:p>
            <a:pPr marL="0" lvl="1">
              <a:buClr>
                <a:srgbClr val="FF3300"/>
              </a:buClr>
            </a:pPr>
            <a:endParaRPr lang="en-US" altLang="zh-CN" dirty="0"/>
          </a:p>
          <a:p>
            <a:pPr marL="0" lvl="1">
              <a:buClr>
                <a:srgbClr val="FF3300"/>
              </a:buClr>
            </a:pPr>
            <a:endParaRPr lang="en-US" altLang="zh-CN" dirty="0"/>
          </a:p>
          <a:p>
            <a:pPr marL="0" lvl="2">
              <a:buClr>
                <a:srgbClr val="FF3300"/>
              </a:buClr>
            </a:pPr>
            <a:r>
              <a:rPr lang="en-US" altLang="zh-CN" dirty="0"/>
              <a:t>	</a:t>
            </a:r>
          </a:p>
          <a:p>
            <a:pPr marL="0"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4.3 WSN</a:t>
            </a:r>
            <a:r>
              <a:rPr lang="zh-CN" altLang="en-US" dirty="0"/>
              <a:t>的开发环境</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7283" y="3023138"/>
            <a:ext cx="3744000" cy="22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58253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lvl="1" indent="-457200">
              <a:buClr>
                <a:srgbClr val="FF3300"/>
              </a:buClr>
              <a:buFont typeface="Wingdings" pitchFamily="2" charset="2"/>
              <a:buChar char="n"/>
            </a:pPr>
            <a:r>
              <a:rPr lang="en-US" altLang="zh-CN" dirty="0" err="1">
                <a:solidFill>
                  <a:schemeClr val="bg1"/>
                </a:solidFill>
              </a:rPr>
              <a:t>TinyOS</a:t>
            </a:r>
            <a:r>
              <a:rPr lang="zh-CN" altLang="zh-CN" dirty="0">
                <a:solidFill>
                  <a:schemeClr val="bg1"/>
                </a:solidFill>
              </a:rPr>
              <a:t>通信模型</a:t>
            </a:r>
            <a:endParaRPr lang="en-US" altLang="zh-CN" dirty="0">
              <a:solidFill>
                <a:schemeClr val="bg1"/>
              </a:solidFill>
            </a:endParaRPr>
          </a:p>
          <a:p>
            <a:pPr marL="360000" lvl="1" indent="720000" algn="just">
              <a:spcBef>
                <a:spcPts val="0"/>
              </a:spcBef>
              <a:buClr>
                <a:srgbClr val="FF3300"/>
              </a:buClr>
            </a:pPr>
            <a:r>
              <a:rPr lang="en-US" altLang="zh-CN" dirty="0" err="1"/>
              <a:t>TinyOS</a:t>
            </a:r>
            <a:r>
              <a:rPr lang="zh-CN" altLang="zh-CN" dirty="0"/>
              <a:t>中的消息通信遵循</a:t>
            </a:r>
            <a:r>
              <a:rPr lang="zh-CN" altLang="zh-CN" dirty="0">
                <a:solidFill>
                  <a:schemeClr val="bg2"/>
                </a:solidFill>
              </a:rPr>
              <a:t>主动消息通信模型</a:t>
            </a:r>
            <a:r>
              <a:rPr lang="zh-CN" altLang="zh-CN" dirty="0"/>
              <a:t>（</a:t>
            </a:r>
            <a:r>
              <a:rPr lang="en-US" altLang="zh-CN" dirty="0"/>
              <a:t>active message</a:t>
            </a:r>
            <a:r>
              <a:rPr lang="zh-CN" altLang="zh-CN" dirty="0"/>
              <a:t>），它是一个简单的、可扩展的、面向消息的高性能通信模式，早期一般应用于并行和分布式计算机系统中。为了让主动消息机制更适合传感器网络的需求，要求主动消息至少提供</a:t>
            </a:r>
            <a:r>
              <a:rPr lang="en-US" altLang="zh-CN" dirty="0"/>
              <a:t>3</a:t>
            </a:r>
            <a:r>
              <a:rPr lang="zh-CN" altLang="zh-CN" dirty="0"/>
              <a:t>种最基本的通信机制：</a:t>
            </a:r>
            <a:r>
              <a:rPr lang="zh-CN" altLang="zh-CN" dirty="0">
                <a:solidFill>
                  <a:srgbClr val="FF00FF"/>
                </a:solidFill>
              </a:rPr>
              <a:t>带确认消息的消息传递、有明确的消息地址、消息分发</a:t>
            </a:r>
            <a:r>
              <a:rPr lang="zh-CN" altLang="zh-CN" dirty="0"/>
              <a:t>。应用程序可以进一步增加其他通信机制以满足特定要求。</a:t>
            </a:r>
          </a:p>
          <a:p>
            <a:pPr marL="360000" lvl="1" indent="720000" algn="just">
              <a:spcBef>
                <a:spcPts val="0"/>
              </a:spcBef>
              <a:buClr>
                <a:srgbClr val="FF3300"/>
              </a:buClr>
            </a:pPr>
            <a:r>
              <a:rPr lang="en-US" altLang="zh-CN" dirty="0"/>
              <a:t>	</a:t>
            </a:r>
          </a:p>
          <a:p>
            <a:pPr lvl="1">
              <a:buClr>
                <a:srgbClr val="FF3300"/>
              </a:buClr>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4.3 WSN</a:t>
            </a:r>
            <a:r>
              <a:rPr lang="zh-CN" altLang="en-US" dirty="0"/>
              <a:t>的开发环境</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31558253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55376" y="1469313"/>
            <a:ext cx="10668000" cy="2103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buFont typeface="Wingdings" panose="05000000000000000000" pitchFamily="2" charset="2"/>
              <a:buChar char="n"/>
            </a:pPr>
            <a:r>
              <a:rPr lang="zh-CN" altLang="en-US" dirty="0"/>
              <a:t>传感器节点：</a:t>
            </a:r>
            <a:r>
              <a:rPr lang="zh-CN" altLang="zh-CN" dirty="0"/>
              <a:t>传感器节点是一个微型化的嵌入式系统，它构成了无线传感网络的基础层支持平台。</a:t>
            </a:r>
            <a:endParaRPr lang="en-US" altLang="zh-CN" dirty="0"/>
          </a:p>
          <a:p>
            <a:pPr marL="1080000" indent="0">
              <a:spcBef>
                <a:spcPts val="0"/>
              </a:spcBef>
              <a:buFont typeface="Wingdings" panose="05000000000000000000" pitchFamily="2" charset="2"/>
              <a:buChar char="p"/>
            </a:pPr>
            <a:r>
              <a:rPr lang="zh-CN" altLang="en-US" dirty="0">
                <a:solidFill>
                  <a:srgbClr val="FF0000"/>
                </a:solidFill>
              </a:rPr>
              <a:t>组成：</a:t>
            </a:r>
            <a:r>
              <a:rPr lang="zh-CN" altLang="zh-CN" dirty="0">
                <a:solidFill>
                  <a:srgbClr val="FF0000"/>
                </a:solidFill>
              </a:rPr>
              <a:t>传感器节点由感知模块、数据处理和存储模块、无线通信模块和能源供给模块构成，如图所示。</a:t>
            </a:r>
            <a:endParaRPr lang="en-US" altLang="zh-CN" dirty="0">
              <a:solidFill>
                <a:srgbClr val="FF0000"/>
              </a:solidFill>
            </a:endParaRPr>
          </a:p>
          <a:p>
            <a:pPr lvl="1"/>
            <a:endParaRPr lang="en-US" altLang="zh-CN" dirty="0"/>
          </a:p>
          <a:p>
            <a:pPr lvl="1"/>
            <a:endParaRPr lang="en-US" altLang="zh-CN" dirty="0"/>
          </a:p>
          <a:p>
            <a:pPr lvl="1"/>
            <a:endParaRPr lang="en-US" altLang="zh-CN" dirty="0"/>
          </a:p>
          <a:p>
            <a:pPr lvl="1" algn="ctr"/>
            <a:endParaRPr lang="en-US" altLang="zh-CN" dirty="0"/>
          </a:p>
          <a:p>
            <a:pPr lvl="1"/>
            <a:r>
              <a:rPr lang="en-US" altLang="zh-CN" dirty="0"/>
              <a:t>0</a:t>
            </a:r>
            <a:endParaRPr lang="zh-CN" altLang="zh-CN" dirty="0"/>
          </a:p>
        </p:txBody>
      </p:sp>
      <p:sp>
        <p:nvSpPr>
          <p:cNvPr id="2" name="标题 1"/>
          <p:cNvSpPr>
            <a:spLocks noGrp="1"/>
          </p:cNvSpPr>
          <p:nvPr>
            <p:ph type="title"/>
          </p:nvPr>
        </p:nvSpPr>
        <p:spPr>
          <a:xfrm>
            <a:off x="1487488" y="332656"/>
            <a:ext cx="8928992" cy="648072"/>
          </a:xfrm>
        </p:spPr>
        <p:txBody>
          <a:bodyPr/>
          <a:lstStyle/>
          <a:p>
            <a:pPr lvl="0">
              <a:lnSpc>
                <a:spcPts val="3800"/>
              </a:lnSpc>
            </a:pPr>
            <a:r>
              <a:rPr lang="en-US" altLang="zh-CN" dirty="0"/>
              <a:t>4.1.1 WSN</a:t>
            </a:r>
            <a:r>
              <a:rPr lang="zh-CN" altLang="en-US" dirty="0"/>
              <a:t>概述</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3404" y="3738929"/>
            <a:ext cx="4572000" cy="217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4535896" y="6165304"/>
            <a:ext cx="3147015" cy="369332"/>
          </a:xfrm>
          <a:prstGeom prst="rect">
            <a:avLst/>
          </a:prstGeom>
        </p:spPr>
        <p:txBody>
          <a:bodyPr wrap="none">
            <a:spAutoFit/>
          </a:bodyPr>
          <a:lstStyle/>
          <a:p>
            <a:pPr lvl="1" algn="ctr"/>
            <a:r>
              <a:rPr lang="zh-CN" altLang="en-US" dirty="0">
                <a:solidFill>
                  <a:srgbClr val="000000"/>
                </a:solidFill>
              </a:rPr>
              <a:t>图 </a:t>
            </a:r>
            <a:r>
              <a:rPr lang="en-US" altLang="zh-CN" dirty="0">
                <a:solidFill>
                  <a:srgbClr val="000000"/>
                </a:solidFill>
              </a:rPr>
              <a:t>4-2 </a:t>
            </a:r>
            <a:r>
              <a:rPr lang="zh-CN" altLang="en-US" dirty="0">
                <a:solidFill>
                  <a:srgbClr val="000000"/>
                </a:solidFill>
              </a:rPr>
              <a:t>传感器节点原理图</a:t>
            </a:r>
            <a:endParaRPr lang="en-US" altLang="zh-CN" dirty="0">
              <a:solidFill>
                <a:srgbClr val="000000"/>
              </a:solidFill>
            </a:endParaRPr>
          </a:p>
        </p:txBody>
      </p:sp>
    </p:spTree>
    <p:extLst>
      <p:ext uri="{BB962C8B-B14F-4D97-AF65-F5344CB8AC3E}">
        <p14:creationId xmlns:p14="http://schemas.microsoft.com/office/powerpoint/2010/main" val="22365053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lvl="1" indent="-457200">
              <a:buClr>
                <a:srgbClr val="FF3300"/>
              </a:buClr>
              <a:buFont typeface="Wingdings" pitchFamily="2" charset="2"/>
              <a:buChar char="n"/>
            </a:pPr>
            <a:r>
              <a:rPr lang="en-US" altLang="zh-CN" dirty="0" err="1">
                <a:solidFill>
                  <a:schemeClr val="bg1"/>
                </a:solidFill>
              </a:rPr>
              <a:t>TinyOS</a:t>
            </a:r>
            <a:r>
              <a:rPr lang="zh-CN" altLang="zh-CN" dirty="0">
                <a:solidFill>
                  <a:schemeClr val="bg1"/>
                </a:solidFill>
              </a:rPr>
              <a:t>事件驱动机制、调度策略与能量管理机制</a:t>
            </a:r>
            <a:endParaRPr lang="en-US" altLang="zh-CN" dirty="0">
              <a:solidFill>
                <a:schemeClr val="bg1"/>
              </a:solidFill>
            </a:endParaRPr>
          </a:p>
          <a:p>
            <a:pPr marL="720000" lvl="1" algn="just">
              <a:spcBef>
                <a:spcPts val="0"/>
              </a:spcBef>
              <a:buClr>
                <a:srgbClr val="FF3300"/>
              </a:buClr>
              <a:buFont typeface="Wingdings" panose="05000000000000000000" pitchFamily="2" charset="2"/>
              <a:buChar char="p"/>
            </a:pPr>
            <a:r>
              <a:rPr lang="zh-CN" altLang="zh-CN" dirty="0"/>
              <a:t>事件驱动机制</a:t>
            </a:r>
            <a:r>
              <a:rPr lang="zh-CN" altLang="en-US" dirty="0"/>
              <a:t>：</a:t>
            </a:r>
            <a:r>
              <a:rPr lang="zh-CN" altLang="zh-CN" dirty="0"/>
              <a:t>事件驱动分为硬件事件驱动和软件事件驱动。硬件驱动也就是一个硬件发出中断，然后进入中断处理函数。而软件驱动则是通过</a:t>
            </a:r>
            <a:r>
              <a:rPr lang="en-US" altLang="zh-CN" dirty="0"/>
              <a:t>signal</a:t>
            </a:r>
            <a:r>
              <a:rPr lang="zh-CN" altLang="zh-CN" dirty="0"/>
              <a:t>关键字触发一个事件。</a:t>
            </a:r>
          </a:p>
          <a:p>
            <a:pPr marL="720000" lvl="1" algn="just">
              <a:spcBef>
                <a:spcPts val="0"/>
              </a:spcBef>
              <a:buClr>
                <a:srgbClr val="FF3300"/>
              </a:buClr>
              <a:buFont typeface="Wingdings" panose="05000000000000000000" pitchFamily="2" charset="2"/>
              <a:buChar char="p"/>
            </a:pPr>
            <a:r>
              <a:rPr lang="zh-CN" altLang="zh-CN" dirty="0"/>
              <a:t>调度策略</a:t>
            </a:r>
            <a:r>
              <a:rPr lang="zh-CN" altLang="en-US" dirty="0"/>
              <a:t>：</a:t>
            </a:r>
            <a:r>
              <a:rPr lang="zh-CN" altLang="zh-CN" dirty="0"/>
              <a:t>在无线传感网络中，单个节点的硬件资源有限，如果采用传统的进程调度方式，首先硬件无法提供足够的支持；其次，由于节点的并发操作比较频繁，而且并发操作执行流程又很短，这也使得传统的进程</a:t>
            </a:r>
            <a:r>
              <a:rPr lang="en-US" altLang="zh-CN" dirty="0"/>
              <a:t>/</a:t>
            </a:r>
            <a:r>
              <a:rPr lang="zh-CN" altLang="zh-CN" dirty="0"/>
              <a:t>线程调度无法适应。</a:t>
            </a:r>
            <a:r>
              <a:rPr lang="en-US" altLang="zh-CN" dirty="0"/>
              <a:t>	</a:t>
            </a:r>
          </a:p>
          <a:p>
            <a:pPr lvl="1">
              <a:buClr>
                <a:srgbClr val="FF3300"/>
              </a:buClr>
            </a:pPr>
            <a:endParaRPr lang="en-US" altLang="zh-CN" dirty="0">
              <a:solidFill>
                <a:schemeClr val="bg1"/>
              </a:solidFill>
            </a:endParaRPr>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4.3 WSN</a:t>
            </a:r>
            <a:r>
              <a:rPr lang="zh-CN" altLang="en-US" dirty="0"/>
              <a:t>的开发环境</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31558253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720000" lvl="1" algn="just">
              <a:spcBef>
                <a:spcPts val="0"/>
              </a:spcBef>
              <a:buClr>
                <a:srgbClr val="FF3300"/>
              </a:buClr>
              <a:buFont typeface="Wingdings" panose="05000000000000000000" pitchFamily="2" charset="2"/>
              <a:buChar char="p"/>
            </a:pPr>
            <a:r>
              <a:rPr lang="zh-CN" altLang="zh-CN" dirty="0"/>
              <a:t> 能量管理机制</a:t>
            </a:r>
            <a:r>
              <a:rPr lang="zh-CN" altLang="en-US" dirty="0"/>
              <a:t>：</a:t>
            </a:r>
            <a:r>
              <a:rPr lang="zh-CN" altLang="zh-CN" dirty="0"/>
              <a:t>电源能量有限，多种性能指标结合起来考虑，</a:t>
            </a:r>
            <a:r>
              <a:rPr lang="en-US" altLang="zh-CN" dirty="0" err="1"/>
              <a:t>TinyOS</a:t>
            </a:r>
            <a:r>
              <a:rPr lang="zh-CN" altLang="zh-CN" dirty="0"/>
              <a:t>采用互相关联的</a:t>
            </a:r>
            <a:r>
              <a:rPr lang="en-US" altLang="zh-CN" dirty="0"/>
              <a:t>3</a:t>
            </a:r>
            <a:r>
              <a:rPr lang="zh-CN" altLang="zh-CN" dirty="0"/>
              <a:t>种机制进行能量管理：</a:t>
            </a:r>
            <a:r>
              <a:rPr lang="en-US" altLang="zh-CN" dirty="0"/>
              <a:t>MCU</a:t>
            </a:r>
            <a:r>
              <a:rPr lang="zh-CN" altLang="zh-CN" dirty="0"/>
              <a:t>（</a:t>
            </a:r>
            <a:r>
              <a:rPr lang="en-US" altLang="zh-CN" dirty="0"/>
              <a:t>micro control unit</a:t>
            </a:r>
            <a:r>
              <a:rPr lang="zh-CN" altLang="zh-CN" dirty="0"/>
              <a:t>，微控制单元）能量控制方式、每个设备都有能量管理接口、定时器可以工作在极低功耗的省电模式下。</a:t>
            </a:r>
          </a:p>
          <a:p>
            <a:pPr marL="720000" lvl="1" algn="just">
              <a:spcBef>
                <a:spcPts val="0"/>
              </a:spcBef>
              <a:buClr>
                <a:srgbClr val="FF3300"/>
              </a:buClr>
              <a:buFont typeface="Wingdings" panose="05000000000000000000" pitchFamily="2" charset="2"/>
              <a:buChar char="p"/>
            </a:pPr>
            <a:r>
              <a:rPr lang="zh-CN" altLang="zh-CN" dirty="0"/>
              <a:t>运行空间</a:t>
            </a:r>
            <a:r>
              <a:rPr lang="zh-CN" altLang="en-US" dirty="0"/>
              <a:t>：</a:t>
            </a:r>
            <a:r>
              <a:rPr lang="zh-CN" altLang="zh-CN" dirty="0"/>
              <a:t>从运行空间方面看，多任务系统需要为每个上下文切换预先分配空间，而事件驱动的执行模块则可以运行在很小的空间中。</a:t>
            </a:r>
          </a:p>
          <a:p>
            <a:pPr marL="720000" lvl="1" algn="just">
              <a:spcBef>
                <a:spcPts val="0"/>
              </a:spcBef>
              <a:buClr>
                <a:srgbClr val="FF3300"/>
              </a:buClr>
              <a:buFont typeface="Wingdings" panose="05000000000000000000" pitchFamily="2" charset="2"/>
              <a:buChar char="p"/>
            </a:pPr>
            <a:endParaRPr lang="zh-CN" altLang="zh-CN" dirty="0"/>
          </a:p>
          <a:p>
            <a:pPr marL="720000" lvl="1" algn="just">
              <a:spcBef>
                <a:spcPts val="0"/>
              </a:spcBef>
              <a:buClr>
                <a:srgbClr val="FF3300"/>
              </a:buClr>
            </a:pPr>
            <a:r>
              <a:rPr lang="en-US" altLang="zh-CN" dirty="0"/>
              <a:t>	</a:t>
            </a:r>
          </a:p>
          <a:p>
            <a:pPr lvl="1">
              <a:buClr>
                <a:srgbClr val="FF3300"/>
              </a:buClr>
            </a:pPr>
            <a:r>
              <a:rPr lang="en-US" altLang="zh-CN" dirty="0"/>
              <a:t>	</a:t>
            </a:r>
          </a:p>
          <a:p>
            <a:pPr lvl="1">
              <a:buClr>
                <a:srgbClr val="FF3300"/>
              </a:buClr>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4.3 WSN</a:t>
            </a:r>
            <a:r>
              <a:rPr lang="zh-CN" altLang="en-US" dirty="0"/>
              <a:t>的开发环境</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31558253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lgn="just">
              <a:spcAft>
                <a:spcPts val="0"/>
              </a:spcAft>
              <a:buClr>
                <a:srgbClr val="FF3300"/>
              </a:buClr>
              <a:buFont typeface="Wingdings" panose="05000000000000000000" pitchFamily="2" charset="2"/>
              <a:buChar char="p"/>
            </a:pPr>
            <a:r>
              <a:rPr lang="zh-CN" altLang="zh-CN" dirty="0"/>
              <a:t>节点设计内容和要求</a:t>
            </a:r>
            <a:endParaRPr kern="900" dirty="0">
              <a:latin typeface="汉仪中黑简"/>
              <a:cs typeface="Courier New" panose="02070309020205020404" pitchFamily="49" charset="0"/>
            </a:endParaRPr>
          </a:p>
          <a:p>
            <a:pPr marL="914400" lvl="1" indent="-457200">
              <a:buClr>
                <a:srgbClr val="FF3300"/>
              </a:buClr>
              <a:buFont typeface="Wingdings" pitchFamily="2" charset="2"/>
              <a:buChar char="n"/>
            </a:pPr>
            <a:r>
              <a:rPr lang="zh-CN" altLang="en-US" dirty="0"/>
              <a:t>内容</a:t>
            </a:r>
            <a:endParaRPr lang="en-US" altLang="zh-CN" dirty="0"/>
          </a:p>
          <a:p>
            <a:pPr marL="360000" lvl="1" indent="720000" algn="just">
              <a:spcBef>
                <a:spcPts val="0"/>
              </a:spcBef>
              <a:buClr>
                <a:srgbClr val="FF3300"/>
              </a:buClr>
            </a:pPr>
            <a:r>
              <a:rPr lang="zh-CN" altLang="zh-CN" dirty="0"/>
              <a:t>根据应用环境的不同，传感器网络对</a:t>
            </a:r>
            <a:r>
              <a:rPr lang="zh-CN" altLang="zh-CN" dirty="0">
                <a:solidFill>
                  <a:schemeClr val="bg2"/>
                </a:solidFill>
              </a:rPr>
              <a:t>节点的精度、传输距离、使用频道数据收发效率和功耗</a:t>
            </a:r>
            <a:r>
              <a:rPr lang="zh-CN" altLang="zh-CN" dirty="0"/>
              <a:t>提出了不同的要求，需要搭建相应的硬件系统和软件系统，使节点能够持续、可靠和有效地工作，其传感器节点应具备微型化、低功耗、低成本、稳定性和安全性、扩展性和灵活性等特点。</a:t>
            </a:r>
          </a:p>
          <a:p>
            <a:pPr marL="360000" lvl="1" indent="720000" algn="just">
              <a:spcBef>
                <a:spcPts val="0"/>
              </a:spcBef>
              <a:buClr>
                <a:srgbClr val="FF3300"/>
              </a:buClr>
            </a:pPr>
            <a:endParaRPr lang="zh-CN" altLang="zh-CN" dirty="0"/>
          </a:p>
          <a:p>
            <a:pPr lvl="1">
              <a:buClr>
                <a:srgbClr val="FF3300"/>
              </a:buClr>
            </a:pPr>
            <a:r>
              <a:rPr lang="en-US" altLang="zh-CN" dirty="0"/>
              <a:t>	</a:t>
            </a:r>
          </a:p>
          <a:p>
            <a:pPr lvl="1">
              <a:buClr>
                <a:srgbClr val="FF3300"/>
              </a:buClr>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4.3 WSN</a:t>
            </a:r>
            <a:r>
              <a:rPr lang="zh-CN" altLang="en-US" dirty="0"/>
              <a:t>的开发环境</a:t>
            </a:r>
            <a:endParaRPr lang="en-US" altLang="zh-CN" dirty="0"/>
          </a:p>
        </p:txBody>
      </p:sp>
    </p:spTree>
    <p:extLst>
      <p:ext uri="{BB962C8B-B14F-4D97-AF65-F5344CB8AC3E}">
        <p14:creationId xmlns:p14="http://schemas.microsoft.com/office/powerpoint/2010/main" val="31558253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360000" lvl="1" algn="just">
              <a:spcBef>
                <a:spcPts val="0"/>
              </a:spcBef>
              <a:buClr>
                <a:srgbClr val="FF3300"/>
              </a:buClr>
              <a:buFont typeface="Wingdings" pitchFamily="2" charset="2"/>
              <a:buChar char="n"/>
            </a:pPr>
            <a:r>
              <a:rPr lang="zh-CN" altLang="en-US" dirty="0"/>
              <a:t>要求</a:t>
            </a:r>
            <a:endParaRPr lang="en-US" altLang="zh-CN" dirty="0"/>
          </a:p>
          <a:p>
            <a:pPr marL="360000" lvl="1" indent="720000" algn="just">
              <a:spcBef>
                <a:spcPts val="0"/>
              </a:spcBef>
              <a:buClr>
                <a:srgbClr val="FF3300"/>
              </a:buClr>
            </a:pPr>
            <a:r>
              <a:rPr lang="zh-CN" altLang="zh-CN" dirty="0"/>
              <a:t>无线传感网络节点的核心部件微型处理器选型时，应满足体积尽量小、集成度尽可能高、功耗低且支持休眠模式、运行速度快的要求。从处理器角度看，传感器网络节点基本可以分为</a:t>
            </a:r>
            <a:r>
              <a:rPr lang="en-US" altLang="zh-CN" dirty="0"/>
              <a:t>3</a:t>
            </a:r>
            <a:r>
              <a:rPr lang="zh-CN" altLang="zh-CN" dirty="0"/>
              <a:t>类：</a:t>
            </a:r>
            <a:endParaRPr lang="en-US" altLang="zh-CN" dirty="0"/>
          </a:p>
          <a:p>
            <a:pPr marL="720000" lvl="1" algn="just">
              <a:spcBef>
                <a:spcPts val="0"/>
              </a:spcBef>
              <a:buClr>
                <a:srgbClr val="FF3300"/>
              </a:buClr>
              <a:buFont typeface="Wingdings" panose="05000000000000000000" pitchFamily="2" charset="2"/>
              <a:buChar char="p"/>
            </a:pPr>
            <a:r>
              <a:rPr lang="zh-CN" altLang="zh-CN" dirty="0"/>
              <a:t>采用</a:t>
            </a:r>
            <a:r>
              <a:rPr lang="en-US" altLang="zh-CN" dirty="0"/>
              <a:t>ARM</a:t>
            </a:r>
            <a:r>
              <a:rPr lang="zh-CN" altLang="zh-CN" dirty="0"/>
              <a:t>处理为代表的高端处理器；</a:t>
            </a:r>
            <a:endParaRPr lang="en-US" altLang="zh-CN" dirty="0"/>
          </a:p>
          <a:p>
            <a:pPr marL="720000" lvl="1" algn="just">
              <a:spcBef>
                <a:spcPts val="0"/>
              </a:spcBef>
              <a:buClr>
                <a:srgbClr val="FF3300"/>
              </a:buClr>
              <a:buFont typeface="Wingdings" panose="05000000000000000000" pitchFamily="2" charset="2"/>
              <a:buChar char="p"/>
            </a:pPr>
            <a:r>
              <a:rPr lang="zh-CN" altLang="zh-CN" dirty="0"/>
              <a:t>以采用低端微控制器为代表的节点；</a:t>
            </a:r>
            <a:endParaRPr lang="en-US" altLang="zh-CN" dirty="0"/>
          </a:p>
          <a:p>
            <a:pPr marL="720000" lvl="1" algn="just">
              <a:spcBef>
                <a:spcPts val="0"/>
              </a:spcBef>
              <a:buClr>
                <a:srgbClr val="FF3300"/>
              </a:buClr>
              <a:buFont typeface="Wingdings" panose="05000000000000000000" pitchFamily="2" charset="2"/>
              <a:buChar char="p"/>
            </a:pPr>
            <a:r>
              <a:rPr lang="zh-CN" altLang="zh-CN" dirty="0"/>
              <a:t>数字信号处理器</a:t>
            </a:r>
            <a:r>
              <a:rPr lang="zh-CN" altLang="en-US" dirty="0"/>
              <a:t>；</a:t>
            </a:r>
            <a:r>
              <a:rPr lang="en-US" altLang="zh-CN" dirty="0"/>
              <a:t>	</a:t>
            </a:r>
          </a:p>
          <a:p>
            <a:pPr lvl="1">
              <a:buClr>
                <a:srgbClr val="FF3300"/>
              </a:buClr>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4.3 WSN</a:t>
            </a:r>
            <a:r>
              <a:rPr lang="zh-CN" altLang="en-US" dirty="0"/>
              <a:t>的开发环境</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31558253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360000" lvl="1" algn="just">
              <a:spcBef>
                <a:spcPts val="0"/>
              </a:spcBef>
              <a:buClr>
                <a:srgbClr val="FF3300"/>
              </a:buClr>
              <a:buFont typeface="Wingdings" pitchFamily="2" charset="2"/>
              <a:buChar char="n"/>
            </a:pPr>
            <a:r>
              <a:rPr lang="zh-CN" altLang="zh-CN" dirty="0"/>
              <a:t>存储器主要包括随机存储器（</a:t>
            </a:r>
            <a:r>
              <a:rPr lang="en-US" altLang="zh-CN" dirty="0"/>
              <a:t>RAM</a:t>
            </a:r>
            <a:r>
              <a:rPr lang="zh-CN" altLang="zh-CN" dirty="0"/>
              <a:t>）和只读存储器（</a:t>
            </a:r>
            <a:r>
              <a:rPr lang="en-US" altLang="zh-CN" dirty="0"/>
              <a:t>ROM</a:t>
            </a:r>
            <a:r>
              <a:rPr lang="zh-CN" altLang="zh-CN" dirty="0"/>
              <a:t>）。</a:t>
            </a:r>
            <a:endParaRPr lang="en-US" altLang="zh-CN" dirty="0"/>
          </a:p>
          <a:p>
            <a:pPr marL="720000" lvl="1" algn="just">
              <a:spcBef>
                <a:spcPts val="0"/>
              </a:spcBef>
              <a:buClr>
                <a:srgbClr val="FF3300"/>
              </a:buClr>
              <a:buFont typeface="Wingdings" panose="05000000000000000000" pitchFamily="2" charset="2"/>
              <a:buChar char="p"/>
            </a:pPr>
            <a:r>
              <a:rPr lang="en-US" altLang="zh-CN" dirty="0"/>
              <a:t>RAM</a:t>
            </a:r>
            <a:r>
              <a:rPr lang="zh-CN" altLang="zh-CN" dirty="0"/>
              <a:t>可以分为</a:t>
            </a:r>
            <a:r>
              <a:rPr lang="en-US" altLang="zh-CN" dirty="0"/>
              <a:t>SRAM</a:t>
            </a:r>
            <a:r>
              <a:rPr lang="zh-CN" altLang="zh-CN" dirty="0"/>
              <a:t>、</a:t>
            </a:r>
            <a:r>
              <a:rPr lang="en-US" altLang="zh-CN" dirty="0"/>
              <a:t>DRAM</a:t>
            </a:r>
            <a:r>
              <a:rPr lang="zh-CN" altLang="zh-CN" dirty="0"/>
              <a:t>、</a:t>
            </a:r>
            <a:r>
              <a:rPr lang="en-US" altLang="zh-CN" dirty="0"/>
              <a:t>SDRAM</a:t>
            </a:r>
            <a:r>
              <a:rPr lang="zh-CN" altLang="zh-CN" dirty="0"/>
              <a:t>等几类</a:t>
            </a:r>
            <a:r>
              <a:rPr lang="zh-CN" altLang="en-US" dirty="0"/>
              <a:t>。</a:t>
            </a:r>
            <a:r>
              <a:rPr lang="en-US" altLang="zh-CN" dirty="0"/>
              <a:t>RAM</a:t>
            </a:r>
            <a:r>
              <a:rPr lang="zh-CN" altLang="zh-CN" dirty="0"/>
              <a:t>存储速度快，但是断电后会丢失数据、一般用于保存即时信息</a:t>
            </a:r>
            <a:r>
              <a:rPr lang="zh-CN" altLang="en-US" dirty="0"/>
              <a:t>。</a:t>
            </a:r>
            <a:endParaRPr lang="en-US" altLang="zh-CN" dirty="0"/>
          </a:p>
          <a:p>
            <a:pPr marL="720000" lvl="1" algn="just">
              <a:spcBef>
                <a:spcPts val="0"/>
              </a:spcBef>
              <a:buClr>
                <a:srgbClr val="FF3300"/>
              </a:buClr>
              <a:buFont typeface="Wingdings" panose="05000000000000000000" pitchFamily="2" charset="2"/>
              <a:buChar char="p"/>
            </a:pPr>
            <a:r>
              <a:rPr lang="en-US" altLang="zh-CN" dirty="0"/>
              <a:t>ROM</a:t>
            </a:r>
            <a:r>
              <a:rPr lang="zh-CN" altLang="zh-CN" dirty="0"/>
              <a:t>又可以分为</a:t>
            </a:r>
            <a:r>
              <a:rPr lang="en-US" altLang="zh-CN" dirty="0"/>
              <a:t>NOR Flash</a:t>
            </a:r>
            <a:r>
              <a:rPr lang="zh-CN" altLang="zh-CN" dirty="0"/>
              <a:t>（字节存储）、</a:t>
            </a:r>
            <a:r>
              <a:rPr lang="en-US" altLang="zh-CN" dirty="0"/>
              <a:t>EPROM</a:t>
            </a:r>
            <a:r>
              <a:rPr lang="zh-CN" altLang="zh-CN" dirty="0"/>
              <a:t>、</a:t>
            </a:r>
            <a:r>
              <a:rPr lang="en-US" altLang="zh-CN" dirty="0"/>
              <a:t>E</a:t>
            </a:r>
            <a:r>
              <a:rPr lang="en-US" altLang="zh-CN" baseline="30000" dirty="0"/>
              <a:t>2</a:t>
            </a:r>
            <a:r>
              <a:rPr lang="en-US" altLang="zh-CN" dirty="0"/>
              <a:t>PROM</a:t>
            </a:r>
            <a:r>
              <a:rPr lang="zh-CN" altLang="zh-CN" dirty="0"/>
              <a:t>、</a:t>
            </a:r>
            <a:r>
              <a:rPr lang="en-US" altLang="zh-CN" dirty="0"/>
              <a:t>PROM</a:t>
            </a:r>
            <a:r>
              <a:rPr lang="zh-CN" altLang="zh-CN" dirty="0"/>
              <a:t>等几类。</a:t>
            </a:r>
            <a:r>
              <a:rPr lang="en-US" altLang="zh-CN" dirty="0"/>
              <a:t>	</a:t>
            </a:r>
          </a:p>
          <a:p>
            <a:pPr lvl="1">
              <a:buClr>
                <a:srgbClr val="FF3300"/>
              </a:buClr>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4.3 WSN</a:t>
            </a:r>
            <a:r>
              <a:rPr lang="zh-CN" altLang="en-US" dirty="0"/>
              <a:t>的开发环境</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31558253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360000" lvl="1" algn="just">
              <a:spcBef>
                <a:spcPts val="0"/>
              </a:spcBef>
              <a:buClr>
                <a:srgbClr val="FF3300"/>
              </a:buClr>
              <a:buFont typeface="Wingdings" pitchFamily="2" charset="2"/>
              <a:buChar char="n"/>
            </a:pPr>
            <a:r>
              <a:rPr lang="zh-CN" altLang="en-US" dirty="0"/>
              <a:t>天线通信模块组成</a:t>
            </a:r>
            <a:endParaRPr lang="en-US" altLang="zh-CN" dirty="0"/>
          </a:p>
          <a:p>
            <a:pPr marL="360000" lvl="1" indent="720000" algn="just">
              <a:spcBef>
                <a:spcPts val="0"/>
              </a:spcBef>
              <a:buClr>
                <a:srgbClr val="FF3300"/>
              </a:buClr>
            </a:pPr>
            <a:r>
              <a:rPr lang="zh-CN" altLang="zh-CN" dirty="0"/>
              <a:t>无线通信模块由无线射频电路和天线组成，目前采用的传输介质主要包括无线电、红外线、激光和超声波等，它是传感器节点中最主要的能耗模块，是传感器节点设计的重点。常用无线通信技术如表</a:t>
            </a:r>
            <a:r>
              <a:rPr lang="en-US" altLang="zh-CN" dirty="0"/>
              <a:t>4-2</a:t>
            </a:r>
            <a:r>
              <a:rPr lang="zh-CN" altLang="zh-CN" dirty="0"/>
              <a:t>所示。</a:t>
            </a:r>
          </a:p>
          <a:p>
            <a:pPr marL="360000" lvl="1" indent="720000" algn="ctr">
              <a:spcBef>
                <a:spcPts val="0"/>
              </a:spcBef>
              <a:buClr>
                <a:srgbClr val="FF3300"/>
              </a:buClr>
            </a:pPr>
            <a:r>
              <a:rPr lang="zh-CN" altLang="zh-CN" sz="1800" dirty="0">
                <a:solidFill>
                  <a:srgbClr val="000000"/>
                </a:solidFill>
              </a:rPr>
              <a:t>表</a:t>
            </a:r>
            <a:r>
              <a:rPr lang="en-US" altLang="zh-CN" sz="1800" dirty="0">
                <a:solidFill>
                  <a:srgbClr val="000000"/>
                </a:solidFill>
              </a:rPr>
              <a:t>4-2  </a:t>
            </a:r>
            <a:r>
              <a:rPr lang="zh-CN" altLang="zh-CN" sz="1800" dirty="0">
                <a:solidFill>
                  <a:srgbClr val="000000"/>
                </a:solidFill>
              </a:rPr>
              <a:t>传感器网络的常用无线通信技术</a:t>
            </a:r>
          </a:p>
          <a:p>
            <a:pPr marL="360000" lvl="1" indent="720000" algn="just">
              <a:spcBef>
                <a:spcPts val="0"/>
              </a:spcBef>
              <a:buClr>
                <a:srgbClr val="FF3300"/>
              </a:buClr>
            </a:pPr>
            <a:r>
              <a:rPr lang="en-US" altLang="zh-CN" dirty="0"/>
              <a:t>	</a:t>
            </a:r>
          </a:p>
          <a:p>
            <a:pPr lvl="1">
              <a:buClr>
                <a:srgbClr val="FF3300"/>
              </a:buClr>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4.3 WSN</a:t>
            </a:r>
            <a:r>
              <a:rPr lang="zh-CN" altLang="en-US" dirty="0"/>
              <a:t>的开发环境</a:t>
            </a:r>
            <a:endParaRPr lang="en-US" altLang="zh-CN" dirty="0"/>
          </a:p>
        </p:txBody>
      </p:sp>
      <p:graphicFrame>
        <p:nvGraphicFramePr>
          <p:cNvPr id="3" name="表格 2"/>
          <p:cNvGraphicFramePr>
            <a:graphicFrameLocks noGrp="1"/>
          </p:cNvGraphicFramePr>
          <p:nvPr>
            <p:extLst>
              <p:ext uri="{D42A27DB-BD31-4B8C-83A1-F6EECF244321}">
                <p14:modId xmlns:p14="http://schemas.microsoft.com/office/powerpoint/2010/main" val="4285323009"/>
              </p:ext>
            </p:extLst>
          </p:nvPr>
        </p:nvGraphicFramePr>
        <p:xfrm>
          <a:off x="1271464" y="4365104"/>
          <a:ext cx="10454639" cy="2165350"/>
        </p:xfrm>
        <a:graphic>
          <a:graphicData uri="http://schemas.openxmlformats.org/drawingml/2006/table">
            <a:tbl>
              <a:tblPr firstRow="1" firstCol="1" bandRow="1">
                <a:tableStyleId>{5C22544A-7EE6-4342-B048-85BDC9FD1C3A}</a:tableStyleId>
              </a:tblPr>
              <a:tblGrid>
                <a:gridCol w="2090437">
                  <a:extLst>
                    <a:ext uri="{9D8B030D-6E8A-4147-A177-3AD203B41FA5}">
                      <a16:colId xmlns:a16="http://schemas.microsoft.com/office/drawing/2014/main" val="20000"/>
                    </a:ext>
                  </a:extLst>
                </a:gridCol>
                <a:gridCol w="2090437">
                  <a:extLst>
                    <a:ext uri="{9D8B030D-6E8A-4147-A177-3AD203B41FA5}">
                      <a16:colId xmlns:a16="http://schemas.microsoft.com/office/drawing/2014/main" val="20001"/>
                    </a:ext>
                  </a:extLst>
                </a:gridCol>
                <a:gridCol w="2090437">
                  <a:extLst>
                    <a:ext uri="{9D8B030D-6E8A-4147-A177-3AD203B41FA5}">
                      <a16:colId xmlns:a16="http://schemas.microsoft.com/office/drawing/2014/main" val="20002"/>
                    </a:ext>
                  </a:extLst>
                </a:gridCol>
                <a:gridCol w="2091664">
                  <a:extLst>
                    <a:ext uri="{9D8B030D-6E8A-4147-A177-3AD203B41FA5}">
                      <a16:colId xmlns:a16="http://schemas.microsoft.com/office/drawing/2014/main" val="20003"/>
                    </a:ext>
                  </a:extLst>
                </a:gridCol>
                <a:gridCol w="2091664">
                  <a:extLst>
                    <a:ext uri="{9D8B030D-6E8A-4147-A177-3AD203B41FA5}">
                      <a16:colId xmlns:a16="http://schemas.microsoft.com/office/drawing/2014/main" val="20004"/>
                    </a:ext>
                  </a:extLst>
                </a:gridCol>
              </a:tblGrid>
              <a:tr h="270510">
                <a:tc>
                  <a:txBody>
                    <a:bodyPr/>
                    <a:lstStyle/>
                    <a:p>
                      <a:pPr algn="ctr">
                        <a:spcAft>
                          <a:spcPts val="0"/>
                        </a:spcAft>
                      </a:pPr>
                      <a:r>
                        <a:rPr lang="zh-CN" sz="1600" kern="500" dirty="0">
                          <a:effectLst/>
                        </a:rPr>
                        <a:t>无线技术</a:t>
                      </a:r>
                      <a:endParaRPr lang="zh-CN" sz="1600" kern="750" dirty="0">
                        <a:effectLst/>
                        <a:latin typeface="Times New Roman"/>
                        <a:ea typeface="宋体"/>
                        <a:cs typeface="Courier New"/>
                      </a:endParaRPr>
                    </a:p>
                  </a:txBody>
                  <a:tcPr marL="68580" marR="68580" marT="0" marB="0" anchor="ctr"/>
                </a:tc>
                <a:tc>
                  <a:txBody>
                    <a:bodyPr/>
                    <a:lstStyle/>
                    <a:p>
                      <a:pPr algn="ctr">
                        <a:spcAft>
                          <a:spcPts val="0"/>
                        </a:spcAft>
                      </a:pPr>
                      <a:r>
                        <a:rPr lang="zh-CN" sz="1600" kern="500">
                          <a:effectLst/>
                        </a:rPr>
                        <a:t>频率</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zh-CN" sz="1600" kern="500">
                          <a:effectLst/>
                        </a:rPr>
                        <a:t>距离</a:t>
                      </a:r>
                      <a:r>
                        <a:rPr lang="en-US" sz="1600" kern="500">
                          <a:effectLst/>
                        </a:rPr>
                        <a:t>/m</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zh-CN" sz="1600" kern="500">
                          <a:effectLst/>
                        </a:rPr>
                        <a:t>功耗</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zh-CN" sz="1600" kern="500">
                          <a:effectLst/>
                        </a:rPr>
                        <a:t>传输速率</a:t>
                      </a:r>
                      <a:r>
                        <a:rPr lang="en-US" sz="1600" kern="500">
                          <a:effectLst/>
                        </a:rPr>
                        <a:t>/Kbps</a:t>
                      </a:r>
                      <a:endParaRPr lang="zh-CN" sz="1600" kern="750">
                        <a:effectLst/>
                        <a:latin typeface="Times New Roman"/>
                        <a:ea typeface="宋体"/>
                        <a:cs typeface="Courier New"/>
                      </a:endParaRPr>
                    </a:p>
                  </a:txBody>
                  <a:tcPr marL="68580" marR="68580" marT="0" marB="0" anchor="ctr"/>
                </a:tc>
                <a:extLst>
                  <a:ext uri="{0D108BD9-81ED-4DB2-BD59-A6C34878D82A}">
                    <a16:rowId xmlns:a16="http://schemas.microsoft.com/office/drawing/2014/main" val="10000"/>
                  </a:ext>
                </a:extLst>
              </a:tr>
              <a:tr h="270510">
                <a:tc>
                  <a:txBody>
                    <a:bodyPr/>
                    <a:lstStyle/>
                    <a:p>
                      <a:pPr algn="ctr">
                        <a:spcAft>
                          <a:spcPts val="0"/>
                        </a:spcAft>
                      </a:pPr>
                      <a:r>
                        <a:rPr lang="en-US" sz="1600" kern="500">
                          <a:effectLst/>
                        </a:rPr>
                        <a:t>Bluetooth</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2.4GHz</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10</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zh-CN" sz="1600" kern="500">
                          <a:effectLst/>
                        </a:rPr>
                        <a:t>低</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10 000</a:t>
                      </a:r>
                      <a:endParaRPr lang="zh-CN" sz="1600" kern="750">
                        <a:effectLst/>
                        <a:latin typeface="Times New Roman"/>
                        <a:ea typeface="宋体"/>
                        <a:cs typeface="Courier New"/>
                      </a:endParaRPr>
                    </a:p>
                  </a:txBody>
                  <a:tcPr marL="68580" marR="68580" marT="0" marB="0" anchor="ctr"/>
                </a:tc>
                <a:extLst>
                  <a:ext uri="{0D108BD9-81ED-4DB2-BD59-A6C34878D82A}">
                    <a16:rowId xmlns:a16="http://schemas.microsoft.com/office/drawing/2014/main" val="10001"/>
                  </a:ext>
                </a:extLst>
              </a:tr>
              <a:tr h="270510">
                <a:tc>
                  <a:txBody>
                    <a:bodyPr/>
                    <a:lstStyle/>
                    <a:p>
                      <a:pPr algn="ctr">
                        <a:spcAft>
                          <a:spcPts val="0"/>
                        </a:spcAft>
                      </a:pPr>
                      <a:r>
                        <a:rPr lang="en-US" sz="1600" kern="500">
                          <a:effectLst/>
                        </a:rPr>
                        <a:t>802.11b</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2.4GHz</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dirty="0">
                          <a:effectLst/>
                        </a:rPr>
                        <a:t>100</a:t>
                      </a:r>
                      <a:endParaRPr lang="zh-CN" sz="1600" kern="750" dirty="0">
                        <a:effectLst/>
                        <a:latin typeface="Times New Roman"/>
                        <a:ea typeface="宋体"/>
                        <a:cs typeface="Courier New"/>
                      </a:endParaRPr>
                    </a:p>
                  </a:txBody>
                  <a:tcPr marL="68580" marR="68580" marT="0" marB="0" anchor="ctr"/>
                </a:tc>
                <a:tc>
                  <a:txBody>
                    <a:bodyPr/>
                    <a:lstStyle/>
                    <a:p>
                      <a:pPr algn="ctr">
                        <a:spcAft>
                          <a:spcPts val="0"/>
                        </a:spcAft>
                      </a:pPr>
                      <a:r>
                        <a:rPr lang="zh-CN" sz="1600" kern="500">
                          <a:effectLst/>
                        </a:rPr>
                        <a:t>高</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11 000</a:t>
                      </a:r>
                      <a:endParaRPr lang="zh-CN" sz="1600" kern="750">
                        <a:effectLst/>
                        <a:latin typeface="Times New Roman"/>
                        <a:ea typeface="宋体"/>
                        <a:cs typeface="Courier New"/>
                      </a:endParaRPr>
                    </a:p>
                  </a:txBody>
                  <a:tcPr marL="68580" marR="68580" marT="0" marB="0" anchor="ctr"/>
                </a:tc>
                <a:extLst>
                  <a:ext uri="{0D108BD9-81ED-4DB2-BD59-A6C34878D82A}">
                    <a16:rowId xmlns:a16="http://schemas.microsoft.com/office/drawing/2014/main" val="10002"/>
                  </a:ext>
                </a:extLst>
              </a:tr>
              <a:tr h="271145">
                <a:tc>
                  <a:txBody>
                    <a:bodyPr/>
                    <a:lstStyle/>
                    <a:p>
                      <a:pPr algn="ctr">
                        <a:spcAft>
                          <a:spcPts val="0"/>
                        </a:spcAft>
                      </a:pPr>
                      <a:r>
                        <a:rPr lang="en-US" sz="1600" kern="500">
                          <a:effectLst/>
                        </a:rPr>
                        <a:t>RFID</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50kHz</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&lt;5</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zh-CN" sz="1600" kern="500">
                          <a:effectLst/>
                        </a:rPr>
                        <a:t>～</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200</a:t>
                      </a:r>
                      <a:endParaRPr lang="zh-CN" sz="1600" kern="750">
                        <a:effectLst/>
                        <a:latin typeface="Times New Roman"/>
                        <a:ea typeface="宋体"/>
                        <a:cs typeface="Courier New"/>
                      </a:endParaRPr>
                    </a:p>
                  </a:txBody>
                  <a:tcPr marL="68580" marR="68580" marT="0" marB="0" anchor="ctr"/>
                </a:tc>
                <a:extLst>
                  <a:ext uri="{0D108BD9-81ED-4DB2-BD59-A6C34878D82A}">
                    <a16:rowId xmlns:a16="http://schemas.microsoft.com/office/drawing/2014/main" val="10003"/>
                  </a:ext>
                </a:extLst>
              </a:tr>
              <a:tr h="270510">
                <a:tc>
                  <a:txBody>
                    <a:bodyPr/>
                    <a:lstStyle/>
                    <a:p>
                      <a:pPr algn="ctr">
                        <a:spcAft>
                          <a:spcPts val="0"/>
                        </a:spcAft>
                      </a:pPr>
                      <a:r>
                        <a:rPr lang="en-US" sz="1600" kern="500">
                          <a:effectLst/>
                        </a:rPr>
                        <a:t>ZigBee</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2.4GHz</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10</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zh-CN" sz="1600" kern="500">
                          <a:effectLst/>
                        </a:rPr>
                        <a:t>低</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250</a:t>
                      </a:r>
                      <a:endParaRPr lang="zh-CN" sz="1600" kern="750">
                        <a:effectLst/>
                        <a:latin typeface="Times New Roman"/>
                        <a:ea typeface="宋体"/>
                        <a:cs typeface="Courier New"/>
                      </a:endParaRPr>
                    </a:p>
                  </a:txBody>
                  <a:tcPr marL="68580" marR="68580" marT="0" marB="0" anchor="ctr"/>
                </a:tc>
                <a:extLst>
                  <a:ext uri="{0D108BD9-81ED-4DB2-BD59-A6C34878D82A}">
                    <a16:rowId xmlns:a16="http://schemas.microsoft.com/office/drawing/2014/main" val="10004"/>
                  </a:ext>
                </a:extLst>
              </a:tr>
              <a:tr h="270510">
                <a:tc>
                  <a:txBody>
                    <a:bodyPr/>
                    <a:lstStyle/>
                    <a:p>
                      <a:pPr algn="ctr">
                        <a:spcAft>
                          <a:spcPts val="0"/>
                        </a:spcAft>
                      </a:pPr>
                      <a:r>
                        <a:rPr lang="en-US" sz="1600" kern="500">
                          <a:effectLst/>
                        </a:rPr>
                        <a:t>IrDA</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2.4 GHz</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1</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zh-CN" sz="1600" kern="500">
                          <a:effectLst/>
                        </a:rPr>
                        <a:t>低</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16 000</a:t>
                      </a:r>
                      <a:endParaRPr lang="zh-CN" sz="1600" kern="750">
                        <a:effectLst/>
                        <a:latin typeface="Times New Roman"/>
                        <a:ea typeface="宋体"/>
                        <a:cs typeface="Courier New"/>
                      </a:endParaRPr>
                    </a:p>
                  </a:txBody>
                  <a:tcPr marL="68580" marR="68580" marT="0" marB="0" anchor="ctr"/>
                </a:tc>
                <a:extLst>
                  <a:ext uri="{0D108BD9-81ED-4DB2-BD59-A6C34878D82A}">
                    <a16:rowId xmlns:a16="http://schemas.microsoft.com/office/drawing/2014/main" val="10005"/>
                  </a:ext>
                </a:extLst>
              </a:tr>
              <a:tr h="270510">
                <a:tc>
                  <a:txBody>
                    <a:bodyPr/>
                    <a:lstStyle/>
                    <a:p>
                      <a:pPr algn="ctr">
                        <a:spcAft>
                          <a:spcPts val="0"/>
                        </a:spcAft>
                      </a:pPr>
                      <a:r>
                        <a:rPr lang="en-US" sz="1600" kern="500">
                          <a:effectLst/>
                        </a:rPr>
                        <a:t>UWB</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3.1 GHz</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10</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zh-CN" sz="1600" kern="500">
                          <a:effectLst/>
                        </a:rPr>
                        <a:t>低</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100 000</a:t>
                      </a:r>
                      <a:endParaRPr lang="zh-CN" sz="1600" kern="750">
                        <a:effectLst/>
                        <a:latin typeface="Times New Roman"/>
                        <a:ea typeface="宋体"/>
                        <a:cs typeface="Courier New"/>
                      </a:endParaRPr>
                    </a:p>
                  </a:txBody>
                  <a:tcPr marL="68580" marR="68580" marT="0" marB="0" anchor="ctr"/>
                </a:tc>
                <a:extLst>
                  <a:ext uri="{0D108BD9-81ED-4DB2-BD59-A6C34878D82A}">
                    <a16:rowId xmlns:a16="http://schemas.microsoft.com/office/drawing/2014/main" val="10006"/>
                  </a:ext>
                </a:extLst>
              </a:tr>
              <a:tr h="271145">
                <a:tc>
                  <a:txBody>
                    <a:bodyPr/>
                    <a:lstStyle/>
                    <a:p>
                      <a:pPr algn="ctr">
                        <a:spcAft>
                          <a:spcPts val="0"/>
                        </a:spcAft>
                      </a:pPr>
                      <a:r>
                        <a:rPr lang="en-US" sz="1600" kern="500">
                          <a:effectLst/>
                        </a:rPr>
                        <a:t>RF</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300 GHz</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dirty="0">
                          <a:effectLst/>
                        </a:rPr>
                        <a:t>10</a:t>
                      </a:r>
                      <a:r>
                        <a:rPr lang="zh-CN" sz="1600" kern="500" dirty="0">
                          <a:effectLst/>
                        </a:rPr>
                        <a:t>～</a:t>
                      </a:r>
                      <a:r>
                        <a:rPr lang="en-US" sz="1600" kern="500" dirty="0">
                          <a:effectLst/>
                        </a:rPr>
                        <a:t>90</a:t>
                      </a:r>
                      <a:endParaRPr lang="zh-CN" sz="1600" kern="750" dirty="0">
                        <a:effectLst/>
                        <a:latin typeface="Times New Roman"/>
                        <a:ea typeface="宋体"/>
                        <a:cs typeface="Courier New"/>
                      </a:endParaRPr>
                    </a:p>
                  </a:txBody>
                  <a:tcPr marL="68580" marR="68580" marT="0" marB="0" anchor="ctr"/>
                </a:tc>
                <a:tc>
                  <a:txBody>
                    <a:bodyPr/>
                    <a:lstStyle/>
                    <a:p>
                      <a:pPr algn="ctr">
                        <a:spcAft>
                          <a:spcPts val="0"/>
                        </a:spcAft>
                      </a:pPr>
                      <a:r>
                        <a:rPr lang="zh-CN" sz="1600" kern="500">
                          <a:effectLst/>
                        </a:rPr>
                        <a:t>低</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dirty="0">
                          <a:effectLst/>
                        </a:rPr>
                        <a:t>10</a:t>
                      </a:r>
                      <a:r>
                        <a:rPr lang="zh-CN" sz="1600" kern="500" dirty="0">
                          <a:effectLst/>
                        </a:rPr>
                        <a:t>～</a:t>
                      </a:r>
                      <a:r>
                        <a:rPr lang="en-US" sz="1600" kern="500" dirty="0">
                          <a:effectLst/>
                        </a:rPr>
                        <a:t>90</a:t>
                      </a:r>
                      <a:endParaRPr lang="zh-CN" sz="1600" kern="750" dirty="0">
                        <a:effectLst/>
                        <a:latin typeface="Times New Roman"/>
                        <a:ea typeface="宋体"/>
                        <a:cs typeface="Courier New"/>
                      </a:endParaRPr>
                    </a:p>
                  </a:txBody>
                  <a:tcPr marL="68580" marR="68580"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1558253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ts val="0"/>
              </a:spcBef>
              <a:buNone/>
            </a:pPr>
            <a:r>
              <a:rPr lang="zh-CN" altLang="zh-CN" dirty="0">
                <a:solidFill>
                  <a:srgbClr val="000099"/>
                </a:solidFill>
              </a:rPr>
              <a:t>传感器网络节点常用的无线通信芯片的主要参数如表</a:t>
            </a:r>
            <a:r>
              <a:rPr lang="en-US" altLang="zh-CN" dirty="0">
                <a:solidFill>
                  <a:srgbClr val="000099"/>
                </a:solidFill>
              </a:rPr>
              <a:t>4-3</a:t>
            </a:r>
            <a:r>
              <a:rPr lang="zh-CN" altLang="zh-CN" dirty="0">
                <a:solidFill>
                  <a:srgbClr val="000099"/>
                </a:solidFill>
              </a:rPr>
              <a:t>所示。</a:t>
            </a:r>
            <a:r>
              <a:rPr lang="en-US" altLang="zh-CN" dirty="0"/>
              <a:t>	</a:t>
            </a:r>
          </a:p>
          <a:p>
            <a:pPr lvl="1" algn="ctr">
              <a:buClr>
                <a:srgbClr val="FF3300"/>
              </a:buClr>
            </a:pPr>
            <a:r>
              <a:rPr lang="zh-CN" altLang="zh-CN" sz="1800" dirty="0">
                <a:solidFill>
                  <a:srgbClr val="000000"/>
                </a:solidFill>
              </a:rPr>
              <a:t>表</a:t>
            </a:r>
            <a:r>
              <a:rPr lang="en-US" altLang="zh-CN" sz="1800" dirty="0">
                <a:solidFill>
                  <a:srgbClr val="000000"/>
                </a:solidFill>
              </a:rPr>
              <a:t>4-3  </a:t>
            </a:r>
            <a:r>
              <a:rPr lang="zh-CN" altLang="zh-CN" sz="1800" dirty="0">
                <a:solidFill>
                  <a:srgbClr val="000000"/>
                </a:solidFill>
              </a:rPr>
              <a:t>常用无线通信芯片的主要参数</a:t>
            </a:r>
          </a:p>
          <a:p>
            <a:pPr lvl="1">
              <a:buClr>
                <a:srgbClr val="FF3300"/>
              </a:buClr>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4.3 WSN</a:t>
            </a:r>
            <a:r>
              <a:rPr lang="zh-CN" altLang="en-US" dirty="0"/>
              <a:t>的开发环境</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3359400688"/>
              </p:ext>
            </p:extLst>
          </p:nvPr>
        </p:nvGraphicFramePr>
        <p:xfrm>
          <a:off x="1052777" y="3140968"/>
          <a:ext cx="10454639" cy="2106930"/>
        </p:xfrm>
        <a:graphic>
          <a:graphicData uri="http://schemas.openxmlformats.org/drawingml/2006/table">
            <a:tbl>
              <a:tblPr firstRow="1" firstCol="1" bandRow="1">
                <a:tableStyleId>{5C22544A-7EE6-4342-B048-85BDC9FD1C3A}</a:tableStyleId>
              </a:tblPr>
              <a:tblGrid>
                <a:gridCol w="1492967">
                  <a:extLst>
                    <a:ext uri="{9D8B030D-6E8A-4147-A177-3AD203B41FA5}">
                      <a16:colId xmlns:a16="http://schemas.microsoft.com/office/drawing/2014/main" val="20000"/>
                    </a:ext>
                  </a:extLst>
                </a:gridCol>
                <a:gridCol w="1492967">
                  <a:extLst>
                    <a:ext uri="{9D8B030D-6E8A-4147-A177-3AD203B41FA5}">
                      <a16:colId xmlns:a16="http://schemas.microsoft.com/office/drawing/2014/main" val="20001"/>
                    </a:ext>
                  </a:extLst>
                </a:gridCol>
                <a:gridCol w="1492967">
                  <a:extLst>
                    <a:ext uri="{9D8B030D-6E8A-4147-A177-3AD203B41FA5}">
                      <a16:colId xmlns:a16="http://schemas.microsoft.com/office/drawing/2014/main" val="20002"/>
                    </a:ext>
                  </a:extLst>
                </a:gridCol>
                <a:gridCol w="1492967">
                  <a:extLst>
                    <a:ext uri="{9D8B030D-6E8A-4147-A177-3AD203B41FA5}">
                      <a16:colId xmlns:a16="http://schemas.microsoft.com/office/drawing/2014/main" val="20003"/>
                    </a:ext>
                  </a:extLst>
                </a:gridCol>
                <a:gridCol w="1494257">
                  <a:extLst>
                    <a:ext uri="{9D8B030D-6E8A-4147-A177-3AD203B41FA5}">
                      <a16:colId xmlns:a16="http://schemas.microsoft.com/office/drawing/2014/main" val="20004"/>
                    </a:ext>
                  </a:extLst>
                </a:gridCol>
                <a:gridCol w="1494257">
                  <a:extLst>
                    <a:ext uri="{9D8B030D-6E8A-4147-A177-3AD203B41FA5}">
                      <a16:colId xmlns:a16="http://schemas.microsoft.com/office/drawing/2014/main" val="20005"/>
                    </a:ext>
                  </a:extLst>
                </a:gridCol>
                <a:gridCol w="1494257">
                  <a:extLst>
                    <a:ext uri="{9D8B030D-6E8A-4147-A177-3AD203B41FA5}">
                      <a16:colId xmlns:a16="http://schemas.microsoft.com/office/drawing/2014/main" val="20006"/>
                    </a:ext>
                  </a:extLst>
                </a:gridCol>
              </a:tblGrid>
              <a:tr h="262890">
                <a:tc>
                  <a:txBody>
                    <a:bodyPr/>
                    <a:lstStyle/>
                    <a:p>
                      <a:pPr algn="ctr">
                        <a:spcAft>
                          <a:spcPts val="0"/>
                        </a:spcAft>
                      </a:pPr>
                      <a:r>
                        <a:rPr lang="zh-CN" sz="1600" kern="500">
                          <a:effectLst/>
                        </a:rPr>
                        <a:t>芯片</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zh-CN" sz="1600" kern="500">
                          <a:effectLst/>
                        </a:rPr>
                        <a:t>频段</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zh-CN" sz="1600" kern="500">
                          <a:effectLst/>
                        </a:rPr>
                        <a:t>速率</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zh-CN" sz="1600" kern="500">
                          <a:effectLst/>
                        </a:rPr>
                        <a:t>电流</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zh-CN" sz="1600" kern="500">
                          <a:effectLst/>
                        </a:rPr>
                        <a:t>灵敏度</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zh-CN" sz="1600" kern="500">
                          <a:effectLst/>
                        </a:rPr>
                        <a:t>功率</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zh-CN" sz="1600" kern="500">
                          <a:effectLst/>
                        </a:rPr>
                        <a:t>调制方式</a:t>
                      </a:r>
                      <a:endParaRPr lang="zh-CN" sz="1600" kern="750">
                        <a:effectLst/>
                        <a:latin typeface="Times New Roman"/>
                        <a:ea typeface="宋体"/>
                        <a:cs typeface="Courier New"/>
                      </a:endParaRPr>
                    </a:p>
                  </a:txBody>
                  <a:tcPr marL="68580" marR="68580" marT="0" marB="0" anchor="ctr"/>
                </a:tc>
                <a:extLst>
                  <a:ext uri="{0D108BD9-81ED-4DB2-BD59-A6C34878D82A}">
                    <a16:rowId xmlns:a16="http://schemas.microsoft.com/office/drawing/2014/main" val="10000"/>
                  </a:ext>
                </a:extLst>
              </a:tr>
              <a:tr h="263525">
                <a:tc>
                  <a:txBody>
                    <a:bodyPr/>
                    <a:lstStyle/>
                    <a:p>
                      <a:pPr algn="ctr">
                        <a:spcAft>
                          <a:spcPts val="0"/>
                        </a:spcAft>
                      </a:pPr>
                      <a:r>
                        <a:rPr lang="en-US" sz="1600" kern="500">
                          <a:effectLst/>
                        </a:rPr>
                        <a:t>TR1000</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916</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115</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dirty="0">
                          <a:effectLst/>
                        </a:rPr>
                        <a:t>3</a:t>
                      </a:r>
                      <a:endParaRPr lang="zh-CN" sz="1600" kern="750" dirty="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-106</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1.5</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dirty="0">
                          <a:effectLst/>
                        </a:rPr>
                        <a:t>OOK/FSK</a:t>
                      </a:r>
                      <a:endParaRPr lang="zh-CN" sz="1600" kern="750" dirty="0">
                        <a:effectLst/>
                        <a:latin typeface="Times New Roman"/>
                        <a:ea typeface="宋体"/>
                        <a:cs typeface="Courier New"/>
                      </a:endParaRPr>
                    </a:p>
                  </a:txBody>
                  <a:tcPr marL="68580" marR="68580" marT="0" marB="0" anchor="ctr"/>
                </a:tc>
                <a:extLst>
                  <a:ext uri="{0D108BD9-81ED-4DB2-BD59-A6C34878D82A}">
                    <a16:rowId xmlns:a16="http://schemas.microsoft.com/office/drawing/2014/main" val="10001"/>
                  </a:ext>
                </a:extLst>
              </a:tr>
              <a:tr h="263525">
                <a:tc>
                  <a:txBody>
                    <a:bodyPr/>
                    <a:lstStyle/>
                    <a:p>
                      <a:pPr algn="ctr">
                        <a:spcAft>
                          <a:spcPts val="0"/>
                        </a:spcAft>
                      </a:pPr>
                      <a:r>
                        <a:rPr lang="en-US" sz="1600" kern="500">
                          <a:effectLst/>
                        </a:rPr>
                        <a:t>CC1000</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300</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76.8</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5.3</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-110</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20</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FSK</a:t>
                      </a:r>
                      <a:endParaRPr lang="zh-CN" sz="1600" kern="750">
                        <a:effectLst/>
                        <a:latin typeface="Times New Roman"/>
                        <a:ea typeface="宋体"/>
                        <a:cs typeface="Courier New"/>
                      </a:endParaRPr>
                    </a:p>
                  </a:txBody>
                  <a:tcPr marL="68580" marR="68580" marT="0" marB="0" anchor="ctr"/>
                </a:tc>
                <a:extLst>
                  <a:ext uri="{0D108BD9-81ED-4DB2-BD59-A6C34878D82A}">
                    <a16:rowId xmlns:a16="http://schemas.microsoft.com/office/drawing/2014/main" val="10002"/>
                  </a:ext>
                </a:extLst>
              </a:tr>
              <a:tr h="263525">
                <a:tc>
                  <a:txBody>
                    <a:bodyPr/>
                    <a:lstStyle/>
                    <a:p>
                      <a:pPr algn="ctr">
                        <a:spcAft>
                          <a:spcPts val="0"/>
                        </a:spcAft>
                      </a:pPr>
                      <a:r>
                        <a:rPr lang="en-US" sz="1600" kern="500">
                          <a:effectLst/>
                        </a:rPr>
                        <a:t>CC1020</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402</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153.6</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19.9</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-118</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20</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GFSK</a:t>
                      </a:r>
                      <a:endParaRPr lang="zh-CN" sz="1600" kern="750">
                        <a:effectLst/>
                        <a:latin typeface="Times New Roman"/>
                        <a:ea typeface="宋体"/>
                        <a:cs typeface="Courier New"/>
                      </a:endParaRPr>
                    </a:p>
                  </a:txBody>
                  <a:tcPr marL="68580" marR="68580" marT="0" marB="0" anchor="ctr"/>
                </a:tc>
                <a:extLst>
                  <a:ext uri="{0D108BD9-81ED-4DB2-BD59-A6C34878D82A}">
                    <a16:rowId xmlns:a16="http://schemas.microsoft.com/office/drawing/2014/main" val="10003"/>
                  </a:ext>
                </a:extLst>
              </a:tr>
              <a:tr h="262890">
                <a:tc>
                  <a:txBody>
                    <a:bodyPr/>
                    <a:lstStyle/>
                    <a:p>
                      <a:pPr algn="ctr">
                        <a:spcAft>
                          <a:spcPts val="0"/>
                        </a:spcAft>
                      </a:pPr>
                      <a:r>
                        <a:rPr lang="en-US" sz="1600" kern="500">
                          <a:effectLst/>
                        </a:rPr>
                        <a:t>CC2420</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2400</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250</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19.7</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-94</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-3</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OPSK</a:t>
                      </a:r>
                      <a:endParaRPr lang="zh-CN" sz="1600" kern="750">
                        <a:effectLst/>
                        <a:latin typeface="Times New Roman"/>
                        <a:ea typeface="宋体"/>
                        <a:cs typeface="Courier New"/>
                      </a:endParaRPr>
                    </a:p>
                  </a:txBody>
                  <a:tcPr marL="68580" marR="68580" marT="0" marB="0" anchor="ctr"/>
                </a:tc>
                <a:extLst>
                  <a:ext uri="{0D108BD9-81ED-4DB2-BD59-A6C34878D82A}">
                    <a16:rowId xmlns:a16="http://schemas.microsoft.com/office/drawing/2014/main" val="10004"/>
                  </a:ext>
                </a:extLst>
              </a:tr>
              <a:tr h="263525">
                <a:tc>
                  <a:txBody>
                    <a:bodyPr/>
                    <a:lstStyle/>
                    <a:p>
                      <a:pPr algn="ctr">
                        <a:spcAft>
                          <a:spcPts val="0"/>
                        </a:spcAft>
                      </a:pPr>
                      <a:r>
                        <a:rPr lang="en-US" sz="1600" kern="500">
                          <a:effectLst/>
                        </a:rPr>
                        <a:t>nRF905</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433</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100</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12.5</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-100</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10</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GFSK</a:t>
                      </a:r>
                      <a:endParaRPr lang="zh-CN" sz="1600" kern="750">
                        <a:effectLst/>
                        <a:latin typeface="Times New Roman"/>
                        <a:ea typeface="宋体"/>
                        <a:cs typeface="Courier New"/>
                      </a:endParaRPr>
                    </a:p>
                  </a:txBody>
                  <a:tcPr marL="68580" marR="68580" marT="0" marB="0" anchor="ctr"/>
                </a:tc>
                <a:extLst>
                  <a:ext uri="{0D108BD9-81ED-4DB2-BD59-A6C34878D82A}">
                    <a16:rowId xmlns:a16="http://schemas.microsoft.com/office/drawing/2014/main" val="10005"/>
                  </a:ext>
                </a:extLst>
              </a:tr>
              <a:tr h="263525">
                <a:tc>
                  <a:txBody>
                    <a:bodyPr/>
                    <a:lstStyle/>
                    <a:p>
                      <a:pPr algn="ctr">
                        <a:spcAft>
                          <a:spcPts val="0"/>
                        </a:spcAft>
                      </a:pPr>
                      <a:r>
                        <a:rPr lang="en-US" sz="1600" kern="500">
                          <a:effectLst/>
                        </a:rPr>
                        <a:t>nRF2401</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2400</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1000</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15</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-85</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20</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GFSK</a:t>
                      </a:r>
                      <a:endParaRPr lang="zh-CN" sz="1600" kern="750">
                        <a:effectLst/>
                        <a:latin typeface="Times New Roman"/>
                        <a:ea typeface="宋体"/>
                        <a:cs typeface="Courier New"/>
                      </a:endParaRPr>
                    </a:p>
                  </a:txBody>
                  <a:tcPr marL="68580" marR="68580" marT="0" marB="0" anchor="ctr"/>
                </a:tc>
                <a:extLst>
                  <a:ext uri="{0D108BD9-81ED-4DB2-BD59-A6C34878D82A}">
                    <a16:rowId xmlns:a16="http://schemas.microsoft.com/office/drawing/2014/main" val="10006"/>
                  </a:ext>
                </a:extLst>
              </a:tr>
              <a:tr h="263525">
                <a:tc>
                  <a:txBody>
                    <a:bodyPr/>
                    <a:lstStyle/>
                    <a:p>
                      <a:pPr algn="ctr">
                        <a:spcAft>
                          <a:spcPts val="0"/>
                        </a:spcAft>
                      </a:pPr>
                      <a:r>
                        <a:rPr lang="en-US" sz="1600" kern="500">
                          <a:effectLst/>
                        </a:rPr>
                        <a:t>9Xstream</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902</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20</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140</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-110</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a:effectLst/>
                        </a:rPr>
                        <a:t>16</a:t>
                      </a:r>
                      <a:endParaRPr lang="zh-CN" sz="1600" kern="750">
                        <a:effectLst/>
                        <a:latin typeface="Times New Roman"/>
                        <a:ea typeface="宋体"/>
                        <a:cs typeface="Courier New"/>
                      </a:endParaRPr>
                    </a:p>
                  </a:txBody>
                  <a:tcPr marL="68580" marR="68580" marT="0" marB="0" anchor="ctr"/>
                </a:tc>
                <a:tc>
                  <a:txBody>
                    <a:bodyPr/>
                    <a:lstStyle/>
                    <a:p>
                      <a:pPr algn="ctr">
                        <a:spcAft>
                          <a:spcPts val="0"/>
                        </a:spcAft>
                      </a:pPr>
                      <a:r>
                        <a:rPr lang="en-US" sz="1600" kern="500" dirty="0">
                          <a:effectLst/>
                        </a:rPr>
                        <a:t>FHSS</a:t>
                      </a:r>
                      <a:endParaRPr lang="zh-CN" sz="1600" kern="750" dirty="0">
                        <a:effectLst/>
                        <a:latin typeface="Times New Roman"/>
                        <a:ea typeface="宋体"/>
                        <a:cs typeface="Courier New"/>
                      </a:endParaRPr>
                    </a:p>
                  </a:txBody>
                  <a:tcPr marL="68580" marR="68580"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1558253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ts val="0"/>
              </a:spcBef>
              <a:buNone/>
            </a:pPr>
            <a:r>
              <a:rPr lang="zh-CN" altLang="zh-CN" dirty="0">
                <a:solidFill>
                  <a:srgbClr val="000099"/>
                </a:solidFill>
              </a:rPr>
              <a:t>传感器节点的设计需要经过很多步骤，其流程图如图</a:t>
            </a:r>
            <a:r>
              <a:rPr lang="en-US" altLang="zh-CN" dirty="0">
                <a:solidFill>
                  <a:srgbClr val="000099"/>
                </a:solidFill>
              </a:rPr>
              <a:t>4-12 </a:t>
            </a:r>
            <a:r>
              <a:rPr lang="zh-CN" altLang="zh-CN" dirty="0">
                <a:solidFill>
                  <a:srgbClr val="000099"/>
                </a:solidFill>
              </a:rPr>
              <a:t>所示。</a:t>
            </a:r>
          </a:p>
          <a:p>
            <a:pPr lvl="1" indent="720000" algn="just">
              <a:spcBef>
                <a:spcPts val="0"/>
              </a:spcBef>
              <a:buClr>
                <a:srgbClr val="FF3300"/>
              </a:buClr>
            </a:pPr>
            <a:r>
              <a:rPr lang="en-US" altLang="zh-CN" dirty="0"/>
              <a:t>	</a:t>
            </a:r>
          </a:p>
          <a:p>
            <a:pPr lvl="1">
              <a:buClr>
                <a:srgbClr val="FF3300"/>
              </a:buClr>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marL="0" indent="0">
              <a:buNone/>
            </a:pPr>
            <a:r>
              <a:rPr lang="en-US" altLang="zh-CN" dirty="0">
                <a:solidFill>
                  <a:srgbClr val="FFCAAA">
                    <a:lumMod val="75000"/>
                  </a:srgbClr>
                </a:solidFill>
              </a:rPr>
              <a:t>	</a:t>
            </a:r>
          </a:p>
          <a:p>
            <a:pPr marL="0" indent="0" algn="ctr">
              <a:buNone/>
            </a:pPr>
            <a:r>
              <a:rPr lang="zh-CN" altLang="zh-CN" sz="1800" dirty="0"/>
              <a:t>图</a:t>
            </a:r>
            <a:r>
              <a:rPr lang="en-US" altLang="zh-CN" sz="1800" dirty="0"/>
              <a:t>4-12</a:t>
            </a:r>
            <a:r>
              <a:rPr lang="zh-CN" altLang="zh-CN" sz="1800" dirty="0"/>
              <a:t>传感器节点设计流程图</a:t>
            </a:r>
          </a:p>
          <a:p>
            <a:pPr lvl="3">
              <a:buClr>
                <a:srgbClr val="FF3300"/>
              </a:buClr>
            </a:pP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4.3 WSN</a:t>
            </a:r>
            <a:r>
              <a:rPr lang="zh-CN" altLang="en-US" dirty="0"/>
              <a:t>的开发环境</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9007" y="2252456"/>
            <a:ext cx="3528000" cy="3143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58253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4.4 WSN</a:t>
            </a:r>
            <a:r>
              <a:rPr lang="zh-CN" altLang="en-US" dirty="0"/>
              <a:t>支撑技术</a:t>
            </a:r>
          </a:p>
        </p:txBody>
      </p:sp>
      <p:sp>
        <p:nvSpPr>
          <p:cNvPr id="3" name="文本占位符 2"/>
          <p:cNvSpPr>
            <a:spLocks noGrp="1"/>
          </p:cNvSpPr>
          <p:nvPr>
            <p:ph type="body" idx="1"/>
          </p:nvPr>
        </p:nvSpPr>
        <p:spPr>
          <a:xfrm>
            <a:off x="1703512" y="1916832"/>
            <a:ext cx="5184576" cy="324036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a:lnSpc>
                <a:spcPct val="150000"/>
              </a:lnSpc>
              <a:spcBef>
                <a:spcPts val="0"/>
              </a:spcBef>
            </a:pPr>
            <a:r>
              <a:rPr lang="en-US" altLang="zh-CN" sz="3600" dirty="0">
                <a:latin typeface="+mn-lt"/>
              </a:rPr>
              <a:t>4.4.1 </a:t>
            </a:r>
            <a:r>
              <a:rPr lang="zh-CN" altLang="en-US" sz="3600" dirty="0">
                <a:latin typeface="+mn-lt"/>
              </a:rPr>
              <a:t>定位技术</a:t>
            </a:r>
            <a:endParaRPr lang="en-US" altLang="zh-CN" sz="3600" dirty="0">
              <a:latin typeface="+mn-lt"/>
            </a:endParaRPr>
          </a:p>
          <a:p>
            <a:pPr>
              <a:lnSpc>
                <a:spcPct val="150000"/>
              </a:lnSpc>
              <a:spcBef>
                <a:spcPts val="0"/>
              </a:spcBef>
            </a:pPr>
            <a:r>
              <a:rPr lang="en-US" altLang="zh-CN" sz="3600" dirty="0">
                <a:latin typeface="+mn-lt"/>
              </a:rPr>
              <a:t>4.4.2 </a:t>
            </a:r>
            <a:r>
              <a:rPr lang="zh-CN" altLang="en-US" sz="3600" dirty="0">
                <a:latin typeface="+mn-lt"/>
              </a:rPr>
              <a:t>时间同步技术</a:t>
            </a:r>
            <a:endParaRPr lang="en-US" altLang="zh-CN" sz="3600" dirty="0">
              <a:latin typeface="+mn-lt"/>
            </a:endParaRPr>
          </a:p>
          <a:p>
            <a:pPr>
              <a:lnSpc>
                <a:spcPct val="150000"/>
              </a:lnSpc>
              <a:spcBef>
                <a:spcPts val="0"/>
              </a:spcBef>
            </a:pPr>
            <a:r>
              <a:rPr lang="en-US" altLang="zh-CN" sz="3600" dirty="0">
                <a:latin typeface="+mn-lt"/>
              </a:rPr>
              <a:t>4.4.3 </a:t>
            </a:r>
            <a:r>
              <a:rPr lang="zh-CN" altLang="en-US" sz="3600" dirty="0">
                <a:latin typeface="+mn-lt"/>
              </a:rPr>
              <a:t>安全技术</a:t>
            </a:r>
            <a:endParaRPr lang="en-US" altLang="zh-CN" sz="3600" dirty="0">
              <a:latin typeface="+mn-lt"/>
            </a:endParaRPr>
          </a:p>
          <a:p>
            <a:pPr>
              <a:lnSpc>
                <a:spcPct val="150000"/>
              </a:lnSpc>
              <a:spcBef>
                <a:spcPts val="0"/>
              </a:spcBef>
            </a:pPr>
            <a:r>
              <a:rPr lang="en-US" altLang="zh-CN" sz="3600" dirty="0">
                <a:latin typeface="+mn-lt"/>
              </a:rPr>
              <a:t>4.4.4 </a:t>
            </a:r>
            <a:r>
              <a:rPr lang="zh-CN" altLang="en-US" sz="3600" dirty="0">
                <a:latin typeface="+mn-lt"/>
              </a:rPr>
              <a:t>数据融合</a:t>
            </a:r>
            <a:endParaRPr lang="en-US" altLang="zh-CN" sz="3600" dirty="0">
              <a:latin typeface="+mn-lt"/>
            </a:endParaRPr>
          </a:p>
        </p:txBody>
      </p:sp>
    </p:spTree>
    <p:extLst>
      <p:ext uri="{BB962C8B-B14F-4D97-AF65-F5344CB8AC3E}">
        <p14:creationId xmlns:p14="http://schemas.microsoft.com/office/powerpoint/2010/main" val="3803825048"/>
      </p:ext>
    </p:extLst>
  </p:cSld>
  <p:clrMapOvr>
    <a:masterClrMapping/>
  </p:clrMapOvr>
  <p:transition spd="slow">
    <p:pull/>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1233248"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ts val="0"/>
              </a:spcBef>
              <a:spcAft>
                <a:spcPts val="0"/>
              </a:spcAft>
              <a:buClr>
                <a:srgbClr val="FF3300"/>
              </a:buClr>
              <a:buFont typeface="Wingdings" panose="05000000000000000000" pitchFamily="2" charset="2"/>
              <a:buChar char="p"/>
            </a:pPr>
            <a:r>
              <a:rPr lang="zh-CN" altLang="en-US" sz="3000" dirty="0"/>
              <a:t>简述</a:t>
            </a:r>
            <a:endParaRPr lang="zh-CN" altLang="zh-CN" sz="3000" dirty="0"/>
          </a:p>
          <a:p>
            <a:pPr marL="0" lvl="1" indent="720000" algn="just">
              <a:spcBef>
                <a:spcPts val="0"/>
              </a:spcBef>
              <a:buClr>
                <a:srgbClr val="FF3300"/>
              </a:buClr>
            </a:pPr>
            <a:r>
              <a:rPr lang="zh-CN" altLang="zh-CN" sz="3000" dirty="0"/>
              <a:t>无线传感器的定位技术是无线传感网络的核心技术，在实际中应用比较多，用户经常需要去定位数据的来源。</a:t>
            </a:r>
            <a:endParaRPr lang="en-US" altLang="zh-CN" sz="3000" dirty="0"/>
          </a:p>
          <a:p>
            <a:pPr marL="360000" lvl="1" algn="just">
              <a:spcBef>
                <a:spcPts val="0"/>
              </a:spcBef>
              <a:buClr>
                <a:srgbClr val="FF3300"/>
              </a:buClr>
              <a:buFont typeface="Wingdings" panose="05000000000000000000" pitchFamily="2" charset="2"/>
              <a:buChar char="n"/>
            </a:pPr>
            <a:r>
              <a:rPr lang="zh-CN" altLang="zh-CN" sz="2800" dirty="0"/>
              <a:t>无线传感器是根据少数节点的已知位置来进行定位的。在无线传感网络定位技术中，根据节点是否已知自身的位置，把传感器节点分为</a:t>
            </a:r>
            <a:r>
              <a:rPr lang="zh-CN" altLang="zh-CN" sz="2800" dirty="0">
                <a:solidFill>
                  <a:schemeClr val="bg2"/>
                </a:solidFill>
              </a:rPr>
              <a:t>信标节点</a:t>
            </a:r>
            <a:r>
              <a:rPr lang="zh-CN" altLang="zh-CN" sz="2800" dirty="0"/>
              <a:t>（</a:t>
            </a:r>
            <a:r>
              <a:rPr lang="en-US" altLang="zh-CN" sz="2800" dirty="0"/>
              <a:t>beacon node</a:t>
            </a:r>
            <a:r>
              <a:rPr lang="zh-CN" altLang="zh-CN" sz="2800" dirty="0"/>
              <a:t>）和</a:t>
            </a:r>
            <a:r>
              <a:rPr lang="zh-CN" altLang="zh-CN" sz="2800" dirty="0">
                <a:solidFill>
                  <a:schemeClr val="bg2"/>
                </a:solidFill>
              </a:rPr>
              <a:t>未知节点</a:t>
            </a:r>
            <a:r>
              <a:rPr lang="zh-CN" altLang="zh-CN" sz="2800" dirty="0"/>
              <a:t>（</a:t>
            </a:r>
            <a:r>
              <a:rPr lang="en-US" altLang="zh-CN" sz="2800" dirty="0" err="1"/>
              <a:t>unknow</a:t>
            </a:r>
            <a:r>
              <a:rPr lang="en-US" altLang="zh-CN" sz="2800" dirty="0"/>
              <a:t> node</a:t>
            </a:r>
            <a:r>
              <a:rPr lang="zh-CN" altLang="zh-CN" sz="2800" dirty="0"/>
              <a:t>）。定位算法通常分为</a:t>
            </a:r>
            <a:r>
              <a:rPr lang="zh-CN" altLang="zh-CN" sz="2800" dirty="0">
                <a:solidFill>
                  <a:srgbClr val="FF00FF"/>
                </a:solidFill>
              </a:rPr>
              <a:t>基于测距的</a:t>
            </a:r>
            <a:r>
              <a:rPr lang="zh-CN" altLang="zh-CN" sz="2800" dirty="0"/>
              <a:t>和</a:t>
            </a:r>
            <a:r>
              <a:rPr lang="zh-CN" altLang="zh-CN" sz="2800" dirty="0">
                <a:solidFill>
                  <a:srgbClr val="FF00FF"/>
                </a:solidFill>
              </a:rPr>
              <a:t>与测距无关</a:t>
            </a:r>
            <a:r>
              <a:rPr lang="zh-CN" altLang="zh-CN" sz="2800" dirty="0"/>
              <a:t>的两种。</a:t>
            </a:r>
            <a:endParaRPr lang="en-US" altLang="zh-CN" sz="2800" dirty="0"/>
          </a:p>
          <a:p>
            <a:pPr marL="360000" lvl="1" algn="just">
              <a:spcBef>
                <a:spcPts val="0"/>
              </a:spcBef>
              <a:buClr>
                <a:srgbClr val="FF3300"/>
              </a:buClr>
              <a:buFont typeface="Wingdings" panose="05000000000000000000" pitchFamily="2" charset="2"/>
              <a:buChar char="n"/>
            </a:pPr>
            <a:r>
              <a:rPr lang="zh-CN" altLang="zh-CN" sz="2800" dirty="0"/>
              <a:t>自组织网络定位分为</a:t>
            </a:r>
            <a:r>
              <a:rPr lang="zh-CN" altLang="zh-CN" sz="2800" dirty="0">
                <a:solidFill>
                  <a:srgbClr val="FF0000"/>
                </a:solidFill>
              </a:rPr>
              <a:t>节点自身定位</a:t>
            </a:r>
            <a:r>
              <a:rPr lang="zh-CN" altLang="zh-CN" sz="2800" dirty="0"/>
              <a:t>和</a:t>
            </a:r>
            <a:r>
              <a:rPr lang="zh-CN" altLang="zh-CN" sz="2800" dirty="0">
                <a:solidFill>
                  <a:srgbClr val="FF0000"/>
                </a:solidFill>
              </a:rPr>
              <a:t>目标定位</a:t>
            </a:r>
            <a:r>
              <a:rPr lang="zh-CN" altLang="zh-CN" sz="2800" dirty="0"/>
              <a:t>。节点自身定位是确定网络节点的坐标位置的过程，可以通过人工标定或者各种节点自定位算法完成。目标定位是以位置已知的网络节点作为参考，确定网络覆盖区域内一个事件或者一个目标的坐标位置。</a:t>
            </a:r>
          </a:p>
          <a:p>
            <a:pPr marL="360000" lvl="1" algn="just">
              <a:spcBef>
                <a:spcPts val="0"/>
              </a:spcBef>
              <a:buClr>
                <a:srgbClr val="FF3300"/>
              </a:buClr>
              <a:buFont typeface="Wingdings" panose="05000000000000000000" pitchFamily="2" charset="2"/>
              <a:buChar char="n"/>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latin typeface="+mj-ea"/>
              </a:rPr>
              <a:t>4.4.1 </a:t>
            </a:r>
            <a:r>
              <a:rPr lang="zh-CN" altLang="en-US" dirty="0">
                <a:latin typeface="+mj-ea"/>
              </a:rPr>
              <a:t>定位技术</a:t>
            </a:r>
            <a:endParaRPr lang="en-US" altLang="zh-CN" dirty="0">
              <a:latin typeface="+mj-ea"/>
            </a:endParaRPr>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3155825332"/>
      </p:ext>
    </p:extLst>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ts val="0"/>
              </a:spcBef>
              <a:buFont typeface="Wingdings" panose="05000000000000000000" pitchFamily="2" charset="2"/>
              <a:buChar char="n"/>
            </a:pPr>
            <a:r>
              <a:rPr lang="zh-CN" altLang="en-US" dirty="0">
                <a:solidFill>
                  <a:schemeClr val="bg2"/>
                </a:solidFill>
              </a:rPr>
              <a:t>汇聚节点</a:t>
            </a:r>
            <a:r>
              <a:rPr lang="zh-CN" altLang="en-US" dirty="0"/>
              <a:t>：</a:t>
            </a:r>
            <a:r>
              <a:rPr lang="zh-CN" altLang="zh-CN" dirty="0"/>
              <a:t>汇聚节点的处理能力、存储能力、通信能力较强，它是</a:t>
            </a:r>
            <a:r>
              <a:rPr lang="zh-CN" altLang="zh-CN" dirty="0">
                <a:solidFill>
                  <a:srgbClr val="FF9900"/>
                </a:solidFill>
              </a:rPr>
              <a:t>连接传感器网络与互联网等外部网络</a:t>
            </a:r>
            <a:r>
              <a:rPr lang="zh-CN" altLang="zh-CN" dirty="0"/>
              <a:t>的</a:t>
            </a:r>
            <a:r>
              <a:rPr lang="zh-CN" altLang="zh-CN" dirty="0">
                <a:solidFill>
                  <a:schemeClr val="bg2"/>
                </a:solidFill>
              </a:rPr>
              <a:t>网关</a:t>
            </a:r>
            <a:r>
              <a:rPr lang="zh-CN" altLang="zh-CN" dirty="0"/>
              <a:t>，用来实现两种协议间的转换，同时向传感器节点发布来自管理节点的监测任务，并把</a:t>
            </a:r>
            <a:r>
              <a:rPr lang="en-US" altLang="zh-CN" dirty="0"/>
              <a:t>WSN</a:t>
            </a:r>
            <a:r>
              <a:rPr lang="zh-CN" altLang="zh-CN" dirty="0"/>
              <a:t>收集到的数据转发到外部网络上。</a:t>
            </a:r>
          </a:p>
          <a:p>
            <a:pPr lvl="1" algn="just">
              <a:spcBef>
                <a:spcPts val="0"/>
              </a:spcBef>
              <a:buFont typeface="Wingdings" panose="05000000000000000000" pitchFamily="2" charset="2"/>
              <a:buChar char="n"/>
            </a:pPr>
            <a:r>
              <a:rPr lang="zh-CN" altLang="zh-CN" dirty="0">
                <a:solidFill>
                  <a:schemeClr val="bg2"/>
                </a:solidFill>
              </a:rPr>
              <a:t>管理节点</a:t>
            </a:r>
            <a:r>
              <a:rPr lang="zh-CN" altLang="en-US" dirty="0"/>
              <a:t>：</a:t>
            </a:r>
            <a:r>
              <a:rPr lang="zh-CN" altLang="zh-CN" dirty="0"/>
              <a:t>管理节点用于动态地管理整个无线传感网络，管理节点通常为</a:t>
            </a:r>
            <a:r>
              <a:rPr lang="zh-CN" altLang="zh-CN" dirty="0">
                <a:solidFill>
                  <a:schemeClr val="accent1"/>
                </a:solidFill>
              </a:rPr>
              <a:t>运行网络管理软件的</a:t>
            </a:r>
            <a:r>
              <a:rPr lang="en-US" altLang="zh-CN" dirty="0">
                <a:solidFill>
                  <a:schemeClr val="accent1"/>
                </a:solidFill>
              </a:rPr>
              <a:t>PC</a:t>
            </a:r>
            <a:r>
              <a:rPr lang="zh-CN" altLang="zh-CN" dirty="0">
                <a:solidFill>
                  <a:schemeClr val="accent1"/>
                </a:solidFill>
              </a:rPr>
              <a:t>、便携式计算机或手持终端设备</a:t>
            </a:r>
            <a:r>
              <a:rPr lang="zh-CN" altLang="zh-CN" dirty="0"/>
              <a:t>，无线传感网络的所有者通过管理节点访问无线传感网络的资源。</a:t>
            </a:r>
          </a:p>
          <a:p>
            <a:pPr lvl="1">
              <a:buFont typeface="Wingdings" panose="05000000000000000000" pitchFamily="2" charset="2"/>
              <a:buChar char="n"/>
            </a:pPr>
            <a:endParaRPr lang="en-US" altLang="zh-CN" dirty="0"/>
          </a:p>
          <a:p>
            <a:pPr marL="0" indent="0">
              <a:buNone/>
            </a:pPr>
            <a:r>
              <a:rPr lang="en-US" altLang="zh-CN" dirty="0"/>
              <a:t>	</a:t>
            </a:r>
            <a:r>
              <a:rPr lang="en-US" altLang="zh-CN" dirty="0">
                <a:solidFill>
                  <a:srgbClr val="000099"/>
                </a:solidFill>
              </a:rPr>
              <a:t>	</a:t>
            </a:r>
            <a:endParaRPr lang="zh-CN" altLang="zh-CN" dirty="0">
              <a:solidFill>
                <a:srgbClr val="000099"/>
              </a:solidFill>
            </a:endParaRPr>
          </a:p>
          <a:p>
            <a:pPr marL="0" indent="0">
              <a:buNone/>
            </a:pPr>
            <a:r>
              <a:rPr lang="en-US" altLang="zh-CN" dirty="0"/>
              <a:t>	</a:t>
            </a:r>
          </a:p>
          <a:p>
            <a:pPr marL="0" indent="0">
              <a:buNone/>
            </a:pPr>
            <a:r>
              <a:rPr lang="en-US" altLang="zh-CN" dirty="0"/>
              <a:t>	</a:t>
            </a:r>
            <a:endParaRPr lang="zh-CN" altLang="zh-CN" dirty="0"/>
          </a:p>
        </p:txBody>
      </p:sp>
      <p:sp>
        <p:nvSpPr>
          <p:cNvPr id="2" name="标题 1"/>
          <p:cNvSpPr>
            <a:spLocks noGrp="1"/>
          </p:cNvSpPr>
          <p:nvPr>
            <p:ph type="title"/>
          </p:nvPr>
        </p:nvSpPr>
        <p:spPr>
          <a:xfrm>
            <a:off x="1487488" y="332656"/>
            <a:ext cx="8928992" cy="648072"/>
          </a:xfrm>
        </p:spPr>
        <p:txBody>
          <a:bodyPr/>
          <a:lstStyle/>
          <a:p>
            <a:pPr lvl="0">
              <a:lnSpc>
                <a:spcPts val="3800"/>
              </a:lnSpc>
            </a:pPr>
            <a:r>
              <a:rPr lang="en-US" altLang="zh-CN" dirty="0"/>
              <a:t>4.1.1 WSN</a:t>
            </a:r>
            <a:r>
              <a:rPr lang="zh-CN" altLang="en-US" dirty="0"/>
              <a:t>概述</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spTree>
    <p:extLst>
      <p:ext uri="{BB962C8B-B14F-4D97-AF65-F5344CB8AC3E}">
        <p14:creationId xmlns:p14="http://schemas.microsoft.com/office/powerpoint/2010/main" val="233749696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ts val="0"/>
              </a:spcBef>
              <a:spcAft>
                <a:spcPts val="0"/>
              </a:spcAft>
              <a:buClr>
                <a:srgbClr val="FF3300"/>
              </a:buClr>
              <a:buFont typeface="Wingdings" panose="05000000000000000000" pitchFamily="2" charset="2"/>
              <a:buChar char="p"/>
            </a:pPr>
            <a:r>
              <a:rPr lang="zh-CN" altLang="en-US" dirty="0"/>
              <a:t>简述</a:t>
            </a:r>
            <a:endParaRPr kern="900" dirty="0">
              <a:latin typeface="汉仪中黑简"/>
              <a:cs typeface="Courier New" panose="02070309020205020404" pitchFamily="49" charset="0"/>
            </a:endParaRPr>
          </a:p>
          <a:p>
            <a:pPr marL="0" lvl="1" indent="720000" algn="just">
              <a:spcBef>
                <a:spcPts val="0"/>
              </a:spcBef>
              <a:buClr>
                <a:srgbClr val="FF3300"/>
              </a:buClr>
            </a:pPr>
            <a:r>
              <a:rPr lang="zh-CN" altLang="zh-CN" dirty="0">
                <a:solidFill>
                  <a:srgbClr val="FF00FF"/>
                </a:solidFill>
              </a:rPr>
              <a:t>时间同步技术</a:t>
            </a:r>
            <a:r>
              <a:rPr lang="zh-CN" altLang="zh-CN" dirty="0"/>
              <a:t>是无线传感网络的基本支撑技术之一，保证了数据的一致性和协调性。准确的时间同步是包括定位、目标跟踪、传感器数据融合等技术的基础。但是时间同步不确定性有很多影响因素，如发送时间、访问时间、传送时间、传播时间、接收时间等。而且无线传感器节点之间要保持统一的物理时间，才能分析出检测对象发生的情况。典型的时间同步协议有传感器网络时间同步协议（</a:t>
            </a:r>
            <a:r>
              <a:rPr lang="en-US" altLang="zh-CN" dirty="0"/>
              <a:t>TPSN</a:t>
            </a:r>
            <a:r>
              <a:rPr lang="zh-CN" altLang="zh-CN" dirty="0"/>
              <a:t>）、延迟测量时间同步协议（</a:t>
            </a:r>
            <a:r>
              <a:rPr lang="en-US" altLang="zh-CN" dirty="0"/>
              <a:t>DMTS</a:t>
            </a:r>
            <a:r>
              <a:rPr lang="zh-CN" altLang="zh-CN" dirty="0"/>
              <a:t>）、轻量基于树型分布同步协议（</a:t>
            </a:r>
            <a:r>
              <a:rPr lang="en-US" altLang="zh-CN" dirty="0"/>
              <a:t>LTS</a:t>
            </a:r>
            <a:r>
              <a:rPr lang="zh-CN" altLang="zh-CN" dirty="0"/>
              <a:t>）、参考广播时钟同步协议（</a:t>
            </a:r>
            <a:r>
              <a:rPr lang="en-US" altLang="zh-CN" dirty="0"/>
              <a:t>RBS</a:t>
            </a:r>
            <a:r>
              <a:rPr lang="zh-CN" altLang="zh-CN" dirty="0"/>
              <a:t>）等。</a:t>
            </a:r>
          </a:p>
          <a:p>
            <a:pPr lvl="1">
              <a:buClr>
                <a:srgbClr val="FF3300"/>
              </a:buClr>
            </a:pPr>
            <a:r>
              <a:rPr lang="en-US" altLang="zh-CN" dirty="0"/>
              <a:t>	</a:t>
            </a:r>
          </a:p>
          <a:p>
            <a:pPr lvl="1">
              <a:buClr>
                <a:srgbClr val="FF3300"/>
              </a:buClr>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4.4.2 </a:t>
            </a:r>
            <a:r>
              <a:rPr lang="zh-CN" altLang="en-US" dirty="0"/>
              <a:t>时间同步技术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3155825332"/>
      </p:ext>
    </p:extLst>
  </p:cSld>
  <p:clrMapOvr>
    <a:masterClrMapping/>
  </p:clrMapOvr>
  <p:transition spd="slow">
    <p:pull/>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ts val="0"/>
              </a:spcBef>
              <a:spcAft>
                <a:spcPts val="0"/>
              </a:spcAft>
              <a:buClr>
                <a:srgbClr val="FF3300"/>
              </a:buClr>
              <a:buFont typeface="Wingdings" panose="05000000000000000000" pitchFamily="2" charset="2"/>
              <a:buChar char="p"/>
            </a:pPr>
            <a:r>
              <a:rPr lang="zh-CN" altLang="en-US" dirty="0"/>
              <a:t>简述</a:t>
            </a:r>
            <a:endParaRPr kern="900" dirty="0">
              <a:latin typeface="汉仪中黑简"/>
              <a:cs typeface="Courier New" panose="02070309020205020404" pitchFamily="49" charset="0"/>
            </a:endParaRPr>
          </a:p>
          <a:p>
            <a:pPr marL="0" indent="720000" algn="just">
              <a:spcBef>
                <a:spcPts val="0"/>
              </a:spcBef>
              <a:buNone/>
            </a:pPr>
            <a:r>
              <a:rPr lang="zh-CN" altLang="zh-CN" dirty="0">
                <a:solidFill>
                  <a:srgbClr val="000099"/>
                </a:solidFill>
              </a:rPr>
              <a:t>传感器节点一般都是配置在人烟稀少、环境恶劣的地方，加上无线传感器本身的脆弱感，缺乏有效的安全技术，使得传感器网络的安全问题引起了人们的极大关注。一旦传感器网络受到破坏，将会对许多应用产生破坏性的后果。因此，需要通过安全技术，提供机密性保护和身份认证，防止各种恶意攻击，创造安全的传感器工作的环境。</a:t>
            </a:r>
          </a:p>
          <a:p>
            <a:pPr marL="720000" lvl="1" algn="just">
              <a:spcBef>
                <a:spcPts val="0"/>
              </a:spcBef>
              <a:buClr>
                <a:srgbClr val="FF3300"/>
              </a:buClr>
            </a:pPr>
            <a:r>
              <a:rPr lang="en-US" altLang="zh-CN" dirty="0"/>
              <a:t>	</a:t>
            </a:r>
          </a:p>
          <a:p>
            <a:pPr lvl="1">
              <a:buClr>
                <a:srgbClr val="FF3300"/>
              </a:buClr>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4.4.3 </a:t>
            </a:r>
            <a:r>
              <a:rPr lang="zh-CN" altLang="en-US" dirty="0"/>
              <a:t>安全技术</a:t>
            </a:r>
            <a:endParaRPr lang="en-US" altLang="zh-CN" dirty="0"/>
          </a:p>
        </p:txBody>
      </p:sp>
    </p:spTree>
    <p:extLst>
      <p:ext uri="{BB962C8B-B14F-4D97-AF65-F5344CB8AC3E}">
        <p14:creationId xmlns:p14="http://schemas.microsoft.com/office/powerpoint/2010/main" val="3155825332"/>
      </p:ext>
    </p:extLst>
  </p:cSld>
  <p:clrMapOvr>
    <a:masterClrMapping/>
  </p:clrMapOvr>
  <p:transition spd="slow">
    <p:pull/>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ts val="0"/>
              </a:spcBef>
              <a:spcAft>
                <a:spcPts val="0"/>
              </a:spcAft>
              <a:buClr>
                <a:srgbClr val="FF3300"/>
              </a:buClr>
              <a:buFont typeface="Wingdings" panose="05000000000000000000" pitchFamily="2" charset="2"/>
              <a:buChar char="p"/>
            </a:pPr>
            <a:r>
              <a:rPr lang="zh-CN" altLang="zh-CN" dirty="0"/>
              <a:t>根据</a:t>
            </a:r>
            <a:r>
              <a:rPr lang="en-US" altLang="zh-CN" dirty="0"/>
              <a:t>WSN</a:t>
            </a:r>
            <a:r>
              <a:rPr lang="zh-CN" altLang="zh-CN" dirty="0"/>
              <a:t>的安全要求，</a:t>
            </a:r>
            <a:r>
              <a:rPr lang="en-US" altLang="zh-CN" dirty="0"/>
              <a:t>WSN</a:t>
            </a:r>
            <a:r>
              <a:rPr lang="zh-CN" altLang="zh-CN" dirty="0"/>
              <a:t>的安全攻击归类如下：</a:t>
            </a:r>
            <a:endParaRPr kern="900" dirty="0">
              <a:latin typeface="汉仪中黑简"/>
              <a:cs typeface="Courier New" panose="02070309020205020404" pitchFamily="49" charset="0"/>
            </a:endParaRPr>
          </a:p>
          <a:p>
            <a:pPr marL="360000" lvl="1" algn="just">
              <a:spcBef>
                <a:spcPts val="0"/>
              </a:spcBef>
              <a:buClr>
                <a:srgbClr val="FF3300"/>
              </a:buClr>
              <a:buFont typeface="Wingdings" pitchFamily="2" charset="2"/>
              <a:buChar char="n"/>
            </a:pPr>
            <a:r>
              <a:rPr lang="zh-CN" altLang="zh-CN" dirty="0"/>
              <a:t>对秘密和认证的攻击，标准加密技术能够保护通信信道的秘密和认证，使其免受外部攻击（如偷听、分组重放攻击、分组篡改、分组哄骗）。</a:t>
            </a:r>
          </a:p>
          <a:p>
            <a:pPr marL="360000" lvl="1" algn="just">
              <a:spcBef>
                <a:spcPts val="0"/>
              </a:spcBef>
              <a:buClr>
                <a:srgbClr val="FF3300"/>
              </a:buClr>
              <a:buFont typeface="Wingdings" pitchFamily="2" charset="2"/>
              <a:buChar char="n"/>
            </a:pPr>
            <a:r>
              <a:rPr lang="zh-CN" altLang="zh-CN" dirty="0"/>
              <a:t>对网络有效性的攻击，对网络有效性的攻击常常称为拒绝服务（</a:t>
            </a:r>
            <a:r>
              <a:rPr lang="en-US" altLang="zh-CN" dirty="0"/>
              <a:t>denial of service</a:t>
            </a:r>
            <a:r>
              <a:rPr lang="zh-CN" altLang="zh-CN" dirty="0"/>
              <a:t>，</a:t>
            </a:r>
            <a:r>
              <a:rPr lang="en-US" altLang="zh-CN" dirty="0" err="1"/>
              <a:t>DoS</a:t>
            </a:r>
            <a:r>
              <a:rPr lang="zh-CN" altLang="zh-CN" dirty="0"/>
              <a:t>）攻击，可以针对传感器网络任意协议层进行</a:t>
            </a:r>
            <a:r>
              <a:rPr lang="en-US" altLang="zh-CN" dirty="0" err="1"/>
              <a:t>DoS</a:t>
            </a:r>
            <a:r>
              <a:rPr lang="zh-CN" altLang="zh-CN" dirty="0"/>
              <a:t>攻击；对服务完整性的秘密攻击，使传感器网络接收虚假数据。</a:t>
            </a:r>
          </a:p>
          <a:p>
            <a:pPr lvl="1">
              <a:buClr>
                <a:srgbClr val="FF3300"/>
              </a:buClr>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4.4.3 </a:t>
            </a:r>
            <a:r>
              <a:rPr lang="zh-CN" altLang="en-US" dirty="0"/>
              <a:t>安全技术</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3155825332"/>
      </p:ext>
    </p:extLst>
  </p:cSld>
  <p:clrMapOvr>
    <a:masterClrMapping/>
  </p:clrMapOvr>
  <p:transition spd="slow">
    <p:pull/>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ts val="0"/>
              </a:spcBef>
              <a:spcAft>
                <a:spcPts val="0"/>
              </a:spcAft>
              <a:buClr>
                <a:srgbClr val="FF3300"/>
              </a:buClr>
              <a:buFont typeface="Wingdings" panose="05000000000000000000" pitchFamily="2" charset="2"/>
              <a:buChar char="p"/>
            </a:pPr>
            <a:r>
              <a:rPr lang="zh-CN" altLang="en-US" dirty="0"/>
              <a:t>简述</a:t>
            </a:r>
            <a:endParaRPr kern="900" dirty="0">
              <a:latin typeface="汉仪中黑简"/>
              <a:cs typeface="Courier New" panose="02070309020205020404" pitchFamily="49" charset="0"/>
            </a:endParaRPr>
          </a:p>
          <a:p>
            <a:pPr marL="0" indent="720000" algn="just">
              <a:spcBef>
                <a:spcPts val="0"/>
              </a:spcBef>
              <a:buNone/>
            </a:pPr>
            <a:r>
              <a:rPr lang="zh-CN" altLang="zh-CN" dirty="0">
                <a:solidFill>
                  <a:srgbClr val="000099"/>
                </a:solidFill>
              </a:rPr>
              <a:t>数据融合是将来自不同传感器采集的数据或信息进行处理组合，得出更高效并符合用户需求的数据过程，以便更精确地估计出节点的位置，对现场情况及传输数据的重要性进行完整评价。</a:t>
            </a:r>
          </a:p>
          <a:p>
            <a:pPr lvl="1">
              <a:buClr>
                <a:srgbClr val="FF3300"/>
              </a:buClr>
            </a:pPr>
            <a:r>
              <a:rPr lang="en-US" altLang="zh-CN" dirty="0"/>
              <a:t>	</a:t>
            </a:r>
          </a:p>
          <a:p>
            <a:pPr lvl="1">
              <a:buClr>
                <a:srgbClr val="FF3300"/>
              </a:buClr>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4.4.4 </a:t>
            </a:r>
            <a:r>
              <a:rPr lang="zh-CN" altLang="en-US" dirty="0"/>
              <a:t>数据融合</a:t>
            </a:r>
            <a:endParaRPr lang="en-US" altLang="zh-CN" dirty="0"/>
          </a:p>
        </p:txBody>
      </p:sp>
    </p:spTree>
    <p:extLst>
      <p:ext uri="{BB962C8B-B14F-4D97-AF65-F5344CB8AC3E}">
        <p14:creationId xmlns:p14="http://schemas.microsoft.com/office/powerpoint/2010/main" val="3155825332"/>
      </p:ext>
    </p:extLst>
  </p:cSld>
  <p:clrMapOvr>
    <a:masterClrMapping/>
  </p:clrMapOvr>
  <p:transition spd="slow">
    <p:pull/>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ts val="0"/>
              </a:spcBef>
              <a:spcAft>
                <a:spcPts val="0"/>
              </a:spcAft>
              <a:buClr>
                <a:srgbClr val="FF3300"/>
              </a:buClr>
              <a:buFont typeface="Wingdings" panose="05000000000000000000" pitchFamily="2" charset="2"/>
              <a:buChar char="p"/>
            </a:pPr>
            <a:r>
              <a:rPr lang="zh-CN" altLang="en-US" dirty="0"/>
              <a:t>分类</a:t>
            </a:r>
            <a:endParaRPr lang="en-US" altLang="zh-CN" dirty="0"/>
          </a:p>
          <a:p>
            <a:pPr marL="0" indent="720000" algn="just">
              <a:spcBef>
                <a:spcPts val="0"/>
              </a:spcBef>
              <a:spcAft>
                <a:spcPts val="0"/>
              </a:spcAft>
              <a:buClr>
                <a:srgbClr val="FF3300"/>
              </a:buClr>
              <a:buNone/>
            </a:pPr>
            <a:r>
              <a:rPr lang="zh-CN" altLang="zh-CN" dirty="0">
                <a:solidFill>
                  <a:srgbClr val="000099"/>
                </a:solidFill>
              </a:rPr>
              <a:t>传感器网络的数据融合可以从不同的角度进行分类，常用的几种分类如下。</a:t>
            </a:r>
            <a:endParaRPr kern="900" dirty="0">
              <a:latin typeface="汉仪中黑简"/>
              <a:cs typeface="Courier New" panose="02070309020205020404" pitchFamily="49" charset="0"/>
            </a:endParaRPr>
          </a:p>
          <a:p>
            <a:pPr marL="360000" lvl="1" algn="just">
              <a:spcBef>
                <a:spcPts val="0"/>
              </a:spcBef>
              <a:buClr>
                <a:srgbClr val="FF3300"/>
              </a:buClr>
              <a:buFont typeface="Wingdings" pitchFamily="2" charset="2"/>
              <a:buChar char="n"/>
            </a:pPr>
            <a:r>
              <a:rPr lang="zh-CN" altLang="zh-CN" dirty="0"/>
              <a:t>根据数据进行融合操作前后的信息含量进行分类，可以将数据融合分为无损失融合和有损失融合。</a:t>
            </a:r>
            <a:endParaRPr lang="en-US" altLang="zh-CN" dirty="0"/>
          </a:p>
          <a:p>
            <a:pPr marL="360000" lvl="1" algn="just">
              <a:spcBef>
                <a:spcPts val="0"/>
              </a:spcBef>
              <a:buClr>
                <a:srgbClr val="FF3300"/>
              </a:buClr>
              <a:buFont typeface="Wingdings" pitchFamily="2" charset="2"/>
              <a:buChar char="n"/>
            </a:pPr>
            <a:r>
              <a:rPr lang="zh-CN" altLang="zh-CN" dirty="0"/>
              <a:t>根据数据融合与应用层数据语义之间的关系分类，可分为依赖于应用的数据融合、独立于应用的数据融合以及两种结合的融合技术。</a:t>
            </a:r>
            <a:endParaRPr lang="en-US" altLang="zh-CN" dirty="0"/>
          </a:p>
          <a:p>
            <a:pPr marL="360000" lvl="1" algn="just">
              <a:spcBef>
                <a:spcPts val="0"/>
              </a:spcBef>
              <a:buClr>
                <a:srgbClr val="FF3300"/>
              </a:buClr>
              <a:buFont typeface="Wingdings" pitchFamily="2" charset="2"/>
              <a:buChar char="n"/>
            </a:pPr>
            <a:r>
              <a:rPr lang="zh-CN" altLang="zh-CN" dirty="0"/>
              <a:t>据融合操作的级别分类，可分为数据级融合、特征级融合以及决策级融合。</a:t>
            </a:r>
            <a:endParaRPr lang="en-US" altLang="zh-CN" dirty="0"/>
          </a:p>
          <a:p>
            <a:pPr lvl="1">
              <a:buClr>
                <a:srgbClr val="FF3300"/>
              </a:buClr>
            </a:pPr>
            <a:r>
              <a:rPr lang="en-US" altLang="zh-CN" dirty="0"/>
              <a:t>	</a:t>
            </a:r>
          </a:p>
          <a:p>
            <a:pPr lvl="1">
              <a:buClr>
                <a:srgbClr val="FF3300"/>
              </a:buClr>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4.4.4 </a:t>
            </a:r>
            <a:r>
              <a:rPr lang="zh-CN" altLang="en-US" dirty="0"/>
              <a:t>数据融合</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2039287513"/>
      </p:ext>
    </p:extLst>
  </p:cSld>
  <p:clrMapOvr>
    <a:masterClrMapping/>
  </p:clrMapOvr>
  <p:transition spd="slow">
    <p:pull/>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4.5 WSN</a:t>
            </a:r>
            <a:r>
              <a:rPr lang="zh-CN" altLang="en-US" dirty="0"/>
              <a:t>应用前景</a:t>
            </a:r>
          </a:p>
        </p:txBody>
      </p:sp>
      <p:sp>
        <p:nvSpPr>
          <p:cNvPr id="3" name="文本占位符 2"/>
          <p:cNvSpPr>
            <a:spLocks noGrp="1"/>
          </p:cNvSpPr>
          <p:nvPr>
            <p:ph type="body" idx="1"/>
          </p:nvPr>
        </p:nvSpPr>
        <p:spPr>
          <a:xfrm>
            <a:off x="1631504" y="2060848"/>
            <a:ext cx="5184576" cy="338437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a:lnSpc>
                <a:spcPct val="150000"/>
              </a:lnSpc>
              <a:spcBef>
                <a:spcPts val="0"/>
              </a:spcBef>
            </a:pPr>
            <a:r>
              <a:rPr lang="en-US" altLang="zh-CN" sz="3600" dirty="0">
                <a:latin typeface="+mn-lt"/>
              </a:rPr>
              <a:t>4.5.1 </a:t>
            </a:r>
            <a:r>
              <a:rPr lang="zh-CN" altLang="en-US" sz="3600" dirty="0">
                <a:latin typeface="+mn-lt"/>
              </a:rPr>
              <a:t>军事应用</a:t>
            </a:r>
            <a:endParaRPr lang="en-US" altLang="zh-CN" sz="3600" dirty="0">
              <a:latin typeface="+mn-lt"/>
            </a:endParaRPr>
          </a:p>
          <a:p>
            <a:pPr>
              <a:lnSpc>
                <a:spcPct val="150000"/>
              </a:lnSpc>
              <a:spcBef>
                <a:spcPts val="0"/>
              </a:spcBef>
            </a:pPr>
            <a:r>
              <a:rPr lang="en-US" altLang="zh-CN" sz="3600" dirty="0">
                <a:latin typeface="+mn-lt"/>
              </a:rPr>
              <a:t>4.5.2 </a:t>
            </a:r>
            <a:r>
              <a:rPr lang="zh-CN" altLang="en-US" sz="3600" dirty="0">
                <a:latin typeface="+mn-lt"/>
              </a:rPr>
              <a:t>环境监测</a:t>
            </a:r>
            <a:endParaRPr lang="en-US" altLang="zh-CN" sz="3600" dirty="0">
              <a:latin typeface="+mn-lt"/>
            </a:endParaRPr>
          </a:p>
          <a:p>
            <a:pPr>
              <a:lnSpc>
                <a:spcPct val="150000"/>
              </a:lnSpc>
              <a:spcBef>
                <a:spcPts val="0"/>
              </a:spcBef>
            </a:pPr>
            <a:r>
              <a:rPr lang="en-US" altLang="zh-CN" sz="3600" dirty="0">
                <a:latin typeface="+mn-lt"/>
              </a:rPr>
              <a:t>4.5.3 </a:t>
            </a:r>
            <a:r>
              <a:rPr lang="zh-CN" altLang="en-US" sz="3600" dirty="0">
                <a:latin typeface="+mn-lt"/>
              </a:rPr>
              <a:t>智能交通</a:t>
            </a:r>
            <a:endParaRPr lang="en-US" altLang="zh-CN" sz="3600" dirty="0">
              <a:latin typeface="+mn-lt"/>
            </a:endParaRPr>
          </a:p>
          <a:p>
            <a:pPr>
              <a:lnSpc>
                <a:spcPct val="150000"/>
              </a:lnSpc>
              <a:spcBef>
                <a:spcPts val="0"/>
              </a:spcBef>
            </a:pPr>
            <a:r>
              <a:rPr lang="en-US" altLang="zh-CN" sz="3600" dirty="0">
                <a:latin typeface="+mn-lt"/>
              </a:rPr>
              <a:t>4.5.4 </a:t>
            </a:r>
            <a:r>
              <a:rPr lang="zh-CN" altLang="en-US" sz="3600" dirty="0">
                <a:latin typeface="+mn-lt"/>
              </a:rPr>
              <a:t>电力自动化</a:t>
            </a:r>
            <a:endParaRPr lang="en-US" altLang="zh-CN" sz="3600" dirty="0">
              <a:latin typeface="+mn-lt"/>
            </a:endParaRPr>
          </a:p>
        </p:txBody>
      </p:sp>
    </p:spTree>
    <p:extLst>
      <p:ext uri="{BB962C8B-B14F-4D97-AF65-F5344CB8AC3E}">
        <p14:creationId xmlns:p14="http://schemas.microsoft.com/office/powerpoint/2010/main" val="3726121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ts val="0"/>
              </a:spcBef>
              <a:spcAft>
                <a:spcPts val="0"/>
              </a:spcAft>
              <a:buClr>
                <a:srgbClr val="FF3300"/>
              </a:buClr>
              <a:buFont typeface="Wingdings" panose="05000000000000000000" pitchFamily="2" charset="2"/>
              <a:buChar char="p"/>
            </a:pPr>
            <a:r>
              <a:rPr lang="zh-CN" altLang="en-US" dirty="0"/>
              <a:t>简述</a:t>
            </a:r>
            <a:endParaRPr kern="900" dirty="0">
              <a:latin typeface="汉仪中黑简"/>
              <a:cs typeface="Courier New" panose="02070309020205020404" pitchFamily="49" charset="0"/>
            </a:endParaRPr>
          </a:p>
          <a:p>
            <a:pPr marL="0" lvl="1" indent="720000" algn="just">
              <a:spcBef>
                <a:spcPts val="0"/>
              </a:spcBef>
              <a:buClr>
                <a:srgbClr val="FF3300"/>
              </a:buClr>
            </a:pPr>
            <a:r>
              <a:rPr lang="zh-CN" altLang="zh-CN" dirty="0"/>
              <a:t>无线传感网络的诞生有一部分是源于军事应用的需求，由于战场上情况混乱复杂，单凭人力收集情报是很危险的，军事传感器可以代替人力去完成探测军情等工作。无线传感网络是由低成本、低功耗的密集型节点构成，拥有较好的容错能力，即使在战场上遭到破坏，也不会影响整个系统，仍然可以保证无线传感网络在恶劣的环境下正常工作。而且，传感器也可以跟踪射击对象的位置，对其进行跟踪、定位，实现精确制导。也可以利用传感器探测判定化学、生物等物质和攻击，确定攻击源以及爆炸中心等，为军队提供准备时间，提高军队的战斗力。</a:t>
            </a:r>
          </a:p>
          <a:p>
            <a:pPr lvl="1">
              <a:buClr>
                <a:srgbClr val="FF3300"/>
              </a:buClr>
            </a:pPr>
            <a:r>
              <a:rPr lang="en-US" altLang="zh-CN" dirty="0"/>
              <a:t>	</a:t>
            </a:r>
          </a:p>
          <a:p>
            <a:pPr lvl="1">
              <a:buClr>
                <a:srgbClr val="FF3300"/>
              </a:buClr>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4.5.1</a:t>
            </a:r>
            <a:r>
              <a:rPr lang="zh-CN" altLang="en-US" dirty="0"/>
              <a:t>军事应用</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203928751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9"/>
            <a:ext cx="10668000"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ts val="0"/>
              </a:spcBef>
              <a:spcAft>
                <a:spcPts val="0"/>
              </a:spcAft>
              <a:buClr>
                <a:srgbClr val="FF3300"/>
              </a:buClr>
              <a:buFont typeface="Wingdings" panose="05000000000000000000" pitchFamily="2" charset="2"/>
              <a:buChar char="p"/>
            </a:pPr>
            <a:r>
              <a:rPr lang="en-US" altLang="zh-CN" dirty="0" err="1"/>
              <a:t>VigilNet</a:t>
            </a:r>
            <a:endParaRPr kern="900" dirty="0">
              <a:latin typeface="汉仪中黑简"/>
              <a:cs typeface="Courier New" panose="02070309020205020404" pitchFamily="49" charset="0"/>
            </a:endParaRPr>
          </a:p>
          <a:p>
            <a:pPr lvl="1">
              <a:buClr>
                <a:srgbClr val="FF3300"/>
              </a:buClr>
            </a:pPr>
            <a:r>
              <a:rPr lang="en-US" altLang="zh-CN" dirty="0" err="1"/>
              <a:t>VigilNet</a:t>
            </a:r>
            <a:r>
              <a:rPr lang="zh-CN" altLang="zh-CN" dirty="0"/>
              <a:t>是由美国弗吉尼亚大学研制的用于军事监测的无线传感系统。该系统由</a:t>
            </a:r>
            <a:r>
              <a:rPr lang="en-US" altLang="zh-CN" dirty="0"/>
              <a:t>XSM</a:t>
            </a:r>
            <a:r>
              <a:rPr lang="zh-CN" altLang="zh-CN" dirty="0"/>
              <a:t>、</a:t>
            </a:r>
            <a:r>
              <a:rPr lang="en-US" altLang="zh-CN" dirty="0"/>
              <a:t>Mica2</a:t>
            </a:r>
            <a:r>
              <a:rPr lang="zh-CN" altLang="zh-CN" dirty="0"/>
              <a:t>和</a:t>
            </a:r>
            <a:r>
              <a:rPr lang="en-US" altLang="zh-CN" dirty="0"/>
              <a:t>Mica2Dot</a:t>
            </a:r>
            <a:r>
              <a:rPr lang="zh-CN" altLang="zh-CN" dirty="0"/>
              <a:t>节点构成，其规模最大达</a:t>
            </a:r>
            <a:r>
              <a:rPr lang="en-US" altLang="zh-CN" dirty="0"/>
              <a:t>200</a:t>
            </a:r>
            <a:r>
              <a:rPr lang="zh-CN" altLang="zh-CN" dirty="0"/>
              <a:t>个节点，布局结构如图</a:t>
            </a:r>
            <a:r>
              <a:rPr lang="en-US" altLang="zh-CN" dirty="0"/>
              <a:t>4-13</a:t>
            </a:r>
            <a:r>
              <a:rPr lang="zh-CN" altLang="zh-CN" dirty="0"/>
              <a:t>所示。</a:t>
            </a:r>
            <a:r>
              <a:rPr lang="en-US" altLang="zh-CN" dirty="0"/>
              <a:t>	</a:t>
            </a:r>
          </a:p>
          <a:p>
            <a:pPr lvl="1">
              <a:buClr>
                <a:srgbClr val="FF3300"/>
              </a:buClr>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4.5.1</a:t>
            </a:r>
            <a:r>
              <a:rPr lang="zh-CN" altLang="en-US" dirty="0"/>
              <a:t>军事应用</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pic>
        <p:nvPicPr>
          <p:cNvPr id="6" name="图片 5" descr="屏幕快照 2013-10-16 上午11.10.30.png"/>
          <p:cNvPicPr/>
          <p:nvPr/>
        </p:nvPicPr>
        <p:blipFill>
          <a:blip r:embed="rId3" cstate="print">
            <a:extLst>
              <a:ext uri="{28A0092B-C50C-407E-A947-70E740481C1C}">
                <a14:useLocalDpi xmlns:a14="http://schemas.microsoft.com/office/drawing/2010/main" val="0"/>
              </a:ext>
            </a:extLst>
          </a:blip>
          <a:stretch>
            <a:fillRect/>
          </a:stretch>
        </p:blipFill>
        <p:spPr>
          <a:xfrm>
            <a:off x="1703512" y="3737894"/>
            <a:ext cx="3240360" cy="1707329"/>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8008" y="3430562"/>
            <a:ext cx="4963144" cy="2990971"/>
          </a:xfrm>
          <a:prstGeom prst="rect">
            <a:avLst/>
          </a:prstGeom>
        </p:spPr>
      </p:pic>
      <p:sp>
        <p:nvSpPr>
          <p:cNvPr id="4" name="矩形 3"/>
          <p:cNvSpPr/>
          <p:nvPr/>
        </p:nvSpPr>
        <p:spPr>
          <a:xfrm>
            <a:off x="1703512" y="5949280"/>
            <a:ext cx="3744416" cy="400110"/>
          </a:xfrm>
          <a:prstGeom prst="rect">
            <a:avLst/>
          </a:prstGeom>
        </p:spPr>
        <p:txBody>
          <a:bodyPr wrap="square">
            <a:spAutoFit/>
          </a:bodyPr>
          <a:lstStyle/>
          <a:p>
            <a:pPr marL="0" lvl="2">
              <a:buClr>
                <a:srgbClr val="FF3300"/>
              </a:buClr>
            </a:pPr>
            <a:r>
              <a:rPr lang="en-US" altLang="zh-CN" sz="2000" b="1" dirty="0"/>
              <a:t> </a:t>
            </a:r>
            <a:r>
              <a:rPr lang="zh-CN" altLang="en-US" sz="2000" b="1" dirty="0">
                <a:solidFill>
                  <a:srgbClr val="000000"/>
                </a:solidFill>
              </a:rPr>
              <a:t>图 </a:t>
            </a:r>
            <a:r>
              <a:rPr lang="en-US" altLang="zh-CN" sz="2000" b="1" dirty="0">
                <a:solidFill>
                  <a:srgbClr val="000000"/>
                </a:solidFill>
              </a:rPr>
              <a:t>4-3 </a:t>
            </a:r>
            <a:r>
              <a:rPr lang="en-US" altLang="zh-CN" sz="2000" b="1" dirty="0" err="1">
                <a:solidFill>
                  <a:srgbClr val="000000"/>
                </a:solidFill>
              </a:rPr>
              <a:t>VigilNet</a:t>
            </a:r>
            <a:r>
              <a:rPr lang="zh-CN" altLang="zh-CN" sz="2000" b="1" dirty="0">
                <a:solidFill>
                  <a:srgbClr val="000000"/>
                </a:solidFill>
              </a:rPr>
              <a:t>网络节点分布图</a:t>
            </a:r>
          </a:p>
        </p:txBody>
      </p:sp>
      <p:sp>
        <p:nvSpPr>
          <p:cNvPr id="8" name="矩形 7"/>
          <p:cNvSpPr/>
          <p:nvPr/>
        </p:nvSpPr>
        <p:spPr>
          <a:xfrm>
            <a:off x="7713476" y="6424172"/>
            <a:ext cx="1872208" cy="400110"/>
          </a:xfrm>
          <a:prstGeom prst="rect">
            <a:avLst/>
          </a:prstGeom>
        </p:spPr>
        <p:txBody>
          <a:bodyPr wrap="square">
            <a:spAutoFit/>
          </a:bodyPr>
          <a:lstStyle/>
          <a:p>
            <a:pPr marL="0" lvl="2">
              <a:buClr>
                <a:srgbClr val="FF3300"/>
              </a:buClr>
            </a:pPr>
            <a:r>
              <a:rPr lang="en-US" altLang="zh-CN" sz="2000" b="1" dirty="0"/>
              <a:t> </a:t>
            </a:r>
            <a:r>
              <a:rPr lang="zh-CN" altLang="en-US" sz="2000" b="1" dirty="0">
                <a:solidFill>
                  <a:srgbClr val="000000"/>
                </a:solidFill>
              </a:rPr>
              <a:t>枪声定位系统</a:t>
            </a:r>
            <a:endParaRPr lang="zh-CN" altLang="zh-CN" sz="2000" b="1" dirty="0">
              <a:solidFill>
                <a:srgbClr val="000000"/>
              </a:solidFill>
            </a:endParaRPr>
          </a:p>
        </p:txBody>
      </p:sp>
    </p:spTree>
    <p:extLst>
      <p:ext uri="{BB962C8B-B14F-4D97-AF65-F5344CB8AC3E}">
        <p14:creationId xmlns:p14="http://schemas.microsoft.com/office/powerpoint/2010/main" val="203928751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9"/>
            <a:ext cx="10657184" cy="403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ts val="0"/>
              </a:spcBef>
              <a:spcAft>
                <a:spcPts val="0"/>
              </a:spcAft>
              <a:buClr>
                <a:srgbClr val="FF3300"/>
              </a:buClr>
              <a:buFont typeface="Wingdings" panose="05000000000000000000" pitchFamily="2" charset="2"/>
              <a:buChar char="p"/>
            </a:pPr>
            <a:r>
              <a:rPr lang="zh-CN" altLang="en-US" dirty="0"/>
              <a:t>简述</a:t>
            </a:r>
            <a:endParaRPr kern="900" dirty="0">
              <a:latin typeface="汉仪中黑简"/>
              <a:cs typeface="Courier New" panose="02070309020205020404" pitchFamily="49" charset="0"/>
            </a:endParaRPr>
          </a:p>
          <a:p>
            <a:pPr marL="0" lvl="1" indent="720000" algn="just">
              <a:spcBef>
                <a:spcPts val="0"/>
              </a:spcBef>
              <a:buClr>
                <a:srgbClr val="FF3300"/>
              </a:buClr>
            </a:pPr>
            <a:r>
              <a:rPr lang="zh-CN" altLang="zh-CN" dirty="0"/>
              <a:t>利用无线传感器可以在各种恶劣的环境下对环境进行监测，完成传统系统无法完成的任务。无线传感网络还可以跟踪候鸟和昆虫的迁移，研究环境变化对农作物的影响，监测海洋、大气和土壤的成分等。此外，它也可以应用在</a:t>
            </a:r>
            <a:r>
              <a:rPr lang="zh-CN" altLang="en-US" dirty="0"/>
              <a:t>精细农业</a:t>
            </a:r>
            <a:r>
              <a:rPr lang="zh-CN" altLang="zh-CN" dirty="0"/>
              <a:t>中，来监测农作物中的害虫、土壤的酸碱度和施肥状况等。</a:t>
            </a:r>
          </a:p>
          <a:p>
            <a:pPr lvl="1">
              <a:buClr>
                <a:srgbClr val="FF3300"/>
              </a:buClr>
            </a:pPr>
            <a:r>
              <a:rPr lang="en-US" altLang="zh-CN" dirty="0"/>
              <a:t>	</a:t>
            </a:r>
          </a:p>
          <a:p>
            <a:pPr lvl="1">
              <a:buClr>
                <a:srgbClr val="FF3300"/>
              </a:buClr>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4.5.2 </a:t>
            </a:r>
            <a:r>
              <a:rPr lang="zh-CN" altLang="en-US" dirty="0"/>
              <a:t>环境监测</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7648" y="4509120"/>
            <a:ext cx="7324196" cy="4384609"/>
          </a:xfrm>
          <a:prstGeom prst="rect">
            <a:avLst/>
          </a:prstGeom>
        </p:spPr>
      </p:pic>
    </p:spTree>
    <p:extLst>
      <p:ext uri="{BB962C8B-B14F-4D97-AF65-F5344CB8AC3E}">
        <p14:creationId xmlns:p14="http://schemas.microsoft.com/office/powerpoint/2010/main" val="203928751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116124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ts val="0"/>
              </a:spcBef>
              <a:spcAft>
                <a:spcPts val="0"/>
              </a:spcAft>
              <a:buClr>
                <a:srgbClr val="FF3300"/>
              </a:buClr>
              <a:buFont typeface="Wingdings" panose="05000000000000000000" pitchFamily="2" charset="2"/>
              <a:buChar char="p"/>
            </a:pPr>
            <a:r>
              <a:rPr lang="zh-CN" altLang="en-US" dirty="0"/>
              <a:t>简述</a:t>
            </a:r>
            <a:endParaRPr kern="900" dirty="0">
              <a:latin typeface="汉仪中黑简"/>
              <a:cs typeface="Courier New" panose="02070309020205020404" pitchFamily="49" charset="0"/>
            </a:endParaRPr>
          </a:p>
          <a:p>
            <a:pPr marL="0" lvl="1" indent="720000" algn="just">
              <a:spcBef>
                <a:spcPts val="0"/>
              </a:spcBef>
              <a:buClr>
                <a:srgbClr val="FF3300"/>
              </a:buClr>
            </a:pPr>
            <a:r>
              <a:rPr lang="zh-CN" altLang="zh-CN" sz="2800" dirty="0"/>
              <a:t>传感器在智能交通上的应用主要包括交通信息的采集、交通信息的传输、交通控制和诱导等几个方面。无线传感网络可以用来监测路面与路口各个方向上的车流量、车速等信息，它主要由信息采集输入、策略控制、输出执行、各子系统间的数据传输与通信等子系统组成。信息采集子系统主要通过传感器来采集车辆和路面信息，然后由策略控制子系统根据设定的目标，并运用计算方法计算出最佳方案，同时输出控制信号给执行子系统，以引导和控制车辆的通行，从而达到预设的目标。无线传感网络在高速公路交通监控系统的应用，以弥补传统设备能见度低、路面结冰时无法对高速路段进行有效监控等问题。此外，对一些天气突变性强的地区，该技术也能极大地降低汽车追尾等交通事故的发生。</a:t>
            </a:r>
          </a:p>
          <a:p>
            <a:pPr marL="0" lvl="1" indent="720000" algn="just">
              <a:spcBef>
                <a:spcPts val="0"/>
              </a:spcBef>
              <a:buClr>
                <a:srgbClr val="FF3300"/>
              </a:buClr>
            </a:pPr>
            <a:r>
              <a:rPr lang="en-US" altLang="zh-CN" sz="3000" dirty="0"/>
              <a:t>	</a:t>
            </a:r>
          </a:p>
          <a:p>
            <a:pPr lvl="1">
              <a:buClr>
                <a:srgbClr val="FF3300"/>
              </a:buClr>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4.5.3 </a:t>
            </a:r>
            <a:r>
              <a:rPr lang="zh-CN" altLang="en-US" dirty="0"/>
              <a:t>智能交通</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203928751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4.1.2 WSN</a:t>
            </a:r>
            <a:r>
              <a:rPr lang="zh-CN" altLang="en-US" dirty="0"/>
              <a:t>拓扑结构</a:t>
            </a:r>
          </a:p>
        </p:txBody>
      </p:sp>
      <p:sp>
        <p:nvSpPr>
          <p:cNvPr id="3" name="文本占位符 2"/>
          <p:cNvSpPr>
            <a:spLocks noGrp="1"/>
          </p:cNvSpPr>
          <p:nvPr>
            <p:ph type="body" idx="1"/>
          </p:nvPr>
        </p:nvSpPr>
        <p:spPr>
          <a:xfrm>
            <a:off x="1127448" y="1268760"/>
            <a:ext cx="10363200" cy="5328592"/>
          </a:xfrm>
        </p:spPr>
        <p:txBody>
          <a:bodyPr/>
          <a:lstStyle/>
          <a:p>
            <a:pPr marL="0" indent="0" algn="just">
              <a:spcBef>
                <a:spcPts val="0"/>
              </a:spcBef>
              <a:buFont typeface="Wingdings" panose="05000000000000000000" pitchFamily="2" charset="2"/>
              <a:buChar char="p"/>
            </a:pPr>
            <a:r>
              <a:rPr lang="zh-CN" altLang="en-US" dirty="0"/>
              <a:t>简述</a:t>
            </a:r>
            <a:endParaRPr lang="en-US" altLang="zh-CN" dirty="0"/>
          </a:p>
          <a:p>
            <a:pPr marL="0" indent="720000" algn="just">
              <a:spcBef>
                <a:spcPts val="0"/>
              </a:spcBef>
              <a:buNone/>
            </a:pPr>
            <a:r>
              <a:rPr lang="en-US" altLang="zh-CN" dirty="0">
                <a:solidFill>
                  <a:srgbClr val="000099"/>
                </a:solidFill>
              </a:rPr>
              <a:t>WSN</a:t>
            </a:r>
            <a:r>
              <a:rPr lang="zh-CN" altLang="zh-CN" dirty="0">
                <a:solidFill>
                  <a:srgbClr val="000099"/>
                </a:solidFill>
              </a:rPr>
              <a:t>的网络拓扑结构是组织</a:t>
            </a:r>
            <a:r>
              <a:rPr lang="zh-CN" altLang="en-US" dirty="0">
                <a:solidFill>
                  <a:srgbClr val="000099"/>
                </a:solidFill>
              </a:rPr>
              <a:t>无线传感器</a:t>
            </a:r>
            <a:r>
              <a:rPr lang="zh-CN" altLang="zh-CN" dirty="0">
                <a:solidFill>
                  <a:srgbClr val="000099"/>
                </a:solidFill>
              </a:rPr>
              <a:t>节点的组网技术，有多种形态和组网方式。按照其组网形态和方式来看，有</a:t>
            </a:r>
            <a:r>
              <a:rPr lang="zh-CN" altLang="zh-CN" dirty="0">
                <a:solidFill>
                  <a:schemeClr val="accent6"/>
                </a:solidFill>
              </a:rPr>
              <a:t>集中式、分布式和混合式</a:t>
            </a:r>
            <a:r>
              <a:rPr lang="zh-CN" altLang="zh-CN" dirty="0">
                <a:solidFill>
                  <a:srgbClr val="000099"/>
                </a:solidFill>
              </a:rPr>
              <a:t>。</a:t>
            </a:r>
            <a:endParaRPr lang="en-US" altLang="zh-CN" dirty="0">
              <a:solidFill>
                <a:srgbClr val="000099"/>
              </a:solidFill>
            </a:endParaRPr>
          </a:p>
          <a:p>
            <a:pPr marL="0" indent="720000" algn="just">
              <a:spcBef>
                <a:spcPts val="0"/>
              </a:spcBef>
              <a:buNone/>
            </a:pPr>
            <a:endParaRPr lang="en-US" altLang="zh-CN" dirty="0">
              <a:solidFill>
                <a:srgbClr val="000099"/>
              </a:solidFill>
            </a:endParaRPr>
          </a:p>
          <a:p>
            <a:pPr marL="0" indent="720000" algn="just">
              <a:spcBef>
                <a:spcPts val="0"/>
              </a:spcBef>
              <a:buNone/>
            </a:pPr>
            <a:endParaRPr lang="en-US" altLang="zh-CN" dirty="0">
              <a:solidFill>
                <a:srgbClr val="000099"/>
              </a:solidFill>
            </a:endParaRPr>
          </a:p>
          <a:p>
            <a:pPr marL="0" indent="720000" algn="just">
              <a:spcBef>
                <a:spcPts val="0"/>
              </a:spcBef>
              <a:buNone/>
            </a:pPr>
            <a:endParaRPr lang="en-US" altLang="zh-CN" dirty="0">
              <a:solidFill>
                <a:srgbClr val="000099"/>
              </a:solidFill>
            </a:endParaRPr>
          </a:p>
          <a:p>
            <a:pPr marL="0" indent="720000" algn="just">
              <a:spcBef>
                <a:spcPts val="0"/>
              </a:spcBef>
              <a:buNone/>
            </a:pPr>
            <a:endParaRPr lang="en-US" altLang="zh-CN" dirty="0">
              <a:solidFill>
                <a:srgbClr val="000099"/>
              </a:solidFill>
            </a:endParaRPr>
          </a:p>
          <a:p>
            <a:pPr marL="0" indent="720000" algn="just">
              <a:spcBef>
                <a:spcPts val="0"/>
              </a:spcBef>
              <a:buNone/>
            </a:pPr>
            <a:endParaRPr lang="en-US" altLang="zh-CN" dirty="0">
              <a:solidFill>
                <a:srgbClr val="000099"/>
              </a:solidFill>
            </a:endParaRPr>
          </a:p>
          <a:p>
            <a:pPr marL="0" indent="720000" algn="just">
              <a:spcBef>
                <a:spcPts val="0"/>
              </a:spcBef>
              <a:buNone/>
            </a:pPr>
            <a:endParaRPr lang="en-US" altLang="zh-CN" dirty="0">
              <a:solidFill>
                <a:srgbClr val="000099"/>
              </a:solidFill>
            </a:endParaRPr>
          </a:p>
          <a:p>
            <a:pPr marL="0" indent="720000" algn="just">
              <a:spcBef>
                <a:spcPts val="0"/>
              </a:spcBef>
              <a:buNone/>
            </a:pPr>
            <a:endParaRPr lang="en-US" altLang="zh-CN" dirty="0">
              <a:solidFill>
                <a:srgbClr val="000099"/>
              </a:solidFill>
            </a:endParaRPr>
          </a:p>
        </p:txBody>
      </p:sp>
    </p:spTree>
    <p:extLst>
      <p:ext uri="{BB962C8B-B14F-4D97-AF65-F5344CB8AC3E}">
        <p14:creationId xmlns:p14="http://schemas.microsoft.com/office/powerpoint/2010/main" val="144013088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873208"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ts val="0"/>
              </a:spcBef>
              <a:spcAft>
                <a:spcPts val="0"/>
              </a:spcAft>
              <a:buClr>
                <a:srgbClr val="FF3300"/>
              </a:buClr>
              <a:buFont typeface="Wingdings" panose="05000000000000000000" pitchFamily="2" charset="2"/>
              <a:buChar char="p"/>
            </a:pPr>
            <a:r>
              <a:rPr lang="zh-CN" altLang="en-US" dirty="0"/>
              <a:t>简述</a:t>
            </a:r>
            <a:endParaRPr kern="900" dirty="0">
              <a:latin typeface="汉仪中黑简"/>
              <a:cs typeface="Courier New" panose="02070309020205020404" pitchFamily="49" charset="0"/>
            </a:endParaRPr>
          </a:p>
          <a:p>
            <a:pPr marL="0" lvl="1" indent="720000" algn="just">
              <a:spcBef>
                <a:spcPts val="0"/>
              </a:spcBef>
              <a:buClr>
                <a:srgbClr val="FF3300"/>
              </a:buClr>
            </a:pPr>
            <a:r>
              <a:rPr lang="zh-CN" altLang="zh-CN" sz="2800" dirty="0"/>
              <a:t>在我国自动化技术不断发展的进程中，电力系统是发展较快的一个领域，电力系统的自动化，有助于减少不必要的能源浪费，减少事故的发生率，以及提高在事故发生时对其进行修理维护的效率。在电气自动化中，大多使用无线传感装置，通过无线传感装置能够避免一些线路问题，提高传感装置的高效性，减少线路的复杂性。在电力系统中，特别是高压输电线，如果线路较为复杂，在进行管理维护的过程中，会增加工作难度，而且具有较高的风险。相较于传统的感应装置，无线传感装置受损的可能性较小，而且传输的数据也更加具有精确性。</a:t>
            </a:r>
          </a:p>
          <a:p>
            <a:pPr lvl="1">
              <a:buClr>
                <a:srgbClr val="FF3300"/>
              </a:buClr>
            </a:pPr>
            <a:r>
              <a:rPr lang="en-US" altLang="zh-CN" dirty="0"/>
              <a:t>	</a:t>
            </a:r>
          </a:p>
          <a:p>
            <a:pPr lvl="1">
              <a:buClr>
                <a:srgbClr val="FF3300"/>
              </a:buClr>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en-US" altLang="zh-CN" dirty="0"/>
              <a:t>4.5.4 </a:t>
            </a:r>
            <a:r>
              <a:rPr lang="zh-CN" altLang="en-US" dirty="0"/>
              <a:t>电力自动化</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203928751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ts val="0"/>
              </a:spcBef>
              <a:buNone/>
            </a:pPr>
            <a:r>
              <a:rPr lang="zh-CN" altLang="zh-CN" dirty="0"/>
              <a:t>本章介绍了无线传感器的拓扑结构与网络特征、传感器网络的协议栈和路由协议、无线传感网络的开发环境以及无线传感网络的主要支撑技术。通过本章的学习，读者可进一步了解无线传感网络的应用及发展前景。</a:t>
            </a:r>
          </a:p>
          <a:p>
            <a:pPr lvl="1">
              <a:buClr>
                <a:srgbClr val="FF3300"/>
              </a:buClr>
            </a:pPr>
            <a:r>
              <a:rPr lang="en-US" altLang="zh-CN" dirty="0"/>
              <a:t>	</a:t>
            </a:r>
          </a:p>
          <a:p>
            <a:pPr lvl="1">
              <a:buClr>
                <a:srgbClr val="FF3300"/>
              </a:buClr>
            </a:pPr>
            <a:endParaRPr lang="en-US" altLang="zh-CN" dirty="0"/>
          </a:p>
          <a:p>
            <a:pPr lvl="1">
              <a:buClr>
                <a:srgbClr val="FF3300"/>
              </a:buClr>
            </a:pPr>
            <a:endParaRPr lang="en-US" altLang="zh-CN" dirty="0"/>
          </a:p>
          <a:p>
            <a:pPr lvl="1">
              <a:buClr>
                <a:srgbClr val="FF3300"/>
              </a:buClr>
            </a:pPr>
            <a:endParaRPr lang="en-US" altLang="zh-CN" dirty="0"/>
          </a:p>
          <a:p>
            <a:pPr lvl="2">
              <a:buClr>
                <a:srgbClr val="FF3300"/>
              </a:buClr>
            </a:pPr>
            <a:r>
              <a:rPr lang="en-US" altLang="zh-CN" dirty="0"/>
              <a:t>	</a:t>
            </a:r>
          </a:p>
          <a:p>
            <a:pPr lvl="3">
              <a:buClr>
                <a:srgbClr val="FF3300"/>
              </a:buClr>
            </a:pPr>
            <a:r>
              <a:rPr lang="en-US" altLang="zh-CN" dirty="0">
                <a:solidFill>
                  <a:srgbClr val="FFCAAA">
                    <a:lumMod val="75000"/>
                  </a:srgbClr>
                </a:solidFill>
              </a:rPr>
              <a:t>	</a:t>
            </a:r>
            <a:endParaRPr lang="zh-CN" altLang="zh-CN" dirty="0">
              <a:solidFill>
                <a:srgbClr val="FFCAAA">
                  <a:lumMod val="75000"/>
                </a:srgbClr>
              </a:solidFill>
            </a:endParaRPr>
          </a:p>
        </p:txBody>
      </p:sp>
      <p:sp>
        <p:nvSpPr>
          <p:cNvPr id="2" name="标题 1"/>
          <p:cNvSpPr>
            <a:spLocks noGrp="1"/>
          </p:cNvSpPr>
          <p:nvPr>
            <p:ph type="title"/>
          </p:nvPr>
        </p:nvSpPr>
        <p:spPr/>
        <p:txBody>
          <a:bodyPr/>
          <a:lstStyle/>
          <a:p>
            <a:pPr lvl="0">
              <a:lnSpc>
                <a:spcPts val="3800"/>
              </a:lnSpc>
            </a:pPr>
            <a:r>
              <a:rPr lang="zh-CN" altLang="en-US" dirty="0"/>
              <a:t>本章小结</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a:lnSpc>
                <a:spcPts val="3800"/>
              </a:lnSpc>
            </a:pPr>
            <a:endParaRPr lang="en-US" altLang="zh-CN" dirty="0">
              <a:solidFill>
                <a:srgbClr val="FFFFFF"/>
              </a:solidFill>
            </a:endParaRPr>
          </a:p>
        </p:txBody>
      </p:sp>
    </p:spTree>
    <p:extLst>
      <p:ext uri="{BB962C8B-B14F-4D97-AF65-F5344CB8AC3E}">
        <p14:creationId xmlns:p14="http://schemas.microsoft.com/office/powerpoint/2010/main" val="203928751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129526"/>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buFont typeface="Wingdings" panose="05000000000000000000" pitchFamily="2" charset="2"/>
              <a:buChar char="p"/>
            </a:pPr>
            <a:r>
              <a:rPr lang="zh-CN" altLang="en-US" dirty="0"/>
              <a:t>拓扑结构</a:t>
            </a:r>
            <a:endParaRPr lang="en-US" altLang="zh-CN" dirty="0"/>
          </a:p>
          <a:p>
            <a:pPr marL="720000" lvl="1" algn="just">
              <a:spcBef>
                <a:spcPts val="0"/>
              </a:spcBef>
              <a:buFont typeface="Wingdings" panose="05000000000000000000" pitchFamily="2" charset="2"/>
              <a:buChar char="n"/>
            </a:pPr>
            <a:r>
              <a:rPr lang="zh-CN" altLang="zh-CN" dirty="0"/>
              <a:t>平面网络结构</a:t>
            </a:r>
            <a:r>
              <a:rPr lang="zh-CN" altLang="en-US" dirty="0"/>
              <a:t>：</a:t>
            </a:r>
            <a:r>
              <a:rPr lang="zh-CN" altLang="zh-CN" dirty="0"/>
              <a:t>是</a:t>
            </a:r>
            <a:r>
              <a:rPr lang="en-US" altLang="zh-CN" dirty="0"/>
              <a:t>WSN</a:t>
            </a:r>
            <a:r>
              <a:rPr lang="zh-CN" altLang="zh-CN" dirty="0"/>
              <a:t>中最简单的一种拓扑结构，如图</a:t>
            </a:r>
            <a:r>
              <a:rPr lang="en-US" altLang="zh-CN" dirty="0"/>
              <a:t>4-3</a:t>
            </a:r>
            <a:r>
              <a:rPr lang="zh-CN" altLang="zh-CN" dirty="0"/>
              <a:t>所示，所有节点为</a:t>
            </a:r>
            <a:r>
              <a:rPr lang="zh-CN" altLang="zh-CN" dirty="0">
                <a:solidFill>
                  <a:schemeClr val="bg2"/>
                </a:solidFill>
              </a:rPr>
              <a:t>对等结构</a:t>
            </a:r>
            <a:r>
              <a:rPr lang="zh-CN" altLang="zh-CN" dirty="0"/>
              <a:t>，具有完全一致的功能特性，即每个节点均包含相同的</a:t>
            </a:r>
            <a:r>
              <a:rPr lang="en-US" altLang="zh-CN" dirty="0">
                <a:solidFill>
                  <a:schemeClr val="accent6"/>
                </a:solidFill>
              </a:rPr>
              <a:t>MAC</a:t>
            </a:r>
            <a:r>
              <a:rPr lang="zh-CN" altLang="zh-CN" dirty="0"/>
              <a:t>（</a:t>
            </a:r>
            <a:r>
              <a:rPr lang="en-US" altLang="zh-CN" dirty="0" err="1"/>
              <a:t>mediam</a:t>
            </a:r>
            <a:r>
              <a:rPr lang="en-US" altLang="zh-CN" dirty="0"/>
              <a:t> access control</a:t>
            </a:r>
            <a:r>
              <a:rPr lang="zh-CN" altLang="zh-CN" dirty="0"/>
              <a:t>，介质访问控制）、</a:t>
            </a:r>
            <a:r>
              <a:rPr lang="zh-CN" altLang="zh-CN" dirty="0">
                <a:solidFill>
                  <a:schemeClr val="accent6"/>
                </a:solidFill>
              </a:rPr>
              <a:t>路由</a:t>
            </a:r>
            <a:r>
              <a:rPr lang="zh-CN" altLang="zh-CN" dirty="0"/>
              <a:t>、</a:t>
            </a:r>
            <a:r>
              <a:rPr lang="zh-CN" altLang="zh-CN" dirty="0">
                <a:solidFill>
                  <a:schemeClr val="accent6"/>
                </a:solidFill>
              </a:rPr>
              <a:t>管理和安全等协议</a:t>
            </a:r>
            <a:r>
              <a:rPr lang="zh-CN" altLang="zh-CN" dirty="0"/>
              <a:t>，一般不存在传输瓶颈。</a:t>
            </a:r>
            <a:endParaRPr lang="en-US" altLang="zh-CN" dirty="0"/>
          </a:p>
          <a:p>
            <a:pPr marL="914400" lvl="1" indent="-457200">
              <a:buFont typeface="Wingdings" panose="05000000000000000000" pitchFamily="2" charset="2"/>
              <a:buChar char="n"/>
            </a:pPr>
            <a:endParaRPr lang="en-US" altLang="zh-CN" dirty="0"/>
          </a:p>
          <a:p>
            <a:pPr marL="914400" lvl="1" indent="-457200">
              <a:buFont typeface="Wingdings" panose="05000000000000000000" pitchFamily="2" charset="2"/>
              <a:buChar char="n"/>
            </a:pPr>
            <a:endParaRPr lang="en-US" altLang="zh-CN" dirty="0"/>
          </a:p>
          <a:p>
            <a:pPr marL="914400" lvl="1" indent="-457200">
              <a:buFont typeface="Wingdings" panose="05000000000000000000" pitchFamily="2" charset="2"/>
              <a:buChar char="n"/>
            </a:pPr>
            <a:endParaRPr lang="en-US" altLang="zh-CN" dirty="0"/>
          </a:p>
          <a:p>
            <a:pPr lvl="1" algn="ctr"/>
            <a:endParaRPr lang="en-US" altLang="zh-CN" sz="1800" dirty="0">
              <a:solidFill>
                <a:srgbClr val="000000"/>
              </a:solidFill>
            </a:endParaRPr>
          </a:p>
          <a:p>
            <a:pPr lvl="1" algn="ctr"/>
            <a:endParaRPr lang="en-US" altLang="zh-CN" sz="1800" dirty="0">
              <a:solidFill>
                <a:srgbClr val="000000"/>
              </a:solidFill>
            </a:endParaRPr>
          </a:p>
          <a:p>
            <a:pPr lvl="1" algn="ctr"/>
            <a:r>
              <a:rPr lang="zh-CN" altLang="en-US" sz="1800" dirty="0">
                <a:solidFill>
                  <a:srgbClr val="000000"/>
                </a:solidFill>
              </a:rPr>
              <a:t>图 </a:t>
            </a:r>
            <a:r>
              <a:rPr lang="en-US" altLang="zh-CN" sz="1800" dirty="0">
                <a:solidFill>
                  <a:srgbClr val="000000"/>
                </a:solidFill>
              </a:rPr>
              <a:t>4-3 </a:t>
            </a:r>
            <a:r>
              <a:rPr lang="zh-CN" altLang="en-US" sz="1800" dirty="0">
                <a:solidFill>
                  <a:srgbClr val="000000"/>
                </a:solidFill>
              </a:rPr>
              <a:t>平面网络结构图</a:t>
            </a:r>
            <a:endParaRPr lang="en-US" altLang="zh-CN" sz="1800" dirty="0">
              <a:solidFill>
                <a:srgbClr val="000000"/>
              </a:solidFill>
            </a:endParaRPr>
          </a:p>
        </p:txBody>
      </p:sp>
      <p:sp>
        <p:nvSpPr>
          <p:cNvPr id="2" name="标题 1"/>
          <p:cNvSpPr>
            <a:spLocks noGrp="1"/>
          </p:cNvSpPr>
          <p:nvPr>
            <p:ph type="title"/>
          </p:nvPr>
        </p:nvSpPr>
        <p:spPr/>
        <p:txBody>
          <a:bodyPr/>
          <a:lstStyle/>
          <a:p>
            <a:pPr lvl="0">
              <a:lnSpc>
                <a:spcPts val="3800"/>
              </a:lnSpc>
            </a:pPr>
            <a:r>
              <a:rPr lang="en-US" altLang="zh-CN" dirty="0"/>
              <a:t>4.1.2 WSN</a:t>
            </a:r>
            <a:r>
              <a:rPr lang="zh-CN" altLang="en-US" dirty="0"/>
              <a:t>拓扑结构</a:t>
            </a:r>
            <a:endParaRPr lang="en-US" altLang="zh-CN" dirty="0"/>
          </a:p>
        </p:txBody>
      </p:sp>
      <p:sp>
        <p:nvSpPr>
          <p:cNvPr id="5" name="矩形 4"/>
          <p:cNvSpPr/>
          <p:nvPr/>
        </p:nvSpPr>
        <p:spPr>
          <a:xfrm>
            <a:off x="3638673" y="1484784"/>
            <a:ext cx="184731" cy="511935"/>
          </a:xfrm>
          <a:prstGeom prst="rect">
            <a:avLst/>
          </a:prstGeom>
        </p:spPr>
        <p:txBody>
          <a:bodyPr wrap="none">
            <a:spAutoFit/>
          </a:bodyPr>
          <a:lstStyle/>
          <a:p>
            <a:pPr lvl="0">
              <a:lnSpc>
                <a:spcPts val="3800"/>
              </a:lnSpc>
            </a:pPr>
            <a:endParaRPr lang="en-US" altLang="zh-CN" dirty="0"/>
          </a:p>
        </p:txBody>
      </p:sp>
      <p:pic>
        <p:nvPicPr>
          <p:cNvPr id="7170" name="Picture 2" descr="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9736" y="4408685"/>
            <a:ext cx="4831206" cy="165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742675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theme/theme1.xml><?xml version="1.0" encoding="utf-8"?>
<a:theme xmlns:a="http://schemas.openxmlformats.org/drawingml/2006/main" name="主题1">
  <a:themeElements>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fontScheme name="1_Profile">
      <a:majorFont>
        <a:latin typeface="Book Antiqua"/>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sz="1800" b="1" i="1"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800" b="1" i="1"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2053187</TotalTime>
  <Words>7756</Words>
  <Application>Microsoft Office PowerPoint</Application>
  <PresentationFormat>宽屏</PresentationFormat>
  <Paragraphs>1008</Paragraphs>
  <Slides>81</Slides>
  <Notes>74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81</vt:i4>
      </vt:variant>
    </vt:vector>
  </HeadingPairs>
  <TitlesOfParts>
    <vt:vector size="91" baseType="lpstr">
      <vt:lpstr>汉仪中黑简</vt:lpstr>
      <vt:lpstr>黑体</vt:lpstr>
      <vt:lpstr>华文新魏</vt:lpstr>
      <vt:lpstr>宋体</vt:lpstr>
      <vt:lpstr>Arial</vt:lpstr>
      <vt:lpstr>Book Antiqua</vt:lpstr>
      <vt:lpstr>Calibri</vt:lpstr>
      <vt:lpstr>Times New Roman</vt:lpstr>
      <vt:lpstr>Wingdings</vt:lpstr>
      <vt:lpstr>主题1</vt:lpstr>
      <vt:lpstr>PowerPoint 演示文稿</vt:lpstr>
      <vt:lpstr>第四章 无线传感器网络技术</vt:lpstr>
      <vt:lpstr>4.1 WSN</vt:lpstr>
      <vt:lpstr>4.1.1 WSN概述</vt:lpstr>
      <vt:lpstr>4.1.1 WSN概述</vt:lpstr>
      <vt:lpstr>4.1.1 WSN概述</vt:lpstr>
      <vt:lpstr>4.1.1 WSN概述</vt:lpstr>
      <vt:lpstr>4.1.2 WSN拓扑结构</vt:lpstr>
      <vt:lpstr>4.1.2 WSN拓扑结构</vt:lpstr>
      <vt:lpstr>4.1.2 WSN拓扑结构</vt:lpstr>
      <vt:lpstr>4.1.2 WSN拓扑结构</vt:lpstr>
      <vt:lpstr>4.1.2 WSN拓扑结构</vt:lpstr>
      <vt:lpstr>4.1.2 WSN拓扑结构</vt:lpstr>
      <vt:lpstr>4.1.3 WSN网络特征</vt:lpstr>
      <vt:lpstr>4.1.3 WSN网络特征</vt:lpstr>
      <vt:lpstr>4.2 WSN协议栈</vt:lpstr>
      <vt:lpstr>4.2.1 整体协议栈</vt:lpstr>
      <vt:lpstr>4.2.1 整体协议栈</vt:lpstr>
      <vt:lpstr>4.2.1 整体协议栈</vt:lpstr>
      <vt:lpstr>4.2.2 WSN的MAC层协议</vt:lpstr>
      <vt:lpstr>4.2.2 WSN的MAC层协议</vt:lpstr>
      <vt:lpstr>4.2.2 WSN的MAC层协议</vt:lpstr>
      <vt:lpstr>4.2.2 WSN的MAC层协议</vt:lpstr>
      <vt:lpstr>4.2.2 WSN的MAC层协议</vt:lpstr>
      <vt:lpstr>4.2.2 WSN的MAC层协议</vt:lpstr>
      <vt:lpstr>4.2.2 WSN的MAC层协议</vt:lpstr>
      <vt:lpstr>4.2.2 WSN的MAC层协议</vt:lpstr>
      <vt:lpstr>4.2.2 WSN的MAC层协议</vt:lpstr>
      <vt:lpstr>4.2.2 WSN的MAC层协议</vt:lpstr>
      <vt:lpstr>4.2.2 WSN的MAC层协议</vt:lpstr>
      <vt:lpstr>4.2.3 WSN路由协议</vt:lpstr>
      <vt:lpstr>4.2.3 WSN路由协议</vt:lpstr>
      <vt:lpstr>4.2.3 WSN路由协议</vt:lpstr>
      <vt:lpstr>4.2.3 WSN路由协议</vt:lpstr>
      <vt:lpstr>4.2.3 WSN路由协议</vt:lpstr>
      <vt:lpstr>4.2.3 WSN路由协议</vt:lpstr>
      <vt:lpstr>4.2.3 WSN路由协议</vt:lpstr>
      <vt:lpstr>4.2.3 WSN路由协议</vt:lpstr>
      <vt:lpstr>4.2.3 WSN路由协议</vt:lpstr>
      <vt:lpstr>4.2.3 WSN路由协议</vt:lpstr>
      <vt:lpstr>4.2.3 WSN路由协议</vt:lpstr>
      <vt:lpstr>4.2.3 WSN路由协议</vt:lpstr>
      <vt:lpstr>4.2.3 WSN路由协议</vt:lpstr>
      <vt:lpstr>4.2.3 WSN路由协议</vt:lpstr>
      <vt:lpstr>4.2.3 WSN路由协议</vt:lpstr>
      <vt:lpstr>4.2.3 WSN路由协议</vt:lpstr>
      <vt:lpstr>4.2.3 WSN路由协议</vt:lpstr>
      <vt:lpstr>物联网技术概论</vt:lpstr>
      <vt:lpstr>4.3 WSN的开发环境</vt:lpstr>
      <vt:lpstr>4.3 WSN的开发环境</vt:lpstr>
      <vt:lpstr>4.3 WSN的开发环境</vt:lpstr>
      <vt:lpstr>4.3 WSN的开发环境</vt:lpstr>
      <vt:lpstr>4.3 WSN的开发环境</vt:lpstr>
      <vt:lpstr>4.3 WSN的开发环境</vt:lpstr>
      <vt:lpstr>4.3 WSN的开发环境</vt:lpstr>
      <vt:lpstr>4.3 WSN的开发环境</vt:lpstr>
      <vt:lpstr>4.3 WSN的开发环境</vt:lpstr>
      <vt:lpstr>4.3 WSN的开发环境</vt:lpstr>
      <vt:lpstr>4.3 WSN的开发环境</vt:lpstr>
      <vt:lpstr>4.3 WSN的开发环境</vt:lpstr>
      <vt:lpstr>4.3 WSN的开发环境</vt:lpstr>
      <vt:lpstr>4.3 WSN的开发环境</vt:lpstr>
      <vt:lpstr>4.3 WSN的开发环境</vt:lpstr>
      <vt:lpstr>4.3 WSN的开发环境</vt:lpstr>
      <vt:lpstr>4.3 WSN的开发环境</vt:lpstr>
      <vt:lpstr>4.3 WSN的开发环境</vt:lpstr>
      <vt:lpstr>4.3 WSN的开发环境</vt:lpstr>
      <vt:lpstr>4.4 WSN支撑技术</vt:lpstr>
      <vt:lpstr>4.4.1 定位技术</vt:lpstr>
      <vt:lpstr>4.4.2 时间同步技术</vt:lpstr>
      <vt:lpstr>4.4.3 安全技术</vt:lpstr>
      <vt:lpstr>4.4.3 安全技术</vt:lpstr>
      <vt:lpstr>4.4.4 数据融合</vt:lpstr>
      <vt:lpstr>4.4.4 数据融合</vt:lpstr>
      <vt:lpstr>4.5 WSN应用前景</vt:lpstr>
      <vt:lpstr>4.5.1军事应用</vt:lpstr>
      <vt:lpstr>4.5.1军事应用</vt:lpstr>
      <vt:lpstr>4.5.2 环境监测</vt:lpstr>
      <vt:lpstr>4.5.3 智能交通</vt:lpstr>
      <vt:lpstr>4.5.4 电力自动化</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pku</dc:creator>
  <cp:lastModifiedBy>764078583@qq.com</cp:lastModifiedBy>
  <cp:revision>5204</cp:revision>
  <dcterms:created xsi:type="dcterms:W3CDTF">2013-10-09T06:36:40Z</dcterms:created>
  <dcterms:modified xsi:type="dcterms:W3CDTF">2022-10-05T12:09:38Z</dcterms:modified>
</cp:coreProperties>
</file>