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handoutMasterIdLst>
    <p:handoutMasterId r:id="rId50"/>
  </p:handoutMasterIdLst>
  <p:sldIdLst>
    <p:sldId id="664" r:id="rId2"/>
    <p:sldId id="588" r:id="rId3"/>
    <p:sldId id="621" r:id="rId4"/>
    <p:sldId id="623" r:id="rId5"/>
    <p:sldId id="624" r:id="rId6"/>
    <p:sldId id="609" r:id="rId7"/>
    <p:sldId id="665" r:id="rId8"/>
    <p:sldId id="590" r:id="rId9"/>
    <p:sldId id="625" r:id="rId10"/>
    <p:sldId id="626" r:id="rId11"/>
    <p:sldId id="627" r:id="rId12"/>
    <p:sldId id="628" r:id="rId13"/>
    <p:sldId id="592" r:id="rId14"/>
    <p:sldId id="631" r:id="rId15"/>
    <p:sldId id="630" r:id="rId16"/>
    <p:sldId id="633" r:id="rId17"/>
    <p:sldId id="636" r:id="rId18"/>
    <p:sldId id="642" r:id="rId19"/>
    <p:sldId id="641" r:id="rId20"/>
    <p:sldId id="617" r:id="rId21"/>
    <p:sldId id="666" r:id="rId22"/>
    <p:sldId id="594" r:id="rId23"/>
    <p:sldId id="643" r:id="rId24"/>
    <p:sldId id="645" r:id="rId25"/>
    <p:sldId id="646" r:id="rId26"/>
    <p:sldId id="596" r:id="rId27"/>
    <p:sldId id="647" r:id="rId28"/>
    <p:sldId id="597" r:id="rId29"/>
    <p:sldId id="648" r:id="rId30"/>
    <p:sldId id="649" r:id="rId31"/>
    <p:sldId id="598" r:id="rId32"/>
    <p:sldId id="599" r:id="rId33"/>
    <p:sldId id="651" r:id="rId34"/>
    <p:sldId id="652" r:id="rId35"/>
    <p:sldId id="653" r:id="rId36"/>
    <p:sldId id="654" r:id="rId37"/>
    <p:sldId id="656" r:id="rId38"/>
    <p:sldId id="657" r:id="rId39"/>
    <p:sldId id="655" r:id="rId40"/>
    <p:sldId id="658" r:id="rId41"/>
    <p:sldId id="660" r:id="rId42"/>
    <p:sldId id="667" r:id="rId43"/>
    <p:sldId id="661" r:id="rId44"/>
    <p:sldId id="662" r:id="rId45"/>
    <p:sldId id="663" r:id="rId46"/>
    <p:sldId id="608" r:id="rId47"/>
    <p:sldId id="600"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第七章 低功耗广域网" id="{E4FE1B69-908D-4E9A-A7F6-10F6F44214FF}">
          <p14:sldIdLst>
            <p14:sldId id="664"/>
            <p14:sldId id="588"/>
            <p14:sldId id="621"/>
            <p14:sldId id="623"/>
            <p14:sldId id="624"/>
          </p14:sldIdLst>
        </p14:section>
        <p14:section name="7.1 NB-IoT" id="{25E3117B-E222-4984-BC12-E2CB0DE8CA59}">
          <p14:sldIdLst>
            <p14:sldId id="609"/>
            <p14:sldId id="665"/>
            <p14:sldId id="590"/>
            <p14:sldId id="625"/>
            <p14:sldId id="626"/>
            <p14:sldId id="627"/>
            <p14:sldId id="628"/>
            <p14:sldId id="592"/>
            <p14:sldId id="631"/>
            <p14:sldId id="630"/>
            <p14:sldId id="633"/>
            <p14:sldId id="636"/>
            <p14:sldId id="642"/>
            <p14:sldId id="641"/>
          </p14:sldIdLst>
        </p14:section>
        <p14:section name="7.2 LoRa" id="{C1E30895-F376-4616-A2F9-2F01822D7DF2}">
          <p14:sldIdLst>
            <p14:sldId id="617"/>
            <p14:sldId id="666"/>
            <p14:sldId id="594"/>
            <p14:sldId id="643"/>
            <p14:sldId id="645"/>
            <p14:sldId id="646"/>
            <p14:sldId id="596"/>
            <p14:sldId id="647"/>
            <p14:sldId id="597"/>
            <p14:sldId id="648"/>
            <p14:sldId id="649"/>
            <p14:sldId id="598"/>
            <p14:sldId id="599"/>
            <p14:sldId id="651"/>
            <p14:sldId id="652"/>
            <p14:sldId id="653"/>
            <p14:sldId id="654"/>
            <p14:sldId id="656"/>
            <p14:sldId id="657"/>
            <p14:sldId id="655"/>
            <p14:sldId id="658"/>
            <p14:sldId id="660"/>
            <p14:sldId id="667"/>
            <p14:sldId id="661"/>
            <p14:sldId id="662"/>
            <p14:sldId id="663"/>
          </p14:sldIdLst>
        </p14:section>
        <p14:section name="本章小结" id="{8115A880-674E-41EB-BF84-FB7104ADFCAD}">
          <p14:sldIdLst>
            <p14:sldId id="608"/>
            <p14:sldId id="60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ofl"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00"/>
    <a:srgbClr val="000099"/>
    <a:srgbClr val="0000FF"/>
    <a:srgbClr val="FFFFFF"/>
    <a:srgbClr val="008000"/>
    <a:srgbClr val="FF9933"/>
    <a:srgbClr val="66FFFF"/>
    <a:srgbClr val="99FF33"/>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698" autoAdjust="0"/>
    <p:restoredTop sz="90758" autoAdjust="0"/>
  </p:normalViewPr>
  <p:slideViewPr>
    <p:cSldViewPr>
      <p:cViewPr varScale="1">
        <p:scale>
          <a:sx n="104" d="100"/>
          <a:sy n="104" d="100"/>
        </p:scale>
        <p:origin x="1062"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388"/>
    </p:cViewPr>
  </p:sorterViewPr>
  <p:notesViewPr>
    <p:cSldViewPr>
      <p:cViewPr varScale="1">
        <p:scale>
          <a:sx n="96" d="100"/>
          <a:sy n="96" d="100"/>
        </p:scale>
        <p:origin x="4022"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Yuqing" userId="375f49f74aef4dbf" providerId="LiveId" clId="{F3C20870-6BB9-47DF-AEE9-61006A23CB2A}"/>
    <pc:docChg chg="custSel addSld modSld">
      <pc:chgData name="Liu Yuqing" userId="375f49f74aef4dbf" providerId="LiveId" clId="{F3C20870-6BB9-47DF-AEE9-61006A23CB2A}" dt="2019-03-24T15:59:53.968" v="382" actId="20577"/>
      <pc:docMkLst>
        <pc:docMk/>
      </pc:docMkLst>
      <pc:sldChg chg="modSp">
        <pc:chgData name="Liu Yuqing" userId="375f49f74aef4dbf" providerId="LiveId" clId="{F3C20870-6BB9-47DF-AEE9-61006A23CB2A}" dt="2019-03-24T15:51:32.315" v="57" actId="20577"/>
        <pc:sldMkLst>
          <pc:docMk/>
          <pc:sldMk cId="2848414228" sldId="587"/>
        </pc:sldMkLst>
        <pc:spChg chg="mod">
          <ac:chgData name="Liu Yuqing" userId="375f49f74aef4dbf" providerId="LiveId" clId="{F3C20870-6BB9-47DF-AEE9-61006A23CB2A}" dt="2019-03-24T15:51:26.976" v="56"/>
          <ac:spMkLst>
            <pc:docMk/>
            <pc:sldMk cId="2848414228" sldId="587"/>
            <ac:spMk id="2" creationId="{00000000-0000-0000-0000-000000000000}"/>
          </ac:spMkLst>
        </pc:spChg>
        <pc:spChg chg="mod">
          <ac:chgData name="Liu Yuqing" userId="375f49f74aef4dbf" providerId="LiveId" clId="{F3C20870-6BB9-47DF-AEE9-61006A23CB2A}" dt="2019-03-24T15:51:32.315" v="57" actId="20577"/>
          <ac:spMkLst>
            <pc:docMk/>
            <pc:sldMk cId="2848414228" sldId="587"/>
            <ac:spMk id="3" creationId="{00000000-0000-0000-0000-000000000000}"/>
          </ac:spMkLst>
        </pc:spChg>
      </pc:sldChg>
      <pc:sldChg chg="modSp">
        <pc:chgData name="Liu Yuqing" userId="375f49f74aef4dbf" providerId="LiveId" clId="{F3C20870-6BB9-47DF-AEE9-61006A23CB2A}" dt="2019-03-24T15:56:51.236" v="116"/>
        <pc:sldMkLst>
          <pc:docMk/>
          <pc:sldMk cId="34062407" sldId="588"/>
        </pc:sldMkLst>
        <pc:spChg chg="mod">
          <ac:chgData name="Liu Yuqing" userId="375f49f74aef4dbf" providerId="LiveId" clId="{F3C20870-6BB9-47DF-AEE9-61006A23CB2A}" dt="2019-03-24T15:51:37.829" v="60"/>
          <ac:spMkLst>
            <pc:docMk/>
            <pc:sldMk cId="34062407" sldId="588"/>
            <ac:spMk id="2" creationId="{00000000-0000-0000-0000-000000000000}"/>
          </ac:spMkLst>
        </pc:spChg>
        <pc:spChg chg="mod">
          <ac:chgData name="Liu Yuqing" userId="375f49f74aef4dbf" providerId="LiveId" clId="{F3C20870-6BB9-47DF-AEE9-61006A23CB2A}" dt="2019-03-24T15:56:51.236" v="116"/>
          <ac:spMkLst>
            <pc:docMk/>
            <pc:sldMk cId="34062407" sldId="588"/>
            <ac:spMk id="3" creationId="{00000000-0000-0000-0000-000000000000}"/>
          </ac:spMkLst>
        </pc:spChg>
      </pc:sldChg>
      <pc:sldChg chg="modSp add">
        <pc:chgData name="Liu Yuqing" userId="375f49f74aef4dbf" providerId="LiveId" clId="{F3C20870-6BB9-47DF-AEE9-61006A23CB2A}" dt="2019-03-24T15:59:53.968" v="382" actId="20577"/>
        <pc:sldMkLst>
          <pc:docMk/>
          <pc:sldMk cId="1648965214" sldId="604"/>
        </pc:sldMkLst>
        <pc:spChg chg="mod">
          <ac:chgData name="Liu Yuqing" userId="375f49f74aef4dbf" providerId="LiveId" clId="{F3C20870-6BB9-47DF-AEE9-61006A23CB2A}" dt="2019-03-24T15:57:22.993" v="123"/>
          <ac:spMkLst>
            <pc:docMk/>
            <pc:sldMk cId="1648965214" sldId="604"/>
            <ac:spMk id="2" creationId="{00000000-0000-0000-0000-000000000000}"/>
          </ac:spMkLst>
        </pc:spChg>
        <pc:spChg chg="mod">
          <ac:chgData name="Liu Yuqing" userId="375f49f74aef4dbf" providerId="LiveId" clId="{F3C20870-6BB9-47DF-AEE9-61006A23CB2A}" dt="2019-03-24T15:59:53.968" v="382" actId="20577"/>
          <ac:spMkLst>
            <pc:docMk/>
            <pc:sldMk cId="1648965214" sldId="60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2F25CB-913F-4410-91BD-48A762C9DC70}" type="datetimeFigureOut">
              <a:rPr lang="zh-CN" altLang="en-US" smtClean="0"/>
              <a:pPr/>
              <a:t>2020/10/29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8B612C-D3D4-4BDA-9305-1ED685AF70E3}" type="slidenum">
              <a:rPr lang="zh-CN" altLang="en-US" smtClean="0"/>
              <a:pPr/>
              <a:t>‹#›</a:t>
            </a:fld>
            <a:endParaRPr lang="zh-CN" altLang="en-US"/>
          </a:p>
        </p:txBody>
      </p:sp>
    </p:spTree>
    <p:extLst>
      <p:ext uri="{BB962C8B-B14F-4D97-AF65-F5344CB8AC3E}">
        <p14:creationId xmlns:p14="http://schemas.microsoft.com/office/powerpoint/2010/main" val="1705463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1429E8-4728-489A-AEC4-EAFEEEA29CD3}" type="datetimeFigureOut">
              <a:rPr lang="zh-CN" altLang="en-US" smtClean="0"/>
              <a:pPr/>
              <a:t>2020/10/29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36AFCD-C1B8-46D9-82F4-F773813E8FFF}" type="slidenum">
              <a:rPr lang="zh-CN" altLang="en-US" smtClean="0"/>
              <a:pPr/>
              <a:t>‹#›</a:t>
            </a:fld>
            <a:endParaRPr lang="zh-CN" altLang="en-US"/>
          </a:p>
        </p:txBody>
      </p:sp>
    </p:spTree>
    <p:extLst>
      <p:ext uri="{BB962C8B-B14F-4D97-AF65-F5344CB8AC3E}">
        <p14:creationId xmlns:p14="http://schemas.microsoft.com/office/powerpoint/2010/main" val="3424616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13</a:t>
            </a:fld>
            <a:endParaRPr lang="zh-CN" altLang="en-US"/>
          </a:p>
        </p:txBody>
      </p:sp>
    </p:spTree>
    <p:extLst>
      <p:ext uri="{BB962C8B-B14F-4D97-AF65-F5344CB8AC3E}">
        <p14:creationId xmlns:p14="http://schemas.microsoft.com/office/powerpoint/2010/main" val="1264597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30</a:t>
            </a:fld>
            <a:endParaRPr lang="zh-CN" altLang="en-US"/>
          </a:p>
        </p:txBody>
      </p:sp>
    </p:spTree>
    <p:extLst>
      <p:ext uri="{BB962C8B-B14F-4D97-AF65-F5344CB8AC3E}">
        <p14:creationId xmlns:p14="http://schemas.microsoft.com/office/powerpoint/2010/main" val="3675277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32</a:t>
            </a:fld>
            <a:endParaRPr lang="zh-CN" altLang="en-US"/>
          </a:p>
        </p:txBody>
      </p:sp>
    </p:spTree>
    <p:extLst>
      <p:ext uri="{BB962C8B-B14F-4D97-AF65-F5344CB8AC3E}">
        <p14:creationId xmlns:p14="http://schemas.microsoft.com/office/powerpoint/2010/main" val="2059027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33</a:t>
            </a:fld>
            <a:endParaRPr lang="zh-CN" altLang="en-US"/>
          </a:p>
        </p:txBody>
      </p:sp>
    </p:spTree>
    <p:extLst>
      <p:ext uri="{BB962C8B-B14F-4D97-AF65-F5344CB8AC3E}">
        <p14:creationId xmlns:p14="http://schemas.microsoft.com/office/powerpoint/2010/main" val="3265183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34</a:t>
            </a:fld>
            <a:endParaRPr lang="zh-CN" altLang="en-US"/>
          </a:p>
        </p:txBody>
      </p:sp>
    </p:spTree>
    <p:extLst>
      <p:ext uri="{BB962C8B-B14F-4D97-AF65-F5344CB8AC3E}">
        <p14:creationId xmlns:p14="http://schemas.microsoft.com/office/powerpoint/2010/main" val="1299472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35</a:t>
            </a:fld>
            <a:endParaRPr lang="zh-CN" altLang="en-US"/>
          </a:p>
        </p:txBody>
      </p:sp>
    </p:spTree>
    <p:extLst>
      <p:ext uri="{BB962C8B-B14F-4D97-AF65-F5344CB8AC3E}">
        <p14:creationId xmlns:p14="http://schemas.microsoft.com/office/powerpoint/2010/main" val="3562607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36</a:t>
            </a:fld>
            <a:endParaRPr lang="zh-CN" altLang="en-US"/>
          </a:p>
        </p:txBody>
      </p:sp>
    </p:spTree>
    <p:extLst>
      <p:ext uri="{BB962C8B-B14F-4D97-AF65-F5344CB8AC3E}">
        <p14:creationId xmlns:p14="http://schemas.microsoft.com/office/powerpoint/2010/main" val="426833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37</a:t>
            </a:fld>
            <a:endParaRPr lang="zh-CN" altLang="en-US"/>
          </a:p>
        </p:txBody>
      </p:sp>
    </p:spTree>
    <p:extLst>
      <p:ext uri="{BB962C8B-B14F-4D97-AF65-F5344CB8AC3E}">
        <p14:creationId xmlns:p14="http://schemas.microsoft.com/office/powerpoint/2010/main" val="3419882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38</a:t>
            </a:fld>
            <a:endParaRPr lang="zh-CN" altLang="en-US"/>
          </a:p>
        </p:txBody>
      </p:sp>
    </p:spTree>
    <p:extLst>
      <p:ext uri="{BB962C8B-B14F-4D97-AF65-F5344CB8AC3E}">
        <p14:creationId xmlns:p14="http://schemas.microsoft.com/office/powerpoint/2010/main" val="816783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39</a:t>
            </a:fld>
            <a:endParaRPr lang="zh-CN" altLang="en-US"/>
          </a:p>
        </p:txBody>
      </p:sp>
    </p:spTree>
    <p:extLst>
      <p:ext uri="{BB962C8B-B14F-4D97-AF65-F5344CB8AC3E}">
        <p14:creationId xmlns:p14="http://schemas.microsoft.com/office/powerpoint/2010/main" val="3218645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40</a:t>
            </a:fld>
            <a:endParaRPr lang="zh-CN" altLang="en-US"/>
          </a:p>
        </p:txBody>
      </p:sp>
    </p:spTree>
    <p:extLst>
      <p:ext uri="{BB962C8B-B14F-4D97-AF65-F5344CB8AC3E}">
        <p14:creationId xmlns:p14="http://schemas.microsoft.com/office/powerpoint/2010/main" val="3729322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14</a:t>
            </a:fld>
            <a:endParaRPr lang="zh-CN" altLang="en-US"/>
          </a:p>
        </p:txBody>
      </p:sp>
    </p:spTree>
    <p:extLst>
      <p:ext uri="{BB962C8B-B14F-4D97-AF65-F5344CB8AC3E}">
        <p14:creationId xmlns:p14="http://schemas.microsoft.com/office/powerpoint/2010/main" val="1674825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41</a:t>
            </a:fld>
            <a:endParaRPr lang="zh-CN" altLang="en-US"/>
          </a:p>
        </p:txBody>
      </p:sp>
    </p:spTree>
    <p:extLst>
      <p:ext uri="{BB962C8B-B14F-4D97-AF65-F5344CB8AC3E}">
        <p14:creationId xmlns:p14="http://schemas.microsoft.com/office/powerpoint/2010/main" val="27677888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42</a:t>
            </a:fld>
            <a:endParaRPr lang="zh-CN" altLang="en-US"/>
          </a:p>
        </p:txBody>
      </p:sp>
    </p:spTree>
    <p:extLst>
      <p:ext uri="{BB962C8B-B14F-4D97-AF65-F5344CB8AC3E}">
        <p14:creationId xmlns:p14="http://schemas.microsoft.com/office/powerpoint/2010/main" val="2727251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43</a:t>
            </a:fld>
            <a:endParaRPr lang="zh-CN" altLang="en-US"/>
          </a:p>
        </p:txBody>
      </p:sp>
    </p:spTree>
    <p:extLst>
      <p:ext uri="{BB962C8B-B14F-4D97-AF65-F5344CB8AC3E}">
        <p14:creationId xmlns:p14="http://schemas.microsoft.com/office/powerpoint/2010/main" val="2067566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44</a:t>
            </a:fld>
            <a:endParaRPr lang="zh-CN" altLang="en-US"/>
          </a:p>
        </p:txBody>
      </p:sp>
    </p:spTree>
    <p:extLst>
      <p:ext uri="{BB962C8B-B14F-4D97-AF65-F5344CB8AC3E}">
        <p14:creationId xmlns:p14="http://schemas.microsoft.com/office/powerpoint/2010/main" val="2869095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45</a:t>
            </a:fld>
            <a:endParaRPr lang="zh-CN" altLang="en-US"/>
          </a:p>
        </p:txBody>
      </p:sp>
    </p:spTree>
    <p:extLst>
      <p:ext uri="{BB962C8B-B14F-4D97-AF65-F5344CB8AC3E}">
        <p14:creationId xmlns:p14="http://schemas.microsoft.com/office/powerpoint/2010/main" val="1948695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47</a:t>
            </a:fld>
            <a:endParaRPr lang="zh-CN" altLang="en-US"/>
          </a:p>
        </p:txBody>
      </p:sp>
    </p:spTree>
    <p:extLst>
      <p:ext uri="{BB962C8B-B14F-4D97-AF65-F5344CB8AC3E}">
        <p14:creationId xmlns:p14="http://schemas.microsoft.com/office/powerpoint/2010/main" val="1531199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15</a:t>
            </a:fld>
            <a:endParaRPr lang="zh-CN" altLang="en-US"/>
          </a:p>
        </p:txBody>
      </p:sp>
    </p:spTree>
    <p:extLst>
      <p:ext uri="{BB962C8B-B14F-4D97-AF65-F5344CB8AC3E}">
        <p14:creationId xmlns:p14="http://schemas.microsoft.com/office/powerpoint/2010/main" val="3349870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16</a:t>
            </a:fld>
            <a:endParaRPr lang="zh-CN" altLang="en-US"/>
          </a:p>
        </p:txBody>
      </p:sp>
    </p:spTree>
    <p:extLst>
      <p:ext uri="{BB962C8B-B14F-4D97-AF65-F5344CB8AC3E}">
        <p14:creationId xmlns:p14="http://schemas.microsoft.com/office/powerpoint/2010/main" val="1156859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17</a:t>
            </a:fld>
            <a:endParaRPr lang="zh-CN" altLang="en-US"/>
          </a:p>
        </p:txBody>
      </p:sp>
    </p:spTree>
    <p:extLst>
      <p:ext uri="{BB962C8B-B14F-4D97-AF65-F5344CB8AC3E}">
        <p14:creationId xmlns:p14="http://schemas.microsoft.com/office/powerpoint/2010/main" val="1741976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18</a:t>
            </a:fld>
            <a:endParaRPr lang="zh-CN" altLang="en-US"/>
          </a:p>
        </p:txBody>
      </p:sp>
    </p:spTree>
    <p:extLst>
      <p:ext uri="{BB962C8B-B14F-4D97-AF65-F5344CB8AC3E}">
        <p14:creationId xmlns:p14="http://schemas.microsoft.com/office/powerpoint/2010/main" val="476666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19</a:t>
            </a:fld>
            <a:endParaRPr lang="zh-CN" altLang="en-US"/>
          </a:p>
        </p:txBody>
      </p:sp>
    </p:spTree>
    <p:extLst>
      <p:ext uri="{BB962C8B-B14F-4D97-AF65-F5344CB8AC3E}">
        <p14:creationId xmlns:p14="http://schemas.microsoft.com/office/powerpoint/2010/main" val="2472252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28</a:t>
            </a:fld>
            <a:endParaRPr lang="zh-CN" altLang="en-US"/>
          </a:p>
        </p:txBody>
      </p:sp>
    </p:spTree>
    <p:extLst>
      <p:ext uri="{BB962C8B-B14F-4D97-AF65-F5344CB8AC3E}">
        <p14:creationId xmlns:p14="http://schemas.microsoft.com/office/powerpoint/2010/main" val="3950273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29</a:t>
            </a:fld>
            <a:endParaRPr lang="zh-CN" altLang="en-US"/>
          </a:p>
        </p:txBody>
      </p:sp>
    </p:spTree>
    <p:extLst>
      <p:ext uri="{BB962C8B-B14F-4D97-AF65-F5344CB8AC3E}">
        <p14:creationId xmlns:p14="http://schemas.microsoft.com/office/powerpoint/2010/main" val="322920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9416" y="1339977"/>
            <a:ext cx="10668000" cy="4967287"/>
          </a:xfrm>
        </p:spPr>
        <p:txBody>
          <a:bodyPr/>
          <a:lstStyle>
            <a:lvl1pPr>
              <a:defRPr sz="3200">
                <a:solidFill>
                  <a:srgbClr val="000000"/>
                </a:solidFill>
              </a:defRPr>
            </a:lvl1pPr>
            <a:lvl2pPr>
              <a:defRPr sz="3200"/>
            </a:lvl2pPr>
            <a:lvl3pPr>
              <a:defRPr sz="3200"/>
            </a:lvl3pPr>
            <a:lvl4pPr>
              <a:defRPr sz="3200">
                <a:solidFill>
                  <a:schemeClr val="accent5">
                    <a:lumMod val="75000"/>
                  </a:schemeClr>
                </a:solidFill>
              </a:defRPr>
            </a:lvl4pPr>
            <a:lvl5pPr>
              <a:defRPr sz="3200">
                <a:solidFill>
                  <a:schemeClr val="accent6">
                    <a:lumMod val="7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6"/>
          <p:cNvSpPr txBox="1"/>
          <p:nvPr userDrawn="1"/>
        </p:nvSpPr>
        <p:spPr>
          <a:xfrm>
            <a:off x="5807968" y="6332590"/>
            <a:ext cx="1512168" cy="369332"/>
          </a:xfrm>
          <a:prstGeom prst="rect">
            <a:avLst/>
          </a:prstGeom>
          <a:noFill/>
        </p:spPr>
        <p:txBody>
          <a:bodyPr wrap="square" rtlCol="0">
            <a:spAutoFit/>
          </a:bodyPr>
          <a:lstStyle/>
          <a:p>
            <a:fld id="{979AB64E-FD29-4C73-ACA3-4778A8921330}" type="slidenum">
              <a:rPr lang="zh-CN" altLang="en-US" smtClean="0">
                <a:solidFill>
                  <a:srgbClr val="000000"/>
                </a:solidFill>
              </a:rPr>
              <a:t>‹#›</a:t>
            </a:fld>
            <a:endParaRPr lang="zh-CN" altLang="en-US" dirty="0">
              <a:solidFill>
                <a:srgbClr val="000000"/>
              </a:solidFill>
            </a:endParaRPr>
          </a:p>
        </p:txBody>
      </p:sp>
    </p:spTree>
    <p:extLst>
      <p:ext uri="{BB962C8B-B14F-4D97-AF65-F5344CB8AC3E}">
        <p14:creationId xmlns:p14="http://schemas.microsoft.com/office/powerpoint/2010/main" val="3009148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703512" y="332656"/>
            <a:ext cx="8712968" cy="648072"/>
          </a:xfrm>
          <a:prstGeom prst="rect">
            <a:avLst/>
          </a:prstGeom>
        </p:spPr>
        <p:txBody>
          <a:bodyPr anchor="t"/>
          <a:lstStyle>
            <a:lvl1pPr algn="ctr">
              <a:defRPr sz="4000" b="1" cap="all">
                <a:solidFill>
                  <a:srgbClr val="000099"/>
                </a:solidFill>
              </a:defRPr>
            </a:lvl1pPr>
          </a:lstStyle>
          <a:p>
            <a:r>
              <a:rPr lang="zh-CN" altLang="en-US" dirty="0"/>
              <a:t>物联网技术概论</a:t>
            </a:r>
          </a:p>
        </p:txBody>
      </p:sp>
      <p:sp>
        <p:nvSpPr>
          <p:cNvPr id="3" name="文本占位符 2"/>
          <p:cNvSpPr>
            <a:spLocks noGrp="1"/>
          </p:cNvSpPr>
          <p:nvPr>
            <p:ph type="body" idx="1" hasCustomPrompt="1"/>
          </p:nvPr>
        </p:nvSpPr>
        <p:spPr>
          <a:xfrm>
            <a:off x="1127448" y="1844824"/>
            <a:ext cx="10363200" cy="2736304"/>
          </a:xfrm>
        </p:spPr>
        <p:txBody>
          <a:bodyPr anchor="b"/>
          <a:lstStyle>
            <a:lvl1pPr marL="457200" indent="-457200">
              <a:buFont typeface="Arial" pitchFamily="34" charset="0"/>
              <a:buChar char="•"/>
              <a:defRPr sz="3200" b="1">
                <a:solidFill>
                  <a:srgbClr val="000000"/>
                </a:solidFill>
                <a:latin typeface="宋体" pitchFamily="2" charset="-122"/>
                <a:ea typeface="宋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第</a:t>
            </a:r>
            <a:r>
              <a:rPr lang="en-US" altLang="zh-CN" dirty="0"/>
              <a:t>1</a:t>
            </a:r>
            <a:r>
              <a:rPr lang="zh-CN" altLang="en-US" dirty="0"/>
              <a:t>章</a:t>
            </a:r>
            <a:endParaRPr lang="en-US" altLang="zh-CN" dirty="0"/>
          </a:p>
          <a:p>
            <a:pPr lvl="0"/>
            <a:r>
              <a:rPr lang="zh-CN" altLang="en-US" dirty="0"/>
              <a:t>第</a:t>
            </a:r>
            <a:r>
              <a:rPr lang="en-US" altLang="zh-CN" dirty="0"/>
              <a:t>2</a:t>
            </a:r>
            <a:r>
              <a:rPr lang="zh-CN" altLang="en-US" dirty="0"/>
              <a:t>章</a:t>
            </a:r>
            <a:endParaRPr lang="en-US" altLang="zh-CN" dirty="0"/>
          </a:p>
          <a:p>
            <a:pPr lvl="0"/>
            <a:r>
              <a:rPr lang="zh-CN" altLang="en-US" dirty="0"/>
              <a:t>第</a:t>
            </a:r>
            <a:r>
              <a:rPr lang="en-US" altLang="zh-CN" dirty="0"/>
              <a:t>3</a:t>
            </a:r>
            <a:r>
              <a:rPr lang="zh-CN" altLang="en-US" dirty="0"/>
              <a:t>章</a:t>
            </a:r>
            <a:endParaRPr lang="en-US" altLang="zh-CN" dirty="0"/>
          </a:p>
          <a:p>
            <a:pPr lvl="0"/>
            <a:r>
              <a:rPr lang="zh-CN" altLang="en-US" dirty="0"/>
              <a:t>第</a:t>
            </a:r>
            <a:r>
              <a:rPr lang="en-US" altLang="zh-CN" dirty="0"/>
              <a:t>4</a:t>
            </a:r>
            <a:r>
              <a:rPr lang="zh-CN" altLang="en-US" dirty="0"/>
              <a:t>章</a:t>
            </a:r>
            <a:endParaRPr lang="en-US" altLang="zh-CN" dirty="0"/>
          </a:p>
          <a:p>
            <a:pPr lvl="0"/>
            <a:endParaRPr lang="zh-CN" altLang="en-US" dirty="0"/>
          </a:p>
        </p:txBody>
      </p:sp>
    </p:spTree>
    <p:extLst>
      <p:ext uri="{BB962C8B-B14F-4D97-AF65-F5344CB8AC3E}">
        <p14:creationId xmlns:p14="http://schemas.microsoft.com/office/powerpoint/2010/main" val="19051461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2"/>
          <p:cNvSpPr txBox="1">
            <a:spLocks noChangeArrowheads="1"/>
          </p:cNvSpPr>
          <p:nvPr userDrawn="1"/>
        </p:nvSpPr>
        <p:spPr bwMode="auto">
          <a:xfrm>
            <a:off x="1219859" y="404663"/>
            <a:ext cx="424964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lang="zh-CN" altLang="en-US" dirty="0"/>
              <a:t>第</a:t>
            </a:r>
            <a:r>
              <a:rPr lang="en-US" altLang="zh-CN" dirty="0"/>
              <a:t>1</a:t>
            </a:r>
            <a:r>
              <a:rPr lang="zh-CN" altLang="en-US" dirty="0"/>
              <a:t>章 绪论</a:t>
            </a:r>
          </a:p>
        </p:txBody>
      </p:sp>
      <p:sp>
        <p:nvSpPr>
          <p:cNvPr id="6" name="TextBox 5"/>
          <p:cNvSpPr txBox="1"/>
          <p:nvPr userDrawn="1"/>
        </p:nvSpPr>
        <p:spPr>
          <a:xfrm>
            <a:off x="1245608" y="1556792"/>
            <a:ext cx="6912768" cy="4343497"/>
          </a:xfrm>
          <a:prstGeom prst="rect">
            <a:avLst/>
          </a:prstGeom>
          <a:noFill/>
        </p:spPr>
        <p:txBody>
          <a:bodyPr wrap="square" rtlCol="0">
            <a:spAutoFit/>
          </a:bodyPr>
          <a:lstStyle/>
          <a:p>
            <a:pPr lvl="0">
              <a:lnSpc>
                <a:spcPct val="125000"/>
              </a:lnSpc>
            </a:pPr>
            <a:r>
              <a:rPr lang="en-US" altLang="zh-CN" sz="3200" b="1" dirty="0">
                <a:solidFill>
                  <a:srgbClr val="000000"/>
                </a:solidFill>
                <a:latin typeface="+mn-lt"/>
                <a:ea typeface="宋体" pitchFamily="2" charset="-122"/>
              </a:rPr>
              <a:t>1.1  </a:t>
            </a:r>
            <a:r>
              <a:rPr lang="zh-CN" altLang="zh-CN" sz="3200" b="1" dirty="0">
                <a:solidFill>
                  <a:srgbClr val="000000"/>
                </a:solidFill>
                <a:latin typeface="+mn-lt"/>
                <a:ea typeface="宋体" pitchFamily="2" charset="-122"/>
              </a:rPr>
              <a:t>物联网的起源与发展</a:t>
            </a:r>
            <a:endParaRPr lang="en-US" altLang="zh-CN" sz="3200" b="1" dirty="0">
              <a:solidFill>
                <a:srgbClr val="000000"/>
              </a:solidFill>
              <a:latin typeface="+mn-lt"/>
              <a:ea typeface="宋体" pitchFamily="2" charset="-122"/>
            </a:endParaRPr>
          </a:p>
          <a:p>
            <a:pPr lvl="0">
              <a:lnSpc>
                <a:spcPct val="125000"/>
              </a:lnSpc>
            </a:pPr>
            <a:r>
              <a:rPr lang="en-US" altLang="zh-CN" sz="3200" b="1" dirty="0">
                <a:solidFill>
                  <a:srgbClr val="000000"/>
                </a:solidFill>
                <a:latin typeface="+mn-lt"/>
                <a:ea typeface="宋体" pitchFamily="2" charset="-122"/>
              </a:rPr>
              <a:t>1.2  </a:t>
            </a:r>
            <a:r>
              <a:rPr lang="zh-CN" altLang="zh-CN" sz="3200" b="1" dirty="0">
                <a:solidFill>
                  <a:srgbClr val="000000"/>
                </a:solidFill>
                <a:latin typeface="+mn-lt"/>
                <a:ea typeface="宋体" pitchFamily="2" charset="-122"/>
              </a:rPr>
              <a:t>物联网的概念</a:t>
            </a:r>
            <a:endParaRPr lang="en-US" altLang="zh-CN" sz="3200" b="1" dirty="0">
              <a:solidFill>
                <a:srgbClr val="000000"/>
              </a:solidFill>
              <a:latin typeface="+mn-lt"/>
              <a:ea typeface="宋体" pitchFamily="2" charset="-122"/>
            </a:endParaRPr>
          </a:p>
          <a:p>
            <a:pPr lvl="0">
              <a:lnSpc>
                <a:spcPct val="125000"/>
              </a:lnSpc>
            </a:pPr>
            <a:r>
              <a:rPr lang="en-US" altLang="zh-CN" sz="3200" b="1" dirty="0">
                <a:solidFill>
                  <a:srgbClr val="000000"/>
                </a:solidFill>
                <a:latin typeface="+mn-lt"/>
                <a:ea typeface="宋体" pitchFamily="2" charset="-122"/>
              </a:rPr>
              <a:t>1.3  </a:t>
            </a:r>
            <a:r>
              <a:rPr lang="zh-CN" altLang="zh-CN" sz="3200" b="1" dirty="0">
                <a:solidFill>
                  <a:srgbClr val="000000"/>
                </a:solidFill>
                <a:latin typeface="+mn-lt"/>
                <a:ea typeface="宋体" pitchFamily="2" charset="-122"/>
              </a:rPr>
              <a:t>物联网关键技术</a:t>
            </a:r>
            <a:endParaRPr lang="en-US" altLang="zh-CN" sz="3200" b="1" dirty="0">
              <a:solidFill>
                <a:srgbClr val="000000"/>
              </a:solidFill>
              <a:latin typeface="+mn-lt"/>
              <a:ea typeface="宋体" pitchFamily="2" charset="-122"/>
            </a:endParaRPr>
          </a:p>
          <a:p>
            <a:pPr lvl="0">
              <a:lnSpc>
                <a:spcPct val="125000"/>
              </a:lnSpc>
            </a:pPr>
            <a:r>
              <a:rPr lang="en-US" altLang="zh-CN" sz="3200" b="1" dirty="0">
                <a:solidFill>
                  <a:srgbClr val="000000"/>
                </a:solidFill>
                <a:latin typeface="+mn-lt"/>
                <a:ea typeface="宋体" pitchFamily="2" charset="-122"/>
              </a:rPr>
              <a:t>1.4  </a:t>
            </a:r>
            <a:r>
              <a:rPr lang="zh-CN" altLang="zh-CN" sz="3200" b="1" kern="100" dirty="0">
                <a:solidFill>
                  <a:srgbClr val="000000"/>
                </a:solidFill>
                <a:effectLst/>
                <a:latin typeface="+mn-lt"/>
                <a:ea typeface="宋体" pitchFamily="2" charset="-122"/>
                <a:cs typeface="Times New Roman"/>
              </a:rPr>
              <a:t>物联网的体系结构</a:t>
            </a:r>
            <a:endParaRPr lang="en-US" altLang="zh-CN" sz="3200" b="1" kern="100" dirty="0">
              <a:solidFill>
                <a:srgbClr val="000000"/>
              </a:solidFill>
              <a:effectLst/>
              <a:latin typeface="+mn-lt"/>
              <a:ea typeface="宋体" pitchFamily="2" charset="-122"/>
              <a:cs typeface="Times New Roman"/>
            </a:endParaRPr>
          </a:p>
          <a:p>
            <a:pPr lvl="0">
              <a:lnSpc>
                <a:spcPct val="125000"/>
              </a:lnSpc>
            </a:pPr>
            <a:r>
              <a:rPr lang="en-US" altLang="zh-CN" sz="3200" b="1" kern="100" dirty="0">
                <a:solidFill>
                  <a:srgbClr val="000000"/>
                </a:solidFill>
                <a:effectLst/>
                <a:latin typeface="+mn-lt"/>
                <a:ea typeface="宋体" pitchFamily="2" charset="-122"/>
                <a:cs typeface="Times New Roman"/>
              </a:rPr>
              <a:t>1.5  </a:t>
            </a:r>
            <a:r>
              <a:rPr lang="zh-CN" altLang="zh-CN" sz="3200" b="1" kern="100" dirty="0">
                <a:solidFill>
                  <a:srgbClr val="000000"/>
                </a:solidFill>
                <a:effectLst/>
                <a:latin typeface="+mn-lt"/>
                <a:ea typeface="宋体" pitchFamily="2" charset="-122"/>
                <a:cs typeface="Times New Roman"/>
              </a:rPr>
              <a:t>物联网的应用前景</a:t>
            </a:r>
            <a:endParaRPr lang="en-US" altLang="zh-CN" sz="3200" b="1" dirty="0">
              <a:solidFill>
                <a:srgbClr val="000000"/>
              </a:solidFill>
              <a:latin typeface="+mn-lt"/>
              <a:ea typeface="宋体" pitchFamily="2" charset="-122"/>
            </a:endParaRPr>
          </a:p>
          <a:p>
            <a:pPr lvl="0">
              <a:lnSpc>
                <a:spcPct val="125000"/>
              </a:lnSpc>
            </a:pPr>
            <a:r>
              <a:rPr lang="en-US" altLang="zh-CN" sz="3200" b="1" dirty="0">
                <a:solidFill>
                  <a:srgbClr val="000000"/>
                </a:solidFill>
                <a:latin typeface="+mn-lt"/>
                <a:ea typeface="宋体" pitchFamily="2" charset="-122"/>
              </a:rPr>
              <a:t>1.6  </a:t>
            </a:r>
            <a:r>
              <a:rPr lang="zh-CN" altLang="zh-CN" sz="3200" b="1" kern="100" dirty="0">
                <a:solidFill>
                  <a:srgbClr val="000000"/>
                </a:solidFill>
                <a:effectLst/>
                <a:latin typeface="+mn-lt"/>
                <a:ea typeface="宋体" pitchFamily="2" charset="-122"/>
                <a:cs typeface="Times New Roman"/>
              </a:rPr>
              <a:t>物联网的发展趋势</a:t>
            </a:r>
            <a:endParaRPr lang="zh-CN" altLang="en-US" sz="3200" b="1" dirty="0">
              <a:solidFill>
                <a:srgbClr val="000000"/>
              </a:solidFill>
              <a:latin typeface="+mn-lt"/>
              <a:ea typeface="宋体" pitchFamily="2" charset="-122"/>
            </a:endParaRPr>
          </a:p>
          <a:p>
            <a:pPr>
              <a:lnSpc>
                <a:spcPct val="125000"/>
              </a:lnSpc>
            </a:pPr>
            <a:endParaRPr lang="zh-CN" altLang="en-US" sz="3200" b="1" dirty="0">
              <a:solidFill>
                <a:srgbClr val="000000"/>
              </a:solidFill>
              <a:latin typeface="+mn-lt"/>
              <a:ea typeface="宋体" pitchFamily="2" charset="-122"/>
            </a:endParaRPr>
          </a:p>
        </p:txBody>
      </p:sp>
    </p:spTree>
    <p:extLst>
      <p:ext uri="{BB962C8B-B14F-4D97-AF65-F5344CB8AC3E}">
        <p14:creationId xmlns:p14="http://schemas.microsoft.com/office/powerpoint/2010/main" val="1844747912"/>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755651" y="1341439"/>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14436" name="AutoShape 4"/>
          <p:cNvSpPr>
            <a:spLocks noChangeArrowheads="1"/>
          </p:cNvSpPr>
          <p:nvPr/>
        </p:nvSpPr>
        <p:spPr bwMode="auto">
          <a:xfrm>
            <a:off x="814918" y="1125539"/>
            <a:ext cx="10610849"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002060"/>
          </a:solidFill>
          <a:ln w="9525">
            <a:solidFill>
              <a:srgbClr val="000000"/>
            </a:solidFill>
            <a:round/>
            <a:headEnd/>
            <a:tailEnd/>
          </a:ln>
        </p:spPr>
        <p:txBody>
          <a:bodyPr/>
          <a:lstStyle/>
          <a:p>
            <a:pPr>
              <a:defRPr/>
            </a:pPr>
            <a:endParaRPr lang="zh-CN" altLang="zh-CN" sz="2400" b="0" i="0">
              <a:solidFill>
                <a:srgbClr val="000000"/>
              </a:solidFill>
            </a:endParaRPr>
          </a:p>
        </p:txBody>
      </p:sp>
      <p:pic>
        <p:nvPicPr>
          <p:cNvPr id="9" name="图片 8">
            <a:extLst>
              <a:ext uri="{FF2B5EF4-FFF2-40B4-BE49-F238E27FC236}">
                <a16:creationId xmlns:a16="http://schemas.microsoft.com/office/drawing/2014/main" id="{B61F17EA-31DC-4498-B59C-B6430A0CC39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4680" y="-27384"/>
            <a:ext cx="1224136" cy="1224136"/>
          </a:xfrm>
          <a:prstGeom prst="rect">
            <a:avLst/>
          </a:prstGeom>
        </p:spPr>
      </p:pic>
      <p:sp>
        <p:nvSpPr>
          <p:cNvPr id="8" name="标题 5"/>
          <p:cNvSpPr txBox="1">
            <a:spLocks/>
          </p:cNvSpPr>
          <p:nvPr userDrawn="1"/>
        </p:nvSpPr>
        <p:spPr>
          <a:xfrm>
            <a:off x="10031760" y="260648"/>
            <a:ext cx="2160240" cy="432048"/>
          </a:xfrm>
          <a:prstGeom prst="rect">
            <a:avLst/>
          </a:prstGeom>
        </p:spPr>
        <p:txBody>
          <a:bodyPr/>
          <a:lstStyle>
            <a:lvl1pPr algn="l" rtl="0" eaLnBrk="1" fontAlgn="base" hangingPunct="1">
              <a:spcBef>
                <a:spcPct val="0"/>
              </a:spcBef>
              <a:spcAft>
                <a:spcPct val="0"/>
              </a:spcAft>
              <a:defRPr sz="2000">
                <a:solidFill>
                  <a:srgbClr val="000000"/>
                </a:solidFill>
                <a:latin typeface="华文新魏" pitchFamily="2" charset="-122"/>
                <a:ea typeface="华文新魏" pitchFamily="2" charset="-122"/>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lang="zh-CN" altLang="en-US"/>
              <a:t>   物联网技术概论</a:t>
            </a:r>
            <a:endParaRPr lang="zh-CN" altLang="en-US" dirty="0"/>
          </a:p>
        </p:txBody>
      </p:sp>
    </p:spTree>
  </p:cSld>
  <p:clrMap bg1="dk2" tx1="lt1" bg2="dk1" tx2="lt2" accent1="accent1" accent2="accent2" accent3="accent3" accent4="accent4" accent5="accent5" accent6="accent6" hlink="hlink" folHlink="folHlink"/>
  <p:sldLayoutIdLst>
    <p:sldLayoutId id="2147483662" r:id="rId1"/>
    <p:sldLayoutId id="2147483663" r:id="rId2"/>
    <p:sldLayoutId id="2147483666" r:id="rId3"/>
  </p:sldLayoutIdLst>
  <p:transition/>
  <p:hf hdr="0" ftr="0" dt="0"/>
  <p:txStyles>
    <p:title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p:titleStyle>
    <p:bodyStyle>
      <a:lvl1pPr marL="469900" indent="-469900" algn="l" rtl="0" eaLnBrk="1" fontAlgn="base" hangingPunct="1">
        <a:spcBef>
          <a:spcPct val="10000"/>
        </a:spcBef>
        <a:spcAft>
          <a:spcPct val="0"/>
        </a:spcAft>
        <a:buClr>
          <a:schemeClr val="accent2"/>
        </a:buClr>
        <a:buFont typeface="Wingdings" pitchFamily="2" charset="2"/>
        <a:buChar char="o"/>
        <a:defRPr lang="zh-CN" altLang="zh-CN" sz="3200" b="1" smtClean="0">
          <a:solidFill>
            <a:srgbClr val="000099"/>
          </a:solidFill>
          <a:effectLst/>
          <a:latin typeface="宋体" pitchFamily="2" charset="-122"/>
          <a:ea typeface="宋体" pitchFamily="2" charset="-122"/>
          <a:cs typeface="+mn-cs"/>
        </a:defRPr>
      </a:lvl1pPr>
      <a:lvl2pPr marL="712788" indent="-357188" algn="l" rtl="0" eaLnBrk="1" fontAlgn="base" hangingPunct="1">
        <a:spcBef>
          <a:spcPct val="10000"/>
        </a:spcBef>
        <a:spcAft>
          <a:spcPct val="0"/>
        </a:spcAft>
        <a:buClr>
          <a:schemeClr val="accent2"/>
        </a:buClr>
        <a:buFont typeface="Wingdings" pitchFamily="2" charset="2"/>
        <a:buChar char="n"/>
        <a:defRPr sz="3200" b="1">
          <a:solidFill>
            <a:srgbClr val="000099"/>
          </a:solidFill>
          <a:latin typeface="宋体" pitchFamily="2" charset="-122"/>
          <a:ea typeface="宋体" pitchFamily="2" charset="-122"/>
        </a:defRPr>
      </a:lvl2pPr>
      <a:lvl3pPr marL="985838" indent="-357188" algn="l" rtl="0" eaLnBrk="1" fontAlgn="base" hangingPunct="1">
        <a:spcBef>
          <a:spcPct val="10000"/>
        </a:spcBef>
        <a:spcAft>
          <a:spcPct val="0"/>
        </a:spcAft>
        <a:buClr>
          <a:schemeClr val="accent2"/>
        </a:buClr>
        <a:buFont typeface="Wingdings" pitchFamily="2" charset="2"/>
        <a:buChar char="p"/>
        <a:defRPr sz="3200" b="1">
          <a:solidFill>
            <a:srgbClr val="000099"/>
          </a:solidFill>
          <a:latin typeface="宋体" pitchFamily="2" charset="-122"/>
          <a:ea typeface="宋体" pitchFamily="2" charset="-122"/>
        </a:defRPr>
      </a:lvl3pPr>
      <a:lvl4pPr marL="1258888" indent="-273050" algn="l" rtl="0" eaLnBrk="1" fontAlgn="base" hangingPunct="1">
        <a:spcBef>
          <a:spcPct val="10000"/>
        </a:spcBef>
        <a:spcAft>
          <a:spcPct val="0"/>
        </a:spcAft>
        <a:buClr>
          <a:schemeClr val="accent2"/>
        </a:buClr>
        <a:buFont typeface="Wingdings" pitchFamily="2" charset="2"/>
        <a:buChar char="n"/>
        <a:defRPr sz="3200" b="1">
          <a:solidFill>
            <a:srgbClr val="000099"/>
          </a:solidFill>
          <a:latin typeface="宋体" pitchFamily="2" charset="-122"/>
          <a:ea typeface="宋体" pitchFamily="2" charset="-122"/>
        </a:defRPr>
      </a:lvl4pPr>
      <a:lvl5pPr marL="1614488" indent="-273050" algn="l" rtl="0" eaLnBrk="1" fontAlgn="base" hangingPunct="1">
        <a:spcBef>
          <a:spcPct val="10000"/>
        </a:spcBef>
        <a:spcAft>
          <a:spcPct val="0"/>
        </a:spcAft>
        <a:buClr>
          <a:schemeClr val="accent2"/>
        </a:buClr>
        <a:buFont typeface="Wingdings" pitchFamily="2" charset="2"/>
        <a:buChar char="§"/>
        <a:defRPr sz="3200" b="1">
          <a:solidFill>
            <a:srgbClr val="000099"/>
          </a:solidFill>
          <a:latin typeface="宋体" pitchFamily="2" charset="-122"/>
          <a:ea typeface="宋体" pitchFamily="2" charset="-122"/>
        </a:defRPr>
      </a:lvl5pPr>
      <a:lvl6pPr marL="25511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7</a:t>
            </a:r>
            <a:r>
              <a:rPr lang="zh-CN" altLang="en-US" dirty="0"/>
              <a:t>章 低功耗广域网</a:t>
            </a:r>
            <a:br>
              <a:rPr lang="zh-CN" altLang="en-US" dirty="0"/>
            </a:br>
            <a:endParaRPr lang="zh-CN" altLang="en-US" dirty="0"/>
          </a:p>
        </p:txBody>
      </p:sp>
      <p:sp>
        <p:nvSpPr>
          <p:cNvPr id="3" name="文本占位符 2"/>
          <p:cNvSpPr>
            <a:spLocks noGrp="1"/>
          </p:cNvSpPr>
          <p:nvPr>
            <p:ph type="body" idx="1"/>
          </p:nvPr>
        </p:nvSpPr>
        <p:spPr/>
        <p:txBody>
          <a:bodyPr anchor="ctr"/>
          <a:lstStyle/>
          <a:p>
            <a:pPr marL="0" indent="0" algn="ctr">
              <a:spcBef>
                <a:spcPct val="0"/>
              </a:spcBef>
              <a:buNone/>
            </a:pPr>
            <a:r>
              <a:rPr lang="zh-CN" altLang="en-US" sz="5400" dirty="0">
                <a:solidFill>
                  <a:srgbClr val="00B0F0"/>
                </a:solidFill>
                <a:latin typeface="黑体" panose="02010609060101010101" pitchFamily="49" charset="-122"/>
                <a:ea typeface="黑体" panose="02010609060101010101" pitchFamily="49" charset="-122"/>
              </a:rPr>
              <a:t>第</a:t>
            </a:r>
            <a:r>
              <a:rPr lang="en-US" altLang="zh-CN" sz="5400" dirty="0">
                <a:solidFill>
                  <a:srgbClr val="00B0F0"/>
                </a:solidFill>
                <a:latin typeface="黑体" panose="02010609060101010101" pitchFamily="49" charset="-122"/>
                <a:ea typeface="黑体" panose="02010609060101010101" pitchFamily="49" charset="-122"/>
              </a:rPr>
              <a:t>7</a:t>
            </a:r>
            <a:r>
              <a:rPr lang="zh-CN" altLang="en-US" sz="5400" dirty="0">
                <a:solidFill>
                  <a:srgbClr val="00B0F0"/>
                </a:solidFill>
                <a:latin typeface="黑体" panose="02010609060101010101" pitchFamily="49" charset="-122"/>
                <a:ea typeface="黑体" panose="02010609060101010101" pitchFamily="49" charset="-122"/>
              </a:rPr>
              <a:t>章 低功耗广域网</a:t>
            </a:r>
          </a:p>
        </p:txBody>
      </p:sp>
    </p:spTree>
    <p:extLst>
      <p:ext uri="{BB962C8B-B14F-4D97-AF65-F5344CB8AC3E}">
        <p14:creationId xmlns:p14="http://schemas.microsoft.com/office/powerpoint/2010/main" val="3899228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518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latin typeface="+mn-lt"/>
              </a:rPr>
              <a:t>	</a:t>
            </a:r>
            <a:r>
              <a:rPr lang="en-US" altLang="zh-CN" dirty="0" err="1">
                <a:latin typeface="+mn-lt"/>
              </a:rPr>
              <a:t>NB-IoT</a:t>
            </a:r>
            <a:r>
              <a:rPr lang="zh-CN" altLang="zh-CN" dirty="0">
                <a:latin typeface="+mn-lt"/>
              </a:rPr>
              <a:t>具有</a:t>
            </a:r>
            <a:r>
              <a:rPr lang="zh-CN" altLang="zh-CN" dirty="0">
                <a:solidFill>
                  <a:schemeClr val="bg2"/>
                </a:solidFill>
                <a:latin typeface="+mn-lt"/>
              </a:rPr>
              <a:t>窄带</a:t>
            </a:r>
            <a:r>
              <a:rPr lang="zh-CN" altLang="zh-CN" dirty="0">
                <a:latin typeface="+mn-lt"/>
              </a:rPr>
              <a:t>、</a:t>
            </a:r>
            <a:r>
              <a:rPr lang="zh-CN" altLang="zh-CN" dirty="0">
                <a:solidFill>
                  <a:schemeClr val="bg2"/>
                </a:solidFill>
                <a:latin typeface="+mn-lt"/>
              </a:rPr>
              <a:t>低速率</a:t>
            </a:r>
            <a:r>
              <a:rPr lang="zh-CN" altLang="zh-CN" dirty="0">
                <a:latin typeface="+mn-lt"/>
              </a:rPr>
              <a:t>、</a:t>
            </a:r>
            <a:r>
              <a:rPr lang="zh-CN" altLang="zh-CN" dirty="0">
                <a:solidFill>
                  <a:schemeClr val="bg2"/>
                </a:solidFill>
                <a:latin typeface="+mn-lt"/>
              </a:rPr>
              <a:t>低功耗</a:t>
            </a:r>
            <a:r>
              <a:rPr lang="zh-CN" altLang="zh-CN" dirty="0">
                <a:latin typeface="+mn-lt"/>
              </a:rPr>
              <a:t>、</a:t>
            </a:r>
            <a:r>
              <a:rPr lang="zh-CN" altLang="zh-CN" dirty="0">
                <a:solidFill>
                  <a:schemeClr val="bg2"/>
                </a:solidFill>
                <a:latin typeface="+mn-lt"/>
              </a:rPr>
              <a:t>低成本</a:t>
            </a:r>
            <a:r>
              <a:rPr lang="zh-CN" altLang="zh-CN" dirty="0">
                <a:latin typeface="+mn-lt"/>
              </a:rPr>
              <a:t>、</a:t>
            </a:r>
            <a:r>
              <a:rPr lang="zh-CN" altLang="zh-CN" dirty="0">
                <a:solidFill>
                  <a:schemeClr val="bg2"/>
                </a:solidFill>
                <a:latin typeface="+mn-lt"/>
              </a:rPr>
              <a:t>高容量</a:t>
            </a:r>
            <a:r>
              <a:rPr lang="zh-CN" altLang="zh-CN" dirty="0">
                <a:latin typeface="+mn-lt"/>
              </a:rPr>
              <a:t>、</a:t>
            </a:r>
            <a:r>
              <a:rPr lang="zh-CN" altLang="zh-CN" dirty="0">
                <a:solidFill>
                  <a:schemeClr val="bg2"/>
                </a:solidFill>
                <a:latin typeface="+mn-lt"/>
              </a:rPr>
              <a:t>广覆盖</a:t>
            </a:r>
            <a:r>
              <a:rPr lang="zh-CN" altLang="zh-CN" dirty="0">
                <a:latin typeface="+mn-lt"/>
              </a:rPr>
              <a:t>等特点。</a:t>
            </a:r>
            <a:endParaRPr lang="en-US" altLang="zh-CN" dirty="0">
              <a:latin typeface="+mn-lt"/>
            </a:endParaRPr>
          </a:p>
          <a:p>
            <a:pPr marL="914400" lvl="1" indent="-457200" algn="just">
              <a:spcBef>
                <a:spcPct val="0"/>
              </a:spcBef>
              <a:buFont typeface="Wingdings" panose="05000000000000000000" pitchFamily="2" charset="2"/>
              <a:buChar char="n"/>
            </a:pPr>
            <a:r>
              <a:rPr lang="zh-CN" altLang="zh-CN" dirty="0">
                <a:solidFill>
                  <a:srgbClr val="FF00FF"/>
                </a:solidFill>
                <a:latin typeface="+mn-lt"/>
              </a:rPr>
              <a:t>窄带</a:t>
            </a:r>
            <a:endParaRPr lang="en-US" altLang="zh-CN" dirty="0">
              <a:solidFill>
                <a:srgbClr val="FF00FF"/>
              </a:solidFill>
              <a:latin typeface="+mn-lt"/>
            </a:endParaRPr>
          </a:p>
          <a:p>
            <a:pPr marL="1371600" lvl="2" indent="-457200" algn="just">
              <a:spcBef>
                <a:spcPct val="0"/>
              </a:spcBef>
              <a:buFont typeface="Wingdings" panose="05000000000000000000" pitchFamily="2" charset="2"/>
              <a:buChar char="p"/>
            </a:pPr>
            <a:r>
              <a:rPr lang="zh-CN" altLang="zh-CN" dirty="0">
                <a:latin typeface="+mn-lt"/>
              </a:rPr>
              <a:t>上行可选</a:t>
            </a:r>
            <a:r>
              <a:rPr lang="en-US" altLang="zh-CN" dirty="0">
                <a:latin typeface="+mn-lt"/>
              </a:rPr>
              <a:t>3.75kHz</a:t>
            </a:r>
            <a:r>
              <a:rPr lang="zh-CN" altLang="zh-CN" dirty="0">
                <a:latin typeface="+mn-lt"/>
              </a:rPr>
              <a:t>或</a:t>
            </a:r>
            <a:r>
              <a:rPr lang="en-US" altLang="zh-CN" dirty="0">
                <a:latin typeface="+mn-lt"/>
              </a:rPr>
              <a:t>15kHz</a:t>
            </a:r>
            <a:r>
              <a:rPr lang="zh-CN" altLang="zh-CN" dirty="0">
                <a:latin typeface="+mn-lt"/>
              </a:rPr>
              <a:t>带宽，单音或多音两种模式。下行采用正交频分多址（</a:t>
            </a:r>
            <a:r>
              <a:rPr lang="en-US" altLang="zh-CN" dirty="0">
                <a:latin typeface="+mn-lt"/>
              </a:rPr>
              <a:t>OFDMA</a:t>
            </a:r>
            <a:r>
              <a:rPr lang="zh-CN" altLang="zh-CN" dirty="0">
                <a:latin typeface="+mn-lt"/>
              </a:rPr>
              <a:t>）占用</a:t>
            </a:r>
            <a:r>
              <a:rPr lang="en-US" altLang="zh-CN" dirty="0">
                <a:latin typeface="+mn-lt"/>
              </a:rPr>
              <a:t>200kHz</a:t>
            </a:r>
            <a:r>
              <a:rPr lang="zh-CN" altLang="zh-CN" dirty="0">
                <a:latin typeface="+mn-lt"/>
              </a:rPr>
              <a:t>带宽，两边各占用</a:t>
            </a:r>
            <a:r>
              <a:rPr lang="en-US" altLang="zh-CN" dirty="0">
                <a:latin typeface="+mn-lt"/>
              </a:rPr>
              <a:t>10kHz</a:t>
            </a:r>
            <a:r>
              <a:rPr lang="zh-CN" altLang="zh-CN" dirty="0">
                <a:latin typeface="+mn-lt"/>
              </a:rPr>
              <a:t>保护带，实际占用</a:t>
            </a:r>
            <a:r>
              <a:rPr lang="en-US" altLang="zh-CN" dirty="0">
                <a:latin typeface="+mn-lt"/>
              </a:rPr>
              <a:t>180kHz</a:t>
            </a:r>
            <a:r>
              <a:rPr lang="zh-CN" altLang="zh-CN" dirty="0">
                <a:latin typeface="+mn-lt"/>
              </a:rPr>
              <a:t>，子载波数量</a:t>
            </a:r>
            <a:r>
              <a:rPr lang="en-US" altLang="zh-CN" dirty="0">
                <a:latin typeface="+mn-lt"/>
              </a:rPr>
              <a:t>12</a:t>
            </a:r>
            <a:r>
              <a:rPr lang="zh-CN" altLang="zh-CN" dirty="0">
                <a:latin typeface="+mn-lt"/>
              </a:rPr>
              <a:t>，子载波带宽</a:t>
            </a:r>
            <a:r>
              <a:rPr lang="en-US" altLang="zh-CN" dirty="0">
                <a:latin typeface="+mn-lt"/>
              </a:rPr>
              <a:t>15kHz</a:t>
            </a:r>
            <a:r>
              <a:rPr lang="zh-CN" altLang="zh-CN" dirty="0">
                <a:latin typeface="+mn-lt"/>
              </a:rPr>
              <a:t>。</a:t>
            </a:r>
            <a:endParaRPr lang="en-US" altLang="zh-CN" dirty="0">
              <a:latin typeface="+mn-lt"/>
            </a:endParaRPr>
          </a:p>
          <a:p>
            <a:pPr marL="914400" lvl="1" indent="-457200" algn="just">
              <a:spcBef>
                <a:spcPct val="0"/>
              </a:spcBef>
              <a:buFont typeface="Wingdings" panose="05000000000000000000" pitchFamily="2" charset="2"/>
              <a:buChar char="n"/>
            </a:pPr>
            <a:r>
              <a:rPr lang="zh-CN" altLang="zh-CN" dirty="0">
                <a:solidFill>
                  <a:srgbClr val="FF00FF"/>
                </a:solidFill>
                <a:latin typeface="+mn-lt"/>
              </a:rPr>
              <a:t>低速率</a:t>
            </a:r>
            <a:endParaRPr lang="en-US" altLang="zh-CN" dirty="0">
              <a:solidFill>
                <a:srgbClr val="FF00FF"/>
              </a:solidFill>
              <a:latin typeface="+mn-lt"/>
            </a:endParaRPr>
          </a:p>
          <a:p>
            <a:pPr marL="1371600" lvl="2" indent="-457200" algn="just">
              <a:spcBef>
                <a:spcPct val="0"/>
              </a:spcBef>
              <a:buFont typeface="Wingdings" panose="05000000000000000000" pitchFamily="2" charset="2"/>
              <a:buChar char="p"/>
            </a:pPr>
            <a:r>
              <a:rPr lang="zh-CN" altLang="zh-CN" dirty="0">
                <a:latin typeface="+mn-lt"/>
              </a:rPr>
              <a:t>上行速率峰值</a:t>
            </a:r>
            <a:r>
              <a:rPr lang="en-US" altLang="zh-CN" dirty="0">
                <a:latin typeface="+mn-lt"/>
              </a:rPr>
              <a:t>5.6</a:t>
            </a:r>
            <a:r>
              <a:rPr lang="zh-CN" altLang="zh-CN" dirty="0">
                <a:latin typeface="+mn-lt"/>
              </a:rPr>
              <a:t>～</a:t>
            </a:r>
            <a:r>
              <a:rPr lang="en-US" altLang="zh-CN" dirty="0">
                <a:latin typeface="+mn-lt"/>
              </a:rPr>
              <a:t>204.8Kb/s</a:t>
            </a:r>
            <a:r>
              <a:rPr lang="zh-CN" altLang="zh-CN" dirty="0">
                <a:latin typeface="+mn-lt"/>
              </a:rPr>
              <a:t>，下行速率峰值</a:t>
            </a:r>
            <a:r>
              <a:rPr lang="en-US" altLang="zh-CN" dirty="0">
                <a:latin typeface="+mn-lt"/>
              </a:rPr>
              <a:t>176</a:t>
            </a:r>
            <a:r>
              <a:rPr lang="zh-CN" altLang="zh-CN" dirty="0">
                <a:latin typeface="+mn-lt"/>
              </a:rPr>
              <a:t>～</a:t>
            </a:r>
            <a:r>
              <a:rPr lang="en-US" altLang="zh-CN" dirty="0">
                <a:latin typeface="+mn-lt"/>
              </a:rPr>
              <a:t>234.7Kb/s</a:t>
            </a:r>
            <a:r>
              <a:rPr lang="zh-CN" altLang="zh-CN" dirty="0">
                <a:latin typeface="+mn-lt"/>
              </a:rPr>
              <a:t>。</a:t>
            </a:r>
          </a:p>
        </p:txBody>
      </p:sp>
      <p:sp>
        <p:nvSpPr>
          <p:cNvPr id="2" name="标题 1"/>
          <p:cNvSpPr>
            <a:spLocks noGrp="1"/>
          </p:cNvSpPr>
          <p:nvPr>
            <p:ph type="title"/>
          </p:nvPr>
        </p:nvSpPr>
        <p:spPr/>
        <p:txBody>
          <a:bodyPr/>
          <a:lstStyle/>
          <a:p>
            <a:pPr lvl="0"/>
            <a:r>
              <a:rPr lang="en-US" altLang="zh-CN" dirty="0"/>
              <a:t>7.1.2  </a:t>
            </a:r>
            <a:r>
              <a:rPr lang="zh-CN" altLang="en-US" dirty="0"/>
              <a:t>技术特点</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7834581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518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914400" lvl="1" indent="-457200" algn="just">
              <a:spcBef>
                <a:spcPct val="0"/>
              </a:spcBef>
              <a:buFont typeface="Wingdings" panose="05000000000000000000" pitchFamily="2" charset="2"/>
              <a:buChar char="n"/>
            </a:pPr>
            <a:r>
              <a:rPr lang="zh-CN" altLang="zh-CN" dirty="0">
                <a:solidFill>
                  <a:srgbClr val="FF00FF"/>
                </a:solidFill>
                <a:latin typeface="+mn-lt"/>
              </a:rPr>
              <a:t>低功耗</a:t>
            </a:r>
            <a:endParaRPr lang="en-US" altLang="zh-CN" dirty="0">
              <a:solidFill>
                <a:srgbClr val="FF00FF"/>
              </a:solidFill>
              <a:latin typeface="+mn-lt"/>
            </a:endParaRPr>
          </a:p>
          <a:p>
            <a:pPr marL="1371600" lvl="2" indent="-457200" algn="just">
              <a:spcBef>
                <a:spcPct val="0"/>
              </a:spcBef>
              <a:buFont typeface="Wingdings" panose="05000000000000000000" pitchFamily="2" charset="2"/>
              <a:buChar char="p"/>
            </a:pPr>
            <a:r>
              <a:rPr lang="zh-CN" altLang="zh-CN" dirty="0"/>
              <a:t>聚焦小数据量、低速率应用，因此，</a:t>
            </a:r>
            <a:r>
              <a:rPr lang="en-US" altLang="zh-CN" dirty="0" err="1"/>
              <a:t>NB-IoT</a:t>
            </a:r>
            <a:r>
              <a:rPr lang="zh-CN" altLang="zh-CN" dirty="0"/>
              <a:t>设备功耗大大降低，设备续航时间可以从过去的几个月大幅提升到几年。</a:t>
            </a:r>
            <a:endParaRPr lang="en-US" altLang="zh-CN" dirty="0"/>
          </a:p>
          <a:p>
            <a:pPr marL="914400" lvl="1" indent="-457200" algn="just">
              <a:spcBef>
                <a:spcPct val="0"/>
              </a:spcBef>
              <a:buFont typeface="Wingdings" panose="05000000000000000000" pitchFamily="2" charset="2"/>
              <a:buChar char="n"/>
            </a:pPr>
            <a:r>
              <a:rPr lang="zh-CN" altLang="zh-CN" dirty="0">
                <a:solidFill>
                  <a:srgbClr val="FF00FF"/>
                </a:solidFill>
                <a:latin typeface="+mn-lt"/>
              </a:rPr>
              <a:t>低成本</a:t>
            </a:r>
            <a:endParaRPr lang="en-US" altLang="zh-CN" dirty="0">
              <a:solidFill>
                <a:srgbClr val="FF00FF"/>
              </a:solidFill>
              <a:latin typeface="+mn-lt"/>
            </a:endParaRPr>
          </a:p>
          <a:p>
            <a:pPr marL="1371600" lvl="2" indent="-457200" algn="just">
              <a:spcBef>
                <a:spcPct val="0"/>
              </a:spcBef>
              <a:buFont typeface="Wingdings" panose="05000000000000000000" pitchFamily="2" charset="2"/>
              <a:buChar char="p"/>
            </a:pPr>
            <a:r>
              <a:rPr lang="en-US" altLang="zh-CN" dirty="0" err="1"/>
              <a:t>NB-IoT</a:t>
            </a:r>
            <a:r>
              <a:rPr lang="zh-CN" altLang="zh-CN" dirty="0"/>
              <a:t>无需重新组网，射频设备和天线等都可以复用。</a:t>
            </a:r>
          </a:p>
        </p:txBody>
      </p:sp>
      <p:sp>
        <p:nvSpPr>
          <p:cNvPr id="2" name="标题 1"/>
          <p:cNvSpPr>
            <a:spLocks noGrp="1"/>
          </p:cNvSpPr>
          <p:nvPr>
            <p:ph type="title"/>
          </p:nvPr>
        </p:nvSpPr>
        <p:spPr/>
        <p:txBody>
          <a:bodyPr/>
          <a:lstStyle/>
          <a:p>
            <a:pPr lvl="0"/>
            <a:r>
              <a:rPr lang="en-US" altLang="zh-CN" dirty="0"/>
              <a:t>7.1.2  </a:t>
            </a:r>
            <a:r>
              <a:rPr lang="zh-CN" altLang="en-US" dirty="0"/>
              <a:t>技术特点</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6052021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518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914400" lvl="1" indent="-457200" algn="just">
              <a:spcBef>
                <a:spcPct val="0"/>
              </a:spcBef>
              <a:buFont typeface="Wingdings" panose="05000000000000000000" pitchFamily="2" charset="2"/>
              <a:buChar char="n"/>
            </a:pPr>
            <a:r>
              <a:rPr lang="zh-CN" altLang="zh-CN" dirty="0">
                <a:solidFill>
                  <a:srgbClr val="FF00FF"/>
                </a:solidFill>
                <a:latin typeface="+mn-lt"/>
              </a:rPr>
              <a:t>高容量</a:t>
            </a:r>
            <a:endParaRPr lang="en-US" altLang="zh-CN" dirty="0">
              <a:solidFill>
                <a:srgbClr val="FF00FF"/>
              </a:solidFill>
              <a:latin typeface="+mn-lt"/>
            </a:endParaRPr>
          </a:p>
          <a:p>
            <a:pPr marL="1371600" lvl="2" indent="-457200" algn="just">
              <a:spcBef>
                <a:spcPct val="0"/>
              </a:spcBef>
              <a:buFont typeface="Wingdings" panose="05000000000000000000" pitchFamily="2" charset="2"/>
              <a:buChar char="p"/>
            </a:pPr>
            <a:r>
              <a:rPr lang="zh-CN" altLang="zh-CN" dirty="0"/>
              <a:t>在典型业务模型下仿真测试数据的结果表明，单小区可支持</a:t>
            </a:r>
            <a:r>
              <a:rPr lang="en-US" altLang="zh-CN" dirty="0"/>
              <a:t>5</a:t>
            </a:r>
            <a:r>
              <a:rPr lang="zh-CN" altLang="zh-CN" dirty="0"/>
              <a:t>万个</a:t>
            </a:r>
            <a:r>
              <a:rPr lang="en-US" altLang="zh-CN" dirty="0" err="1"/>
              <a:t>NB-IoT</a:t>
            </a:r>
            <a:r>
              <a:rPr lang="zh-CN" altLang="zh-CN" dirty="0"/>
              <a:t>终端接入。</a:t>
            </a:r>
            <a:endParaRPr lang="en-US" altLang="zh-CN" dirty="0"/>
          </a:p>
          <a:p>
            <a:pPr marL="914400" lvl="1" indent="-457200" algn="just">
              <a:spcBef>
                <a:spcPct val="0"/>
              </a:spcBef>
              <a:buFont typeface="Wingdings" panose="05000000000000000000" pitchFamily="2" charset="2"/>
              <a:buChar char="n"/>
            </a:pPr>
            <a:r>
              <a:rPr lang="zh-CN" altLang="zh-CN" dirty="0">
                <a:solidFill>
                  <a:srgbClr val="FF00FF"/>
                </a:solidFill>
                <a:latin typeface="+mn-lt"/>
              </a:rPr>
              <a:t>广覆盖</a:t>
            </a:r>
            <a:endParaRPr lang="en-US" altLang="zh-CN" dirty="0">
              <a:solidFill>
                <a:srgbClr val="FF00FF"/>
              </a:solidFill>
              <a:latin typeface="+mn-lt"/>
            </a:endParaRPr>
          </a:p>
          <a:p>
            <a:pPr marL="1371600" lvl="2" indent="-457200" algn="just">
              <a:spcBef>
                <a:spcPct val="0"/>
              </a:spcBef>
              <a:buFont typeface="Wingdings" panose="05000000000000000000" pitchFamily="2" charset="2"/>
              <a:buChar char="p"/>
            </a:pPr>
            <a:r>
              <a:rPr lang="zh-CN" altLang="zh-CN" dirty="0"/>
              <a:t>广覆盖是</a:t>
            </a:r>
            <a:r>
              <a:rPr lang="en-US" altLang="zh-CN" dirty="0" err="1"/>
              <a:t>NB-IoT</a:t>
            </a:r>
            <a:r>
              <a:rPr lang="zh-CN" altLang="zh-CN" dirty="0"/>
              <a:t>很重要的特点，与</a:t>
            </a:r>
            <a:r>
              <a:rPr lang="en-US" altLang="zh-CN" dirty="0"/>
              <a:t>LTE</a:t>
            </a:r>
            <a:r>
              <a:rPr lang="zh-CN" altLang="zh-CN" dirty="0"/>
              <a:t>相比，提升</a:t>
            </a:r>
            <a:r>
              <a:rPr lang="en-US" altLang="zh-CN" dirty="0"/>
              <a:t>20dB</a:t>
            </a:r>
            <a:r>
              <a:rPr lang="zh-CN" altLang="zh-CN" dirty="0"/>
              <a:t>增益，覆盖能力提升了</a:t>
            </a:r>
            <a:r>
              <a:rPr lang="en-US" altLang="zh-CN" dirty="0"/>
              <a:t>100</a:t>
            </a:r>
            <a:r>
              <a:rPr lang="zh-CN" altLang="zh-CN" dirty="0"/>
              <a:t>倍。</a:t>
            </a:r>
          </a:p>
        </p:txBody>
      </p:sp>
      <p:sp>
        <p:nvSpPr>
          <p:cNvPr id="2" name="标题 1"/>
          <p:cNvSpPr>
            <a:spLocks noGrp="1"/>
          </p:cNvSpPr>
          <p:nvPr>
            <p:ph type="title"/>
          </p:nvPr>
        </p:nvSpPr>
        <p:spPr/>
        <p:txBody>
          <a:bodyPr/>
          <a:lstStyle/>
          <a:p>
            <a:pPr lvl="0"/>
            <a:r>
              <a:rPr lang="en-US" altLang="zh-CN" dirty="0"/>
              <a:t>7.1.2  </a:t>
            </a:r>
            <a:r>
              <a:rPr lang="zh-CN" altLang="en-US" dirty="0"/>
              <a:t>技术特点</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5139000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solidFill>
                  <a:schemeClr val="bg2"/>
                </a:solidFill>
              </a:rPr>
              <a:t>1. </a:t>
            </a:r>
            <a:r>
              <a:rPr lang="zh-CN" altLang="zh-CN" dirty="0">
                <a:solidFill>
                  <a:schemeClr val="bg2"/>
                </a:solidFill>
              </a:rPr>
              <a:t>窄带通信技术</a:t>
            </a:r>
          </a:p>
          <a:p>
            <a:pPr algn="just">
              <a:spcBef>
                <a:spcPct val="0"/>
              </a:spcBef>
            </a:pPr>
            <a:r>
              <a:rPr lang="zh-CN" altLang="zh-CN" dirty="0"/>
              <a:t>相对于传统的</a:t>
            </a:r>
            <a:r>
              <a:rPr lang="en-US" altLang="zh-CN" dirty="0"/>
              <a:t>LTE</a:t>
            </a:r>
            <a:r>
              <a:rPr lang="zh-CN" altLang="zh-CN" dirty="0"/>
              <a:t>网络，</a:t>
            </a:r>
            <a:r>
              <a:rPr lang="en-US" altLang="zh-CN" dirty="0" err="1"/>
              <a:t>NB-IoT</a:t>
            </a:r>
            <a:r>
              <a:rPr lang="zh-CN" altLang="zh-CN" dirty="0"/>
              <a:t>的系统带宽仅为</a:t>
            </a:r>
            <a:r>
              <a:rPr lang="en-US" altLang="zh-CN" dirty="0"/>
              <a:t>200kHz</a:t>
            </a:r>
            <a:r>
              <a:rPr lang="zh-CN" altLang="zh-CN" dirty="0"/>
              <a:t>，除去两边各</a:t>
            </a:r>
            <a:r>
              <a:rPr lang="en-US" altLang="zh-CN" dirty="0"/>
              <a:t>10kHz</a:t>
            </a:r>
            <a:r>
              <a:rPr lang="zh-CN" altLang="zh-CN" dirty="0"/>
              <a:t>的保护带，实际传输带宽仅为</a:t>
            </a:r>
            <a:r>
              <a:rPr lang="en-US" altLang="zh-CN" dirty="0"/>
              <a:t>180kHz</a:t>
            </a:r>
            <a:r>
              <a:rPr lang="zh-CN" altLang="zh-CN" dirty="0"/>
              <a:t>；系统带宽被进一步划分为多个更窄的子载波，一方面进一步</a:t>
            </a:r>
            <a:r>
              <a:rPr lang="zh-CN" altLang="zh-CN" dirty="0">
                <a:solidFill>
                  <a:schemeClr val="bg2"/>
                </a:solidFill>
              </a:rPr>
              <a:t>提高功率谱密度</a:t>
            </a:r>
            <a:r>
              <a:rPr lang="zh-CN" altLang="zh-CN" dirty="0"/>
              <a:t>，另一方面便于系统灵活地选择频点。</a:t>
            </a:r>
          </a:p>
        </p:txBody>
      </p:sp>
      <p:sp>
        <p:nvSpPr>
          <p:cNvPr id="2" name="标题 1"/>
          <p:cNvSpPr>
            <a:spLocks noGrp="1"/>
          </p:cNvSpPr>
          <p:nvPr>
            <p:ph type="title"/>
          </p:nvPr>
        </p:nvSpPr>
        <p:spPr/>
        <p:txBody>
          <a:bodyPr/>
          <a:lstStyle/>
          <a:p>
            <a:pPr lvl="0"/>
            <a:r>
              <a:rPr lang="en-US" altLang="zh-CN" dirty="0"/>
              <a:t>7.1.3  </a:t>
            </a:r>
            <a:r>
              <a:rPr lang="zh-CN" altLang="en-US" dirty="0"/>
              <a:t>关键技术</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0604708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208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t>2. </a:t>
            </a:r>
            <a:r>
              <a:rPr lang="zh-CN" altLang="zh-CN" dirty="0"/>
              <a:t>灵活的部署方式</a:t>
            </a:r>
          </a:p>
          <a:p>
            <a:pPr algn="just">
              <a:spcBef>
                <a:spcPct val="0"/>
              </a:spcBef>
            </a:pPr>
            <a:r>
              <a:rPr lang="en-US" altLang="zh-CN" dirty="0" err="1"/>
              <a:t>NB-IoT</a:t>
            </a:r>
            <a:r>
              <a:rPr lang="zh-CN" altLang="zh-CN" dirty="0"/>
              <a:t>射频带宽为</a:t>
            </a:r>
            <a:r>
              <a:rPr lang="en-US" altLang="zh-CN" dirty="0"/>
              <a:t>200kHz</a:t>
            </a:r>
            <a:r>
              <a:rPr lang="zh-CN" altLang="zh-CN" dirty="0"/>
              <a:t>，主要包括</a:t>
            </a:r>
            <a:r>
              <a:rPr lang="en-US" altLang="zh-CN" dirty="0"/>
              <a:t>3</a:t>
            </a:r>
            <a:r>
              <a:rPr lang="zh-CN" altLang="zh-CN" dirty="0"/>
              <a:t>种部署方式（图</a:t>
            </a:r>
            <a:r>
              <a:rPr lang="en-US" altLang="zh-CN" dirty="0"/>
              <a:t>7-1</a:t>
            </a:r>
            <a:r>
              <a:rPr lang="zh-CN" altLang="zh-CN" dirty="0"/>
              <a:t>），分别为独立部署、保护带部署及带内部署，不同部署方式都能够和现有网络相互共通，具体如下。</a:t>
            </a:r>
            <a:endParaRPr lang="en-US" altLang="zh-CN" dirty="0"/>
          </a:p>
          <a:p>
            <a:pPr>
              <a:spcBef>
                <a:spcPct val="0"/>
              </a:spcBef>
            </a:pPr>
            <a:endParaRPr lang="en-US" altLang="zh-CN" dirty="0"/>
          </a:p>
          <a:p>
            <a:pPr>
              <a:spcBef>
                <a:spcPct val="0"/>
              </a:spcBef>
            </a:pPr>
            <a:endParaRPr lang="en-US" altLang="zh-CN" dirty="0"/>
          </a:p>
          <a:p>
            <a:pPr>
              <a:spcBef>
                <a:spcPct val="0"/>
              </a:spcBef>
            </a:pPr>
            <a:endParaRPr lang="en-US" altLang="zh-CN" dirty="0"/>
          </a:p>
          <a:p>
            <a:pPr>
              <a:spcBef>
                <a:spcPct val="0"/>
              </a:spcBef>
            </a:pPr>
            <a:endParaRPr lang="en-US" altLang="zh-CN" dirty="0"/>
          </a:p>
          <a:p>
            <a:pPr marL="0" indent="0">
              <a:spcBef>
                <a:spcPct val="0"/>
              </a:spcBef>
              <a:buNone/>
            </a:pPr>
            <a:endParaRPr lang="en-US" altLang="zh-CN" dirty="0"/>
          </a:p>
          <a:p>
            <a:pPr marL="0" indent="0" algn="ctr">
              <a:spcBef>
                <a:spcPct val="0"/>
              </a:spcBef>
              <a:buNone/>
            </a:pPr>
            <a:endParaRPr lang="en-US" altLang="zh-CN" b="0" dirty="0"/>
          </a:p>
          <a:p>
            <a:pPr marL="0" indent="0">
              <a:spcBef>
                <a:spcPct val="0"/>
              </a:spcBef>
              <a:buNone/>
            </a:pPr>
            <a:endParaRPr lang="zh-CN" altLang="zh-CN" dirty="0"/>
          </a:p>
        </p:txBody>
      </p:sp>
      <p:sp>
        <p:nvSpPr>
          <p:cNvPr id="2" name="标题 1"/>
          <p:cNvSpPr>
            <a:spLocks noGrp="1"/>
          </p:cNvSpPr>
          <p:nvPr>
            <p:ph type="title"/>
          </p:nvPr>
        </p:nvSpPr>
        <p:spPr/>
        <p:txBody>
          <a:bodyPr/>
          <a:lstStyle/>
          <a:p>
            <a:pPr lvl="0"/>
            <a:r>
              <a:rPr lang="en-US" altLang="zh-CN" dirty="0"/>
              <a:t>7.1.3  </a:t>
            </a:r>
            <a:r>
              <a:rPr lang="zh-CN" altLang="en-US" dirty="0"/>
              <a:t>关键技术</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3" name="图片 2">
            <a:extLst>
              <a:ext uri="{FF2B5EF4-FFF2-40B4-BE49-F238E27FC236}">
                <a16:creationId xmlns:a16="http://schemas.microsoft.com/office/drawing/2014/main" id="{E97C63E1-3A2D-4797-87A8-E20C0EE10A41}"/>
              </a:ext>
            </a:extLst>
          </p:cNvPr>
          <p:cNvPicPr>
            <a:picLocks noChangeAspect="1"/>
          </p:cNvPicPr>
          <p:nvPr/>
        </p:nvPicPr>
        <p:blipFill>
          <a:blip r:embed="rId3"/>
          <a:stretch>
            <a:fillRect/>
          </a:stretch>
        </p:blipFill>
        <p:spPr>
          <a:xfrm>
            <a:off x="3287688" y="3501008"/>
            <a:ext cx="5018735" cy="2339872"/>
          </a:xfrm>
          <a:prstGeom prst="rect">
            <a:avLst/>
          </a:prstGeom>
        </p:spPr>
      </p:pic>
      <p:sp>
        <p:nvSpPr>
          <p:cNvPr id="4" name="矩形 3"/>
          <p:cNvSpPr/>
          <p:nvPr/>
        </p:nvSpPr>
        <p:spPr>
          <a:xfrm>
            <a:off x="3863752" y="6072119"/>
            <a:ext cx="3954929" cy="461665"/>
          </a:xfrm>
          <a:prstGeom prst="rect">
            <a:avLst/>
          </a:prstGeom>
        </p:spPr>
        <p:txBody>
          <a:bodyPr wrap="none">
            <a:spAutoFit/>
          </a:bodyPr>
          <a:lstStyle/>
          <a:p>
            <a:pPr lvl="0" algn="ctr">
              <a:spcBef>
                <a:spcPct val="0"/>
              </a:spcBef>
            </a:pPr>
            <a:r>
              <a:rPr lang="zh-CN" altLang="zh-CN" sz="2400" dirty="0">
                <a:solidFill>
                  <a:srgbClr val="000000"/>
                </a:solidFill>
              </a:rPr>
              <a:t>图</a:t>
            </a:r>
            <a:r>
              <a:rPr lang="en-US" altLang="zh-CN" sz="2400" dirty="0">
                <a:solidFill>
                  <a:srgbClr val="000000"/>
                </a:solidFill>
              </a:rPr>
              <a:t>7-1 NB-</a:t>
            </a:r>
            <a:r>
              <a:rPr lang="en-US" altLang="zh-CN" sz="2400" dirty="0" err="1">
                <a:solidFill>
                  <a:srgbClr val="000000"/>
                </a:solidFill>
              </a:rPr>
              <a:t>IoT</a:t>
            </a:r>
            <a:r>
              <a:rPr lang="zh-CN" altLang="zh-CN" sz="2400" dirty="0">
                <a:solidFill>
                  <a:srgbClr val="000000"/>
                </a:solidFill>
              </a:rPr>
              <a:t>的</a:t>
            </a:r>
            <a:r>
              <a:rPr lang="en-US" altLang="zh-CN" sz="2400" dirty="0">
                <a:solidFill>
                  <a:srgbClr val="000000"/>
                </a:solidFill>
              </a:rPr>
              <a:t>3</a:t>
            </a:r>
            <a:r>
              <a:rPr lang="zh-CN" altLang="zh-CN" sz="2400" dirty="0">
                <a:solidFill>
                  <a:srgbClr val="000000"/>
                </a:solidFill>
              </a:rPr>
              <a:t>种部署方式</a:t>
            </a:r>
            <a:endParaRPr lang="en-US" altLang="zh-CN" sz="2400" dirty="0">
              <a:solidFill>
                <a:srgbClr val="000000"/>
              </a:solidFill>
            </a:endParaRPr>
          </a:p>
        </p:txBody>
      </p:sp>
    </p:spTree>
    <p:extLst>
      <p:ext uri="{BB962C8B-B14F-4D97-AF65-F5344CB8AC3E}">
        <p14:creationId xmlns:p14="http://schemas.microsoft.com/office/powerpoint/2010/main" val="8598641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t>2. </a:t>
            </a:r>
            <a:r>
              <a:rPr lang="zh-CN" altLang="zh-CN" dirty="0"/>
              <a:t>灵活的部署方式</a:t>
            </a:r>
          </a:p>
          <a:p>
            <a:pPr marL="0" indent="0" algn="just">
              <a:spcBef>
                <a:spcPct val="0"/>
              </a:spcBef>
              <a:buNone/>
            </a:pPr>
            <a:r>
              <a:rPr lang="zh-CN" altLang="zh-CN" dirty="0"/>
              <a:t>（</a:t>
            </a:r>
            <a:r>
              <a:rPr lang="en-US" altLang="zh-CN" dirty="0"/>
              <a:t>1</a:t>
            </a:r>
            <a:r>
              <a:rPr lang="zh-CN" altLang="zh-CN" dirty="0"/>
              <a:t>）独立部署方式能够在重耕</a:t>
            </a:r>
            <a:r>
              <a:rPr lang="en-US" altLang="zh-CN" dirty="0"/>
              <a:t>GSM</a:t>
            </a:r>
            <a:r>
              <a:rPr lang="zh-CN" altLang="zh-CN" dirty="0"/>
              <a:t>频段使用，</a:t>
            </a:r>
            <a:r>
              <a:rPr lang="en-US" altLang="zh-CN" dirty="0"/>
              <a:t>GSM</a:t>
            </a:r>
            <a:r>
              <a:rPr lang="zh-CN" altLang="zh-CN" dirty="0"/>
              <a:t>信道带宽为</a:t>
            </a:r>
            <a:r>
              <a:rPr lang="en-US" altLang="zh-CN" dirty="0"/>
              <a:t>200kHz</a:t>
            </a:r>
            <a:r>
              <a:rPr lang="zh-CN" altLang="zh-CN" dirty="0"/>
              <a:t>，能够为</a:t>
            </a:r>
            <a:r>
              <a:rPr lang="en-US" altLang="zh-CN" dirty="0" err="1"/>
              <a:t>NB-IoT</a:t>
            </a:r>
            <a:r>
              <a:rPr lang="en-US" altLang="zh-CN" dirty="0"/>
              <a:t> 180kHz</a:t>
            </a:r>
            <a:r>
              <a:rPr lang="zh-CN" altLang="zh-CN" dirty="0"/>
              <a:t>带宽提供空间，并且还具有多余频率的保护间隔。</a:t>
            </a:r>
          </a:p>
          <a:p>
            <a:pPr marL="0" indent="0" algn="just">
              <a:spcBef>
                <a:spcPct val="0"/>
              </a:spcBef>
              <a:buNone/>
            </a:pPr>
            <a:r>
              <a:rPr lang="zh-CN" altLang="zh-CN" dirty="0"/>
              <a:t>（</a:t>
            </a:r>
            <a:r>
              <a:rPr lang="en-US" altLang="zh-CN" dirty="0"/>
              <a:t>2</a:t>
            </a:r>
            <a:r>
              <a:rPr lang="zh-CN" altLang="zh-CN" dirty="0"/>
              <a:t>）保护带部署方式是通过</a:t>
            </a:r>
            <a:r>
              <a:rPr lang="en-US" altLang="zh-CN" dirty="0"/>
              <a:t>LTE</a:t>
            </a:r>
            <a:r>
              <a:rPr lang="zh-CN" altLang="zh-CN" dirty="0"/>
              <a:t>边缘保护频带中没有使用的</a:t>
            </a:r>
            <a:r>
              <a:rPr lang="en-US" altLang="zh-CN" dirty="0"/>
              <a:t>180kHz</a:t>
            </a:r>
            <a:r>
              <a:rPr lang="zh-CN" altLang="zh-CN" dirty="0"/>
              <a:t>带宽资源块实现，不占用</a:t>
            </a:r>
            <a:r>
              <a:rPr lang="en-US" altLang="zh-CN" dirty="0"/>
              <a:t>LTE</a:t>
            </a:r>
            <a:r>
              <a:rPr lang="zh-CN" altLang="zh-CN" dirty="0"/>
              <a:t>资源。</a:t>
            </a:r>
          </a:p>
          <a:p>
            <a:pPr marL="0" indent="0" algn="just">
              <a:spcBef>
                <a:spcPct val="0"/>
              </a:spcBef>
              <a:buNone/>
            </a:pPr>
            <a:r>
              <a:rPr lang="zh-CN" altLang="zh-CN" dirty="0"/>
              <a:t>（</a:t>
            </a:r>
            <a:r>
              <a:rPr lang="en-US" altLang="zh-CN" dirty="0"/>
              <a:t>3</a:t>
            </a:r>
            <a:r>
              <a:rPr lang="zh-CN" altLang="zh-CN" dirty="0"/>
              <a:t>）带内部署方式是通过</a:t>
            </a:r>
            <a:r>
              <a:rPr lang="en-US" altLang="zh-CN" dirty="0"/>
              <a:t>LTE</a:t>
            </a:r>
            <a:r>
              <a:rPr lang="zh-CN" altLang="zh-CN" dirty="0"/>
              <a:t>载波资源块实现的，占用</a:t>
            </a:r>
            <a:r>
              <a:rPr lang="en-US" altLang="zh-CN" dirty="0"/>
              <a:t>LTE</a:t>
            </a:r>
            <a:r>
              <a:rPr lang="zh-CN" altLang="zh-CN" dirty="0"/>
              <a:t>的</a:t>
            </a:r>
            <a:r>
              <a:rPr lang="en-US" altLang="zh-CN" dirty="0"/>
              <a:t>1</a:t>
            </a:r>
            <a:r>
              <a:rPr lang="zh-CN" altLang="zh-CN" dirty="0"/>
              <a:t>个资源块（</a:t>
            </a:r>
            <a:r>
              <a:rPr lang="en-US" altLang="zh-CN" dirty="0"/>
              <a:t>PRB</a:t>
            </a:r>
            <a:r>
              <a:rPr lang="zh-CN" altLang="zh-CN" dirty="0"/>
              <a:t>）。</a:t>
            </a:r>
          </a:p>
        </p:txBody>
      </p:sp>
      <p:sp>
        <p:nvSpPr>
          <p:cNvPr id="2" name="标题 1"/>
          <p:cNvSpPr>
            <a:spLocks noGrp="1"/>
          </p:cNvSpPr>
          <p:nvPr>
            <p:ph type="title"/>
          </p:nvPr>
        </p:nvSpPr>
        <p:spPr/>
        <p:txBody>
          <a:bodyPr/>
          <a:lstStyle/>
          <a:p>
            <a:pPr lvl="0"/>
            <a:r>
              <a:rPr lang="en-US" altLang="zh-CN" dirty="0"/>
              <a:t>7.1.3  </a:t>
            </a:r>
            <a:r>
              <a:rPr lang="zh-CN" altLang="en-US" dirty="0"/>
              <a:t>关键技术</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8427153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518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t>3. </a:t>
            </a:r>
            <a:r>
              <a:rPr lang="zh-CN" altLang="zh-CN" dirty="0"/>
              <a:t>网络优化</a:t>
            </a:r>
          </a:p>
          <a:p>
            <a:pPr marL="0" indent="720000" algn="just">
              <a:spcBef>
                <a:spcPct val="0"/>
              </a:spcBef>
              <a:buNone/>
            </a:pPr>
            <a:r>
              <a:rPr lang="en-US" altLang="zh-CN" dirty="0"/>
              <a:t>	</a:t>
            </a:r>
            <a:r>
              <a:rPr lang="en-US" altLang="zh-CN" dirty="0" err="1"/>
              <a:t>NB-IoT</a:t>
            </a:r>
            <a:r>
              <a:rPr lang="zh-CN" altLang="zh-CN" dirty="0"/>
              <a:t>在高层方面主要是对现有的</a:t>
            </a:r>
            <a:r>
              <a:rPr lang="en-US" altLang="zh-CN" dirty="0"/>
              <a:t>4G</a:t>
            </a:r>
            <a:r>
              <a:rPr lang="zh-CN" altLang="zh-CN" dirty="0"/>
              <a:t>网络进行优化，以达到节省开销、降低终端功耗的目的。</a:t>
            </a:r>
            <a:endParaRPr lang="en-US" altLang="zh-CN" dirty="0"/>
          </a:p>
          <a:p>
            <a:pPr marL="914400" lvl="1" indent="-457200" algn="just">
              <a:spcBef>
                <a:spcPct val="0"/>
              </a:spcBef>
              <a:buFont typeface="Wingdings" panose="05000000000000000000" pitchFamily="2" charset="2"/>
              <a:buChar char="n"/>
            </a:pPr>
            <a:r>
              <a:rPr lang="zh-CN" altLang="zh-CN" dirty="0"/>
              <a:t>优化系统信息</a:t>
            </a:r>
            <a:endParaRPr lang="en-US" altLang="zh-CN" dirty="0"/>
          </a:p>
          <a:p>
            <a:pPr marL="914400" lvl="1" indent="-457200" algn="just">
              <a:spcBef>
                <a:spcPct val="0"/>
              </a:spcBef>
              <a:buFont typeface="Wingdings" panose="05000000000000000000" pitchFamily="2" charset="2"/>
              <a:buChar char="n"/>
            </a:pPr>
            <a:r>
              <a:rPr lang="zh-CN" altLang="zh-CN" dirty="0"/>
              <a:t>优化空闲态</a:t>
            </a:r>
            <a:endParaRPr lang="en-US" altLang="zh-CN" dirty="0"/>
          </a:p>
          <a:p>
            <a:pPr marL="914400" lvl="1" indent="-457200" algn="just">
              <a:spcBef>
                <a:spcPct val="0"/>
              </a:spcBef>
              <a:buFont typeface="Wingdings" panose="05000000000000000000" pitchFamily="2" charset="2"/>
              <a:buChar char="n"/>
            </a:pPr>
            <a:r>
              <a:rPr lang="zh-CN" altLang="zh-CN" dirty="0"/>
              <a:t>接入控制</a:t>
            </a:r>
            <a:endParaRPr lang="en-US" altLang="zh-CN" dirty="0"/>
          </a:p>
          <a:p>
            <a:pPr marL="914400" lvl="1" indent="-457200" algn="just">
              <a:spcBef>
                <a:spcPct val="0"/>
              </a:spcBef>
              <a:buFont typeface="Wingdings" panose="05000000000000000000" pitchFamily="2" charset="2"/>
              <a:buChar char="n"/>
            </a:pPr>
            <a:r>
              <a:rPr lang="zh-CN" altLang="zh-CN" dirty="0"/>
              <a:t>优化信令</a:t>
            </a:r>
          </a:p>
          <a:p>
            <a:pPr marL="914400" lvl="1" indent="-457200" algn="just">
              <a:spcBef>
                <a:spcPct val="0"/>
              </a:spcBef>
              <a:buFont typeface="Wingdings" panose="05000000000000000000" pitchFamily="2" charset="2"/>
              <a:buChar char="n"/>
            </a:pPr>
            <a:endParaRPr lang="zh-CN" altLang="zh-CN" dirty="0"/>
          </a:p>
          <a:p>
            <a:pPr marL="0" indent="0">
              <a:spcBef>
                <a:spcPct val="0"/>
              </a:spcBef>
              <a:buNone/>
            </a:pPr>
            <a:endParaRPr lang="zh-CN" altLang="zh-CN" dirty="0"/>
          </a:p>
        </p:txBody>
      </p:sp>
      <p:sp>
        <p:nvSpPr>
          <p:cNvPr id="2" name="标题 1"/>
          <p:cNvSpPr>
            <a:spLocks noGrp="1"/>
          </p:cNvSpPr>
          <p:nvPr>
            <p:ph type="title"/>
          </p:nvPr>
        </p:nvSpPr>
        <p:spPr/>
        <p:txBody>
          <a:bodyPr/>
          <a:lstStyle/>
          <a:p>
            <a:pPr lvl="0"/>
            <a:r>
              <a:rPr lang="en-US" altLang="zh-CN" dirty="0"/>
              <a:t>7.1.3  </a:t>
            </a:r>
            <a:r>
              <a:rPr lang="zh-CN" altLang="en-US" dirty="0"/>
              <a:t>关键技术</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9828501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518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t>1. </a:t>
            </a:r>
            <a:r>
              <a:rPr lang="zh-CN" altLang="zh-CN" dirty="0"/>
              <a:t>应用部署</a:t>
            </a:r>
          </a:p>
          <a:p>
            <a:pPr algn="just">
              <a:spcBef>
                <a:spcPct val="0"/>
              </a:spcBef>
            </a:pPr>
            <a:r>
              <a:rPr lang="zh-CN" altLang="zh-CN" dirty="0"/>
              <a:t>作为蜂窝的一个分支，在实际应用</a:t>
            </a:r>
            <a:r>
              <a:rPr lang="en-US" altLang="zh-CN" dirty="0" err="1"/>
              <a:t>NB-IoT</a:t>
            </a:r>
            <a:r>
              <a:rPr lang="zh-CN" altLang="zh-CN" dirty="0"/>
              <a:t>时，</a:t>
            </a:r>
            <a:r>
              <a:rPr lang="zh-CN" altLang="en-US" dirty="0"/>
              <a:t>为确保网络的适应性能够得到增强，采用了三种部署方式</a:t>
            </a:r>
            <a:r>
              <a:rPr lang="en-US" altLang="zh-CN" dirty="0"/>
              <a:t>:</a:t>
            </a:r>
          </a:p>
          <a:p>
            <a:pPr marL="1371600" lvl="2" indent="-457200" algn="just">
              <a:spcBef>
                <a:spcPct val="0"/>
              </a:spcBef>
              <a:buFont typeface="Wingdings" panose="05000000000000000000" pitchFamily="2" charset="2"/>
              <a:buChar char="n"/>
            </a:pPr>
            <a:r>
              <a:rPr lang="zh-CN" altLang="en-US" dirty="0"/>
              <a:t>独立部署</a:t>
            </a:r>
            <a:endParaRPr lang="en-US" altLang="zh-CN" dirty="0"/>
          </a:p>
          <a:p>
            <a:pPr marL="1371600" lvl="2" indent="-457200" algn="just">
              <a:spcBef>
                <a:spcPct val="0"/>
              </a:spcBef>
              <a:buFont typeface="Wingdings" panose="05000000000000000000" pitchFamily="2" charset="2"/>
              <a:buChar char="n"/>
            </a:pPr>
            <a:r>
              <a:rPr lang="zh-CN" altLang="en-US" dirty="0"/>
              <a:t>保护带部署</a:t>
            </a:r>
            <a:endParaRPr lang="en-US" altLang="zh-CN" dirty="0"/>
          </a:p>
          <a:p>
            <a:pPr marL="1371600" lvl="2" indent="-457200" algn="just">
              <a:spcBef>
                <a:spcPct val="0"/>
              </a:spcBef>
              <a:buFont typeface="Wingdings" panose="05000000000000000000" pitchFamily="2" charset="2"/>
              <a:buChar char="n"/>
            </a:pPr>
            <a:r>
              <a:rPr lang="zh-CN" altLang="en-US" dirty="0"/>
              <a:t>带内部署</a:t>
            </a:r>
            <a:r>
              <a:rPr lang="en-US" altLang="zh-CN" dirty="0"/>
              <a:t>	</a:t>
            </a:r>
          </a:p>
          <a:p>
            <a:pPr marL="0" indent="0">
              <a:spcBef>
                <a:spcPct val="0"/>
              </a:spcBef>
              <a:buNone/>
            </a:pPr>
            <a:endParaRPr lang="zh-CN" altLang="zh-CN" dirty="0"/>
          </a:p>
        </p:txBody>
      </p:sp>
      <p:sp>
        <p:nvSpPr>
          <p:cNvPr id="2" name="标题 1"/>
          <p:cNvSpPr>
            <a:spLocks noGrp="1"/>
          </p:cNvSpPr>
          <p:nvPr>
            <p:ph type="title"/>
          </p:nvPr>
        </p:nvSpPr>
        <p:spPr/>
        <p:txBody>
          <a:bodyPr/>
          <a:lstStyle/>
          <a:p>
            <a:pPr lvl="0"/>
            <a:r>
              <a:rPr lang="en-US" altLang="zh-CN" dirty="0"/>
              <a:t>7.1.4  nb-iot</a:t>
            </a:r>
            <a:r>
              <a:rPr lang="zh-CN" altLang="en-US" dirty="0"/>
              <a:t>的应用</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3293169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518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latin typeface="+mn-lt"/>
              </a:rPr>
              <a:t>2. </a:t>
            </a:r>
            <a:r>
              <a:rPr lang="zh-CN" altLang="zh-CN" dirty="0">
                <a:latin typeface="+mn-lt"/>
              </a:rPr>
              <a:t>应用领域</a:t>
            </a:r>
          </a:p>
          <a:p>
            <a:pPr algn="just">
              <a:spcBef>
                <a:spcPct val="0"/>
              </a:spcBef>
            </a:pPr>
            <a:r>
              <a:rPr lang="en-US" altLang="zh-CN" dirty="0" err="1">
                <a:latin typeface="+mn-lt"/>
              </a:rPr>
              <a:t>NB-IoT</a:t>
            </a:r>
            <a:r>
              <a:rPr lang="zh-CN" altLang="zh-CN" dirty="0">
                <a:latin typeface="+mn-lt"/>
              </a:rPr>
              <a:t>拥有连接广泛、能耗低的优点，在工业生产、消费服务、公共事业、农业生产等领域得到了应用，可以实现各地区覆盖，具有较强的技术性和安全性，逐步发展成为了广域物联网的主要通信方式。</a:t>
            </a:r>
            <a:endParaRPr lang="en-US" altLang="zh-CN" dirty="0">
              <a:latin typeface="+mn-lt"/>
            </a:endParaRPr>
          </a:p>
          <a:p>
            <a:pPr algn="just">
              <a:spcBef>
                <a:spcPct val="0"/>
              </a:spcBef>
            </a:pPr>
            <a:r>
              <a:rPr lang="zh-CN" altLang="zh-CN" dirty="0">
                <a:latin typeface="+mn-lt"/>
              </a:rPr>
              <a:t>在组网工程中，应用</a:t>
            </a:r>
            <a:r>
              <a:rPr lang="en-US" altLang="zh-CN" dirty="0" err="1">
                <a:latin typeface="+mn-lt"/>
              </a:rPr>
              <a:t>NB-IoT</a:t>
            </a:r>
            <a:r>
              <a:rPr lang="zh-CN" altLang="zh-CN" dirty="0">
                <a:latin typeface="+mn-lt"/>
              </a:rPr>
              <a:t>可以满足网络通信技术的融合与创新需求，实现多元化网络连接的建设，扩大基站覆盖范围，解决网络连接功能性问题。</a:t>
            </a:r>
          </a:p>
          <a:p>
            <a:pPr marL="0" indent="0">
              <a:spcBef>
                <a:spcPct val="0"/>
              </a:spcBef>
              <a:buNone/>
            </a:pPr>
            <a:endParaRPr lang="zh-CN" altLang="zh-CN" dirty="0">
              <a:latin typeface="+mn-lt"/>
            </a:endParaRPr>
          </a:p>
        </p:txBody>
      </p:sp>
      <p:sp>
        <p:nvSpPr>
          <p:cNvPr id="2" name="标题 1"/>
          <p:cNvSpPr>
            <a:spLocks noGrp="1"/>
          </p:cNvSpPr>
          <p:nvPr>
            <p:ph type="title"/>
          </p:nvPr>
        </p:nvSpPr>
        <p:spPr/>
        <p:txBody>
          <a:bodyPr/>
          <a:lstStyle/>
          <a:p>
            <a:pPr lvl="0"/>
            <a:r>
              <a:rPr lang="en-US" altLang="zh-CN" dirty="0"/>
              <a:t>7.1.4  nb-iot</a:t>
            </a:r>
            <a:r>
              <a:rPr lang="zh-CN" altLang="en-US" dirty="0"/>
              <a:t>的应用</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40069135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518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t>2. </a:t>
            </a:r>
            <a:r>
              <a:rPr lang="zh-CN" altLang="zh-CN" dirty="0"/>
              <a:t>应用领域</a:t>
            </a:r>
          </a:p>
          <a:p>
            <a:pPr algn="just">
              <a:spcBef>
                <a:spcPct val="0"/>
              </a:spcBef>
            </a:pPr>
            <a:r>
              <a:rPr lang="zh-CN" altLang="zh-CN" dirty="0"/>
              <a:t>在数字化医疗、智能运输、气象查询、环境保护等领域，</a:t>
            </a:r>
            <a:r>
              <a:rPr lang="en-US" altLang="zh-CN" dirty="0" err="1"/>
              <a:t>NB-IoT</a:t>
            </a:r>
            <a:r>
              <a:rPr lang="zh-CN" altLang="zh-CN" dirty="0"/>
              <a:t>也逐步应用于实现设备安全节能管理、环境变化跟踪监测、订单交易跟踪识别等，使各种资源的利用水平得到进一步提高。</a:t>
            </a:r>
          </a:p>
          <a:p>
            <a:pPr marL="1371600" lvl="2" indent="-457200">
              <a:spcBef>
                <a:spcPct val="0"/>
              </a:spcBef>
              <a:buFont typeface="Wingdings" panose="05000000000000000000" pitchFamily="2" charset="2"/>
              <a:buChar char="p"/>
            </a:pPr>
            <a:endParaRPr lang="zh-CN" altLang="zh-CN" dirty="0"/>
          </a:p>
          <a:p>
            <a:pPr marL="0" indent="0">
              <a:spcBef>
                <a:spcPct val="0"/>
              </a:spcBef>
              <a:buNone/>
            </a:pPr>
            <a:endParaRPr lang="zh-CN" altLang="zh-CN" dirty="0"/>
          </a:p>
        </p:txBody>
      </p:sp>
      <p:sp>
        <p:nvSpPr>
          <p:cNvPr id="2" name="标题 1"/>
          <p:cNvSpPr>
            <a:spLocks noGrp="1"/>
          </p:cNvSpPr>
          <p:nvPr>
            <p:ph type="title"/>
          </p:nvPr>
        </p:nvSpPr>
        <p:spPr/>
        <p:txBody>
          <a:bodyPr/>
          <a:lstStyle/>
          <a:p>
            <a:pPr lvl="0"/>
            <a:r>
              <a:rPr lang="en-US" altLang="zh-CN" dirty="0"/>
              <a:t>7.1.4  nb-iot</a:t>
            </a:r>
            <a:r>
              <a:rPr lang="zh-CN" altLang="en-US" dirty="0"/>
              <a:t>的应用</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3" name="图片 2">
            <a:extLst>
              <a:ext uri="{FF2B5EF4-FFF2-40B4-BE49-F238E27FC236}">
                <a16:creationId xmlns:a16="http://schemas.microsoft.com/office/drawing/2014/main" id="{8BB3CE02-EA66-4D90-91BA-E25030247CAE}"/>
              </a:ext>
            </a:extLst>
          </p:cNvPr>
          <p:cNvPicPr>
            <a:picLocks noChangeAspect="1"/>
          </p:cNvPicPr>
          <p:nvPr/>
        </p:nvPicPr>
        <p:blipFill>
          <a:blip r:embed="rId3"/>
          <a:stretch>
            <a:fillRect/>
          </a:stretch>
        </p:blipFill>
        <p:spPr>
          <a:xfrm>
            <a:off x="5087888" y="3429000"/>
            <a:ext cx="5976664" cy="3455593"/>
          </a:xfrm>
          <a:prstGeom prst="rect">
            <a:avLst/>
          </a:prstGeom>
        </p:spPr>
      </p:pic>
    </p:spTree>
    <p:extLst>
      <p:ext uri="{BB962C8B-B14F-4D97-AF65-F5344CB8AC3E}">
        <p14:creationId xmlns:p14="http://schemas.microsoft.com/office/powerpoint/2010/main" val="21761580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ED2B6-7144-4197-B3FF-9F498464B5EB}"/>
              </a:ext>
            </a:extLst>
          </p:cNvPr>
          <p:cNvSpPr>
            <a:spLocks noGrp="1"/>
          </p:cNvSpPr>
          <p:nvPr>
            <p:ph type="sldNum" sz="quarter" idx="4294967295"/>
          </p:nvPr>
        </p:nvSpPr>
        <p:spPr>
          <a:xfrm>
            <a:off x="9652000" y="6360583"/>
            <a:ext cx="2540000" cy="457200"/>
          </a:xfrm>
          <a:prstGeom prst="rect">
            <a:avLst/>
          </a:prstGeom>
        </p:spPr>
        <p:txBody>
          <a:bodyPr/>
          <a:lstStyle/>
          <a:p>
            <a:fld id="{0C913308-F349-4B6D-A68A-DD1791B4A57B}" type="slidenum">
              <a:rPr lang="zh-CN" altLang="en-US" smtClean="0"/>
              <a:pPr/>
              <a:t>2</a:t>
            </a:fld>
            <a:endParaRPr lang="zh-CN" altLang="en-US"/>
          </a:p>
        </p:txBody>
      </p:sp>
      <p:sp>
        <p:nvSpPr>
          <p:cNvPr id="8" name="Rectangle 2"/>
          <p:cNvSpPr txBox="1">
            <a:spLocks noChangeArrowheads="1"/>
          </p:cNvSpPr>
          <p:nvPr/>
        </p:nvSpPr>
        <p:spPr bwMode="auto">
          <a:xfrm>
            <a:off x="1271464" y="404664"/>
            <a:ext cx="5904656"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lang="zh-CN" altLang="en-US" dirty="0"/>
              <a:t>第</a:t>
            </a:r>
            <a:r>
              <a:rPr lang="en-US" altLang="zh-CN" dirty="0"/>
              <a:t>7</a:t>
            </a:r>
            <a:r>
              <a:rPr lang="zh-CN" altLang="en-US" dirty="0"/>
              <a:t>章 低功耗广域网</a:t>
            </a:r>
          </a:p>
        </p:txBody>
      </p:sp>
      <p:sp>
        <p:nvSpPr>
          <p:cNvPr id="9" name="TextBox 8"/>
          <p:cNvSpPr txBox="1"/>
          <p:nvPr/>
        </p:nvSpPr>
        <p:spPr>
          <a:xfrm>
            <a:off x="1343472" y="1700808"/>
            <a:ext cx="5904656" cy="1654748"/>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tabLst/>
              <a:defRPr sz="3200" b="1" kern="100">
                <a:solidFill>
                  <a:srgbClr val="000000"/>
                </a:solidFill>
                <a:effectLst/>
                <a:latin typeface="Calibri"/>
                <a:ea typeface="宋体"/>
                <a:cs typeface="Times New Roman"/>
              </a:defRPr>
            </a:lvl1pPr>
          </a:lstStyle>
          <a:p>
            <a:pPr lvl="0">
              <a:lnSpc>
                <a:spcPct val="150000"/>
              </a:lnSpc>
            </a:pPr>
            <a:r>
              <a:rPr lang="en-US" altLang="zh-CN" sz="3600" dirty="0">
                <a:latin typeface="+mn-lt"/>
              </a:rPr>
              <a:t>7.1  </a:t>
            </a:r>
            <a:r>
              <a:rPr lang="en-US" altLang="zh-CN" sz="3600" dirty="0" err="1">
                <a:latin typeface="+mn-lt"/>
              </a:rPr>
              <a:t>NB-IoT</a:t>
            </a:r>
            <a:endParaRPr lang="en-US" altLang="zh-CN" sz="3600" dirty="0">
              <a:latin typeface="+mn-lt"/>
            </a:endParaRPr>
          </a:p>
          <a:p>
            <a:pPr lvl="0">
              <a:lnSpc>
                <a:spcPct val="150000"/>
              </a:lnSpc>
            </a:pPr>
            <a:r>
              <a:rPr lang="en-US" altLang="zh-CN" sz="3600" dirty="0">
                <a:latin typeface="+mn-lt"/>
              </a:rPr>
              <a:t>7.2  </a:t>
            </a:r>
            <a:r>
              <a:rPr lang="en-US" altLang="zh-CN" sz="3600" dirty="0" err="1">
                <a:latin typeface="+mn-lt"/>
              </a:rPr>
              <a:t>LoRa</a:t>
            </a:r>
            <a:endParaRPr lang="en-US" altLang="zh-CN" sz="3600" dirty="0">
              <a:latin typeface="+mn-lt"/>
            </a:endParaRPr>
          </a:p>
        </p:txBody>
      </p:sp>
    </p:spTree>
    <p:extLst>
      <p:ext uri="{BB962C8B-B14F-4D97-AF65-F5344CB8AC3E}">
        <p14:creationId xmlns:p14="http://schemas.microsoft.com/office/powerpoint/2010/main" val="27363468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lora</a:t>
            </a:r>
            <a:endParaRPr lang="zh-CN" altLang="en-US" dirty="0"/>
          </a:p>
        </p:txBody>
      </p:sp>
      <p:sp>
        <p:nvSpPr>
          <p:cNvPr id="3" name="文本占位符 2"/>
          <p:cNvSpPr>
            <a:spLocks noGrp="1"/>
          </p:cNvSpPr>
          <p:nvPr>
            <p:ph type="body" idx="1"/>
          </p:nvPr>
        </p:nvSpPr>
        <p:spPr/>
        <p:txBody>
          <a:bodyPr anchor="ctr"/>
          <a:lstStyle/>
          <a:p>
            <a:pPr marL="0" indent="0" algn="ctr">
              <a:spcBef>
                <a:spcPct val="0"/>
              </a:spcBef>
              <a:buNone/>
            </a:pPr>
            <a:r>
              <a:rPr lang="en-US" altLang="zh-CN" sz="4000" dirty="0"/>
              <a:t>7.2  </a:t>
            </a:r>
            <a:r>
              <a:rPr lang="en-US" altLang="zh-CN" sz="4000" dirty="0" err="1"/>
              <a:t>LoRa</a:t>
            </a:r>
            <a:endParaRPr lang="zh-CN" altLang="en-US" sz="4000" dirty="0"/>
          </a:p>
        </p:txBody>
      </p:sp>
    </p:spTree>
    <p:extLst>
      <p:ext uri="{BB962C8B-B14F-4D97-AF65-F5344CB8AC3E}">
        <p14:creationId xmlns:p14="http://schemas.microsoft.com/office/powerpoint/2010/main" val="39350173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ED2B6-7144-4197-B3FF-9F498464B5EB}"/>
              </a:ext>
            </a:extLst>
          </p:cNvPr>
          <p:cNvSpPr>
            <a:spLocks noGrp="1"/>
          </p:cNvSpPr>
          <p:nvPr>
            <p:ph type="sldNum" sz="quarter" idx="4294967295"/>
          </p:nvPr>
        </p:nvSpPr>
        <p:spPr>
          <a:xfrm>
            <a:off x="9652000" y="6360583"/>
            <a:ext cx="2540000" cy="457200"/>
          </a:xfrm>
          <a:prstGeom prst="rect">
            <a:avLst/>
          </a:prstGeom>
        </p:spPr>
        <p:txBody>
          <a:bodyPr/>
          <a:lstStyle/>
          <a:p>
            <a:fld id="{0C913308-F349-4B6D-A68A-DD1791B4A57B}" type="slidenum">
              <a:rPr lang="zh-CN" altLang="en-US" smtClean="0"/>
              <a:pPr/>
              <a:t>21</a:t>
            </a:fld>
            <a:endParaRPr lang="zh-CN" altLang="en-US"/>
          </a:p>
        </p:txBody>
      </p:sp>
      <p:sp>
        <p:nvSpPr>
          <p:cNvPr id="8" name="Rectangle 2"/>
          <p:cNvSpPr txBox="1">
            <a:spLocks noChangeArrowheads="1"/>
          </p:cNvSpPr>
          <p:nvPr/>
        </p:nvSpPr>
        <p:spPr bwMode="auto">
          <a:xfrm>
            <a:off x="1271464" y="404664"/>
            <a:ext cx="5904656"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fontAlgn="base">
              <a:spcBef>
                <a:spcPct val="0"/>
              </a:spcBef>
              <a:spcAft>
                <a:spcPct val="0"/>
              </a:spcAft>
              <a:defRPr sz="4200" b="1" baseline="0">
                <a:solidFill>
                  <a:srgbClr val="000000"/>
                </a:solidFill>
                <a:ea typeface="+mj-ea"/>
                <a:cs typeface="+mj-cs"/>
              </a:defRPr>
            </a:lvl1pPr>
            <a:lvl2pPr fontAlgn="base">
              <a:spcBef>
                <a:spcPct val="0"/>
              </a:spcBef>
              <a:spcAft>
                <a:spcPct val="0"/>
              </a:spcAft>
              <a:defRPr sz="4200">
                <a:solidFill>
                  <a:schemeClr val="tx2"/>
                </a:solidFill>
                <a:latin typeface="Book Antiqua" pitchFamily="18" charset="0"/>
                <a:ea typeface="黑体" pitchFamily="2" charset="-122"/>
              </a:defRPr>
            </a:lvl2pPr>
            <a:lvl3pPr fontAlgn="base">
              <a:spcBef>
                <a:spcPct val="0"/>
              </a:spcBef>
              <a:spcAft>
                <a:spcPct val="0"/>
              </a:spcAft>
              <a:defRPr sz="4200">
                <a:solidFill>
                  <a:schemeClr val="tx2"/>
                </a:solidFill>
                <a:latin typeface="Book Antiqua" pitchFamily="18" charset="0"/>
                <a:ea typeface="黑体" pitchFamily="2" charset="-122"/>
              </a:defRPr>
            </a:lvl3pPr>
            <a:lvl4pPr fontAlgn="base">
              <a:spcBef>
                <a:spcPct val="0"/>
              </a:spcBef>
              <a:spcAft>
                <a:spcPct val="0"/>
              </a:spcAft>
              <a:defRPr sz="4200">
                <a:solidFill>
                  <a:schemeClr val="tx2"/>
                </a:solidFill>
                <a:latin typeface="Book Antiqua" pitchFamily="18" charset="0"/>
                <a:ea typeface="黑体" pitchFamily="2" charset="-122"/>
              </a:defRPr>
            </a:lvl4pPr>
            <a:lvl5pPr fontAlgn="base">
              <a:spcBef>
                <a:spcPct val="0"/>
              </a:spcBef>
              <a:spcAft>
                <a:spcPct val="0"/>
              </a:spcAft>
              <a:defRPr sz="4200">
                <a:solidFill>
                  <a:schemeClr val="tx2"/>
                </a:solidFill>
                <a:latin typeface="Book Antiqua" pitchFamily="18" charset="0"/>
                <a:ea typeface="黑体" pitchFamily="2" charset="-122"/>
              </a:defRPr>
            </a:lvl5pPr>
            <a:lvl6pPr marL="457200" fontAlgn="base">
              <a:spcBef>
                <a:spcPct val="0"/>
              </a:spcBef>
              <a:spcAft>
                <a:spcPct val="0"/>
              </a:spcAft>
              <a:defRPr sz="4200">
                <a:solidFill>
                  <a:schemeClr val="tx2"/>
                </a:solidFill>
                <a:latin typeface="Book Antiqua" pitchFamily="18" charset="0"/>
                <a:ea typeface="黑体" pitchFamily="2" charset="-122"/>
              </a:defRPr>
            </a:lvl6pPr>
            <a:lvl7pPr marL="914400" fontAlgn="base">
              <a:spcBef>
                <a:spcPct val="0"/>
              </a:spcBef>
              <a:spcAft>
                <a:spcPct val="0"/>
              </a:spcAft>
              <a:defRPr sz="4200">
                <a:solidFill>
                  <a:schemeClr val="tx2"/>
                </a:solidFill>
                <a:latin typeface="Book Antiqua" pitchFamily="18" charset="0"/>
                <a:ea typeface="黑体" pitchFamily="2" charset="-122"/>
              </a:defRPr>
            </a:lvl7pPr>
            <a:lvl8pPr marL="1371600" fontAlgn="base">
              <a:spcBef>
                <a:spcPct val="0"/>
              </a:spcBef>
              <a:spcAft>
                <a:spcPct val="0"/>
              </a:spcAft>
              <a:defRPr sz="4200">
                <a:solidFill>
                  <a:schemeClr val="tx2"/>
                </a:solidFill>
                <a:latin typeface="Book Antiqua" pitchFamily="18" charset="0"/>
                <a:ea typeface="黑体" pitchFamily="2" charset="-122"/>
              </a:defRPr>
            </a:lvl8pPr>
            <a:lvl9pPr marL="1828800" fontAlgn="base">
              <a:spcBef>
                <a:spcPct val="0"/>
              </a:spcBef>
              <a:spcAft>
                <a:spcPct val="0"/>
              </a:spcAft>
              <a:defRPr sz="4200">
                <a:solidFill>
                  <a:schemeClr val="tx2"/>
                </a:solidFill>
                <a:latin typeface="Book Antiqua" pitchFamily="18" charset="0"/>
                <a:ea typeface="黑体" pitchFamily="2" charset="-122"/>
              </a:defRPr>
            </a:lvl9pPr>
          </a:lstStyle>
          <a:p>
            <a:r>
              <a:rPr lang="en-US" altLang="zh-CN" dirty="0"/>
              <a:t>7.2  </a:t>
            </a:r>
            <a:r>
              <a:rPr lang="en-US" altLang="zh-CN" dirty="0" err="1"/>
              <a:t>LoRa</a:t>
            </a:r>
            <a:endParaRPr lang="zh-CN" altLang="en-US" dirty="0"/>
          </a:p>
        </p:txBody>
      </p:sp>
      <p:sp>
        <p:nvSpPr>
          <p:cNvPr id="9" name="TextBox 8"/>
          <p:cNvSpPr txBox="1"/>
          <p:nvPr/>
        </p:nvSpPr>
        <p:spPr>
          <a:xfrm>
            <a:off x="839416" y="1556792"/>
            <a:ext cx="5904656" cy="3970318"/>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tabLst/>
              <a:defRPr sz="3200" b="1" kern="100">
                <a:solidFill>
                  <a:srgbClr val="000000"/>
                </a:solidFill>
                <a:effectLst/>
                <a:latin typeface="Calibri"/>
                <a:ea typeface="宋体"/>
                <a:cs typeface="Times New Roman"/>
              </a:defRPr>
            </a:lvl1pPr>
          </a:lstStyle>
          <a:p>
            <a:pPr lvl="0"/>
            <a:r>
              <a:rPr lang="en-US" altLang="zh-CN" sz="3600" dirty="0"/>
              <a:t>7.2.1  </a:t>
            </a:r>
            <a:r>
              <a:rPr lang="zh-CN" altLang="en-US" sz="3600" dirty="0"/>
              <a:t>技术概况</a:t>
            </a:r>
            <a:endParaRPr lang="en-US" altLang="zh-CN" sz="3600" dirty="0"/>
          </a:p>
          <a:p>
            <a:pPr lvl="0"/>
            <a:r>
              <a:rPr lang="en-US" altLang="zh-CN" sz="3600" dirty="0"/>
              <a:t>7.2.2  </a:t>
            </a:r>
            <a:r>
              <a:rPr lang="en-US" altLang="zh-CN" sz="3600" dirty="0" err="1"/>
              <a:t>LoRa</a:t>
            </a:r>
            <a:r>
              <a:rPr lang="zh-CN" altLang="en-US" sz="3600" dirty="0"/>
              <a:t>技术特点及优势</a:t>
            </a:r>
            <a:endParaRPr lang="en-US" altLang="zh-CN" sz="3600" dirty="0"/>
          </a:p>
          <a:p>
            <a:pPr lvl="0"/>
            <a:r>
              <a:rPr lang="en-US" altLang="zh-CN" sz="3600" dirty="0"/>
              <a:t>7.2.3  </a:t>
            </a:r>
            <a:r>
              <a:rPr lang="en-US" altLang="zh-CN" sz="3600" dirty="0" err="1"/>
              <a:t>LoRa</a:t>
            </a:r>
            <a:r>
              <a:rPr lang="zh-CN" altLang="en-US" sz="3600" dirty="0"/>
              <a:t>网络架构机制</a:t>
            </a:r>
            <a:endParaRPr lang="en-US" altLang="zh-CN" sz="3600" dirty="0"/>
          </a:p>
          <a:p>
            <a:pPr lvl="0"/>
            <a:r>
              <a:rPr lang="en-US" altLang="zh-CN" sz="3600" dirty="0"/>
              <a:t>7.2.4  </a:t>
            </a:r>
            <a:r>
              <a:rPr lang="zh-CN" altLang="en-US" sz="3600" dirty="0"/>
              <a:t>终端节点工作模式</a:t>
            </a:r>
            <a:endParaRPr lang="en-US" altLang="zh-CN" sz="3600" dirty="0"/>
          </a:p>
          <a:p>
            <a:pPr lvl="0"/>
            <a:r>
              <a:rPr lang="en-US" altLang="zh-CN" sz="3600" dirty="0"/>
              <a:t>7.2.5  </a:t>
            </a:r>
            <a:r>
              <a:rPr lang="zh-CN" altLang="en-US" sz="3600" dirty="0"/>
              <a:t>自适应数据速率策略</a:t>
            </a:r>
            <a:endParaRPr lang="en-US" altLang="zh-CN" sz="3600" dirty="0"/>
          </a:p>
          <a:p>
            <a:pPr lvl="0"/>
            <a:r>
              <a:rPr lang="en-US" altLang="zh-CN" sz="3600" dirty="0"/>
              <a:t>7.2.6  </a:t>
            </a:r>
            <a:r>
              <a:rPr lang="zh-CN" altLang="en-US" sz="3600" dirty="0"/>
              <a:t>消息安全加密机制</a:t>
            </a:r>
            <a:endParaRPr lang="en-US" altLang="zh-CN" sz="3600" dirty="0"/>
          </a:p>
          <a:p>
            <a:pPr lvl="0"/>
            <a:r>
              <a:rPr lang="en-US" altLang="zh-CN" sz="3600" dirty="0"/>
              <a:t>7.2.7  </a:t>
            </a:r>
            <a:r>
              <a:rPr lang="zh-CN" altLang="en-US" sz="3600" dirty="0"/>
              <a:t>应用场景</a:t>
            </a:r>
            <a:endParaRPr lang="en-US" altLang="zh-CN" sz="3600" dirty="0"/>
          </a:p>
        </p:txBody>
      </p:sp>
    </p:spTree>
    <p:extLst>
      <p:ext uri="{BB962C8B-B14F-4D97-AF65-F5344CB8AC3E}">
        <p14:creationId xmlns:p14="http://schemas.microsoft.com/office/powerpoint/2010/main" val="19854676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err="1"/>
              <a:t>LoRa</a:t>
            </a:r>
            <a:r>
              <a:rPr lang="zh-CN" altLang="zh-CN" dirty="0"/>
              <a:t>主要采用了</a:t>
            </a:r>
            <a:r>
              <a:rPr lang="zh-CN" altLang="zh-CN" dirty="0">
                <a:solidFill>
                  <a:schemeClr val="bg2"/>
                </a:solidFill>
              </a:rPr>
              <a:t>窄带扩频技术</a:t>
            </a:r>
            <a:r>
              <a:rPr lang="zh-CN" altLang="zh-CN" dirty="0"/>
              <a:t>，</a:t>
            </a:r>
            <a:r>
              <a:rPr lang="zh-CN" altLang="zh-CN" dirty="0">
                <a:solidFill>
                  <a:schemeClr val="bg2"/>
                </a:solidFill>
              </a:rPr>
              <a:t>抗干扰能力强</a:t>
            </a:r>
            <a:r>
              <a:rPr lang="zh-CN" altLang="zh-CN" dirty="0"/>
              <a:t>，大大改善了接收灵敏度，在一定程度上奠定了</a:t>
            </a:r>
            <a:r>
              <a:rPr lang="en-US" altLang="zh-CN" dirty="0" err="1"/>
              <a:t>LoRa</a:t>
            </a:r>
            <a:r>
              <a:rPr lang="zh-CN" altLang="zh-CN" dirty="0"/>
              <a:t>技术的远距离和低功耗性能的基础。</a:t>
            </a:r>
            <a:endParaRPr lang="en-US" altLang="zh-CN" dirty="0"/>
          </a:p>
          <a:p>
            <a:pPr marL="0" indent="720000" algn="just">
              <a:spcBef>
                <a:spcPct val="0"/>
              </a:spcBef>
              <a:buNone/>
            </a:pPr>
            <a:r>
              <a:rPr lang="en-US" altLang="zh-CN" dirty="0"/>
              <a:t>	</a:t>
            </a:r>
            <a:r>
              <a:rPr lang="zh-CN" altLang="zh-CN" dirty="0"/>
              <a:t>作为</a:t>
            </a:r>
            <a:r>
              <a:rPr lang="en-US" altLang="zh-CN" dirty="0"/>
              <a:t>LPWAN</a:t>
            </a:r>
            <a:r>
              <a:rPr lang="zh-CN" altLang="zh-CN" dirty="0"/>
              <a:t>技术之一，</a:t>
            </a:r>
            <a:r>
              <a:rPr lang="en-US" altLang="zh-CN" dirty="0" err="1"/>
              <a:t>LoRa</a:t>
            </a:r>
            <a:r>
              <a:rPr lang="zh-CN" altLang="zh-CN" dirty="0"/>
              <a:t>具备</a:t>
            </a:r>
            <a:r>
              <a:rPr lang="zh-CN" altLang="zh-CN" dirty="0">
                <a:solidFill>
                  <a:schemeClr val="bg2"/>
                </a:solidFill>
              </a:rPr>
              <a:t>长距离、低功耗、低成本、易于部署、标准化</a:t>
            </a:r>
            <a:r>
              <a:rPr lang="zh-CN" altLang="zh-CN" dirty="0"/>
              <a:t>等特点。表</a:t>
            </a:r>
            <a:r>
              <a:rPr lang="en-US" altLang="zh-CN" dirty="0"/>
              <a:t>7-1</a:t>
            </a:r>
            <a:r>
              <a:rPr lang="zh-CN" altLang="zh-CN" dirty="0"/>
              <a:t>为</a:t>
            </a:r>
            <a:r>
              <a:rPr lang="en-US" altLang="zh-CN" dirty="0" err="1"/>
              <a:t>LoRa</a:t>
            </a:r>
            <a:r>
              <a:rPr lang="zh-CN" altLang="zh-CN" dirty="0"/>
              <a:t>技术的关键特点及其对应的优势。</a:t>
            </a:r>
            <a:endParaRPr lang="en-US" altLang="zh-CN" dirty="0"/>
          </a:p>
          <a:p>
            <a:pPr marL="0" indent="720000" algn="just">
              <a:spcBef>
                <a:spcPct val="0"/>
              </a:spcBef>
              <a:buNone/>
            </a:pPr>
            <a:endParaRPr lang="en-US" altLang="zh-CN" dirty="0"/>
          </a:p>
        </p:txBody>
      </p:sp>
      <p:sp>
        <p:nvSpPr>
          <p:cNvPr id="2" name="标题 1"/>
          <p:cNvSpPr>
            <a:spLocks noGrp="1"/>
          </p:cNvSpPr>
          <p:nvPr>
            <p:ph type="title"/>
          </p:nvPr>
        </p:nvSpPr>
        <p:spPr/>
        <p:txBody>
          <a:bodyPr/>
          <a:lstStyle/>
          <a:p>
            <a:r>
              <a:rPr lang="en-US" altLang="zh-CN" dirty="0"/>
              <a:t>7.2.1 </a:t>
            </a:r>
            <a:r>
              <a:rPr lang="zh-CN" altLang="en-US"/>
              <a:t>技术概况</a:t>
            </a:r>
            <a:endParaRPr lang="zh-CN"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5778805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ctr">
              <a:spcBef>
                <a:spcPct val="0"/>
              </a:spcBef>
              <a:buNone/>
            </a:pPr>
            <a:r>
              <a:rPr lang="zh-CN" altLang="zh-CN" b="0" dirty="0"/>
              <a:t>表</a:t>
            </a:r>
            <a:r>
              <a:rPr lang="en-US" altLang="zh-CN" b="0" dirty="0"/>
              <a:t>7-1  </a:t>
            </a:r>
            <a:r>
              <a:rPr lang="en-US" altLang="zh-CN" b="0" dirty="0" err="1"/>
              <a:t>LoRa</a:t>
            </a:r>
            <a:r>
              <a:rPr lang="zh-CN" altLang="zh-CN" b="0" dirty="0"/>
              <a:t>技术的关键特点及其优势</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7.2.2  lora</a:t>
            </a:r>
            <a:r>
              <a:rPr lang="zh-CN" altLang="en-US" dirty="0"/>
              <a:t>技术特点及优势</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grpSp>
        <p:nvGrpSpPr>
          <p:cNvPr id="6" name="Group 4">
            <a:extLst>
              <a:ext uri="{FF2B5EF4-FFF2-40B4-BE49-F238E27FC236}">
                <a16:creationId xmlns:a16="http://schemas.microsoft.com/office/drawing/2014/main" id="{47D95928-50E9-4C95-AA26-33F9BFD3D714}"/>
              </a:ext>
            </a:extLst>
          </p:cNvPr>
          <p:cNvGrpSpPr>
            <a:grpSpLocks noChangeAspect="1"/>
          </p:cNvGrpSpPr>
          <p:nvPr/>
        </p:nvGrpSpPr>
        <p:grpSpPr bwMode="auto">
          <a:xfrm>
            <a:off x="492125" y="1997075"/>
            <a:ext cx="11149013" cy="4656138"/>
            <a:chOff x="310" y="1258"/>
            <a:chExt cx="7023" cy="2933"/>
          </a:xfrm>
        </p:grpSpPr>
        <p:sp>
          <p:nvSpPr>
            <p:cNvPr id="7" name="AutoShape 3">
              <a:extLst>
                <a:ext uri="{FF2B5EF4-FFF2-40B4-BE49-F238E27FC236}">
                  <a16:creationId xmlns:a16="http://schemas.microsoft.com/office/drawing/2014/main" id="{C344F9DA-3E17-4F79-B633-CD380123A261}"/>
                </a:ext>
              </a:extLst>
            </p:cNvPr>
            <p:cNvSpPr>
              <a:spLocks noChangeAspect="1" noChangeArrowheads="1" noTextEdit="1"/>
            </p:cNvSpPr>
            <p:nvPr/>
          </p:nvSpPr>
          <p:spPr bwMode="auto">
            <a:xfrm>
              <a:off x="310" y="1258"/>
              <a:ext cx="7023" cy="2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5">
              <a:extLst>
                <a:ext uri="{FF2B5EF4-FFF2-40B4-BE49-F238E27FC236}">
                  <a16:creationId xmlns:a16="http://schemas.microsoft.com/office/drawing/2014/main" id="{92B9A6BE-EADB-402A-903E-447AE289314B}"/>
                </a:ext>
              </a:extLst>
            </p:cNvPr>
            <p:cNvSpPr>
              <a:spLocks noChangeArrowheads="1"/>
            </p:cNvSpPr>
            <p:nvPr/>
          </p:nvSpPr>
          <p:spPr bwMode="auto">
            <a:xfrm>
              <a:off x="2368" y="1334"/>
              <a:ext cx="48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关键特点</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2812FF55-3854-4023-B57D-C286ED3BBEFD}"/>
                </a:ext>
              </a:extLst>
            </p:cNvPr>
            <p:cNvSpPr>
              <a:spLocks noChangeArrowheads="1"/>
            </p:cNvSpPr>
            <p:nvPr/>
          </p:nvSpPr>
          <p:spPr bwMode="auto">
            <a:xfrm>
              <a:off x="2891" y="1334"/>
              <a:ext cx="3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F972EA13-8FA5-4A79-800F-5FF61FFEDDEE}"/>
                </a:ext>
              </a:extLst>
            </p:cNvPr>
            <p:cNvSpPr>
              <a:spLocks noChangeArrowheads="1"/>
            </p:cNvSpPr>
            <p:nvPr/>
          </p:nvSpPr>
          <p:spPr bwMode="auto">
            <a:xfrm>
              <a:off x="5939" y="1334"/>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优势</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8">
              <a:extLst>
                <a:ext uri="{FF2B5EF4-FFF2-40B4-BE49-F238E27FC236}">
                  <a16:creationId xmlns:a16="http://schemas.microsoft.com/office/drawing/2014/main" id="{01DD0EAE-BA93-4A7A-BDCF-1E5C4667391F}"/>
                </a:ext>
              </a:extLst>
            </p:cNvPr>
            <p:cNvSpPr>
              <a:spLocks noChangeArrowheads="1"/>
            </p:cNvSpPr>
            <p:nvPr/>
          </p:nvSpPr>
          <p:spPr bwMode="auto">
            <a:xfrm>
              <a:off x="6201" y="1334"/>
              <a:ext cx="3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 name="Rectangle 9">
              <a:extLst>
                <a:ext uri="{FF2B5EF4-FFF2-40B4-BE49-F238E27FC236}">
                  <a16:creationId xmlns:a16="http://schemas.microsoft.com/office/drawing/2014/main" id="{D2B033BE-D9E1-4DE9-BD96-8C04ECEB0A81}"/>
                </a:ext>
              </a:extLst>
            </p:cNvPr>
            <p:cNvSpPr>
              <a:spLocks noChangeArrowheads="1"/>
            </p:cNvSpPr>
            <p:nvPr/>
          </p:nvSpPr>
          <p:spPr bwMode="auto">
            <a:xfrm>
              <a:off x="379" y="1258"/>
              <a:ext cx="4499"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10">
              <a:extLst>
                <a:ext uri="{FF2B5EF4-FFF2-40B4-BE49-F238E27FC236}">
                  <a16:creationId xmlns:a16="http://schemas.microsoft.com/office/drawing/2014/main" id="{9B2C6A73-AE80-4FF7-AD6C-1B51BBBF08B5}"/>
                </a:ext>
              </a:extLst>
            </p:cNvPr>
            <p:cNvSpPr>
              <a:spLocks noChangeArrowheads="1"/>
            </p:cNvSpPr>
            <p:nvPr/>
          </p:nvSpPr>
          <p:spPr bwMode="auto">
            <a:xfrm>
              <a:off x="4878" y="1258"/>
              <a:ext cx="17"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11">
              <a:extLst>
                <a:ext uri="{FF2B5EF4-FFF2-40B4-BE49-F238E27FC236}">
                  <a16:creationId xmlns:a16="http://schemas.microsoft.com/office/drawing/2014/main" id="{F2AD3A79-093D-4467-9B05-08067B85C284}"/>
                </a:ext>
              </a:extLst>
            </p:cNvPr>
            <p:cNvSpPr>
              <a:spLocks noChangeArrowheads="1"/>
            </p:cNvSpPr>
            <p:nvPr/>
          </p:nvSpPr>
          <p:spPr bwMode="auto">
            <a:xfrm>
              <a:off x="4895" y="1258"/>
              <a:ext cx="2367"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12">
              <a:extLst>
                <a:ext uri="{FF2B5EF4-FFF2-40B4-BE49-F238E27FC236}">
                  <a16:creationId xmlns:a16="http://schemas.microsoft.com/office/drawing/2014/main" id="{119EBEFE-4111-4A3B-9A4F-8C4D20C6771C}"/>
                </a:ext>
              </a:extLst>
            </p:cNvPr>
            <p:cNvSpPr>
              <a:spLocks noChangeArrowheads="1"/>
            </p:cNvSpPr>
            <p:nvPr/>
          </p:nvSpPr>
          <p:spPr bwMode="auto">
            <a:xfrm>
              <a:off x="4878" y="1273"/>
              <a:ext cx="8" cy="2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13">
              <a:extLst>
                <a:ext uri="{FF2B5EF4-FFF2-40B4-BE49-F238E27FC236}">
                  <a16:creationId xmlns:a16="http://schemas.microsoft.com/office/drawing/2014/main" id="{EE2B123B-AEC2-4F00-9EF4-A1BFDD9A5444}"/>
                </a:ext>
              </a:extLst>
            </p:cNvPr>
            <p:cNvSpPr>
              <a:spLocks noChangeArrowheads="1"/>
            </p:cNvSpPr>
            <p:nvPr/>
          </p:nvSpPr>
          <p:spPr bwMode="auto">
            <a:xfrm>
              <a:off x="2175" y="1581"/>
              <a:ext cx="32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157dB</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 name="Rectangle 14">
              <a:extLst>
                <a:ext uri="{FF2B5EF4-FFF2-40B4-BE49-F238E27FC236}">
                  <a16:creationId xmlns:a16="http://schemas.microsoft.com/office/drawing/2014/main" id="{83DBDED9-FEE9-4164-91F4-6B79A5D264ED}"/>
                </a:ext>
              </a:extLst>
            </p:cNvPr>
            <p:cNvSpPr>
              <a:spLocks noChangeArrowheads="1"/>
            </p:cNvSpPr>
            <p:nvPr/>
          </p:nvSpPr>
          <p:spPr bwMode="auto">
            <a:xfrm>
              <a:off x="2565" y="1581"/>
              <a:ext cx="48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链路预算</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9" name="Rectangle 15">
              <a:extLst>
                <a:ext uri="{FF2B5EF4-FFF2-40B4-BE49-F238E27FC236}">
                  <a16:creationId xmlns:a16="http://schemas.microsoft.com/office/drawing/2014/main" id="{389B4008-FBB1-40DC-9B92-D9E3A76E247E}"/>
                </a:ext>
              </a:extLst>
            </p:cNvPr>
            <p:cNvSpPr>
              <a:spLocks noChangeArrowheads="1"/>
            </p:cNvSpPr>
            <p:nvPr/>
          </p:nvSpPr>
          <p:spPr bwMode="auto">
            <a:xfrm>
              <a:off x="3086" y="1581"/>
              <a:ext cx="3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16">
              <a:extLst>
                <a:ext uri="{FF2B5EF4-FFF2-40B4-BE49-F238E27FC236}">
                  <a16:creationId xmlns:a16="http://schemas.microsoft.com/office/drawing/2014/main" id="{B005B7E3-8105-43BA-B662-69757301A5F9}"/>
                </a:ext>
              </a:extLst>
            </p:cNvPr>
            <p:cNvSpPr>
              <a:spLocks noChangeArrowheads="1"/>
            </p:cNvSpPr>
            <p:nvPr/>
          </p:nvSpPr>
          <p:spPr bwMode="auto">
            <a:xfrm>
              <a:off x="5874" y="1705"/>
              <a:ext cx="36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远距离</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 name="Rectangle 17">
              <a:extLst>
                <a:ext uri="{FF2B5EF4-FFF2-40B4-BE49-F238E27FC236}">
                  <a16:creationId xmlns:a16="http://schemas.microsoft.com/office/drawing/2014/main" id="{8FA02C31-AE75-46B1-9729-80814D52A7AF}"/>
                </a:ext>
              </a:extLst>
            </p:cNvPr>
            <p:cNvSpPr>
              <a:spLocks noChangeArrowheads="1"/>
            </p:cNvSpPr>
            <p:nvPr/>
          </p:nvSpPr>
          <p:spPr bwMode="auto">
            <a:xfrm>
              <a:off x="6268" y="1705"/>
              <a:ext cx="3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2" name="Rectangle 18">
              <a:extLst>
                <a:ext uri="{FF2B5EF4-FFF2-40B4-BE49-F238E27FC236}">
                  <a16:creationId xmlns:a16="http://schemas.microsoft.com/office/drawing/2014/main" id="{1F3764FF-DD71-4288-874A-B892046DE611}"/>
                </a:ext>
              </a:extLst>
            </p:cNvPr>
            <p:cNvSpPr>
              <a:spLocks noChangeArrowheads="1"/>
            </p:cNvSpPr>
            <p:nvPr/>
          </p:nvSpPr>
          <p:spPr bwMode="auto">
            <a:xfrm>
              <a:off x="379" y="1514"/>
              <a:ext cx="449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19">
              <a:extLst>
                <a:ext uri="{FF2B5EF4-FFF2-40B4-BE49-F238E27FC236}">
                  <a16:creationId xmlns:a16="http://schemas.microsoft.com/office/drawing/2014/main" id="{BFE298DD-D842-439D-90B5-B7E091862CC3}"/>
                </a:ext>
              </a:extLst>
            </p:cNvPr>
            <p:cNvSpPr>
              <a:spLocks noChangeArrowheads="1"/>
            </p:cNvSpPr>
            <p:nvPr/>
          </p:nvSpPr>
          <p:spPr bwMode="auto">
            <a:xfrm>
              <a:off x="4878" y="151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20">
              <a:extLst>
                <a:ext uri="{FF2B5EF4-FFF2-40B4-BE49-F238E27FC236}">
                  <a16:creationId xmlns:a16="http://schemas.microsoft.com/office/drawing/2014/main" id="{C5E0C1FF-EF87-4E24-AFB8-C829651503FA}"/>
                </a:ext>
              </a:extLst>
            </p:cNvPr>
            <p:cNvSpPr>
              <a:spLocks noChangeArrowheads="1"/>
            </p:cNvSpPr>
            <p:nvPr/>
          </p:nvSpPr>
          <p:spPr bwMode="auto">
            <a:xfrm>
              <a:off x="4886" y="1514"/>
              <a:ext cx="237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21">
              <a:extLst>
                <a:ext uri="{FF2B5EF4-FFF2-40B4-BE49-F238E27FC236}">
                  <a16:creationId xmlns:a16="http://schemas.microsoft.com/office/drawing/2014/main" id="{2A58C1FC-ACD4-4664-9707-CB190047C579}"/>
                </a:ext>
              </a:extLst>
            </p:cNvPr>
            <p:cNvSpPr>
              <a:spLocks noChangeArrowheads="1"/>
            </p:cNvSpPr>
            <p:nvPr/>
          </p:nvSpPr>
          <p:spPr bwMode="auto">
            <a:xfrm>
              <a:off x="4878" y="1522"/>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2">
              <a:extLst>
                <a:ext uri="{FF2B5EF4-FFF2-40B4-BE49-F238E27FC236}">
                  <a16:creationId xmlns:a16="http://schemas.microsoft.com/office/drawing/2014/main" id="{3FDEE63E-39AC-41E4-8024-A9111092016C}"/>
                </a:ext>
              </a:extLst>
            </p:cNvPr>
            <p:cNvSpPr>
              <a:spLocks noChangeArrowheads="1"/>
            </p:cNvSpPr>
            <p:nvPr/>
          </p:nvSpPr>
          <p:spPr bwMode="auto">
            <a:xfrm>
              <a:off x="2301" y="1828"/>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距离</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7" name="Rectangle 23">
              <a:extLst>
                <a:ext uri="{FF2B5EF4-FFF2-40B4-BE49-F238E27FC236}">
                  <a16:creationId xmlns:a16="http://schemas.microsoft.com/office/drawing/2014/main" id="{46AAF02E-32C8-4A12-9E74-3015314ABF7D}"/>
                </a:ext>
              </a:extLst>
            </p:cNvPr>
            <p:cNvSpPr>
              <a:spLocks noChangeArrowheads="1"/>
            </p:cNvSpPr>
            <p:nvPr/>
          </p:nvSpPr>
          <p:spPr bwMode="auto">
            <a:xfrm>
              <a:off x="2565" y="1828"/>
              <a:ext cx="36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&gt;15km</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8" name="Rectangle 24">
              <a:extLst>
                <a:ext uri="{FF2B5EF4-FFF2-40B4-BE49-F238E27FC236}">
                  <a16:creationId xmlns:a16="http://schemas.microsoft.com/office/drawing/2014/main" id="{F06D2E76-8FDC-4711-A372-36C6ACC3DB0A}"/>
                </a:ext>
              </a:extLst>
            </p:cNvPr>
            <p:cNvSpPr>
              <a:spLocks noChangeArrowheads="1"/>
            </p:cNvSpPr>
            <p:nvPr/>
          </p:nvSpPr>
          <p:spPr bwMode="auto">
            <a:xfrm>
              <a:off x="2960" y="1828"/>
              <a:ext cx="3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9" name="Rectangle 25">
              <a:extLst>
                <a:ext uri="{FF2B5EF4-FFF2-40B4-BE49-F238E27FC236}">
                  <a16:creationId xmlns:a16="http://schemas.microsoft.com/office/drawing/2014/main" id="{B55F3B0F-22BE-446F-A1C3-DE3D619EFC3B}"/>
                </a:ext>
              </a:extLst>
            </p:cNvPr>
            <p:cNvSpPr>
              <a:spLocks noChangeArrowheads="1"/>
            </p:cNvSpPr>
            <p:nvPr/>
          </p:nvSpPr>
          <p:spPr bwMode="auto">
            <a:xfrm>
              <a:off x="379" y="1762"/>
              <a:ext cx="449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6">
              <a:extLst>
                <a:ext uri="{FF2B5EF4-FFF2-40B4-BE49-F238E27FC236}">
                  <a16:creationId xmlns:a16="http://schemas.microsoft.com/office/drawing/2014/main" id="{3564D8A6-3C6B-4DAB-A747-7014F4B18571}"/>
                </a:ext>
              </a:extLst>
            </p:cNvPr>
            <p:cNvSpPr>
              <a:spLocks noChangeArrowheads="1"/>
            </p:cNvSpPr>
            <p:nvPr/>
          </p:nvSpPr>
          <p:spPr bwMode="auto">
            <a:xfrm>
              <a:off x="4878" y="1762"/>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27">
              <a:extLst>
                <a:ext uri="{FF2B5EF4-FFF2-40B4-BE49-F238E27FC236}">
                  <a16:creationId xmlns:a16="http://schemas.microsoft.com/office/drawing/2014/main" id="{895E31E4-6AB5-46BE-A773-4E394156EDE2}"/>
                </a:ext>
              </a:extLst>
            </p:cNvPr>
            <p:cNvSpPr>
              <a:spLocks noChangeArrowheads="1"/>
            </p:cNvSpPr>
            <p:nvPr/>
          </p:nvSpPr>
          <p:spPr bwMode="auto">
            <a:xfrm>
              <a:off x="4878" y="1769"/>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28">
              <a:extLst>
                <a:ext uri="{FF2B5EF4-FFF2-40B4-BE49-F238E27FC236}">
                  <a16:creationId xmlns:a16="http://schemas.microsoft.com/office/drawing/2014/main" id="{168C5FF7-A0EF-4F35-B97B-E3B6E4131E1C}"/>
                </a:ext>
              </a:extLst>
            </p:cNvPr>
            <p:cNvSpPr>
              <a:spLocks noChangeArrowheads="1"/>
            </p:cNvSpPr>
            <p:nvPr/>
          </p:nvSpPr>
          <p:spPr bwMode="auto">
            <a:xfrm>
              <a:off x="2041" y="2173"/>
              <a:ext cx="109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最小的基础设施成本</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3" name="Rectangle 29">
              <a:extLst>
                <a:ext uri="{FF2B5EF4-FFF2-40B4-BE49-F238E27FC236}">
                  <a16:creationId xmlns:a16="http://schemas.microsoft.com/office/drawing/2014/main" id="{67A38D0D-A8E1-4770-9BE2-BEC02CB2B0C7}"/>
                </a:ext>
              </a:extLst>
            </p:cNvPr>
            <p:cNvSpPr>
              <a:spLocks noChangeArrowheads="1"/>
            </p:cNvSpPr>
            <p:nvPr/>
          </p:nvSpPr>
          <p:spPr bwMode="auto">
            <a:xfrm>
              <a:off x="3220" y="2173"/>
              <a:ext cx="3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4" name="Rectangle 30">
              <a:extLst>
                <a:ext uri="{FF2B5EF4-FFF2-40B4-BE49-F238E27FC236}">
                  <a16:creationId xmlns:a16="http://schemas.microsoft.com/office/drawing/2014/main" id="{5484A126-A364-4789-85A5-5EA2210E7349}"/>
                </a:ext>
              </a:extLst>
            </p:cNvPr>
            <p:cNvSpPr>
              <a:spLocks noChangeArrowheads="1"/>
            </p:cNvSpPr>
            <p:nvPr/>
          </p:nvSpPr>
          <p:spPr bwMode="auto">
            <a:xfrm>
              <a:off x="5613" y="2297"/>
              <a:ext cx="84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易于建设和部署</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5" name="Rectangle 31">
              <a:extLst>
                <a:ext uri="{FF2B5EF4-FFF2-40B4-BE49-F238E27FC236}">
                  <a16:creationId xmlns:a16="http://schemas.microsoft.com/office/drawing/2014/main" id="{E3A509FF-4A6A-4F40-9B7B-E6CD98D935F8}"/>
                </a:ext>
              </a:extLst>
            </p:cNvPr>
            <p:cNvSpPr>
              <a:spLocks noChangeArrowheads="1"/>
            </p:cNvSpPr>
            <p:nvPr/>
          </p:nvSpPr>
          <p:spPr bwMode="auto">
            <a:xfrm>
              <a:off x="6530" y="2297"/>
              <a:ext cx="3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6" name="Rectangle 32">
              <a:extLst>
                <a:ext uri="{FF2B5EF4-FFF2-40B4-BE49-F238E27FC236}">
                  <a16:creationId xmlns:a16="http://schemas.microsoft.com/office/drawing/2014/main" id="{2B3FB887-2F33-4679-8A37-A76924C4DF8F}"/>
                </a:ext>
              </a:extLst>
            </p:cNvPr>
            <p:cNvSpPr>
              <a:spLocks noChangeArrowheads="1"/>
            </p:cNvSpPr>
            <p:nvPr/>
          </p:nvSpPr>
          <p:spPr bwMode="auto">
            <a:xfrm>
              <a:off x="379" y="2009"/>
              <a:ext cx="449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33">
              <a:extLst>
                <a:ext uri="{FF2B5EF4-FFF2-40B4-BE49-F238E27FC236}">
                  <a16:creationId xmlns:a16="http://schemas.microsoft.com/office/drawing/2014/main" id="{730F1C3D-AA73-4704-8C90-B80122909C79}"/>
                </a:ext>
              </a:extLst>
            </p:cNvPr>
            <p:cNvSpPr>
              <a:spLocks noChangeArrowheads="1"/>
            </p:cNvSpPr>
            <p:nvPr/>
          </p:nvSpPr>
          <p:spPr bwMode="auto">
            <a:xfrm>
              <a:off x="4878" y="2009"/>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4">
              <a:extLst>
                <a:ext uri="{FF2B5EF4-FFF2-40B4-BE49-F238E27FC236}">
                  <a16:creationId xmlns:a16="http://schemas.microsoft.com/office/drawing/2014/main" id="{F1760361-E835-46EE-B5BF-3F1CA6909764}"/>
                </a:ext>
              </a:extLst>
            </p:cNvPr>
            <p:cNvSpPr>
              <a:spLocks noChangeArrowheads="1"/>
            </p:cNvSpPr>
            <p:nvPr/>
          </p:nvSpPr>
          <p:spPr bwMode="auto">
            <a:xfrm>
              <a:off x="4886" y="2009"/>
              <a:ext cx="237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35">
              <a:extLst>
                <a:ext uri="{FF2B5EF4-FFF2-40B4-BE49-F238E27FC236}">
                  <a16:creationId xmlns:a16="http://schemas.microsoft.com/office/drawing/2014/main" id="{B700E99F-3227-4C26-A723-E08F27931664}"/>
                </a:ext>
              </a:extLst>
            </p:cNvPr>
            <p:cNvSpPr>
              <a:spLocks noChangeArrowheads="1"/>
            </p:cNvSpPr>
            <p:nvPr/>
          </p:nvSpPr>
          <p:spPr bwMode="auto">
            <a:xfrm>
              <a:off x="4878" y="2016"/>
              <a:ext cx="8" cy="43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36">
              <a:extLst>
                <a:ext uri="{FF2B5EF4-FFF2-40B4-BE49-F238E27FC236}">
                  <a16:creationId xmlns:a16="http://schemas.microsoft.com/office/drawing/2014/main" id="{99853378-DB6B-4D0A-95E0-7460B44D513C}"/>
                </a:ext>
              </a:extLst>
            </p:cNvPr>
            <p:cNvSpPr>
              <a:spLocks noChangeArrowheads="1"/>
            </p:cNvSpPr>
            <p:nvPr/>
          </p:nvSpPr>
          <p:spPr bwMode="auto">
            <a:xfrm>
              <a:off x="1819" y="2518"/>
              <a:ext cx="48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使用网关</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 name="Rectangle 37">
              <a:extLst>
                <a:ext uri="{FF2B5EF4-FFF2-40B4-BE49-F238E27FC236}">
                  <a16:creationId xmlns:a16="http://schemas.microsoft.com/office/drawing/2014/main" id="{74398F56-4163-4163-9F93-647734E79E5A}"/>
                </a:ext>
              </a:extLst>
            </p:cNvPr>
            <p:cNvSpPr>
              <a:spLocks noChangeArrowheads="1"/>
            </p:cNvSpPr>
            <p:nvPr/>
          </p:nvSpPr>
          <p:spPr bwMode="auto">
            <a:xfrm>
              <a:off x="2345" y="2518"/>
              <a:ext cx="4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2" name="Rectangle 38">
              <a:extLst>
                <a:ext uri="{FF2B5EF4-FFF2-40B4-BE49-F238E27FC236}">
                  <a16:creationId xmlns:a16="http://schemas.microsoft.com/office/drawing/2014/main" id="{A498C210-5353-4079-966A-E29FC48F58AA}"/>
                </a:ext>
              </a:extLst>
            </p:cNvPr>
            <p:cNvSpPr>
              <a:spLocks noChangeArrowheads="1"/>
            </p:cNvSpPr>
            <p:nvPr/>
          </p:nvSpPr>
          <p:spPr bwMode="auto">
            <a:xfrm>
              <a:off x="2393" y="2518"/>
              <a:ext cx="9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集中扩展系统容量</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9">
              <a:extLst>
                <a:ext uri="{FF2B5EF4-FFF2-40B4-BE49-F238E27FC236}">
                  <a16:creationId xmlns:a16="http://schemas.microsoft.com/office/drawing/2014/main" id="{3E223522-6D3D-4870-81B5-36A8A318277D}"/>
                </a:ext>
              </a:extLst>
            </p:cNvPr>
            <p:cNvSpPr>
              <a:spLocks noChangeArrowheads="1"/>
            </p:cNvSpPr>
            <p:nvPr/>
          </p:nvSpPr>
          <p:spPr bwMode="auto">
            <a:xfrm>
              <a:off x="3440" y="2518"/>
              <a:ext cx="3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4" name="Rectangle 40">
              <a:extLst>
                <a:ext uri="{FF2B5EF4-FFF2-40B4-BE49-F238E27FC236}">
                  <a16:creationId xmlns:a16="http://schemas.microsoft.com/office/drawing/2014/main" id="{4EBEB663-70E5-49D6-ADFD-6ADE80C866DB}"/>
                </a:ext>
              </a:extLst>
            </p:cNvPr>
            <p:cNvSpPr>
              <a:spLocks noChangeArrowheads="1"/>
            </p:cNvSpPr>
            <p:nvPr/>
          </p:nvSpPr>
          <p:spPr bwMode="auto">
            <a:xfrm>
              <a:off x="379" y="2452"/>
              <a:ext cx="449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41">
              <a:extLst>
                <a:ext uri="{FF2B5EF4-FFF2-40B4-BE49-F238E27FC236}">
                  <a16:creationId xmlns:a16="http://schemas.microsoft.com/office/drawing/2014/main" id="{2EBDF27F-8BDB-4CD0-A87D-076E0D093208}"/>
                </a:ext>
              </a:extLst>
            </p:cNvPr>
            <p:cNvSpPr>
              <a:spLocks noChangeArrowheads="1"/>
            </p:cNvSpPr>
            <p:nvPr/>
          </p:nvSpPr>
          <p:spPr bwMode="auto">
            <a:xfrm>
              <a:off x="4878" y="2452"/>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42">
              <a:extLst>
                <a:ext uri="{FF2B5EF4-FFF2-40B4-BE49-F238E27FC236}">
                  <a16:creationId xmlns:a16="http://schemas.microsoft.com/office/drawing/2014/main" id="{8F4B8D32-BE91-44AB-8043-59E75532D83F}"/>
                </a:ext>
              </a:extLst>
            </p:cNvPr>
            <p:cNvSpPr>
              <a:spLocks noChangeArrowheads="1"/>
            </p:cNvSpPr>
            <p:nvPr/>
          </p:nvSpPr>
          <p:spPr bwMode="auto">
            <a:xfrm>
              <a:off x="4878" y="2459"/>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43">
              <a:extLst>
                <a:ext uri="{FF2B5EF4-FFF2-40B4-BE49-F238E27FC236}">
                  <a16:creationId xmlns:a16="http://schemas.microsoft.com/office/drawing/2014/main" id="{0E65888A-9E97-494E-9B66-5F04925B7AE0}"/>
                </a:ext>
              </a:extLst>
            </p:cNvPr>
            <p:cNvSpPr>
              <a:spLocks noChangeArrowheads="1"/>
            </p:cNvSpPr>
            <p:nvPr/>
          </p:nvSpPr>
          <p:spPr bwMode="auto">
            <a:xfrm>
              <a:off x="2173" y="2766"/>
              <a:ext cx="48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电池寿命</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8" name="Rectangle 44">
              <a:extLst>
                <a:ext uri="{FF2B5EF4-FFF2-40B4-BE49-F238E27FC236}">
                  <a16:creationId xmlns:a16="http://schemas.microsoft.com/office/drawing/2014/main" id="{7EDDFCBA-C16E-4105-A5AD-6F617BD1336C}"/>
                </a:ext>
              </a:extLst>
            </p:cNvPr>
            <p:cNvSpPr>
              <a:spLocks noChangeArrowheads="1"/>
            </p:cNvSpPr>
            <p:nvPr/>
          </p:nvSpPr>
          <p:spPr bwMode="auto">
            <a:xfrm>
              <a:off x="2699" y="2766"/>
              <a:ext cx="20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&gt;10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9" name="Rectangle 45">
              <a:extLst>
                <a:ext uri="{FF2B5EF4-FFF2-40B4-BE49-F238E27FC236}">
                  <a16:creationId xmlns:a16="http://schemas.microsoft.com/office/drawing/2014/main" id="{653322B6-E7E8-4BCD-AE32-CBF0C7983656}"/>
                </a:ext>
              </a:extLst>
            </p:cNvPr>
            <p:cNvSpPr>
              <a:spLocks noChangeArrowheads="1"/>
            </p:cNvSpPr>
            <p:nvPr/>
          </p:nvSpPr>
          <p:spPr bwMode="auto">
            <a:xfrm>
              <a:off x="2956" y="2766"/>
              <a:ext cx="12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年</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0" name="Rectangle 46">
              <a:extLst>
                <a:ext uri="{FF2B5EF4-FFF2-40B4-BE49-F238E27FC236}">
                  <a16:creationId xmlns:a16="http://schemas.microsoft.com/office/drawing/2014/main" id="{6EC1858F-8239-4B80-8D50-4CC96CDD1732}"/>
                </a:ext>
              </a:extLst>
            </p:cNvPr>
            <p:cNvSpPr>
              <a:spLocks noChangeArrowheads="1"/>
            </p:cNvSpPr>
            <p:nvPr/>
          </p:nvSpPr>
          <p:spPr bwMode="auto">
            <a:xfrm>
              <a:off x="3086" y="2766"/>
              <a:ext cx="3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1" name="Rectangle 47">
              <a:extLst>
                <a:ext uri="{FF2B5EF4-FFF2-40B4-BE49-F238E27FC236}">
                  <a16:creationId xmlns:a16="http://schemas.microsoft.com/office/drawing/2014/main" id="{1832D4CD-EE67-4DCC-9884-31BB808B9E06}"/>
                </a:ext>
              </a:extLst>
            </p:cNvPr>
            <p:cNvSpPr>
              <a:spLocks noChangeArrowheads="1"/>
            </p:cNvSpPr>
            <p:nvPr/>
          </p:nvSpPr>
          <p:spPr bwMode="auto">
            <a:xfrm>
              <a:off x="5677" y="2889"/>
              <a:ext cx="72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延迟电池寿命</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2" name="Rectangle 48">
              <a:extLst>
                <a:ext uri="{FF2B5EF4-FFF2-40B4-BE49-F238E27FC236}">
                  <a16:creationId xmlns:a16="http://schemas.microsoft.com/office/drawing/2014/main" id="{74AF2B35-B378-4BAD-B132-D721DB32957C}"/>
                </a:ext>
              </a:extLst>
            </p:cNvPr>
            <p:cNvSpPr>
              <a:spLocks noChangeArrowheads="1"/>
            </p:cNvSpPr>
            <p:nvPr/>
          </p:nvSpPr>
          <p:spPr bwMode="auto">
            <a:xfrm>
              <a:off x="6463" y="2889"/>
              <a:ext cx="3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3" name="Rectangle 49">
              <a:extLst>
                <a:ext uri="{FF2B5EF4-FFF2-40B4-BE49-F238E27FC236}">
                  <a16:creationId xmlns:a16="http://schemas.microsoft.com/office/drawing/2014/main" id="{94272B58-53C7-4FC7-93FE-52549C349C58}"/>
                </a:ext>
              </a:extLst>
            </p:cNvPr>
            <p:cNvSpPr>
              <a:spLocks noChangeArrowheads="1"/>
            </p:cNvSpPr>
            <p:nvPr/>
          </p:nvSpPr>
          <p:spPr bwMode="auto">
            <a:xfrm>
              <a:off x="379" y="2699"/>
              <a:ext cx="449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Rectangle 50">
              <a:extLst>
                <a:ext uri="{FF2B5EF4-FFF2-40B4-BE49-F238E27FC236}">
                  <a16:creationId xmlns:a16="http://schemas.microsoft.com/office/drawing/2014/main" id="{D2D991DC-CC89-46D8-9D5E-39C543AA3EB0}"/>
                </a:ext>
              </a:extLst>
            </p:cNvPr>
            <p:cNvSpPr>
              <a:spLocks noChangeArrowheads="1"/>
            </p:cNvSpPr>
            <p:nvPr/>
          </p:nvSpPr>
          <p:spPr bwMode="auto">
            <a:xfrm>
              <a:off x="4878" y="2699"/>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Rectangle 51">
              <a:extLst>
                <a:ext uri="{FF2B5EF4-FFF2-40B4-BE49-F238E27FC236}">
                  <a16:creationId xmlns:a16="http://schemas.microsoft.com/office/drawing/2014/main" id="{43078E72-EFE6-4239-9E39-E3426278BB7F}"/>
                </a:ext>
              </a:extLst>
            </p:cNvPr>
            <p:cNvSpPr>
              <a:spLocks noChangeArrowheads="1"/>
            </p:cNvSpPr>
            <p:nvPr/>
          </p:nvSpPr>
          <p:spPr bwMode="auto">
            <a:xfrm>
              <a:off x="4886" y="2699"/>
              <a:ext cx="237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Rectangle 52">
              <a:extLst>
                <a:ext uri="{FF2B5EF4-FFF2-40B4-BE49-F238E27FC236}">
                  <a16:creationId xmlns:a16="http://schemas.microsoft.com/office/drawing/2014/main" id="{EA46BF48-9037-4E17-8496-3BFCDB5FC40C}"/>
                </a:ext>
              </a:extLst>
            </p:cNvPr>
            <p:cNvSpPr>
              <a:spLocks noChangeArrowheads="1"/>
            </p:cNvSpPr>
            <p:nvPr/>
          </p:nvSpPr>
          <p:spPr bwMode="auto">
            <a:xfrm>
              <a:off x="4878" y="2706"/>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Rectangle 53">
              <a:extLst>
                <a:ext uri="{FF2B5EF4-FFF2-40B4-BE49-F238E27FC236}">
                  <a16:creationId xmlns:a16="http://schemas.microsoft.com/office/drawing/2014/main" id="{1169DBA1-F5C0-4436-AAFC-36C18E1DE130}"/>
                </a:ext>
              </a:extLst>
            </p:cNvPr>
            <p:cNvSpPr>
              <a:spLocks noChangeArrowheads="1"/>
            </p:cNvSpPr>
            <p:nvPr/>
          </p:nvSpPr>
          <p:spPr bwMode="auto">
            <a:xfrm>
              <a:off x="1635" y="3013"/>
              <a:ext cx="48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接受电流</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8" name="Rectangle 54">
              <a:extLst>
                <a:ext uri="{FF2B5EF4-FFF2-40B4-BE49-F238E27FC236}">
                  <a16:creationId xmlns:a16="http://schemas.microsoft.com/office/drawing/2014/main" id="{FD82CF14-C4CE-4EFA-9D36-EE72C11EFE4F}"/>
                </a:ext>
              </a:extLst>
            </p:cNvPr>
            <p:cNvSpPr>
              <a:spLocks noChangeArrowheads="1"/>
            </p:cNvSpPr>
            <p:nvPr/>
          </p:nvSpPr>
          <p:spPr bwMode="auto">
            <a:xfrm>
              <a:off x="2194" y="3013"/>
              <a:ext cx="3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10mA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9" name="Rectangle 55">
              <a:extLst>
                <a:ext uri="{FF2B5EF4-FFF2-40B4-BE49-F238E27FC236}">
                  <a16:creationId xmlns:a16="http://schemas.microsoft.com/office/drawing/2014/main" id="{300D4885-85B6-4D6D-B2C7-C716818B8EF3}"/>
                </a:ext>
              </a:extLst>
            </p:cNvPr>
            <p:cNvSpPr>
              <a:spLocks noChangeArrowheads="1"/>
            </p:cNvSpPr>
            <p:nvPr/>
          </p:nvSpPr>
          <p:spPr bwMode="auto">
            <a:xfrm>
              <a:off x="2523" y="3013"/>
              <a:ext cx="6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，休眠电流</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0" name="Rectangle 56">
              <a:extLst>
                <a:ext uri="{FF2B5EF4-FFF2-40B4-BE49-F238E27FC236}">
                  <a16:creationId xmlns:a16="http://schemas.microsoft.com/office/drawing/2014/main" id="{4F7BBEE0-30FC-4F65-A7C1-9DD64A7714CD}"/>
                </a:ext>
              </a:extLst>
            </p:cNvPr>
            <p:cNvSpPr>
              <a:spLocks noChangeArrowheads="1"/>
            </p:cNvSpPr>
            <p:nvPr/>
          </p:nvSpPr>
          <p:spPr bwMode="auto">
            <a:xfrm>
              <a:off x="3178" y="3013"/>
              <a:ext cx="41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&lt;200nA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 name="Rectangle 57">
              <a:extLst>
                <a:ext uri="{FF2B5EF4-FFF2-40B4-BE49-F238E27FC236}">
                  <a16:creationId xmlns:a16="http://schemas.microsoft.com/office/drawing/2014/main" id="{21ACBA68-443E-4A48-BBE1-6C052E70A588}"/>
                </a:ext>
              </a:extLst>
            </p:cNvPr>
            <p:cNvSpPr>
              <a:spLocks noChangeArrowheads="1"/>
            </p:cNvSpPr>
            <p:nvPr/>
          </p:nvSpPr>
          <p:spPr bwMode="auto">
            <a:xfrm>
              <a:off x="3626" y="3013"/>
              <a:ext cx="3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 name="Rectangle 58">
              <a:extLst>
                <a:ext uri="{FF2B5EF4-FFF2-40B4-BE49-F238E27FC236}">
                  <a16:creationId xmlns:a16="http://schemas.microsoft.com/office/drawing/2014/main" id="{3873382A-B54A-4C33-8E19-024A4330F350}"/>
                </a:ext>
              </a:extLst>
            </p:cNvPr>
            <p:cNvSpPr>
              <a:spLocks noChangeArrowheads="1"/>
            </p:cNvSpPr>
            <p:nvPr/>
          </p:nvSpPr>
          <p:spPr bwMode="auto">
            <a:xfrm>
              <a:off x="379" y="2946"/>
              <a:ext cx="449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Rectangle 59">
              <a:extLst>
                <a:ext uri="{FF2B5EF4-FFF2-40B4-BE49-F238E27FC236}">
                  <a16:creationId xmlns:a16="http://schemas.microsoft.com/office/drawing/2014/main" id="{862555EB-A596-42B1-AD65-312B35E4A351}"/>
                </a:ext>
              </a:extLst>
            </p:cNvPr>
            <p:cNvSpPr>
              <a:spLocks noChangeArrowheads="1"/>
            </p:cNvSpPr>
            <p:nvPr/>
          </p:nvSpPr>
          <p:spPr bwMode="auto">
            <a:xfrm>
              <a:off x="4878" y="294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Rectangle 60">
              <a:extLst>
                <a:ext uri="{FF2B5EF4-FFF2-40B4-BE49-F238E27FC236}">
                  <a16:creationId xmlns:a16="http://schemas.microsoft.com/office/drawing/2014/main" id="{235ACE7B-45CE-4AB1-B74A-B46E89AF2E2B}"/>
                </a:ext>
              </a:extLst>
            </p:cNvPr>
            <p:cNvSpPr>
              <a:spLocks noChangeArrowheads="1"/>
            </p:cNvSpPr>
            <p:nvPr/>
          </p:nvSpPr>
          <p:spPr bwMode="auto">
            <a:xfrm>
              <a:off x="4878" y="2954"/>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Rectangle 61">
              <a:extLst>
                <a:ext uri="{FF2B5EF4-FFF2-40B4-BE49-F238E27FC236}">
                  <a16:creationId xmlns:a16="http://schemas.microsoft.com/office/drawing/2014/main" id="{5EB59FA9-1136-4116-A370-4A42AC2FEE5B}"/>
                </a:ext>
              </a:extLst>
            </p:cNvPr>
            <p:cNvSpPr>
              <a:spLocks noChangeArrowheads="1"/>
            </p:cNvSpPr>
            <p:nvPr/>
          </p:nvSpPr>
          <p:spPr bwMode="auto">
            <a:xfrm>
              <a:off x="2238" y="3260"/>
              <a:ext cx="12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dirty="0">
                  <a:ln>
                    <a:noFill/>
                  </a:ln>
                  <a:solidFill>
                    <a:srgbClr val="000000"/>
                  </a:solidFill>
                  <a:effectLst/>
                  <a:latin typeface="等线" panose="02010600030101010101" pitchFamily="2" charset="-122"/>
                  <a:ea typeface="等线" panose="02010600030101010101" pitchFamily="2" charset="-122"/>
                </a:rPr>
                <a:t>免</a:t>
              </a:r>
              <a:endParaRPr kumimoji="0" lang="zh-CN" altLang="zh-CN" sz="1800" b="0" i="0" u="none" strike="noStrike" cap="none" normalizeH="0" baseline="0" dirty="0">
                <a:ln>
                  <a:noFill/>
                </a:ln>
                <a:solidFill>
                  <a:srgbClr val="000000"/>
                </a:solidFill>
                <a:effectLst/>
              </a:endParaRPr>
            </a:p>
          </p:txBody>
        </p:sp>
        <p:sp>
          <p:nvSpPr>
            <p:cNvPr id="66" name="Rectangle 62">
              <a:extLst>
                <a:ext uri="{FF2B5EF4-FFF2-40B4-BE49-F238E27FC236}">
                  <a16:creationId xmlns:a16="http://schemas.microsoft.com/office/drawing/2014/main" id="{F331434A-2D40-4A08-86ED-A8E07788E549}"/>
                </a:ext>
              </a:extLst>
            </p:cNvPr>
            <p:cNvSpPr>
              <a:spLocks noChangeArrowheads="1"/>
            </p:cNvSpPr>
            <p:nvPr/>
          </p:nvSpPr>
          <p:spPr bwMode="auto">
            <a:xfrm>
              <a:off x="2370" y="3260"/>
              <a:ext cx="6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牌照的频段</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7" name="Rectangle 63">
              <a:extLst>
                <a:ext uri="{FF2B5EF4-FFF2-40B4-BE49-F238E27FC236}">
                  <a16:creationId xmlns:a16="http://schemas.microsoft.com/office/drawing/2014/main" id="{EB05130B-A182-4FF2-9DD4-FDE2CD43D43A}"/>
                </a:ext>
              </a:extLst>
            </p:cNvPr>
            <p:cNvSpPr>
              <a:spLocks noChangeArrowheads="1"/>
            </p:cNvSpPr>
            <p:nvPr/>
          </p:nvSpPr>
          <p:spPr bwMode="auto">
            <a:xfrm>
              <a:off x="3023" y="3260"/>
              <a:ext cx="3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8" name="Rectangle 64">
              <a:extLst>
                <a:ext uri="{FF2B5EF4-FFF2-40B4-BE49-F238E27FC236}">
                  <a16:creationId xmlns:a16="http://schemas.microsoft.com/office/drawing/2014/main" id="{1FEBFA6E-DFE2-43D0-BCB6-524C9701EA16}"/>
                </a:ext>
              </a:extLst>
            </p:cNvPr>
            <p:cNvSpPr>
              <a:spLocks noChangeArrowheads="1"/>
            </p:cNvSpPr>
            <p:nvPr/>
          </p:nvSpPr>
          <p:spPr bwMode="auto">
            <a:xfrm>
              <a:off x="6071" y="3389"/>
              <a:ext cx="3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9" name="Rectangle 65">
              <a:extLst>
                <a:ext uri="{FF2B5EF4-FFF2-40B4-BE49-F238E27FC236}">
                  <a16:creationId xmlns:a16="http://schemas.microsoft.com/office/drawing/2014/main" id="{A5D15A41-3A8E-48E1-9B3A-546BA6E055BD}"/>
                </a:ext>
              </a:extLst>
            </p:cNvPr>
            <p:cNvSpPr>
              <a:spLocks noChangeArrowheads="1"/>
            </p:cNvSpPr>
            <p:nvPr/>
          </p:nvSpPr>
          <p:spPr bwMode="auto">
            <a:xfrm>
              <a:off x="5874" y="3629"/>
              <a:ext cx="36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低成本</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0" name="Rectangle 66">
              <a:extLst>
                <a:ext uri="{FF2B5EF4-FFF2-40B4-BE49-F238E27FC236}">
                  <a16:creationId xmlns:a16="http://schemas.microsoft.com/office/drawing/2014/main" id="{AC40595A-9D01-4FB9-95D1-EA0B6970E093}"/>
                </a:ext>
              </a:extLst>
            </p:cNvPr>
            <p:cNvSpPr>
              <a:spLocks noChangeArrowheads="1"/>
            </p:cNvSpPr>
            <p:nvPr/>
          </p:nvSpPr>
          <p:spPr bwMode="auto">
            <a:xfrm>
              <a:off x="6268" y="3629"/>
              <a:ext cx="3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1" name="Rectangle 67">
              <a:extLst>
                <a:ext uri="{FF2B5EF4-FFF2-40B4-BE49-F238E27FC236}">
                  <a16:creationId xmlns:a16="http://schemas.microsoft.com/office/drawing/2014/main" id="{D1A84DF9-F3BA-4409-9BD1-624B5FFC8823}"/>
                </a:ext>
              </a:extLst>
            </p:cNvPr>
            <p:cNvSpPr>
              <a:spLocks noChangeArrowheads="1"/>
            </p:cNvSpPr>
            <p:nvPr/>
          </p:nvSpPr>
          <p:spPr bwMode="auto">
            <a:xfrm>
              <a:off x="379" y="3194"/>
              <a:ext cx="449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Rectangle 68">
              <a:extLst>
                <a:ext uri="{FF2B5EF4-FFF2-40B4-BE49-F238E27FC236}">
                  <a16:creationId xmlns:a16="http://schemas.microsoft.com/office/drawing/2014/main" id="{78B75B07-6C50-44CC-A456-E5D51D9CA5FE}"/>
                </a:ext>
              </a:extLst>
            </p:cNvPr>
            <p:cNvSpPr>
              <a:spLocks noChangeArrowheads="1"/>
            </p:cNvSpPr>
            <p:nvPr/>
          </p:nvSpPr>
          <p:spPr bwMode="auto">
            <a:xfrm>
              <a:off x="4878" y="3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Rectangle 69">
              <a:extLst>
                <a:ext uri="{FF2B5EF4-FFF2-40B4-BE49-F238E27FC236}">
                  <a16:creationId xmlns:a16="http://schemas.microsoft.com/office/drawing/2014/main" id="{4413720A-5D2D-4C13-B508-6F9FCBFC291C}"/>
                </a:ext>
              </a:extLst>
            </p:cNvPr>
            <p:cNvSpPr>
              <a:spLocks noChangeArrowheads="1"/>
            </p:cNvSpPr>
            <p:nvPr/>
          </p:nvSpPr>
          <p:spPr bwMode="auto">
            <a:xfrm>
              <a:off x="4886" y="3194"/>
              <a:ext cx="237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Rectangle 70">
              <a:extLst>
                <a:ext uri="{FF2B5EF4-FFF2-40B4-BE49-F238E27FC236}">
                  <a16:creationId xmlns:a16="http://schemas.microsoft.com/office/drawing/2014/main" id="{325D6D38-E70A-4B28-A3DE-7C8B82F83577}"/>
                </a:ext>
              </a:extLst>
            </p:cNvPr>
            <p:cNvSpPr>
              <a:spLocks noChangeArrowheads="1"/>
            </p:cNvSpPr>
            <p:nvPr/>
          </p:nvSpPr>
          <p:spPr bwMode="auto">
            <a:xfrm>
              <a:off x="4878" y="3201"/>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Rectangle 71">
              <a:extLst>
                <a:ext uri="{FF2B5EF4-FFF2-40B4-BE49-F238E27FC236}">
                  <a16:creationId xmlns:a16="http://schemas.microsoft.com/office/drawing/2014/main" id="{49009C10-BF53-4098-B146-3CDE85273682}"/>
                </a:ext>
              </a:extLst>
            </p:cNvPr>
            <p:cNvSpPr>
              <a:spLocks noChangeArrowheads="1"/>
            </p:cNvSpPr>
            <p:nvPr/>
          </p:nvSpPr>
          <p:spPr bwMode="auto">
            <a:xfrm>
              <a:off x="2171" y="3509"/>
              <a:ext cx="84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基础设施成本低</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6" name="Rectangle 72">
              <a:extLst>
                <a:ext uri="{FF2B5EF4-FFF2-40B4-BE49-F238E27FC236}">
                  <a16:creationId xmlns:a16="http://schemas.microsoft.com/office/drawing/2014/main" id="{2AE94DDE-4EE7-42BB-B86A-3D178DBCE583}"/>
                </a:ext>
              </a:extLst>
            </p:cNvPr>
            <p:cNvSpPr>
              <a:spLocks noChangeArrowheads="1"/>
            </p:cNvSpPr>
            <p:nvPr/>
          </p:nvSpPr>
          <p:spPr bwMode="auto">
            <a:xfrm>
              <a:off x="3088" y="3509"/>
              <a:ext cx="3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7" name="Rectangle 73">
              <a:extLst>
                <a:ext uri="{FF2B5EF4-FFF2-40B4-BE49-F238E27FC236}">
                  <a16:creationId xmlns:a16="http://schemas.microsoft.com/office/drawing/2014/main" id="{62DE6691-4883-45E3-9FAB-E2F49C7A56F6}"/>
                </a:ext>
              </a:extLst>
            </p:cNvPr>
            <p:cNvSpPr>
              <a:spLocks noChangeArrowheads="1"/>
            </p:cNvSpPr>
            <p:nvPr/>
          </p:nvSpPr>
          <p:spPr bwMode="auto">
            <a:xfrm>
              <a:off x="379" y="3441"/>
              <a:ext cx="449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Rectangle 74">
              <a:extLst>
                <a:ext uri="{FF2B5EF4-FFF2-40B4-BE49-F238E27FC236}">
                  <a16:creationId xmlns:a16="http://schemas.microsoft.com/office/drawing/2014/main" id="{D96D74F3-E95C-4872-AEDC-FBDD07BC715F}"/>
                </a:ext>
              </a:extLst>
            </p:cNvPr>
            <p:cNvSpPr>
              <a:spLocks noChangeArrowheads="1"/>
            </p:cNvSpPr>
            <p:nvPr/>
          </p:nvSpPr>
          <p:spPr bwMode="auto">
            <a:xfrm>
              <a:off x="4878" y="3441"/>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Rectangle 75">
              <a:extLst>
                <a:ext uri="{FF2B5EF4-FFF2-40B4-BE49-F238E27FC236}">
                  <a16:creationId xmlns:a16="http://schemas.microsoft.com/office/drawing/2014/main" id="{E10FB43A-39C5-4021-A6CA-2E6643C5342D}"/>
                </a:ext>
              </a:extLst>
            </p:cNvPr>
            <p:cNvSpPr>
              <a:spLocks noChangeArrowheads="1"/>
            </p:cNvSpPr>
            <p:nvPr/>
          </p:nvSpPr>
          <p:spPr bwMode="auto">
            <a:xfrm>
              <a:off x="4878" y="3448"/>
              <a:ext cx="8" cy="24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Rectangle 76">
              <a:extLst>
                <a:ext uri="{FF2B5EF4-FFF2-40B4-BE49-F238E27FC236}">
                  <a16:creationId xmlns:a16="http://schemas.microsoft.com/office/drawing/2014/main" id="{7648F461-FC6C-43E5-8FF6-DC50FD5E1255}"/>
                </a:ext>
              </a:extLst>
            </p:cNvPr>
            <p:cNvSpPr>
              <a:spLocks noChangeArrowheads="1"/>
            </p:cNvSpPr>
            <p:nvPr/>
          </p:nvSpPr>
          <p:spPr bwMode="auto">
            <a:xfrm>
              <a:off x="2148" y="3756"/>
              <a:ext cx="12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节</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1" name="Rectangle 77">
              <a:extLst>
                <a:ext uri="{FF2B5EF4-FFF2-40B4-BE49-F238E27FC236}">
                  <a16:creationId xmlns:a16="http://schemas.microsoft.com/office/drawing/2014/main" id="{29DE72F4-FA70-4ADE-92B2-2927CFCB5FF5}"/>
                </a:ext>
              </a:extLst>
            </p:cNvPr>
            <p:cNvSpPr>
              <a:spLocks noChangeArrowheads="1"/>
            </p:cNvSpPr>
            <p:nvPr/>
          </p:nvSpPr>
          <p:spPr bwMode="auto">
            <a:xfrm>
              <a:off x="2280" y="3756"/>
              <a:ext cx="12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点</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2" name="Rectangle 78">
              <a:extLst>
                <a:ext uri="{FF2B5EF4-FFF2-40B4-BE49-F238E27FC236}">
                  <a16:creationId xmlns:a16="http://schemas.microsoft.com/office/drawing/2014/main" id="{E377318A-E96C-42F7-A3FF-D26237F3EC2D}"/>
                </a:ext>
              </a:extLst>
            </p:cNvPr>
            <p:cNvSpPr>
              <a:spLocks noChangeArrowheads="1"/>
            </p:cNvSpPr>
            <p:nvPr/>
          </p:nvSpPr>
          <p:spPr bwMode="auto">
            <a:xfrm>
              <a:off x="2412" y="3756"/>
              <a:ext cx="4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3" name="Rectangle 79">
              <a:extLst>
                <a:ext uri="{FF2B5EF4-FFF2-40B4-BE49-F238E27FC236}">
                  <a16:creationId xmlns:a16="http://schemas.microsoft.com/office/drawing/2014/main" id="{9E891FF8-0E03-4A25-8282-6D6578035B5C}"/>
                </a:ext>
              </a:extLst>
            </p:cNvPr>
            <p:cNvSpPr>
              <a:spLocks noChangeArrowheads="1"/>
            </p:cNvSpPr>
            <p:nvPr/>
          </p:nvSpPr>
          <p:spPr bwMode="auto">
            <a:xfrm>
              <a:off x="2460" y="3756"/>
              <a:ext cx="6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终端成本低</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4" name="Rectangle 80">
              <a:extLst>
                <a:ext uri="{FF2B5EF4-FFF2-40B4-BE49-F238E27FC236}">
                  <a16:creationId xmlns:a16="http://schemas.microsoft.com/office/drawing/2014/main" id="{8BA191D9-A649-479A-ACB3-FC94F3A2C7A6}"/>
                </a:ext>
              </a:extLst>
            </p:cNvPr>
            <p:cNvSpPr>
              <a:spLocks noChangeArrowheads="1"/>
            </p:cNvSpPr>
            <p:nvPr/>
          </p:nvSpPr>
          <p:spPr bwMode="auto">
            <a:xfrm>
              <a:off x="3113" y="3756"/>
              <a:ext cx="3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5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5" name="Rectangle 81">
              <a:extLst>
                <a:ext uri="{FF2B5EF4-FFF2-40B4-BE49-F238E27FC236}">
                  <a16:creationId xmlns:a16="http://schemas.microsoft.com/office/drawing/2014/main" id="{585792DC-0F2E-41A0-9ED1-0159022DD503}"/>
                </a:ext>
              </a:extLst>
            </p:cNvPr>
            <p:cNvSpPr>
              <a:spLocks noChangeArrowheads="1"/>
            </p:cNvSpPr>
            <p:nvPr/>
          </p:nvSpPr>
          <p:spPr bwMode="auto">
            <a:xfrm>
              <a:off x="379" y="3690"/>
              <a:ext cx="449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Rectangle 82">
              <a:extLst>
                <a:ext uri="{FF2B5EF4-FFF2-40B4-BE49-F238E27FC236}">
                  <a16:creationId xmlns:a16="http://schemas.microsoft.com/office/drawing/2014/main" id="{22C122AB-EF4B-4CCD-8871-4E5F8FA1522E}"/>
                </a:ext>
              </a:extLst>
            </p:cNvPr>
            <p:cNvSpPr>
              <a:spLocks noChangeArrowheads="1"/>
            </p:cNvSpPr>
            <p:nvPr/>
          </p:nvSpPr>
          <p:spPr bwMode="auto">
            <a:xfrm>
              <a:off x="4878" y="3690"/>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Rectangle 83">
              <a:extLst>
                <a:ext uri="{FF2B5EF4-FFF2-40B4-BE49-F238E27FC236}">
                  <a16:creationId xmlns:a16="http://schemas.microsoft.com/office/drawing/2014/main" id="{89FA7141-B9BC-407E-8EFF-43780DF938B4}"/>
                </a:ext>
              </a:extLst>
            </p:cNvPr>
            <p:cNvSpPr>
              <a:spLocks noChangeArrowheads="1"/>
            </p:cNvSpPr>
            <p:nvPr/>
          </p:nvSpPr>
          <p:spPr bwMode="auto">
            <a:xfrm>
              <a:off x="379" y="3937"/>
              <a:ext cx="4499"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Rectangle 84">
              <a:extLst>
                <a:ext uri="{FF2B5EF4-FFF2-40B4-BE49-F238E27FC236}">
                  <a16:creationId xmlns:a16="http://schemas.microsoft.com/office/drawing/2014/main" id="{AEB4D24B-6A3A-44FA-92AE-76B96D7105AC}"/>
                </a:ext>
              </a:extLst>
            </p:cNvPr>
            <p:cNvSpPr>
              <a:spLocks noChangeArrowheads="1"/>
            </p:cNvSpPr>
            <p:nvPr/>
          </p:nvSpPr>
          <p:spPr bwMode="auto">
            <a:xfrm>
              <a:off x="4878" y="3697"/>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Rectangle 85">
              <a:extLst>
                <a:ext uri="{FF2B5EF4-FFF2-40B4-BE49-F238E27FC236}">
                  <a16:creationId xmlns:a16="http://schemas.microsoft.com/office/drawing/2014/main" id="{2E8A55CF-FA31-4762-87C3-440C2B3071D7}"/>
                </a:ext>
              </a:extLst>
            </p:cNvPr>
            <p:cNvSpPr>
              <a:spLocks noChangeArrowheads="1"/>
            </p:cNvSpPr>
            <p:nvPr/>
          </p:nvSpPr>
          <p:spPr bwMode="auto">
            <a:xfrm>
              <a:off x="4878" y="3937"/>
              <a:ext cx="17"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Rectangle 86">
              <a:extLst>
                <a:ext uri="{FF2B5EF4-FFF2-40B4-BE49-F238E27FC236}">
                  <a16:creationId xmlns:a16="http://schemas.microsoft.com/office/drawing/2014/main" id="{92D9AA48-1D6E-4781-807B-D97C9D6E6A9A}"/>
                </a:ext>
              </a:extLst>
            </p:cNvPr>
            <p:cNvSpPr>
              <a:spLocks noChangeArrowheads="1"/>
            </p:cNvSpPr>
            <p:nvPr/>
          </p:nvSpPr>
          <p:spPr bwMode="auto">
            <a:xfrm>
              <a:off x="4895" y="3937"/>
              <a:ext cx="2367"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Rectangle 87">
              <a:extLst>
                <a:ext uri="{FF2B5EF4-FFF2-40B4-BE49-F238E27FC236}">
                  <a16:creationId xmlns:a16="http://schemas.microsoft.com/office/drawing/2014/main" id="{42CEDFDB-8DA7-42E5-AA7F-4DBB9C7CBD19}"/>
                </a:ext>
              </a:extLst>
            </p:cNvPr>
            <p:cNvSpPr>
              <a:spLocks noChangeArrowheads="1"/>
            </p:cNvSpPr>
            <p:nvPr/>
          </p:nvSpPr>
          <p:spPr bwMode="auto">
            <a:xfrm>
              <a:off x="310" y="3985"/>
              <a:ext cx="4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5938119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en-US" altLang="zh-CN" dirty="0" err="1"/>
              <a:t>LoRa</a:t>
            </a:r>
            <a:r>
              <a:rPr lang="zh-CN" altLang="zh-CN" dirty="0"/>
              <a:t>采用</a:t>
            </a:r>
            <a:r>
              <a:rPr lang="zh-CN" altLang="zh-CN" dirty="0">
                <a:solidFill>
                  <a:schemeClr val="bg2"/>
                </a:solidFill>
              </a:rPr>
              <a:t>线性扩频调制技术</a:t>
            </a:r>
            <a:r>
              <a:rPr lang="zh-CN" altLang="zh-CN" dirty="0"/>
              <a:t>，高达</a:t>
            </a:r>
            <a:r>
              <a:rPr lang="en-US" altLang="zh-CN" dirty="0"/>
              <a:t>157dB</a:t>
            </a:r>
            <a:r>
              <a:rPr lang="zh-CN" altLang="zh-CN" dirty="0"/>
              <a:t>的链路预算使其通信距离可达</a:t>
            </a:r>
            <a:r>
              <a:rPr lang="en-US" altLang="zh-CN" dirty="0"/>
              <a:t>15km</a:t>
            </a:r>
            <a:r>
              <a:rPr lang="zh-CN" altLang="zh-CN" dirty="0"/>
              <a:t>以上（与环境有关），空旷地方甚至更远。相比其他广域低功耗物联网技术（如</a:t>
            </a:r>
            <a:r>
              <a:rPr lang="en-US" altLang="zh-CN" dirty="0"/>
              <a:t>Sigfox</a:t>
            </a:r>
            <a:r>
              <a:rPr lang="zh-CN" altLang="zh-CN" dirty="0"/>
              <a:t>），</a:t>
            </a:r>
            <a:r>
              <a:rPr lang="en-US" altLang="zh-CN" dirty="0" err="1"/>
              <a:t>LoRa</a:t>
            </a:r>
            <a:r>
              <a:rPr lang="zh-CN" altLang="zh-CN" dirty="0"/>
              <a:t>终端节点在相同的发射功率下可与网关或集中器进行更长距离通信。</a:t>
            </a:r>
            <a:endParaRPr lang="en-US" altLang="zh-CN" dirty="0"/>
          </a:p>
          <a:p>
            <a:pPr marL="0" indent="720000" algn="just">
              <a:spcBef>
                <a:spcPct val="0"/>
              </a:spcBef>
              <a:buNone/>
            </a:pPr>
            <a:r>
              <a:rPr lang="en-US" altLang="zh-CN" dirty="0"/>
              <a:t>	</a:t>
            </a:r>
            <a:r>
              <a:rPr lang="en-US" altLang="zh-CN" dirty="0" err="1"/>
              <a:t>LoRa</a:t>
            </a:r>
            <a:r>
              <a:rPr lang="zh-CN" altLang="zh-CN" dirty="0"/>
              <a:t>采用自适应数据速率策略，最大网络优化每一个终端节点的通信数据速率、输出功率、带宽、扩频因子等，使其接收电流低达</a:t>
            </a:r>
            <a:r>
              <a:rPr lang="en-US" altLang="zh-CN" dirty="0"/>
              <a:t>10mA</a:t>
            </a:r>
            <a:r>
              <a:rPr lang="zh-CN" altLang="zh-CN" dirty="0"/>
              <a:t>，休眠电流小于</a:t>
            </a:r>
            <a:r>
              <a:rPr lang="en-US" altLang="zh-CN" dirty="0"/>
              <a:t>200nA</a:t>
            </a:r>
            <a:r>
              <a:rPr lang="zh-CN" altLang="zh-CN" dirty="0"/>
              <a:t>，从而使电池寿命有效延长。</a:t>
            </a: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7.2.2  lora</a:t>
            </a:r>
            <a:r>
              <a:rPr lang="zh-CN" altLang="en-US" dirty="0"/>
              <a:t>技术特点及优势</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7597191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en-US" altLang="zh-CN" dirty="0" err="1"/>
              <a:t>LoRa</a:t>
            </a:r>
            <a:r>
              <a:rPr lang="zh-CN" altLang="zh-CN" dirty="0"/>
              <a:t>网络工作在</a:t>
            </a:r>
            <a:r>
              <a:rPr lang="zh-CN" altLang="zh-CN" dirty="0">
                <a:solidFill>
                  <a:schemeClr val="bg2"/>
                </a:solidFill>
              </a:rPr>
              <a:t>非授权的频段</a:t>
            </a:r>
            <a:r>
              <a:rPr lang="zh-CN" altLang="zh-CN" dirty="0"/>
              <a:t>，前期的基础建设和运营成本很低，终端模块成本约为</a:t>
            </a:r>
            <a:r>
              <a:rPr lang="en-US" altLang="zh-CN" dirty="0"/>
              <a:t>5</a:t>
            </a:r>
            <a:r>
              <a:rPr lang="zh-CN" altLang="zh-CN" dirty="0"/>
              <a:t>美元。</a:t>
            </a:r>
            <a:r>
              <a:rPr lang="en-US" altLang="zh-CN" dirty="0"/>
              <a:t>	</a:t>
            </a:r>
          </a:p>
          <a:p>
            <a:pPr marL="0" indent="720000" algn="just">
              <a:spcBef>
                <a:spcPct val="0"/>
              </a:spcBef>
              <a:buNone/>
            </a:pPr>
            <a:r>
              <a:rPr lang="en-US" altLang="zh-CN" dirty="0"/>
              <a:t>	</a:t>
            </a:r>
            <a:r>
              <a:rPr lang="en-US" altLang="zh-CN" dirty="0" err="1"/>
              <a:t>LoRaWAN</a:t>
            </a:r>
            <a:r>
              <a:rPr lang="zh-CN" altLang="zh-CN" dirty="0"/>
              <a:t>作为</a:t>
            </a:r>
            <a:r>
              <a:rPr lang="en-US" altLang="zh-CN" dirty="0" err="1"/>
              <a:t>LoRa</a:t>
            </a:r>
            <a:r>
              <a:rPr lang="zh-CN" altLang="zh-CN" dirty="0"/>
              <a:t>终端低功耗和网络设备兼容性定义的标准化规范，其标准化保证了不同模块、终端、网关、服务器之间的互操作性。</a:t>
            </a: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7.2.2  lora</a:t>
            </a:r>
            <a:r>
              <a:rPr lang="zh-CN" altLang="en-US" dirty="0"/>
              <a:t>技术特点及优势</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0654856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现有许多部署好的网络都采用了网状结构，每个单独节点要通过其他节点传递信息，这不仅增加了网络的复杂性，而且缩短了电池寿命。</a:t>
            </a:r>
            <a:endParaRPr lang="en-US" altLang="zh-CN" dirty="0"/>
          </a:p>
          <a:p>
            <a:pPr marL="0" indent="720000" algn="just">
              <a:spcBef>
                <a:spcPct val="0"/>
              </a:spcBef>
              <a:buNone/>
            </a:pPr>
            <a:r>
              <a:rPr lang="en-US" altLang="zh-CN" dirty="0"/>
              <a:t>	</a:t>
            </a:r>
            <a:r>
              <a:rPr lang="zh-CN" altLang="zh-CN" dirty="0"/>
              <a:t>相反，</a:t>
            </a:r>
            <a:r>
              <a:rPr lang="en-US" altLang="zh-CN" dirty="0" err="1"/>
              <a:t>LoRa</a:t>
            </a:r>
            <a:r>
              <a:rPr lang="zh-CN" altLang="zh-CN" dirty="0"/>
              <a:t>网络架构是一个典型的</a:t>
            </a:r>
            <a:r>
              <a:rPr lang="zh-CN" altLang="zh-CN" dirty="0">
                <a:solidFill>
                  <a:schemeClr val="bg2"/>
                </a:solidFill>
              </a:rPr>
              <a:t>星形拓扑结构</a:t>
            </a:r>
            <a:r>
              <a:rPr lang="zh-CN" altLang="zh-CN" dirty="0"/>
              <a:t>，当实现长距离连接时，终端节点和网关可直接进行信息交互，有效减少网络复杂性和能量损耗，延长电池寿命。</a:t>
            </a:r>
          </a:p>
          <a:p>
            <a:pPr marL="0" indent="0">
              <a:spcBef>
                <a:spcPct val="0"/>
              </a:spcBef>
              <a:buNone/>
            </a:pPr>
            <a:r>
              <a:rPr lang="en-US" altLang="zh-CN" dirty="0"/>
              <a:t>	</a:t>
            </a:r>
          </a:p>
          <a:p>
            <a:pPr lvl="2">
              <a:spcBef>
                <a:spcPct val="0"/>
              </a:spcBef>
            </a:pPr>
            <a:endParaRPr lang="zh-CN" altLang="zh-CN" dirty="0"/>
          </a:p>
        </p:txBody>
      </p:sp>
      <p:sp>
        <p:nvSpPr>
          <p:cNvPr id="2" name="标题 1"/>
          <p:cNvSpPr>
            <a:spLocks noGrp="1"/>
          </p:cNvSpPr>
          <p:nvPr>
            <p:ph type="title"/>
          </p:nvPr>
        </p:nvSpPr>
        <p:spPr/>
        <p:txBody>
          <a:bodyPr/>
          <a:lstStyle/>
          <a:p>
            <a:pPr lvl="0"/>
            <a:r>
              <a:rPr lang="en-US" altLang="zh-CN" dirty="0"/>
              <a:t>7.2.3  </a:t>
            </a:r>
            <a:r>
              <a:rPr lang="en-US" altLang="zh-CN" dirty="0" err="1"/>
              <a:t>LoRa</a:t>
            </a:r>
            <a:r>
              <a:rPr lang="zh-CN" altLang="zh-CN" dirty="0"/>
              <a:t>网络架构机制</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2773778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268760"/>
            <a:ext cx="10668000"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a:t>如图</a:t>
            </a:r>
            <a:r>
              <a:rPr lang="en-US" altLang="zh-CN" dirty="0"/>
              <a:t>7-2</a:t>
            </a:r>
            <a:r>
              <a:rPr lang="zh-CN" altLang="zh-CN" dirty="0"/>
              <a:t>所示，</a:t>
            </a:r>
            <a:r>
              <a:rPr lang="en-US" altLang="zh-CN" dirty="0" err="1"/>
              <a:t>LoRa</a:t>
            </a:r>
            <a:r>
              <a:rPr lang="zh-CN" altLang="zh-CN" dirty="0"/>
              <a:t>网络架构由</a:t>
            </a:r>
            <a:r>
              <a:rPr lang="zh-CN" altLang="zh-CN" dirty="0">
                <a:solidFill>
                  <a:schemeClr val="bg2"/>
                </a:solidFill>
              </a:rPr>
              <a:t>终端节点</a:t>
            </a:r>
            <a:r>
              <a:rPr lang="zh-CN" altLang="zh-CN" dirty="0"/>
              <a:t>（内置</a:t>
            </a:r>
            <a:r>
              <a:rPr lang="en-US" altLang="zh-CN" dirty="0" err="1"/>
              <a:t>LoRa</a:t>
            </a:r>
            <a:r>
              <a:rPr lang="zh-CN" altLang="zh-CN" dirty="0"/>
              <a:t>模块）、</a:t>
            </a:r>
            <a:r>
              <a:rPr lang="zh-CN" altLang="zh-CN" dirty="0">
                <a:solidFill>
                  <a:schemeClr val="bg2"/>
                </a:solidFill>
              </a:rPr>
              <a:t>网关节点</a:t>
            </a:r>
            <a:r>
              <a:rPr lang="zh-CN" altLang="zh-CN" dirty="0"/>
              <a:t>（或集中器）、</a:t>
            </a:r>
            <a:r>
              <a:rPr lang="zh-CN" altLang="zh-CN" dirty="0">
                <a:solidFill>
                  <a:schemeClr val="bg2"/>
                </a:solidFill>
              </a:rPr>
              <a:t>网络服务器</a:t>
            </a:r>
            <a:r>
              <a:rPr lang="zh-CN" altLang="zh-CN" dirty="0"/>
              <a:t>和</a:t>
            </a:r>
            <a:r>
              <a:rPr lang="zh-CN" altLang="zh-CN" dirty="0">
                <a:solidFill>
                  <a:schemeClr val="bg2"/>
                </a:solidFill>
              </a:rPr>
              <a:t>应用服务器</a:t>
            </a:r>
            <a:r>
              <a:rPr lang="en-US" altLang="zh-CN" dirty="0"/>
              <a:t>4</a:t>
            </a:r>
            <a:r>
              <a:rPr lang="zh-CN" altLang="zh-CN" dirty="0"/>
              <a:t>部分组成，各组成部分的详细介绍如下。</a:t>
            </a: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lgn="ctr">
              <a:spcBef>
                <a:spcPct val="0"/>
              </a:spcBef>
              <a:buNone/>
            </a:pPr>
            <a:endParaRPr lang="en-US" altLang="zh-CN" b="0" dirty="0"/>
          </a:p>
          <a:p>
            <a:pPr marL="0" indent="0">
              <a:spcBef>
                <a:spcPct val="0"/>
              </a:spcBef>
              <a:buNone/>
            </a:pPr>
            <a:r>
              <a:rPr lang="en-US" altLang="zh-CN" dirty="0"/>
              <a:t>	</a:t>
            </a:r>
          </a:p>
          <a:p>
            <a:pPr lvl="2">
              <a:spcBef>
                <a:spcPct val="0"/>
              </a:spcBef>
            </a:pPr>
            <a:endParaRPr lang="zh-CN" altLang="zh-CN" dirty="0"/>
          </a:p>
        </p:txBody>
      </p:sp>
      <p:sp>
        <p:nvSpPr>
          <p:cNvPr id="2" name="标题 1"/>
          <p:cNvSpPr>
            <a:spLocks noGrp="1"/>
          </p:cNvSpPr>
          <p:nvPr>
            <p:ph type="title"/>
          </p:nvPr>
        </p:nvSpPr>
        <p:spPr/>
        <p:txBody>
          <a:bodyPr/>
          <a:lstStyle/>
          <a:p>
            <a:pPr lvl="0"/>
            <a:r>
              <a:rPr lang="en-US" altLang="zh-CN" dirty="0"/>
              <a:t>7.2.3  </a:t>
            </a:r>
            <a:r>
              <a:rPr lang="en-US" altLang="zh-CN" dirty="0" err="1"/>
              <a:t>LoRa</a:t>
            </a:r>
            <a:r>
              <a:rPr lang="zh-CN" altLang="zh-CN" dirty="0"/>
              <a:t>网络架构机制</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3" name="图片 2">
            <a:extLst>
              <a:ext uri="{FF2B5EF4-FFF2-40B4-BE49-F238E27FC236}">
                <a16:creationId xmlns:a16="http://schemas.microsoft.com/office/drawing/2014/main" id="{F4CF277F-E905-476A-978F-7E8129B81425}"/>
              </a:ext>
            </a:extLst>
          </p:cNvPr>
          <p:cNvPicPr>
            <a:picLocks noChangeAspect="1"/>
          </p:cNvPicPr>
          <p:nvPr/>
        </p:nvPicPr>
        <p:blipFill>
          <a:blip r:embed="rId2"/>
          <a:stretch>
            <a:fillRect/>
          </a:stretch>
        </p:blipFill>
        <p:spPr>
          <a:xfrm>
            <a:off x="2681028" y="2852936"/>
            <a:ext cx="6007260" cy="3028826"/>
          </a:xfrm>
          <a:prstGeom prst="rect">
            <a:avLst/>
          </a:prstGeom>
        </p:spPr>
      </p:pic>
      <p:sp>
        <p:nvSpPr>
          <p:cNvPr id="4" name="矩形 3"/>
          <p:cNvSpPr/>
          <p:nvPr/>
        </p:nvSpPr>
        <p:spPr>
          <a:xfrm>
            <a:off x="4024638" y="6152635"/>
            <a:ext cx="3509295" cy="461665"/>
          </a:xfrm>
          <a:prstGeom prst="rect">
            <a:avLst/>
          </a:prstGeom>
        </p:spPr>
        <p:txBody>
          <a:bodyPr wrap="none">
            <a:spAutoFit/>
          </a:bodyPr>
          <a:lstStyle/>
          <a:p>
            <a:pPr lvl="0" algn="ctr">
              <a:spcBef>
                <a:spcPct val="0"/>
              </a:spcBef>
            </a:pPr>
            <a:r>
              <a:rPr lang="zh-CN" altLang="zh-CN" sz="2400" dirty="0">
                <a:solidFill>
                  <a:srgbClr val="000000"/>
                </a:solidFill>
              </a:rPr>
              <a:t>图</a:t>
            </a:r>
            <a:r>
              <a:rPr lang="en-US" altLang="zh-CN" sz="2400" dirty="0">
                <a:solidFill>
                  <a:srgbClr val="000000"/>
                </a:solidFill>
              </a:rPr>
              <a:t>7-2 </a:t>
            </a:r>
            <a:r>
              <a:rPr lang="en-US" altLang="zh-CN" sz="2400" dirty="0" err="1">
                <a:solidFill>
                  <a:srgbClr val="000000"/>
                </a:solidFill>
              </a:rPr>
              <a:t>LoRa</a:t>
            </a:r>
            <a:r>
              <a:rPr lang="zh-CN" altLang="zh-CN" sz="2400" dirty="0">
                <a:solidFill>
                  <a:srgbClr val="000000"/>
                </a:solidFill>
              </a:rPr>
              <a:t>网络系统结构</a:t>
            </a:r>
          </a:p>
        </p:txBody>
      </p:sp>
    </p:spTree>
    <p:extLst>
      <p:ext uri="{BB962C8B-B14F-4D97-AF65-F5344CB8AC3E}">
        <p14:creationId xmlns:p14="http://schemas.microsoft.com/office/powerpoint/2010/main" val="16904593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914400" lvl="1" indent="-457200" algn="just">
              <a:spcBef>
                <a:spcPct val="0"/>
              </a:spcBef>
              <a:buFont typeface="Wingdings" panose="05000000000000000000" pitchFamily="2" charset="2"/>
              <a:buChar char="n"/>
            </a:pPr>
            <a:r>
              <a:rPr lang="zh-CN" altLang="zh-CN" dirty="0">
                <a:solidFill>
                  <a:schemeClr val="bg2"/>
                </a:solidFill>
              </a:rPr>
              <a:t>终端节点（含传感器）</a:t>
            </a:r>
            <a:endParaRPr lang="en-US" altLang="zh-CN" dirty="0">
              <a:solidFill>
                <a:schemeClr val="bg2"/>
              </a:solidFill>
            </a:endParaRPr>
          </a:p>
          <a:p>
            <a:pPr marL="1371600" lvl="2" indent="-457200" algn="just">
              <a:spcBef>
                <a:spcPct val="0"/>
              </a:spcBef>
              <a:buFont typeface="Wingdings" panose="05000000000000000000" pitchFamily="2" charset="2"/>
              <a:buChar char="p"/>
            </a:pPr>
            <a:r>
              <a:rPr lang="zh-CN" altLang="zh-CN" dirty="0"/>
              <a:t>终端节点包括物理层、</a:t>
            </a:r>
            <a:r>
              <a:rPr lang="en-US" altLang="zh-CN" dirty="0"/>
              <a:t>MAC</a:t>
            </a:r>
            <a:r>
              <a:rPr lang="zh-CN" altLang="zh-CN" dirty="0"/>
              <a:t>层和应用层的实现，使用</a:t>
            </a:r>
            <a:r>
              <a:rPr lang="en-US" altLang="zh-CN" dirty="0" err="1"/>
              <a:t>LoRa</a:t>
            </a:r>
            <a:r>
              <a:rPr lang="zh-CN" altLang="zh-CN" dirty="0"/>
              <a:t>线性扩频调制技术，遵守</a:t>
            </a:r>
            <a:r>
              <a:rPr lang="en-US" altLang="zh-CN" dirty="0" err="1"/>
              <a:t>LoRaWAN</a:t>
            </a:r>
            <a:r>
              <a:rPr lang="zh-CN" altLang="zh-CN" dirty="0"/>
              <a:t>协议规范，实现点对点远距离传输。</a:t>
            </a:r>
            <a:endParaRPr lang="en-US" altLang="zh-CN" dirty="0"/>
          </a:p>
        </p:txBody>
      </p:sp>
      <p:sp>
        <p:nvSpPr>
          <p:cNvPr id="2" name="标题 1"/>
          <p:cNvSpPr>
            <a:spLocks noGrp="1"/>
          </p:cNvSpPr>
          <p:nvPr>
            <p:ph type="title"/>
          </p:nvPr>
        </p:nvSpPr>
        <p:spPr/>
        <p:txBody>
          <a:bodyPr/>
          <a:lstStyle/>
          <a:p>
            <a:pPr lvl="0"/>
            <a:r>
              <a:rPr lang="en-US" altLang="zh-CN" dirty="0"/>
              <a:t>7.2.3  </a:t>
            </a:r>
            <a:r>
              <a:rPr lang="en-US" altLang="zh-CN" dirty="0" err="1"/>
              <a:t>LoRa</a:t>
            </a:r>
            <a:r>
              <a:rPr lang="zh-CN" altLang="zh-CN" dirty="0"/>
              <a:t>网络架构机制</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6296414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914400" lvl="1" indent="-457200" algn="just">
              <a:spcBef>
                <a:spcPct val="0"/>
              </a:spcBef>
              <a:buFont typeface="Wingdings" panose="05000000000000000000" pitchFamily="2" charset="2"/>
              <a:buChar char="n"/>
            </a:pPr>
            <a:r>
              <a:rPr lang="zh-CN" altLang="zh-CN" dirty="0">
                <a:solidFill>
                  <a:schemeClr val="bg2"/>
                </a:solidFill>
              </a:rPr>
              <a:t>网关节点</a:t>
            </a:r>
            <a:endParaRPr lang="en-US" altLang="zh-CN" dirty="0">
              <a:solidFill>
                <a:schemeClr val="bg2"/>
              </a:solidFill>
            </a:endParaRPr>
          </a:p>
          <a:p>
            <a:pPr marL="1371600" lvl="2" indent="-457200" algn="just">
              <a:spcBef>
                <a:spcPct val="0"/>
              </a:spcBef>
              <a:buFont typeface="Wingdings" panose="05000000000000000000" pitchFamily="2" charset="2"/>
              <a:buChar char="p"/>
            </a:pPr>
            <a:r>
              <a:rPr lang="zh-CN" altLang="zh-CN" dirty="0"/>
              <a:t>网关节点完成空中接口物理层的处理。网关节点负责接收终端节点的上行链路数据，然后将数据聚集到一个各自单独的回程连接，解决多路数据并发问题，实现数据收集和转发。</a:t>
            </a:r>
          </a:p>
        </p:txBody>
      </p:sp>
      <p:sp>
        <p:nvSpPr>
          <p:cNvPr id="2" name="标题 1"/>
          <p:cNvSpPr>
            <a:spLocks noGrp="1"/>
          </p:cNvSpPr>
          <p:nvPr>
            <p:ph type="title"/>
          </p:nvPr>
        </p:nvSpPr>
        <p:spPr/>
        <p:txBody>
          <a:bodyPr/>
          <a:lstStyle/>
          <a:p>
            <a:pPr lvl="0"/>
            <a:r>
              <a:rPr lang="en-US" altLang="zh-CN" dirty="0"/>
              <a:t>7.2.3  </a:t>
            </a:r>
            <a:r>
              <a:rPr lang="en-US" altLang="zh-CN" dirty="0" err="1"/>
              <a:t>LoRa</a:t>
            </a:r>
            <a:r>
              <a:rPr lang="zh-CN" altLang="zh-CN" dirty="0"/>
              <a:t>网络架构机制</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9562246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信息与通信技术（</a:t>
            </a:r>
            <a:r>
              <a:rPr lang="en-US" altLang="zh-CN" dirty="0"/>
              <a:t>ICT</a:t>
            </a:r>
            <a:r>
              <a:rPr lang="zh-CN" altLang="zh-CN" dirty="0"/>
              <a:t>）发展到今日，人与人之间的通信需求已全面转向人与人、人与物以及物与物之间的互联互通，最终实现万物互联的场景。</a:t>
            </a:r>
            <a:endParaRPr lang="en-US" altLang="zh-CN" dirty="0"/>
          </a:p>
          <a:p>
            <a:pPr marL="0" indent="720000" algn="just">
              <a:spcBef>
                <a:spcPct val="0"/>
              </a:spcBef>
              <a:buNone/>
            </a:pPr>
            <a:r>
              <a:rPr lang="en-US" altLang="zh-CN" dirty="0"/>
              <a:t>	</a:t>
            </a:r>
            <a:r>
              <a:rPr lang="zh-CN" altLang="zh-CN" dirty="0"/>
              <a:t>因此，在移动通信技术从</a:t>
            </a:r>
            <a:r>
              <a:rPr lang="en-US" altLang="zh-CN" dirty="0"/>
              <a:t>2G</a:t>
            </a:r>
            <a:r>
              <a:rPr lang="zh-CN" altLang="zh-CN" dirty="0"/>
              <a:t>到</a:t>
            </a:r>
            <a:r>
              <a:rPr lang="en-US" altLang="zh-CN" dirty="0"/>
              <a:t>3G</a:t>
            </a:r>
            <a:r>
              <a:rPr lang="zh-CN" altLang="zh-CN" dirty="0"/>
              <a:t>、从</a:t>
            </a:r>
            <a:r>
              <a:rPr lang="en-US" altLang="zh-CN" dirty="0"/>
              <a:t>3G</a:t>
            </a:r>
            <a:r>
              <a:rPr lang="zh-CN" altLang="zh-CN" dirty="0"/>
              <a:t>到</a:t>
            </a:r>
            <a:r>
              <a:rPr lang="en-US" altLang="zh-CN" dirty="0"/>
              <a:t>4G</a:t>
            </a:r>
            <a:r>
              <a:rPr lang="zh-CN" altLang="zh-CN" dirty="0"/>
              <a:t>、从</a:t>
            </a:r>
            <a:r>
              <a:rPr lang="en-US" altLang="zh-CN" dirty="0"/>
              <a:t>4G</a:t>
            </a:r>
            <a:r>
              <a:rPr lang="zh-CN" altLang="zh-CN" dirty="0"/>
              <a:t>到</a:t>
            </a:r>
            <a:r>
              <a:rPr lang="en-US" altLang="zh-CN" dirty="0"/>
              <a:t>5G</a:t>
            </a:r>
            <a:r>
              <a:rPr lang="zh-CN" altLang="zh-CN" dirty="0"/>
              <a:t>发展的同时，用于物物相连的通信技术也应运而生，如蓝牙、</a:t>
            </a:r>
            <a:r>
              <a:rPr lang="en-US" altLang="zh-CN" dirty="0"/>
              <a:t>ZigBee</a:t>
            </a:r>
            <a:r>
              <a:rPr lang="zh-CN" altLang="zh-CN" dirty="0"/>
              <a:t>等短距离通信技术。</a:t>
            </a:r>
          </a:p>
        </p:txBody>
      </p:sp>
      <p:sp>
        <p:nvSpPr>
          <p:cNvPr id="2" name="标题 1"/>
          <p:cNvSpPr>
            <a:spLocks noGrp="1"/>
          </p:cNvSpPr>
          <p:nvPr>
            <p:ph type="title"/>
          </p:nvPr>
        </p:nvSpPr>
        <p:spPr/>
        <p:txBody>
          <a:bodyPr/>
          <a:lstStyle/>
          <a:p>
            <a:r>
              <a:rPr lang="zh-CN" altLang="en-US" dirty="0"/>
              <a:t>第</a:t>
            </a:r>
            <a:r>
              <a:rPr lang="en-US" altLang="zh-CN" dirty="0"/>
              <a:t>7</a:t>
            </a:r>
            <a:r>
              <a:rPr lang="zh-CN" altLang="en-US" dirty="0"/>
              <a:t>章 低功耗广域网</a:t>
            </a:r>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0195418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914400" lvl="1" indent="-457200" algn="just">
              <a:spcBef>
                <a:spcPct val="0"/>
              </a:spcBef>
              <a:buFont typeface="Wingdings" panose="05000000000000000000" pitchFamily="2" charset="2"/>
              <a:buChar char="n"/>
            </a:pPr>
            <a:r>
              <a:rPr lang="zh-CN" altLang="zh-CN" dirty="0">
                <a:solidFill>
                  <a:schemeClr val="bg2"/>
                </a:solidFill>
              </a:rPr>
              <a:t>网络服务器</a:t>
            </a:r>
            <a:endParaRPr lang="en-US" altLang="zh-CN" dirty="0">
              <a:solidFill>
                <a:schemeClr val="bg2"/>
              </a:solidFill>
            </a:endParaRPr>
          </a:p>
          <a:p>
            <a:pPr marL="1371600" lvl="2" indent="-457200" algn="just">
              <a:spcBef>
                <a:spcPct val="0"/>
              </a:spcBef>
              <a:buFont typeface="Wingdings" panose="05000000000000000000" pitchFamily="2" charset="2"/>
              <a:buChar char="p"/>
            </a:pPr>
            <a:r>
              <a:rPr lang="zh-CN" altLang="zh-CN" dirty="0"/>
              <a:t>网络服务器负责进行</a:t>
            </a:r>
            <a:r>
              <a:rPr lang="en-US" altLang="zh-CN" dirty="0"/>
              <a:t>MAC</a:t>
            </a:r>
            <a:r>
              <a:rPr lang="zh-CN" altLang="zh-CN" dirty="0"/>
              <a:t>层处理，包括消除重复的数据包、自适应速率选择、网关管理和选择、进程确认、安全管理等。</a:t>
            </a:r>
          </a:p>
          <a:p>
            <a:pPr marL="914400" lvl="1" indent="-457200" algn="just">
              <a:spcBef>
                <a:spcPct val="0"/>
              </a:spcBef>
              <a:buFont typeface="Wingdings" panose="05000000000000000000" pitchFamily="2" charset="2"/>
              <a:buChar char="n"/>
            </a:pPr>
            <a:r>
              <a:rPr lang="zh-CN" altLang="en-US" dirty="0">
                <a:solidFill>
                  <a:schemeClr val="bg2"/>
                </a:solidFill>
              </a:rPr>
              <a:t>应用</a:t>
            </a:r>
            <a:r>
              <a:rPr lang="zh-CN" altLang="zh-CN" dirty="0">
                <a:solidFill>
                  <a:schemeClr val="bg2"/>
                </a:solidFill>
              </a:rPr>
              <a:t>服务器</a:t>
            </a:r>
            <a:endParaRPr lang="en-US" altLang="zh-CN" dirty="0">
              <a:solidFill>
                <a:schemeClr val="bg2"/>
              </a:solidFill>
            </a:endParaRPr>
          </a:p>
          <a:p>
            <a:pPr marL="1371600" lvl="2" indent="-457200" algn="just">
              <a:spcBef>
                <a:spcPct val="0"/>
              </a:spcBef>
              <a:buFont typeface="Wingdings" panose="05000000000000000000" pitchFamily="2" charset="2"/>
              <a:buChar char="p"/>
            </a:pPr>
            <a:r>
              <a:rPr lang="zh-CN" altLang="zh-CN" dirty="0"/>
              <a:t>从网络服务器获取应用数据，管理数据负载的安全性，分析及利用传感器数据，进行应用状态展示、即时警告等。</a:t>
            </a:r>
          </a:p>
          <a:p>
            <a:pPr marL="1371600" lvl="2" indent="-457200">
              <a:spcBef>
                <a:spcPct val="0"/>
              </a:spcBef>
              <a:buFont typeface="Wingdings" panose="05000000000000000000" pitchFamily="2" charset="2"/>
              <a:buChar char="p"/>
            </a:pPr>
            <a:endParaRPr lang="zh-CN" altLang="zh-CN" dirty="0"/>
          </a:p>
          <a:p>
            <a:pPr marL="1371600" lvl="2" indent="-457200">
              <a:spcBef>
                <a:spcPct val="0"/>
              </a:spcBef>
              <a:buFont typeface="Wingdings" panose="05000000000000000000" pitchFamily="2" charset="2"/>
              <a:buChar char="p"/>
            </a:pPr>
            <a:endParaRPr lang="zh-CN" altLang="zh-CN" dirty="0"/>
          </a:p>
        </p:txBody>
      </p:sp>
      <p:sp>
        <p:nvSpPr>
          <p:cNvPr id="2" name="标题 1"/>
          <p:cNvSpPr>
            <a:spLocks noGrp="1"/>
          </p:cNvSpPr>
          <p:nvPr>
            <p:ph type="title"/>
          </p:nvPr>
        </p:nvSpPr>
        <p:spPr/>
        <p:txBody>
          <a:bodyPr/>
          <a:lstStyle/>
          <a:p>
            <a:pPr lvl="0"/>
            <a:r>
              <a:rPr lang="en-US" altLang="zh-CN" dirty="0"/>
              <a:t>7.2.3  </a:t>
            </a:r>
            <a:r>
              <a:rPr lang="en-US" altLang="zh-CN" dirty="0" err="1"/>
              <a:t>LoRa</a:t>
            </a:r>
            <a:r>
              <a:rPr lang="zh-CN" altLang="zh-CN" dirty="0"/>
              <a:t>网络架构机制</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7282943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err="1"/>
              <a:t>LoRa</a:t>
            </a:r>
            <a:r>
              <a:rPr lang="zh-CN" altLang="zh-CN" dirty="0"/>
              <a:t>终端有</a:t>
            </a:r>
            <a:r>
              <a:rPr lang="en-US" altLang="zh-CN" dirty="0"/>
              <a:t>3</a:t>
            </a:r>
            <a:r>
              <a:rPr lang="zh-CN" altLang="zh-CN" dirty="0"/>
              <a:t>种不同的工作模式，即</a:t>
            </a:r>
            <a:r>
              <a:rPr lang="en-US" altLang="zh-CN" dirty="0">
                <a:solidFill>
                  <a:schemeClr val="bg2"/>
                </a:solidFill>
              </a:rPr>
              <a:t>Class A</a:t>
            </a:r>
            <a:r>
              <a:rPr lang="zh-CN" altLang="zh-CN" dirty="0">
                <a:solidFill>
                  <a:schemeClr val="bg2"/>
                </a:solidFill>
              </a:rPr>
              <a:t>、</a:t>
            </a:r>
            <a:r>
              <a:rPr lang="en-US" altLang="zh-CN" dirty="0">
                <a:solidFill>
                  <a:schemeClr val="bg2"/>
                </a:solidFill>
              </a:rPr>
              <a:t>Class B</a:t>
            </a:r>
            <a:r>
              <a:rPr lang="zh-CN" altLang="zh-CN" dirty="0">
                <a:solidFill>
                  <a:schemeClr val="bg2"/>
                </a:solidFill>
              </a:rPr>
              <a:t>和</a:t>
            </a:r>
            <a:r>
              <a:rPr lang="en-US" altLang="zh-CN" dirty="0">
                <a:solidFill>
                  <a:schemeClr val="bg2"/>
                </a:solidFill>
              </a:rPr>
              <a:t>Class C</a:t>
            </a:r>
            <a:r>
              <a:rPr lang="zh-CN" altLang="zh-CN" dirty="0"/>
              <a:t>，但一个时间内终端只能工作于一种模式，每种模式由软件程序进行设置。不同的模式适用于不同的业务场景和省电模式，目前广泛使用的为</a:t>
            </a:r>
            <a:r>
              <a:rPr lang="en-US" altLang="zh-CN" dirty="0"/>
              <a:t>Class A</a:t>
            </a:r>
            <a:r>
              <a:rPr lang="zh-CN" altLang="zh-CN" dirty="0"/>
              <a:t>类工作模式，以适应物联网应用的省电需求。</a:t>
            </a:r>
          </a:p>
        </p:txBody>
      </p:sp>
      <p:sp>
        <p:nvSpPr>
          <p:cNvPr id="2" name="标题 1"/>
          <p:cNvSpPr>
            <a:spLocks noGrp="1"/>
          </p:cNvSpPr>
          <p:nvPr>
            <p:ph type="title"/>
          </p:nvPr>
        </p:nvSpPr>
        <p:spPr/>
        <p:txBody>
          <a:bodyPr/>
          <a:lstStyle/>
          <a:p>
            <a:pPr lvl="0"/>
            <a:r>
              <a:rPr lang="en-US" altLang="zh-CN" dirty="0"/>
              <a:t>7.2.4  </a:t>
            </a:r>
            <a:r>
              <a:rPr lang="zh-CN" altLang="en-US" dirty="0"/>
              <a:t>终端节点工作模式</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1722302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pPr>
            <a:r>
              <a:rPr lang="en-US" altLang="zh-CN" dirty="0">
                <a:solidFill>
                  <a:schemeClr val="bg2"/>
                </a:solidFill>
              </a:rPr>
              <a:t>1. Class A</a:t>
            </a:r>
            <a:r>
              <a:rPr lang="zh-CN" altLang="zh-CN" dirty="0">
                <a:solidFill>
                  <a:schemeClr val="bg2"/>
                </a:solidFill>
              </a:rPr>
              <a:t>（双向终端设备）</a:t>
            </a:r>
            <a:endParaRPr lang="en-US" altLang="zh-CN" dirty="0">
              <a:solidFill>
                <a:schemeClr val="bg2"/>
              </a:solidFill>
            </a:endParaRPr>
          </a:p>
          <a:p>
            <a:pPr lvl="1" algn="just">
              <a:spcBef>
                <a:spcPct val="0"/>
              </a:spcBef>
              <a:buFont typeface="Wingdings" panose="05000000000000000000" pitchFamily="2" charset="2"/>
              <a:buChar char="n"/>
            </a:pPr>
            <a:r>
              <a:rPr lang="en-US" altLang="zh-CN" dirty="0"/>
              <a:t> A</a:t>
            </a:r>
            <a:r>
              <a:rPr lang="zh-CN" altLang="zh-CN" dirty="0"/>
              <a:t>类终端设备提供双向通信，但不能主动进行下行链路发送。每个终端节点的上行链路传输会跟随两次很短的下行链路接收窗口。传输时隙由终端设备调度，基于其自身的通信需求并有一个基于随机时间的微小变化，因此</a:t>
            </a:r>
            <a:r>
              <a:rPr lang="en-US" altLang="zh-CN" dirty="0"/>
              <a:t>A</a:t>
            </a:r>
            <a:r>
              <a:rPr lang="zh-CN" altLang="zh-CN" dirty="0"/>
              <a:t>类终端最省电。</a:t>
            </a:r>
            <a:r>
              <a:rPr lang="en-US" altLang="zh-CN" dirty="0"/>
              <a:t>	</a:t>
            </a:r>
            <a:endParaRPr lang="zh-CN" altLang="zh-CN" dirty="0"/>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7.2.4  </a:t>
            </a:r>
            <a:r>
              <a:rPr lang="zh-CN" altLang="en-US" dirty="0"/>
              <a:t>终端节点工作模式</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1832882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solidFill>
                  <a:schemeClr val="bg2"/>
                </a:solidFill>
              </a:rPr>
              <a:t>2. Class B</a:t>
            </a:r>
            <a:r>
              <a:rPr lang="zh-CN" altLang="zh-CN" dirty="0">
                <a:solidFill>
                  <a:schemeClr val="bg2"/>
                </a:solidFill>
              </a:rPr>
              <a:t>（支持下行时隙调度的双向终端设备）</a:t>
            </a:r>
            <a:r>
              <a:rPr lang="en-US" altLang="zh-CN" dirty="0"/>
              <a:t> </a:t>
            </a:r>
          </a:p>
          <a:p>
            <a:pPr lvl="1" algn="just">
              <a:spcBef>
                <a:spcPct val="0"/>
              </a:spcBef>
              <a:buFont typeface="Wingdings" panose="05000000000000000000" pitchFamily="2" charset="2"/>
              <a:buChar char="n"/>
            </a:pPr>
            <a:r>
              <a:rPr lang="en-US" altLang="zh-CN" dirty="0"/>
              <a:t> B</a:t>
            </a:r>
            <a:r>
              <a:rPr lang="zh-CN" altLang="zh-CN" dirty="0"/>
              <a:t>类终端兼容</a:t>
            </a:r>
            <a:r>
              <a:rPr lang="en-US" altLang="zh-CN" dirty="0"/>
              <a:t>A</a:t>
            </a:r>
            <a:r>
              <a:rPr lang="zh-CN" altLang="zh-CN" dirty="0"/>
              <a:t>类终端，并且支持接收下行信标（</a:t>
            </a:r>
            <a:r>
              <a:rPr lang="en-US" altLang="zh-CN" dirty="0"/>
              <a:t>Beacon</a:t>
            </a:r>
            <a:r>
              <a:rPr lang="zh-CN" altLang="zh-CN" dirty="0"/>
              <a:t>）信号来保持和网络的同步，以便在下行调度的时间上进行信息监听，因此功耗会大于</a:t>
            </a:r>
            <a:r>
              <a:rPr lang="en-US" altLang="zh-CN" dirty="0"/>
              <a:t>A</a:t>
            </a:r>
            <a:r>
              <a:rPr lang="zh-CN" altLang="zh-CN" dirty="0"/>
              <a:t>类终端。</a:t>
            </a:r>
            <a:r>
              <a:rPr lang="en-US" altLang="zh-CN" dirty="0"/>
              <a:t>	</a:t>
            </a:r>
            <a:endParaRPr lang="zh-CN" altLang="zh-CN" dirty="0"/>
          </a:p>
          <a:p>
            <a:pPr marL="0" indent="0" algn="just">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7.2.4  </a:t>
            </a:r>
            <a:r>
              <a:rPr lang="zh-CN" altLang="en-US" dirty="0"/>
              <a:t>终端节点工作模式</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5972442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pPr>
            <a:r>
              <a:rPr lang="en-US" altLang="zh-CN" dirty="0">
                <a:solidFill>
                  <a:schemeClr val="bg2"/>
                </a:solidFill>
              </a:rPr>
              <a:t>3. Class C</a:t>
            </a:r>
            <a:r>
              <a:rPr lang="zh-CN" altLang="zh-CN" dirty="0">
                <a:solidFill>
                  <a:schemeClr val="bg2"/>
                </a:solidFill>
              </a:rPr>
              <a:t>（最大接收时隙的双向终端设备）</a:t>
            </a:r>
            <a:endParaRPr lang="en-US" altLang="zh-CN" dirty="0">
              <a:solidFill>
                <a:schemeClr val="bg2"/>
              </a:solidFill>
            </a:endParaRPr>
          </a:p>
          <a:p>
            <a:pPr lvl="1" algn="just">
              <a:spcBef>
                <a:spcPct val="0"/>
              </a:spcBef>
              <a:buFont typeface="Wingdings" panose="05000000000000000000" pitchFamily="2" charset="2"/>
              <a:buChar char="n"/>
            </a:pPr>
            <a:r>
              <a:rPr lang="en-US" altLang="zh-CN" dirty="0"/>
              <a:t> C</a:t>
            </a:r>
            <a:r>
              <a:rPr lang="zh-CN" altLang="zh-CN" dirty="0"/>
              <a:t>类终端仅在发射数据时停止下行接收窗口，适用于大量下行数据的应用。相比</a:t>
            </a:r>
            <a:r>
              <a:rPr lang="en-US" altLang="zh-CN" dirty="0"/>
              <a:t>A</a:t>
            </a:r>
            <a:r>
              <a:rPr lang="zh-CN" altLang="zh-CN" dirty="0"/>
              <a:t>类和</a:t>
            </a:r>
            <a:r>
              <a:rPr lang="en-US" altLang="zh-CN" dirty="0"/>
              <a:t>B</a:t>
            </a:r>
            <a:r>
              <a:rPr lang="zh-CN" altLang="zh-CN" dirty="0"/>
              <a:t>类终端，</a:t>
            </a:r>
            <a:r>
              <a:rPr lang="en-US" altLang="zh-CN" dirty="0"/>
              <a:t>C</a:t>
            </a:r>
            <a:r>
              <a:rPr lang="zh-CN" altLang="zh-CN" dirty="0"/>
              <a:t>类终端最耗电，但对于服务器到终端的业务，</a:t>
            </a:r>
            <a:r>
              <a:rPr lang="en-US" altLang="zh-CN" dirty="0"/>
              <a:t>C</a:t>
            </a:r>
            <a:r>
              <a:rPr lang="zh-CN" altLang="zh-CN" dirty="0"/>
              <a:t>类模式的时延最小。</a:t>
            </a:r>
            <a:r>
              <a:rPr lang="en-US" altLang="zh-CN" dirty="0"/>
              <a:t>	</a:t>
            </a:r>
            <a:endParaRPr lang="zh-CN" altLang="zh-CN" dirty="0"/>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7.2.4  </a:t>
            </a:r>
            <a:r>
              <a:rPr lang="zh-CN" altLang="en-US" dirty="0"/>
              <a:t>终端节点工作模式</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9742179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en-US" altLang="zh-CN" dirty="0" err="1"/>
              <a:t>LoRa</a:t>
            </a:r>
            <a:r>
              <a:rPr lang="zh-CN" altLang="zh-CN" dirty="0"/>
              <a:t>网络中的自适应数据速率（</a:t>
            </a:r>
            <a:r>
              <a:rPr lang="en-US" altLang="zh-CN" dirty="0"/>
              <a:t>ADR</a:t>
            </a:r>
            <a:r>
              <a:rPr lang="zh-CN" altLang="zh-CN" dirty="0"/>
              <a:t>）是一种改变实际的数据速率以确保可靠的数据包传送、优化网络性能和终端节点容量规模的策略。</a:t>
            </a:r>
            <a:endParaRPr lang="en-US" altLang="zh-CN" dirty="0"/>
          </a:p>
          <a:p>
            <a:pPr marL="0" indent="720000" algn="just">
              <a:spcBef>
                <a:spcPct val="0"/>
              </a:spcBef>
              <a:buNone/>
            </a:pPr>
            <a:r>
              <a:rPr lang="en-US" altLang="zh-CN" dirty="0"/>
              <a:t>	ADR</a:t>
            </a:r>
            <a:r>
              <a:rPr lang="zh-CN" altLang="zh-CN" dirty="0"/>
              <a:t>策略可适应网络基础设施的变化，支持变化的路径损耗，为使终端设备的电池寿命和总体网络容量达到最大化，</a:t>
            </a:r>
            <a:r>
              <a:rPr lang="en-US" altLang="zh-CN" dirty="0" err="1"/>
              <a:t>LoRa</a:t>
            </a:r>
            <a:r>
              <a:rPr lang="zh-CN" altLang="zh-CN" dirty="0"/>
              <a:t>网络基础设施（网关节点、网络服务器）通过</a:t>
            </a:r>
            <a:r>
              <a:rPr lang="en-US" altLang="zh-CN" dirty="0"/>
              <a:t>ADR</a:t>
            </a:r>
            <a:r>
              <a:rPr lang="zh-CN" altLang="zh-CN" dirty="0"/>
              <a:t>实现对每个终端节点的数据速率和输出功率进行管理。</a:t>
            </a:r>
            <a:r>
              <a:rPr lang="en-US" altLang="zh-CN" dirty="0"/>
              <a:t>	</a:t>
            </a:r>
            <a:endParaRPr lang="zh-CN" altLang="zh-CN" dirty="0"/>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7.2.5  </a:t>
            </a:r>
            <a:r>
              <a:rPr lang="zh-CN" altLang="en-US" dirty="0"/>
              <a:t>自适应数据速率策略</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9653562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终端节点必须在与网络服务器消息交互前的一个加入过程完成网络安全的密钥获取，终端节点在接入使用时需具备以下安全信息：</a:t>
            </a:r>
            <a:r>
              <a:rPr lang="zh-CN" altLang="zh-CN" dirty="0">
                <a:solidFill>
                  <a:schemeClr val="bg2"/>
                </a:solidFill>
              </a:rPr>
              <a:t>终端设备标识</a:t>
            </a:r>
            <a:r>
              <a:rPr lang="zh-CN" altLang="zh-CN" dirty="0"/>
              <a:t>（</a:t>
            </a:r>
            <a:r>
              <a:rPr lang="en-US" altLang="zh-CN" dirty="0"/>
              <a:t>Dev EUI</a:t>
            </a:r>
            <a:r>
              <a:rPr lang="zh-CN" altLang="zh-CN" dirty="0"/>
              <a:t>）、</a:t>
            </a:r>
            <a:r>
              <a:rPr lang="zh-CN" altLang="zh-CN" dirty="0">
                <a:solidFill>
                  <a:schemeClr val="bg2"/>
                </a:solidFill>
              </a:rPr>
              <a:t>应用标识</a:t>
            </a:r>
            <a:r>
              <a:rPr lang="zh-CN" altLang="zh-CN" dirty="0"/>
              <a:t>（</a:t>
            </a:r>
            <a:r>
              <a:rPr lang="en-US" altLang="zh-CN" dirty="0"/>
              <a:t>App EUI</a:t>
            </a:r>
            <a:r>
              <a:rPr lang="zh-CN" altLang="zh-CN" dirty="0"/>
              <a:t>）和</a:t>
            </a:r>
            <a:r>
              <a:rPr lang="en-US" altLang="zh-CN" dirty="0">
                <a:solidFill>
                  <a:schemeClr val="bg2"/>
                </a:solidFill>
              </a:rPr>
              <a:t>AES-128</a:t>
            </a:r>
            <a:r>
              <a:rPr lang="zh-CN" altLang="zh-CN" dirty="0">
                <a:solidFill>
                  <a:schemeClr val="bg2"/>
                </a:solidFill>
              </a:rPr>
              <a:t>应用密钥</a:t>
            </a:r>
            <a:r>
              <a:rPr lang="zh-CN" altLang="zh-CN" dirty="0"/>
              <a:t>（</a:t>
            </a:r>
            <a:r>
              <a:rPr lang="en-US" altLang="zh-CN" dirty="0"/>
              <a:t>App Key</a:t>
            </a:r>
            <a:r>
              <a:rPr lang="zh-CN" altLang="zh-CN" dirty="0"/>
              <a:t>）。</a:t>
            </a:r>
            <a:endParaRPr lang="en-US" altLang="zh-CN" dirty="0"/>
          </a:p>
        </p:txBody>
      </p:sp>
      <p:sp>
        <p:nvSpPr>
          <p:cNvPr id="2" name="标题 1"/>
          <p:cNvSpPr>
            <a:spLocks noGrp="1"/>
          </p:cNvSpPr>
          <p:nvPr>
            <p:ph type="title"/>
          </p:nvPr>
        </p:nvSpPr>
        <p:spPr/>
        <p:txBody>
          <a:bodyPr/>
          <a:lstStyle/>
          <a:p>
            <a:pPr lvl="0"/>
            <a:r>
              <a:rPr lang="en-US" altLang="zh-CN" dirty="0"/>
              <a:t>7.2.6  </a:t>
            </a:r>
            <a:r>
              <a:rPr lang="zh-CN" altLang="en-US" dirty="0"/>
              <a:t>消息安全加密机制</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9335304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914400" lvl="1" indent="-457200" algn="just">
              <a:spcBef>
                <a:spcPct val="0"/>
              </a:spcBef>
              <a:buFont typeface="Wingdings" panose="05000000000000000000" pitchFamily="2" charset="2"/>
              <a:buChar char="n"/>
            </a:pPr>
            <a:r>
              <a:rPr lang="en-US" altLang="zh-CN" dirty="0"/>
              <a:t>Dev EUI</a:t>
            </a:r>
            <a:r>
              <a:rPr lang="zh-CN" altLang="zh-CN" dirty="0"/>
              <a:t>是唯一标识终端设备的全球终端设备</a:t>
            </a:r>
            <a:r>
              <a:rPr lang="en-US" altLang="zh-CN" dirty="0"/>
              <a:t>ID</a:t>
            </a:r>
            <a:r>
              <a:rPr lang="zh-CN" altLang="zh-CN" dirty="0"/>
              <a:t>，符合</a:t>
            </a:r>
            <a:r>
              <a:rPr lang="en-US" altLang="zh-CN" dirty="0"/>
              <a:t>IEEE EUI64</a:t>
            </a:r>
            <a:r>
              <a:rPr lang="zh-CN" altLang="zh-CN" dirty="0"/>
              <a:t>。</a:t>
            </a:r>
            <a:endParaRPr lang="en-US" altLang="zh-CN" dirty="0"/>
          </a:p>
          <a:p>
            <a:pPr marL="914400" lvl="1" indent="-457200" algn="just">
              <a:spcBef>
                <a:spcPct val="0"/>
              </a:spcBef>
              <a:buFont typeface="Wingdings" panose="05000000000000000000" pitchFamily="2" charset="2"/>
              <a:buChar char="n"/>
            </a:pPr>
            <a:r>
              <a:rPr lang="en-US" altLang="zh-CN" dirty="0"/>
              <a:t> App EUI</a:t>
            </a:r>
            <a:r>
              <a:rPr lang="zh-CN" altLang="zh-CN" dirty="0"/>
              <a:t>是存储在终端设备中的全球唯一应用</a:t>
            </a:r>
            <a:r>
              <a:rPr lang="en-US" altLang="zh-CN" dirty="0"/>
              <a:t>ID</a:t>
            </a:r>
            <a:r>
              <a:rPr lang="zh-CN" altLang="zh-CN" dirty="0"/>
              <a:t>，用于识别终端设备的应用程序提供商（即使用者）</a:t>
            </a:r>
            <a:r>
              <a:rPr lang="zh-CN" altLang="en-US" dirty="0"/>
              <a:t>。</a:t>
            </a:r>
            <a:endParaRPr lang="en-US" altLang="zh-CN" dirty="0"/>
          </a:p>
          <a:p>
            <a:pPr marL="914400" lvl="1" indent="-457200" algn="just">
              <a:spcBef>
                <a:spcPct val="0"/>
              </a:spcBef>
              <a:buFont typeface="Wingdings" panose="05000000000000000000" pitchFamily="2" charset="2"/>
              <a:buChar char="n"/>
            </a:pPr>
            <a:r>
              <a:rPr lang="en-US" altLang="zh-CN" dirty="0"/>
              <a:t>App Key</a:t>
            </a:r>
            <a:r>
              <a:rPr lang="zh-CN" altLang="zh-CN" dirty="0"/>
              <a:t>是一个定义终端设备的</a:t>
            </a:r>
            <a:r>
              <a:rPr lang="en-US" altLang="zh-CN" dirty="0"/>
              <a:t>AES-128</a:t>
            </a:r>
            <a:r>
              <a:rPr lang="zh-CN" altLang="zh-CN" dirty="0"/>
              <a:t>应用密钥，由该应用程序所有者分配给终端设备，从每一个应用独立的根密钥中推演出来。</a:t>
            </a:r>
            <a:endParaRPr lang="en-US" altLang="zh-CN" dirty="0"/>
          </a:p>
        </p:txBody>
      </p:sp>
      <p:sp>
        <p:nvSpPr>
          <p:cNvPr id="2" name="标题 1"/>
          <p:cNvSpPr>
            <a:spLocks noGrp="1"/>
          </p:cNvSpPr>
          <p:nvPr>
            <p:ph type="title"/>
          </p:nvPr>
        </p:nvSpPr>
        <p:spPr/>
        <p:txBody>
          <a:bodyPr/>
          <a:lstStyle/>
          <a:p>
            <a:pPr lvl="0"/>
            <a:r>
              <a:rPr lang="en-US" altLang="zh-CN" dirty="0"/>
              <a:t>7.2.6  </a:t>
            </a:r>
            <a:r>
              <a:rPr lang="zh-CN" altLang="en-US" dirty="0"/>
              <a:t>消息安全加密机制</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3085563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当一个终端节点通过无线激活方式加入</a:t>
            </a:r>
            <a:r>
              <a:rPr lang="en-US" altLang="zh-CN" dirty="0" err="1"/>
              <a:t>LoRa</a:t>
            </a:r>
            <a:r>
              <a:rPr lang="zh-CN" altLang="zh-CN" dirty="0"/>
              <a:t>网络时，将能基于</a:t>
            </a:r>
            <a:r>
              <a:rPr lang="en-US" altLang="zh-CN" dirty="0"/>
              <a:t>AES128</a:t>
            </a:r>
            <a:r>
              <a:rPr lang="zh-CN" altLang="zh-CN" dirty="0"/>
              <a:t>算法并且由密钥</a:t>
            </a:r>
            <a:r>
              <a:rPr lang="en-US" altLang="zh-CN" dirty="0"/>
              <a:t>App Key</a:t>
            </a:r>
            <a:r>
              <a:rPr lang="zh-CN" altLang="zh-CN" dirty="0"/>
              <a:t>衍生出终端节点通信所需的会话密钥</a:t>
            </a:r>
            <a:r>
              <a:rPr lang="en-US" altLang="zh-CN" dirty="0" err="1"/>
              <a:t>Nwk</a:t>
            </a:r>
            <a:r>
              <a:rPr lang="en-US" altLang="zh-CN" dirty="0"/>
              <a:t> </a:t>
            </a:r>
            <a:r>
              <a:rPr lang="en-US" altLang="zh-CN" dirty="0" err="1"/>
              <a:t>SKey</a:t>
            </a:r>
            <a:r>
              <a:rPr lang="zh-CN" altLang="zh-CN" dirty="0"/>
              <a:t>和应用密钥</a:t>
            </a:r>
            <a:r>
              <a:rPr lang="en-US" altLang="zh-CN" dirty="0"/>
              <a:t>App </a:t>
            </a:r>
            <a:r>
              <a:rPr lang="en-US" altLang="zh-CN" dirty="0" err="1"/>
              <a:t>SKey</a:t>
            </a:r>
            <a:r>
              <a:rPr lang="zh-CN" altLang="zh-CN" dirty="0"/>
              <a:t>，其中会话密钥</a:t>
            </a:r>
            <a:r>
              <a:rPr lang="en-US" altLang="zh-CN" dirty="0" err="1"/>
              <a:t>Nwk</a:t>
            </a:r>
            <a:r>
              <a:rPr lang="en-US" altLang="zh-CN" dirty="0"/>
              <a:t> </a:t>
            </a:r>
            <a:r>
              <a:rPr lang="en-US" altLang="zh-CN" dirty="0" err="1"/>
              <a:t>SKey</a:t>
            </a:r>
            <a:r>
              <a:rPr lang="zh-CN" altLang="zh-CN" dirty="0"/>
              <a:t>用于网络</a:t>
            </a:r>
            <a:r>
              <a:rPr lang="en-US" altLang="zh-CN" dirty="0"/>
              <a:t>MAC</a:t>
            </a:r>
            <a:r>
              <a:rPr lang="zh-CN" altLang="zh-CN" dirty="0"/>
              <a:t>通信的安全保障，而应用密钥</a:t>
            </a:r>
            <a:r>
              <a:rPr lang="en-US" altLang="zh-CN" dirty="0"/>
              <a:t>App </a:t>
            </a:r>
            <a:r>
              <a:rPr lang="en-US" altLang="zh-CN" dirty="0" err="1"/>
              <a:t>SKey</a:t>
            </a:r>
            <a:r>
              <a:rPr lang="zh-CN" altLang="zh-CN" dirty="0"/>
              <a:t>用于保障应用的端到端安全。</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7.2.6  </a:t>
            </a:r>
            <a:r>
              <a:rPr lang="zh-CN" altLang="en-US" dirty="0"/>
              <a:t>消息安全加密机制</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847544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为了保证</a:t>
            </a:r>
            <a:r>
              <a:rPr lang="en-US" altLang="zh-CN" dirty="0" err="1"/>
              <a:t>LoRa</a:t>
            </a:r>
            <a:r>
              <a:rPr lang="zh-CN" altLang="zh-CN" dirty="0"/>
              <a:t>网络传输的安全性，终端节点和服务器消息交互前必须先对消息进行加密处理，</a:t>
            </a:r>
            <a:r>
              <a:rPr lang="en-US" altLang="zh-CN" dirty="0" err="1"/>
              <a:t>LoRa</a:t>
            </a:r>
            <a:r>
              <a:rPr lang="zh-CN" altLang="zh-CN" dirty="0"/>
              <a:t>网络消息安全加密流程如下。</a:t>
            </a:r>
          </a:p>
          <a:p>
            <a:pPr algn="just">
              <a:spcBef>
                <a:spcPct val="0"/>
              </a:spcBef>
            </a:pPr>
            <a:r>
              <a:rPr lang="zh-CN" altLang="zh-CN" dirty="0"/>
              <a:t>（</a:t>
            </a:r>
            <a:r>
              <a:rPr lang="en-US" altLang="zh-CN" dirty="0"/>
              <a:t>1</a:t>
            </a:r>
            <a:r>
              <a:rPr lang="zh-CN" altLang="zh-CN" dirty="0"/>
              <a:t>）使用</a:t>
            </a:r>
            <a:r>
              <a:rPr lang="en-US" altLang="zh-CN" dirty="0" err="1"/>
              <a:t>Nwk</a:t>
            </a:r>
            <a:r>
              <a:rPr lang="en-US" altLang="zh-CN" dirty="0"/>
              <a:t> </a:t>
            </a:r>
            <a:r>
              <a:rPr lang="en-US" altLang="zh-CN" dirty="0" err="1"/>
              <a:t>SKey</a:t>
            </a:r>
            <a:r>
              <a:rPr lang="zh-CN" altLang="zh-CN" dirty="0"/>
              <a:t>或</a:t>
            </a:r>
            <a:r>
              <a:rPr lang="en-US" altLang="zh-CN" dirty="0"/>
              <a:t>App </a:t>
            </a:r>
            <a:r>
              <a:rPr lang="en-US" altLang="zh-CN" dirty="0" err="1"/>
              <a:t>SKey</a:t>
            </a:r>
            <a:r>
              <a:rPr lang="zh-CN" altLang="zh-CN" dirty="0"/>
              <a:t>密钥对</a:t>
            </a:r>
            <a:r>
              <a:rPr lang="en-US" altLang="zh-CN" dirty="0"/>
              <a:t>MAC</a:t>
            </a:r>
            <a:r>
              <a:rPr lang="zh-CN" altLang="zh-CN" dirty="0"/>
              <a:t>负载帧（</a:t>
            </a:r>
            <a:r>
              <a:rPr lang="en-US" altLang="zh-CN" dirty="0"/>
              <a:t>FRM Payload</a:t>
            </a:r>
            <a:r>
              <a:rPr lang="zh-CN" altLang="zh-CN" dirty="0"/>
              <a:t>）加密，其中加密方案采用密钥长度为</a:t>
            </a:r>
            <a:r>
              <a:rPr lang="en-US" altLang="zh-CN" dirty="0"/>
              <a:t>128</a:t>
            </a:r>
            <a:r>
              <a:rPr lang="zh-CN" altLang="zh-CN" dirty="0"/>
              <a:t>位的</a:t>
            </a:r>
            <a:r>
              <a:rPr lang="en-US" altLang="zh-CN" dirty="0"/>
              <a:t>AES</a:t>
            </a:r>
            <a:r>
              <a:rPr lang="zh-CN" altLang="zh-CN" dirty="0"/>
              <a:t>加密。</a:t>
            </a:r>
          </a:p>
          <a:p>
            <a:pPr algn="just">
              <a:spcBef>
                <a:spcPct val="0"/>
              </a:spcBef>
            </a:pPr>
            <a:r>
              <a:rPr lang="zh-CN" altLang="zh-CN" dirty="0"/>
              <a:t>（</a:t>
            </a:r>
            <a:r>
              <a:rPr lang="en-US" altLang="zh-CN" dirty="0"/>
              <a:t>2</a:t>
            </a:r>
            <a:r>
              <a:rPr lang="zh-CN" altLang="zh-CN" dirty="0"/>
              <a:t>）采样使用</a:t>
            </a:r>
            <a:r>
              <a:rPr lang="en-US" altLang="zh-CN" dirty="0"/>
              <a:t>AES</a:t>
            </a:r>
            <a:r>
              <a:rPr lang="zh-CN" altLang="zh-CN" dirty="0"/>
              <a:t>签名算法</a:t>
            </a:r>
            <a:r>
              <a:rPr lang="en-US" altLang="zh-CN" dirty="0"/>
              <a:t>CMAC</a:t>
            </a:r>
            <a:r>
              <a:rPr lang="zh-CN" altLang="zh-CN" dirty="0"/>
              <a:t>生成消息一致性码（</a:t>
            </a:r>
            <a:r>
              <a:rPr lang="en-US" altLang="zh-CN" dirty="0"/>
              <a:t>MIC</a:t>
            </a:r>
            <a:r>
              <a:rPr lang="zh-CN" altLang="zh-CN" dirty="0"/>
              <a:t>），此阶段只使用密钥</a:t>
            </a:r>
            <a:r>
              <a:rPr lang="en-US" altLang="zh-CN" dirty="0" err="1"/>
              <a:t>Nwk</a:t>
            </a:r>
            <a:r>
              <a:rPr lang="en-US" altLang="zh-CN" dirty="0"/>
              <a:t> </a:t>
            </a:r>
            <a:r>
              <a:rPr lang="en-US" altLang="zh-CN" dirty="0" err="1"/>
              <a:t>SKey</a:t>
            </a:r>
            <a:r>
              <a:rPr lang="zh-CN" altLang="zh-CN" dirty="0"/>
              <a:t>。其中，当帧负载数据为</a:t>
            </a:r>
            <a:r>
              <a:rPr lang="en-US" altLang="zh-CN" dirty="0"/>
              <a:t>0</a:t>
            </a:r>
            <a:r>
              <a:rPr lang="zh-CN" altLang="zh-CN" dirty="0"/>
              <a:t>时，帧负载只包含</a:t>
            </a:r>
            <a:r>
              <a:rPr lang="en-US" altLang="zh-CN" dirty="0"/>
              <a:t>MAC</a:t>
            </a:r>
            <a:r>
              <a:rPr lang="zh-CN" altLang="zh-CN" dirty="0"/>
              <a:t>命令；而当帧负载数据不等于</a:t>
            </a:r>
            <a:r>
              <a:rPr lang="en-US" altLang="zh-CN" dirty="0"/>
              <a:t>0</a:t>
            </a:r>
            <a:r>
              <a:rPr lang="zh-CN" altLang="zh-CN" dirty="0"/>
              <a:t>时，帧负载只包含传输数据。</a:t>
            </a:r>
            <a:r>
              <a:rPr lang="en-US" altLang="zh-CN" dirty="0"/>
              <a:t>	</a:t>
            </a:r>
            <a:endParaRPr lang="zh-CN" altLang="zh-CN" dirty="0"/>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7.2.6  </a:t>
            </a:r>
            <a:r>
              <a:rPr lang="zh-CN" altLang="en-US" dirty="0"/>
              <a:t>消息安全加密机制</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8556860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a:t>传统通信技术和短距离通信技术都存在一定的不适应性。短距离通信技术受限于过短的通信距离，无法满足物联网远距离和广覆盖的需求。因此，一种</a:t>
            </a:r>
            <a:r>
              <a:rPr lang="zh-CN" altLang="zh-CN" dirty="0">
                <a:solidFill>
                  <a:srgbClr val="FF00FF"/>
                </a:solidFill>
              </a:rPr>
              <a:t>覆盖广、成本低、部署简单、支持大连接</a:t>
            </a:r>
            <a:r>
              <a:rPr lang="zh-CN" altLang="zh-CN" dirty="0"/>
              <a:t>的物联网网络接入技术——低功耗广域网（</a:t>
            </a:r>
            <a:r>
              <a:rPr lang="en-US" altLang="zh-CN" dirty="0"/>
              <a:t>LPWAN</a:t>
            </a:r>
            <a:r>
              <a:rPr lang="zh-CN" altLang="zh-CN" dirty="0"/>
              <a:t>）应运而生，该技术旨在实现物联网中分布极其广泛，数量极其大的“物”之间的互联互通。</a:t>
            </a:r>
            <a:endParaRPr lang="zh-CN" altLang="en-US" dirty="0"/>
          </a:p>
        </p:txBody>
      </p:sp>
      <p:sp>
        <p:nvSpPr>
          <p:cNvPr id="2" name="标题 1"/>
          <p:cNvSpPr>
            <a:spLocks noGrp="1"/>
          </p:cNvSpPr>
          <p:nvPr>
            <p:ph type="title"/>
          </p:nvPr>
        </p:nvSpPr>
        <p:spPr/>
        <p:txBody>
          <a:bodyPr/>
          <a:lstStyle/>
          <a:p>
            <a:r>
              <a:rPr lang="zh-CN" altLang="en-US" dirty="0"/>
              <a:t>第</a:t>
            </a:r>
            <a:r>
              <a:rPr lang="en-US" altLang="zh-CN" dirty="0"/>
              <a:t>7</a:t>
            </a:r>
            <a:r>
              <a:rPr lang="zh-CN" altLang="en-US" dirty="0"/>
              <a:t>章 低功耗广域网</a:t>
            </a:r>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86045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zh-CN" dirty="0">
                <a:solidFill>
                  <a:schemeClr val="bg2"/>
                </a:solidFill>
              </a:rPr>
              <a:t>智慧建筑</a:t>
            </a:r>
            <a:r>
              <a:rPr lang="en-US" altLang="zh-CN" dirty="0">
                <a:solidFill>
                  <a:schemeClr val="bg2"/>
                </a:solidFill>
              </a:rPr>
              <a:t>	</a:t>
            </a:r>
            <a:r>
              <a:rPr lang="en-US" altLang="zh-CN" dirty="0"/>
              <a:t>		</a:t>
            </a:r>
          </a:p>
          <a:p>
            <a:pPr marL="1428750" lvl="2" indent="-514350" algn="just">
              <a:spcBef>
                <a:spcPct val="0"/>
              </a:spcBef>
              <a:buFont typeface="Wingdings" panose="05000000000000000000" pitchFamily="2" charset="2"/>
              <a:buChar char="p"/>
            </a:pPr>
            <a:r>
              <a:rPr lang="zh-CN" altLang="zh-CN" dirty="0"/>
              <a:t>对建筑物进行改造，实现建筑物的维护、安全监测、空间优化等功能，利用</a:t>
            </a:r>
            <a:r>
              <a:rPr lang="en-US" altLang="zh-CN" dirty="0" err="1"/>
              <a:t>LoRa</a:t>
            </a:r>
            <a:r>
              <a:rPr lang="zh-CN" altLang="zh-CN" dirty="0"/>
              <a:t>技术定时将获取的信息上传，便于建筑管理者的监管，随时掌握建筑的最新状况。</a:t>
            </a:r>
            <a:endParaRPr lang="en-US" altLang="zh-CN" dirty="0"/>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7.2.7  </a:t>
            </a:r>
            <a:r>
              <a:rPr lang="zh-CN" altLang="en-US" dirty="0"/>
              <a:t>应用场景</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742994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zh-CN" dirty="0">
                <a:solidFill>
                  <a:schemeClr val="bg2"/>
                </a:solidFill>
              </a:rPr>
              <a:t>智慧消防</a:t>
            </a:r>
            <a:r>
              <a:rPr lang="en-US" altLang="zh-CN" dirty="0">
                <a:solidFill>
                  <a:schemeClr val="bg2"/>
                </a:solidFill>
              </a:rPr>
              <a:t>	</a:t>
            </a:r>
            <a:r>
              <a:rPr lang="en-US" altLang="zh-CN" dirty="0"/>
              <a:t>	</a:t>
            </a:r>
          </a:p>
          <a:p>
            <a:pPr marL="1428750" lvl="2" indent="-514350" algn="just">
              <a:spcBef>
                <a:spcPct val="0"/>
              </a:spcBef>
              <a:buFont typeface="Wingdings" panose="05000000000000000000" pitchFamily="2" charset="2"/>
              <a:buChar char="p"/>
            </a:pPr>
            <a:r>
              <a:rPr lang="zh-CN" altLang="zh-CN" dirty="0"/>
              <a:t>动态导引系统利用</a:t>
            </a:r>
            <a:r>
              <a:rPr lang="en-US" altLang="zh-CN" dirty="0" err="1"/>
              <a:t>LoRa</a:t>
            </a:r>
            <a:r>
              <a:rPr lang="zh-CN" altLang="zh-CN" dirty="0"/>
              <a:t>无线传输技术远距离、低频以及低功耗的特性，在火灾发生时，由动态导引主机发送信号给布建于建筑物内的动态导引灯板，由于</a:t>
            </a:r>
            <a:r>
              <a:rPr lang="en-US" altLang="zh-CN" dirty="0" err="1"/>
              <a:t>LoRa</a:t>
            </a:r>
            <a:r>
              <a:rPr lang="zh-CN" altLang="zh-CN" dirty="0"/>
              <a:t>使用的是低于</a:t>
            </a:r>
            <a:r>
              <a:rPr lang="en-US" altLang="zh-CN" dirty="0"/>
              <a:t>1GHz</a:t>
            </a:r>
            <a:r>
              <a:rPr lang="zh-CN" altLang="zh-CN" dirty="0"/>
              <a:t>以下的低频段，因此不用担心信号受到其他无线通信的干扰，灯板在收到信号后，会立即作出指示，引导避难者前往安全的逃生路径。</a:t>
            </a:r>
            <a:endParaRPr lang="en-US" altLang="zh-CN" dirty="0"/>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7.2.7  </a:t>
            </a:r>
            <a:r>
              <a:rPr lang="zh-CN" altLang="en-US" dirty="0"/>
              <a:t>应用场景</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4063812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1224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zh-CN" dirty="0">
                <a:solidFill>
                  <a:schemeClr val="bg2"/>
                </a:solidFill>
              </a:rPr>
              <a:t>智慧消防</a:t>
            </a:r>
            <a:r>
              <a:rPr lang="en-US" altLang="zh-CN" dirty="0">
                <a:solidFill>
                  <a:schemeClr val="bg2"/>
                </a:solidFill>
              </a:rPr>
              <a:t>	</a:t>
            </a:r>
            <a:r>
              <a:rPr lang="en-US" altLang="zh-CN" dirty="0"/>
              <a:t>	</a:t>
            </a:r>
          </a:p>
          <a:p>
            <a:pPr marL="1428750" lvl="2" indent="-514350" algn="just">
              <a:spcBef>
                <a:spcPct val="0"/>
              </a:spcBef>
              <a:buFont typeface="Wingdings" panose="05000000000000000000" pitchFamily="2" charset="2"/>
              <a:buChar char="p"/>
            </a:pPr>
            <a:r>
              <a:rPr lang="zh-CN" altLang="en-US" dirty="0" smtClean="0">
                <a:solidFill>
                  <a:srgbClr val="000000"/>
                </a:solidFill>
              </a:rPr>
              <a:t>举例</a:t>
            </a: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7.2.7  </a:t>
            </a:r>
            <a:r>
              <a:rPr lang="zh-CN" altLang="en-US" dirty="0"/>
              <a:t>应用场景</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3" name="图片 2">
            <a:extLst>
              <a:ext uri="{FF2B5EF4-FFF2-40B4-BE49-F238E27FC236}">
                <a16:creationId xmlns:a16="http://schemas.microsoft.com/office/drawing/2014/main" id="{82472982-58FB-4AF6-9533-EE46E432FA7D}"/>
              </a:ext>
            </a:extLst>
          </p:cNvPr>
          <p:cNvPicPr>
            <a:picLocks noChangeAspect="1"/>
          </p:cNvPicPr>
          <p:nvPr/>
        </p:nvPicPr>
        <p:blipFill rotWithShape="1">
          <a:blip r:embed="rId3"/>
          <a:srcRect t="1295" b="7678"/>
          <a:stretch/>
        </p:blipFill>
        <p:spPr>
          <a:xfrm>
            <a:off x="4007768" y="1653465"/>
            <a:ext cx="7344816" cy="4886600"/>
          </a:xfrm>
          <a:prstGeom prst="rect">
            <a:avLst/>
          </a:prstGeom>
        </p:spPr>
      </p:pic>
    </p:spTree>
    <p:extLst>
      <p:ext uri="{BB962C8B-B14F-4D97-AF65-F5344CB8AC3E}">
        <p14:creationId xmlns:p14="http://schemas.microsoft.com/office/powerpoint/2010/main" val="8424545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zh-CN" dirty="0">
                <a:solidFill>
                  <a:schemeClr val="bg2"/>
                </a:solidFill>
              </a:rPr>
              <a:t>智慧农业</a:t>
            </a:r>
            <a:r>
              <a:rPr lang="en-US" altLang="zh-CN" dirty="0"/>
              <a:t>		</a:t>
            </a:r>
          </a:p>
          <a:p>
            <a:pPr marL="1428750" lvl="2" indent="-514350" algn="just">
              <a:spcBef>
                <a:spcPct val="0"/>
              </a:spcBef>
              <a:buFont typeface="Wingdings" panose="05000000000000000000" pitchFamily="2" charset="2"/>
              <a:buChar char="p"/>
            </a:pPr>
            <a:r>
              <a:rPr lang="zh-CN" altLang="zh-CN" dirty="0"/>
              <a:t>利用</a:t>
            </a:r>
            <a:r>
              <a:rPr lang="en-US" altLang="zh-CN" dirty="0" err="1"/>
              <a:t>LoRa</a:t>
            </a:r>
            <a:r>
              <a:rPr lang="zh-CN" altLang="zh-CN" dirty="0"/>
              <a:t>技术，将温度、湿度和盐碱度等环境数据通过传感器定期上传</a:t>
            </a:r>
            <a:r>
              <a:rPr lang="zh-CN" altLang="en-US" dirty="0"/>
              <a:t>。</a:t>
            </a:r>
            <a:endParaRPr lang="zh-CN" altLang="zh-CN" dirty="0"/>
          </a:p>
          <a:p>
            <a:pPr marL="1428750" lvl="2" indent="-514350">
              <a:spcBef>
                <a:spcPct val="0"/>
              </a:spcBef>
              <a:buFont typeface="Wingdings" panose="05000000000000000000" pitchFamily="2" charset="2"/>
              <a:buChar char="p"/>
            </a:pPr>
            <a:endParaRPr lang="en-US" altLang="zh-CN" dirty="0"/>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7.2.7  </a:t>
            </a:r>
            <a:r>
              <a:rPr lang="zh-CN" altLang="en-US" dirty="0"/>
              <a:t>应用场景</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3" name="图片 2">
            <a:extLst>
              <a:ext uri="{FF2B5EF4-FFF2-40B4-BE49-F238E27FC236}">
                <a16:creationId xmlns:a16="http://schemas.microsoft.com/office/drawing/2014/main" id="{137690CE-B474-4C9A-AF97-D756CC9049B2}"/>
              </a:ext>
            </a:extLst>
          </p:cNvPr>
          <p:cNvPicPr>
            <a:picLocks noChangeAspect="1"/>
          </p:cNvPicPr>
          <p:nvPr/>
        </p:nvPicPr>
        <p:blipFill rotWithShape="1">
          <a:blip r:embed="rId3"/>
          <a:srcRect l="8657" t="16770" r="7918" b="12616"/>
          <a:stretch/>
        </p:blipFill>
        <p:spPr>
          <a:xfrm>
            <a:off x="2104964" y="2852936"/>
            <a:ext cx="8136904" cy="3672408"/>
          </a:xfrm>
          <a:prstGeom prst="rect">
            <a:avLst/>
          </a:prstGeom>
        </p:spPr>
      </p:pic>
    </p:spTree>
    <p:extLst>
      <p:ext uri="{BB962C8B-B14F-4D97-AF65-F5344CB8AC3E}">
        <p14:creationId xmlns:p14="http://schemas.microsoft.com/office/powerpoint/2010/main" val="30603669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5518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pPr>
            <a:r>
              <a:rPr lang="en-US" altLang="zh-CN" dirty="0"/>
              <a:t> </a:t>
            </a:r>
            <a:r>
              <a:rPr lang="zh-CN" altLang="zh-CN" dirty="0">
                <a:solidFill>
                  <a:schemeClr val="bg2"/>
                </a:solidFill>
              </a:rPr>
              <a:t>物流追踪</a:t>
            </a:r>
            <a:r>
              <a:rPr lang="en-US" altLang="zh-CN" dirty="0">
                <a:solidFill>
                  <a:schemeClr val="bg2"/>
                </a:solidFill>
              </a:rPr>
              <a:t>	</a:t>
            </a:r>
          </a:p>
          <a:p>
            <a:pPr marL="1428750" lvl="2" indent="-514350" algn="just">
              <a:spcBef>
                <a:spcPct val="0"/>
              </a:spcBef>
              <a:buFont typeface="Wingdings" panose="05000000000000000000" pitchFamily="2" charset="2"/>
              <a:buChar char="p"/>
            </a:pPr>
            <a:r>
              <a:rPr lang="zh-CN" altLang="zh-CN" dirty="0"/>
              <a:t>终端的电池使用寿命对于追踪或定位是十分重要的，由于追踪系统的成本以及电池续航都必须纳入考虑，因此使用</a:t>
            </a:r>
            <a:r>
              <a:rPr lang="en-US" altLang="zh-CN" dirty="0" err="1"/>
              <a:t>LoRa</a:t>
            </a:r>
            <a:r>
              <a:rPr lang="zh-CN" altLang="zh-CN" dirty="0"/>
              <a:t>技术进行追踪具有极大可行性。物流企业可以根据定位的需要在特定的场所布网。</a:t>
            </a:r>
            <a:endParaRPr lang="en-US" altLang="zh-CN" dirty="0"/>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7.2.7  </a:t>
            </a:r>
            <a:r>
              <a:rPr lang="zh-CN" altLang="en-US" dirty="0"/>
              <a:t>应用场景</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2539903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5518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lvl="1" indent="720000" algn="just">
              <a:spcBef>
                <a:spcPct val="0"/>
              </a:spcBef>
            </a:pPr>
            <a:r>
              <a:rPr lang="en-US" altLang="zh-CN" dirty="0">
                <a:solidFill>
                  <a:srgbClr val="000000"/>
                </a:solidFill>
              </a:rPr>
              <a:t> </a:t>
            </a:r>
            <a:r>
              <a:rPr lang="zh-CN" altLang="zh-CN" dirty="0">
                <a:solidFill>
                  <a:srgbClr val="000000"/>
                </a:solidFill>
              </a:rPr>
              <a:t>综上所述，随着物联网技术的不断成熟，其衍生出来的技术终将大幅改变人们的生活，任何一种无线通信技术都有自己适合的应用场景，而</a:t>
            </a:r>
            <a:r>
              <a:rPr lang="en-US" altLang="zh-CN" dirty="0" err="1">
                <a:solidFill>
                  <a:srgbClr val="000000"/>
                </a:solidFill>
              </a:rPr>
              <a:t>LoRa</a:t>
            </a:r>
            <a:r>
              <a:rPr lang="zh-CN" altLang="zh-CN" dirty="0">
                <a:solidFill>
                  <a:srgbClr val="000000"/>
                </a:solidFill>
              </a:rPr>
              <a:t>所具有的远距离传输、低频、低功耗等特点大大降低了物联网数据传输的使用与维护成本，从而得到广泛应用。</a:t>
            </a:r>
          </a:p>
          <a:p>
            <a:pPr lvl="1">
              <a:spcBef>
                <a:spcPct val="0"/>
              </a:spcBef>
            </a:pPr>
            <a:endParaRPr lang="en-US" altLang="zh-CN" dirty="0"/>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7.2.7  </a:t>
            </a:r>
            <a:r>
              <a:rPr lang="zh-CN" altLang="en-US" dirty="0"/>
              <a:t>应用场景</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732522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7</a:t>
            </a:r>
            <a:r>
              <a:rPr lang="zh-CN" altLang="en-US" dirty="0"/>
              <a:t>章    </a:t>
            </a:r>
            <a:r>
              <a:rPr lang="en-US" altLang="zh-CN" dirty="0"/>
              <a:t>lora</a:t>
            </a:r>
            <a:endParaRPr lang="zh-CN" altLang="en-US" dirty="0"/>
          </a:p>
        </p:txBody>
      </p:sp>
      <p:sp>
        <p:nvSpPr>
          <p:cNvPr id="3" name="文本占位符 2"/>
          <p:cNvSpPr>
            <a:spLocks noGrp="1"/>
          </p:cNvSpPr>
          <p:nvPr>
            <p:ph type="body" idx="1"/>
          </p:nvPr>
        </p:nvSpPr>
        <p:spPr/>
        <p:txBody>
          <a:bodyPr anchor="ctr"/>
          <a:lstStyle/>
          <a:p>
            <a:pPr marL="0" indent="0" algn="ctr">
              <a:spcBef>
                <a:spcPct val="0"/>
              </a:spcBef>
              <a:buNone/>
            </a:pPr>
            <a:r>
              <a:rPr lang="zh-CN" altLang="en-US" sz="4000" dirty="0"/>
              <a:t>本章小结</a:t>
            </a:r>
          </a:p>
        </p:txBody>
      </p:sp>
    </p:spTree>
    <p:extLst>
      <p:ext uri="{BB962C8B-B14F-4D97-AF65-F5344CB8AC3E}">
        <p14:creationId xmlns:p14="http://schemas.microsoft.com/office/powerpoint/2010/main" val="36154266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486193"/>
            <a:ext cx="10668000" cy="266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latin typeface="+mn-lt"/>
              </a:rPr>
              <a:t>	</a:t>
            </a:r>
            <a:r>
              <a:rPr lang="zh-CN" altLang="zh-CN" dirty="0">
                <a:latin typeface="+mn-lt"/>
              </a:rPr>
              <a:t>本章主要介绍了低功耗广域网的两种通信技术：</a:t>
            </a:r>
            <a:r>
              <a:rPr lang="en-US" altLang="zh-CN" dirty="0" err="1">
                <a:solidFill>
                  <a:schemeClr val="bg2"/>
                </a:solidFill>
              </a:rPr>
              <a:t>LoRa</a:t>
            </a:r>
            <a:r>
              <a:rPr lang="zh-CN" altLang="zh-CN" dirty="0">
                <a:solidFill>
                  <a:schemeClr val="bg2"/>
                </a:solidFill>
              </a:rPr>
              <a:t>和</a:t>
            </a:r>
            <a:r>
              <a:rPr lang="en-US" altLang="zh-CN" dirty="0" err="1">
                <a:solidFill>
                  <a:schemeClr val="bg2"/>
                </a:solidFill>
              </a:rPr>
              <a:t>NB-IoT</a:t>
            </a:r>
            <a:r>
              <a:rPr lang="zh-CN" altLang="zh-CN" dirty="0">
                <a:latin typeface="+mn-lt"/>
              </a:rPr>
              <a:t>。对这两种技术的特点和应用情况进行了详细介绍，近几年物联网的发展与这两种技术息息相关。读者通过本章的学习可以了解两种技术的特点并对此其不同，加以合理应用。</a:t>
            </a:r>
            <a:endParaRPr lang="en-US" altLang="zh-CN" dirty="0">
              <a:latin typeface="+mn-lt"/>
            </a:endParaRPr>
          </a:p>
          <a:p>
            <a:pPr marL="0" indent="0">
              <a:spcBef>
                <a:spcPct val="0"/>
              </a:spcBef>
              <a:buNone/>
            </a:pPr>
            <a:r>
              <a:rPr lang="en-US" altLang="zh-CN" dirty="0">
                <a:latin typeface="+mn-lt"/>
              </a:rPr>
              <a:t> 	</a:t>
            </a:r>
          </a:p>
          <a:p>
            <a:pPr marL="0" indent="0">
              <a:spcBef>
                <a:spcPct val="0"/>
              </a:spcBef>
              <a:buNone/>
            </a:pPr>
            <a:r>
              <a:rPr lang="en-US" altLang="zh-CN" dirty="0">
                <a:latin typeface="+mn-lt"/>
              </a:rPr>
              <a:t>			</a:t>
            </a:r>
            <a:endParaRPr lang="zh-CN" altLang="zh-CN" dirty="0">
              <a:latin typeface="+mn-lt"/>
            </a:endParaRPr>
          </a:p>
        </p:txBody>
      </p:sp>
      <p:sp>
        <p:nvSpPr>
          <p:cNvPr id="2" name="标题 1"/>
          <p:cNvSpPr>
            <a:spLocks noGrp="1"/>
          </p:cNvSpPr>
          <p:nvPr>
            <p:ph type="title"/>
          </p:nvPr>
        </p:nvSpPr>
        <p:spPr/>
        <p:txBody>
          <a:bodyPr/>
          <a:lstStyle/>
          <a:p>
            <a:pPr lvl="0"/>
            <a:r>
              <a:rPr lang="zh-CN" altLang="en-US" dirty="0" smtClean="0"/>
              <a:t>本章小结</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465771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316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latin typeface="+mn-lt"/>
              </a:rPr>
              <a:t>	LPWAN</a:t>
            </a:r>
            <a:r>
              <a:rPr lang="zh-CN" altLang="zh-CN" dirty="0">
                <a:latin typeface="+mn-lt"/>
              </a:rPr>
              <a:t>大体上可以分为两个方向：一类是工作于未授权频谱的</a:t>
            </a:r>
            <a:r>
              <a:rPr lang="en-US" altLang="zh-CN" dirty="0" err="1">
                <a:latin typeface="+mn-lt"/>
              </a:rPr>
              <a:t>LoRa</a:t>
            </a:r>
            <a:r>
              <a:rPr lang="en-US" altLang="zh-CN" dirty="0">
                <a:latin typeface="+mn-lt"/>
              </a:rPr>
              <a:t> WAN</a:t>
            </a:r>
            <a:r>
              <a:rPr lang="zh-CN" altLang="zh-CN" dirty="0">
                <a:latin typeface="+mn-lt"/>
              </a:rPr>
              <a:t>（超远距离广域网）、</a:t>
            </a:r>
            <a:r>
              <a:rPr lang="en-US" altLang="zh-CN" dirty="0">
                <a:latin typeface="+mn-lt"/>
              </a:rPr>
              <a:t>Sigfox</a:t>
            </a:r>
            <a:r>
              <a:rPr lang="zh-CN" altLang="zh-CN" dirty="0">
                <a:latin typeface="+mn-lt"/>
              </a:rPr>
              <a:t>等技术；另一类是工作于授权频谱下，</a:t>
            </a:r>
            <a:r>
              <a:rPr lang="en-US" altLang="zh-CN" dirty="0">
                <a:latin typeface="+mn-lt"/>
              </a:rPr>
              <a:t>3GPP</a:t>
            </a:r>
            <a:r>
              <a:rPr lang="zh-CN" altLang="zh-CN" dirty="0">
                <a:latin typeface="+mn-lt"/>
              </a:rPr>
              <a:t>支持的</a:t>
            </a:r>
            <a:r>
              <a:rPr lang="en-US" altLang="zh-CN" dirty="0" err="1">
                <a:latin typeface="+mn-lt"/>
              </a:rPr>
              <a:t>NB-IoT</a:t>
            </a:r>
            <a:r>
              <a:rPr lang="zh-CN" altLang="zh-CN" dirty="0">
                <a:latin typeface="+mn-lt"/>
              </a:rPr>
              <a:t>（窄带物联网）、</a:t>
            </a:r>
            <a:r>
              <a:rPr lang="en-US" altLang="zh-CN" dirty="0">
                <a:latin typeface="+mn-lt"/>
              </a:rPr>
              <a:t>EMTC</a:t>
            </a:r>
            <a:r>
              <a:rPr lang="zh-CN" altLang="zh-CN" dirty="0">
                <a:latin typeface="+mn-lt"/>
              </a:rPr>
              <a:t>等技术。本章选取</a:t>
            </a:r>
            <a:r>
              <a:rPr lang="en-US" altLang="zh-CN" dirty="0" err="1">
                <a:latin typeface="+mn-lt"/>
              </a:rPr>
              <a:t>LoRa</a:t>
            </a:r>
            <a:r>
              <a:rPr lang="zh-CN" altLang="zh-CN" dirty="0">
                <a:latin typeface="+mn-lt"/>
              </a:rPr>
              <a:t>和</a:t>
            </a:r>
            <a:r>
              <a:rPr lang="en-US" altLang="zh-CN" dirty="0" err="1">
                <a:latin typeface="+mn-lt"/>
              </a:rPr>
              <a:t>NB-IoT</a:t>
            </a:r>
            <a:r>
              <a:rPr lang="zh-CN" altLang="zh-CN" dirty="0">
                <a:latin typeface="+mn-lt"/>
              </a:rPr>
              <a:t>为代表进行阐述。</a:t>
            </a:r>
          </a:p>
        </p:txBody>
      </p:sp>
      <p:sp>
        <p:nvSpPr>
          <p:cNvPr id="2" name="标题 1"/>
          <p:cNvSpPr>
            <a:spLocks noGrp="1"/>
          </p:cNvSpPr>
          <p:nvPr>
            <p:ph type="title"/>
          </p:nvPr>
        </p:nvSpPr>
        <p:spPr/>
        <p:txBody>
          <a:bodyPr/>
          <a:lstStyle/>
          <a:p>
            <a:r>
              <a:rPr lang="zh-CN" altLang="en-US" dirty="0"/>
              <a:t>第</a:t>
            </a:r>
            <a:r>
              <a:rPr lang="en-US" altLang="zh-CN" dirty="0"/>
              <a:t>7</a:t>
            </a:r>
            <a:r>
              <a:rPr lang="zh-CN" altLang="en-US" dirty="0"/>
              <a:t>章 低功耗广域网</a:t>
            </a:r>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8605456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rPr>
              <a:t>7.1 nb-iot</a:t>
            </a:r>
            <a:endParaRPr lang="zh-CN" altLang="en-US" dirty="0">
              <a:latin typeface="+mn-lt"/>
            </a:endParaRPr>
          </a:p>
        </p:txBody>
      </p:sp>
      <p:sp>
        <p:nvSpPr>
          <p:cNvPr id="3" name="文本占位符 2"/>
          <p:cNvSpPr>
            <a:spLocks noGrp="1"/>
          </p:cNvSpPr>
          <p:nvPr>
            <p:ph type="body" idx="1"/>
          </p:nvPr>
        </p:nvSpPr>
        <p:spPr>
          <a:xfrm>
            <a:off x="3431704" y="2204864"/>
            <a:ext cx="5112568" cy="2376264"/>
          </a:xfrm>
        </p:spPr>
        <p:txBody>
          <a:bodyPr anchor="ctr"/>
          <a:lstStyle/>
          <a:p>
            <a:pPr marL="0" indent="0" algn="ctr">
              <a:spcBef>
                <a:spcPct val="0"/>
              </a:spcBef>
              <a:buNone/>
            </a:pPr>
            <a:r>
              <a:rPr lang="en-US" altLang="zh-CN" sz="4000" dirty="0">
                <a:latin typeface="+mn-lt"/>
              </a:rPr>
              <a:t>7.1 </a:t>
            </a:r>
            <a:r>
              <a:rPr lang="en-US" altLang="zh-CN" sz="4000" dirty="0" err="1">
                <a:latin typeface="+mn-lt"/>
              </a:rPr>
              <a:t>NB-IoT</a:t>
            </a:r>
            <a:endParaRPr lang="zh-CN" altLang="en-US" sz="4000" dirty="0">
              <a:latin typeface="+mn-lt"/>
            </a:endParaRPr>
          </a:p>
        </p:txBody>
      </p:sp>
    </p:spTree>
    <p:extLst>
      <p:ext uri="{BB962C8B-B14F-4D97-AF65-F5344CB8AC3E}">
        <p14:creationId xmlns:p14="http://schemas.microsoft.com/office/powerpoint/2010/main" val="24439455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ED2B6-7144-4197-B3FF-9F498464B5EB}"/>
              </a:ext>
            </a:extLst>
          </p:cNvPr>
          <p:cNvSpPr>
            <a:spLocks noGrp="1"/>
          </p:cNvSpPr>
          <p:nvPr>
            <p:ph type="sldNum" sz="quarter" idx="4294967295"/>
          </p:nvPr>
        </p:nvSpPr>
        <p:spPr>
          <a:xfrm>
            <a:off x="9652000" y="6360583"/>
            <a:ext cx="2540000" cy="457200"/>
          </a:xfrm>
          <a:prstGeom prst="rect">
            <a:avLst/>
          </a:prstGeom>
        </p:spPr>
        <p:txBody>
          <a:bodyPr/>
          <a:lstStyle/>
          <a:p>
            <a:fld id="{0C913308-F349-4B6D-A68A-DD1791B4A57B}" type="slidenum">
              <a:rPr lang="zh-CN" altLang="en-US" smtClean="0"/>
              <a:pPr/>
              <a:t>7</a:t>
            </a:fld>
            <a:endParaRPr lang="zh-CN" altLang="en-US"/>
          </a:p>
        </p:txBody>
      </p:sp>
      <p:sp>
        <p:nvSpPr>
          <p:cNvPr id="8" name="Rectangle 2"/>
          <p:cNvSpPr txBox="1">
            <a:spLocks noChangeArrowheads="1"/>
          </p:cNvSpPr>
          <p:nvPr/>
        </p:nvSpPr>
        <p:spPr bwMode="auto">
          <a:xfrm>
            <a:off x="1271464" y="404664"/>
            <a:ext cx="5904656"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lang="en-US" altLang="zh-CN" b="1" dirty="0">
                <a:latin typeface="+mn-lt"/>
              </a:rPr>
              <a:t>7.1 </a:t>
            </a:r>
            <a:r>
              <a:rPr lang="en-US" altLang="zh-CN" b="1" dirty="0" err="1">
                <a:latin typeface="+mn-lt"/>
              </a:rPr>
              <a:t>NB-IoT</a:t>
            </a:r>
            <a:endParaRPr lang="zh-CN" altLang="en-US" b="1" dirty="0">
              <a:latin typeface="+mn-lt"/>
            </a:endParaRPr>
          </a:p>
        </p:txBody>
      </p:sp>
      <p:sp>
        <p:nvSpPr>
          <p:cNvPr id="9" name="TextBox 8"/>
          <p:cNvSpPr txBox="1"/>
          <p:nvPr/>
        </p:nvSpPr>
        <p:spPr>
          <a:xfrm>
            <a:off x="1271464" y="1628800"/>
            <a:ext cx="5904656" cy="2308324"/>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tabLst/>
              <a:defRPr sz="3200" b="1" kern="100">
                <a:solidFill>
                  <a:srgbClr val="000000"/>
                </a:solidFill>
                <a:effectLst/>
                <a:latin typeface="Calibri"/>
                <a:ea typeface="宋体"/>
                <a:cs typeface="Times New Roman"/>
              </a:defRPr>
            </a:lvl1pPr>
          </a:lstStyle>
          <a:p>
            <a:pPr lvl="0"/>
            <a:r>
              <a:rPr lang="en-US" altLang="zh-CN" sz="3600" dirty="0"/>
              <a:t>7.1.1  </a:t>
            </a:r>
            <a:r>
              <a:rPr lang="zh-CN" altLang="en-US" sz="3600" dirty="0"/>
              <a:t>技术概况</a:t>
            </a:r>
            <a:endParaRPr lang="en-US" altLang="zh-CN" sz="3600" dirty="0"/>
          </a:p>
          <a:p>
            <a:pPr lvl="0"/>
            <a:r>
              <a:rPr lang="en-US" altLang="zh-CN" sz="3600" dirty="0"/>
              <a:t>7.1.2  </a:t>
            </a:r>
            <a:r>
              <a:rPr lang="zh-CN" altLang="en-US" sz="3600" dirty="0"/>
              <a:t>技术特点</a:t>
            </a:r>
            <a:endParaRPr lang="en-US" altLang="zh-CN" sz="3600" dirty="0"/>
          </a:p>
          <a:p>
            <a:pPr lvl="0"/>
            <a:r>
              <a:rPr lang="en-US" altLang="zh-CN" sz="3600" dirty="0"/>
              <a:t>7.1.3  </a:t>
            </a:r>
            <a:r>
              <a:rPr lang="zh-CN" altLang="en-US" sz="3600" dirty="0"/>
              <a:t>关键技术</a:t>
            </a:r>
            <a:endParaRPr lang="en-US" altLang="zh-CN" sz="3600" dirty="0"/>
          </a:p>
          <a:p>
            <a:pPr lvl="0"/>
            <a:r>
              <a:rPr lang="en-US" altLang="zh-CN" sz="3600" dirty="0"/>
              <a:t>7.1.4   </a:t>
            </a:r>
            <a:r>
              <a:rPr lang="en-US" altLang="zh-CN" sz="3600" dirty="0" err="1"/>
              <a:t>NB-IoT</a:t>
            </a:r>
            <a:r>
              <a:rPr lang="zh-CN" altLang="en-US" sz="3600" dirty="0"/>
              <a:t>的应用</a:t>
            </a:r>
            <a:endParaRPr lang="en-US" altLang="zh-CN" sz="3600" dirty="0"/>
          </a:p>
        </p:txBody>
      </p:sp>
    </p:spTree>
    <p:extLst>
      <p:ext uri="{BB962C8B-B14F-4D97-AF65-F5344CB8AC3E}">
        <p14:creationId xmlns:p14="http://schemas.microsoft.com/office/powerpoint/2010/main" val="23191214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en-US" altLang="zh-CN" dirty="0" err="1"/>
              <a:t>NB-IoT</a:t>
            </a:r>
            <a:r>
              <a:rPr lang="zh-CN" altLang="zh-CN" dirty="0"/>
              <a:t>是由</a:t>
            </a:r>
            <a:r>
              <a:rPr lang="en-US" altLang="zh-CN" dirty="0"/>
              <a:t>3GPP</a:t>
            </a:r>
            <a:r>
              <a:rPr lang="zh-CN" altLang="zh-CN" dirty="0"/>
              <a:t>负责标准化、克服物联网主流蜂窝标准设置中的</a:t>
            </a:r>
            <a:r>
              <a:rPr lang="zh-CN" altLang="zh-CN" dirty="0">
                <a:solidFill>
                  <a:schemeClr val="bg2"/>
                </a:solidFill>
              </a:rPr>
              <a:t>功耗高和距离限制</a:t>
            </a:r>
            <a:r>
              <a:rPr lang="zh-CN" altLang="zh-CN" dirty="0"/>
              <a:t>，使用授权频谱的技术。它基于现有的移动蜂窝网络，使用</a:t>
            </a:r>
            <a:r>
              <a:rPr lang="en-US" altLang="zh-CN" dirty="0"/>
              <a:t>LTE</a:t>
            </a:r>
            <a:r>
              <a:rPr lang="zh-CN" altLang="zh-CN" dirty="0"/>
              <a:t>（长期演进）的无线技术，可减少开发全系列技术规范的时间，对于采用授权频谱的电信运营商来说，该技术可通过对现有蜂窝设备升级的方式，使运营商能够低成本高效率地切入新兴的物联网市场。</a:t>
            </a: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7.1.1  </a:t>
            </a:r>
            <a:r>
              <a:rPr lang="zh-CN" altLang="en-US" dirty="0"/>
              <a:t>技术概况</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9700024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396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360000" indent="0" algn="just">
              <a:spcBef>
                <a:spcPct val="0"/>
              </a:spcBef>
              <a:buNone/>
            </a:pPr>
            <a:r>
              <a:rPr lang="en-US" altLang="zh-CN" dirty="0" smtClean="0">
                <a:latin typeface="+mn-lt"/>
              </a:rPr>
              <a:t>NB-</a:t>
            </a:r>
            <a:r>
              <a:rPr lang="en-US" altLang="zh-CN" dirty="0" err="1" smtClean="0">
                <a:latin typeface="+mn-lt"/>
              </a:rPr>
              <a:t>IoT</a:t>
            </a:r>
            <a:r>
              <a:rPr lang="zh-CN" altLang="zh-CN" dirty="0">
                <a:latin typeface="+mn-lt"/>
              </a:rPr>
              <a:t>具备四大能力：</a:t>
            </a:r>
            <a:endParaRPr lang="en-US" altLang="zh-CN" dirty="0">
              <a:latin typeface="+mn-lt"/>
            </a:endParaRPr>
          </a:p>
          <a:p>
            <a:pPr marL="360000" lvl="2" indent="-457200" algn="just">
              <a:spcBef>
                <a:spcPct val="0"/>
              </a:spcBef>
              <a:buFont typeface="Wingdings" panose="05000000000000000000" pitchFamily="2" charset="2"/>
              <a:buChar char="n"/>
            </a:pPr>
            <a:r>
              <a:rPr lang="zh-CN" altLang="zh-CN" dirty="0">
                <a:solidFill>
                  <a:schemeClr val="bg2"/>
                </a:solidFill>
                <a:latin typeface="+mn-lt"/>
              </a:rPr>
              <a:t>广覆盖</a:t>
            </a:r>
            <a:r>
              <a:rPr lang="zh-CN" altLang="zh-CN" dirty="0">
                <a:latin typeface="+mn-lt"/>
              </a:rPr>
              <a:t>，在同样的频段下，</a:t>
            </a:r>
            <a:r>
              <a:rPr lang="en-US" altLang="zh-CN" dirty="0" err="1">
                <a:latin typeface="+mn-lt"/>
              </a:rPr>
              <a:t>NB-IoT</a:t>
            </a:r>
            <a:r>
              <a:rPr lang="zh-CN" altLang="zh-CN" dirty="0">
                <a:latin typeface="+mn-lt"/>
              </a:rPr>
              <a:t>比现有的网络增益提高</a:t>
            </a:r>
            <a:r>
              <a:rPr lang="en-US" altLang="zh-CN" dirty="0">
                <a:latin typeface="+mn-lt"/>
              </a:rPr>
              <a:t>20dB</a:t>
            </a:r>
            <a:r>
              <a:rPr lang="zh-CN" altLang="zh-CN" dirty="0">
                <a:latin typeface="+mn-lt"/>
              </a:rPr>
              <a:t>，覆盖面积扩大</a:t>
            </a:r>
            <a:r>
              <a:rPr lang="en-US" altLang="zh-CN" dirty="0">
                <a:latin typeface="+mn-lt"/>
              </a:rPr>
              <a:t>100</a:t>
            </a:r>
            <a:r>
              <a:rPr lang="zh-CN" altLang="zh-CN" dirty="0">
                <a:latin typeface="+mn-lt"/>
              </a:rPr>
              <a:t>倍；</a:t>
            </a:r>
            <a:endParaRPr lang="en-US" altLang="zh-CN" dirty="0">
              <a:latin typeface="+mn-lt"/>
            </a:endParaRPr>
          </a:p>
          <a:p>
            <a:pPr marL="360000" lvl="2" indent="-457200" algn="just">
              <a:spcBef>
                <a:spcPct val="0"/>
              </a:spcBef>
              <a:buFont typeface="Wingdings" panose="05000000000000000000" pitchFamily="2" charset="2"/>
              <a:buChar char="n"/>
            </a:pPr>
            <a:r>
              <a:rPr lang="zh-CN" altLang="zh-CN" dirty="0">
                <a:solidFill>
                  <a:schemeClr val="bg2"/>
                </a:solidFill>
                <a:latin typeface="+mn-lt"/>
              </a:rPr>
              <a:t>具备支撑海量连接的能力</a:t>
            </a:r>
            <a:r>
              <a:rPr lang="zh-CN" altLang="zh-CN" dirty="0">
                <a:latin typeface="+mn-lt"/>
              </a:rPr>
              <a:t>，</a:t>
            </a:r>
            <a:r>
              <a:rPr lang="en-US" altLang="zh-CN" dirty="0" err="1">
                <a:latin typeface="+mn-lt"/>
              </a:rPr>
              <a:t>NB-IoT</a:t>
            </a:r>
            <a:r>
              <a:rPr lang="zh-CN" altLang="zh-CN" dirty="0">
                <a:latin typeface="+mn-lt"/>
              </a:rPr>
              <a:t>一个扇区能够支持</a:t>
            </a:r>
            <a:r>
              <a:rPr lang="en-US" altLang="zh-CN" dirty="0">
                <a:latin typeface="+mn-lt"/>
              </a:rPr>
              <a:t>10</a:t>
            </a:r>
            <a:r>
              <a:rPr lang="zh-CN" altLang="zh-CN" dirty="0">
                <a:latin typeface="+mn-lt"/>
              </a:rPr>
              <a:t>万个连接；</a:t>
            </a:r>
            <a:endParaRPr lang="en-US" altLang="zh-CN" dirty="0">
              <a:latin typeface="+mn-lt"/>
            </a:endParaRPr>
          </a:p>
          <a:p>
            <a:pPr marL="360000" lvl="2" indent="-457200" algn="just">
              <a:spcBef>
                <a:spcPct val="0"/>
              </a:spcBef>
              <a:buFont typeface="Wingdings" panose="05000000000000000000" pitchFamily="2" charset="2"/>
              <a:buChar char="n"/>
            </a:pPr>
            <a:r>
              <a:rPr lang="zh-CN" altLang="zh-CN" dirty="0">
                <a:solidFill>
                  <a:schemeClr val="bg2"/>
                </a:solidFill>
                <a:latin typeface="+mn-lt"/>
              </a:rPr>
              <a:t>更低功耗</a:t>
            </a:r>
            <a:r>
              <a:rPr lang="zh-CN" altLang="zh-CN" dirty="0">
                <a:latin typeface="+mn-lt"/>
              </a:rPr>
              <a:t>，</a:t>
            </a:r>
            <a:r>
              <a:rPr lang="en-US" altLang="zh-CN" dirty="0" err="1">
                <a:latin typeface="+mn-lt"/>
              </a:rPr>
              <a:t>NB-IoT</a:t>
            </a:r>
            <a:r>
              <a:rPr lang="zh-CN" altLang="zh-CN" dirty="0">
                <a:latin typeface="+mn-lt"/>
              </a:rPr>
              <a:t>终端模块的待机时间可长达</a:t>
            </a:r>
            <a:r>
              <a:rPr lang="en-US" altLang="zh-CN" dirty="0">
                <a:latin typeface="+mn-lt"/>
              </a:rPr>
              <a:t>10</a:t>
            </a:r>
            <a:r>
              <a:rPr lang="zh-CN" altLang="zh-CN" dirty="0">
                <a:latin typeface="+mn-lt"/>
              </a:rPr>
              <a:t>年；</a:t>
            </a:r>
            <a:endParaRPr lang="en-US" altLang="zh-CN" dirty="0">
              <a:latin typeface="+mn-lt"/>
            </a:endParaRPr>
          </a:p>
          <a:p>
            <a:pPr marL="360000" lvl="2" indent="-457200" algn="just">
              <a:spcBef>
                <a:spcPct val="0"/>
              </a:spcBef>
              <a:buFont typeface="Wingdings" panose="05000000000000000000" pitchFamily="2" charset="2"/>
              <a:buChar char="n"/>
            </a:pPr>
            <a:r>
              <a:rPr lang="zh-CN" altLang="zh-CN" dirty="0">
                <a:solidFill>
                  <a:schemeClr val="bg2"/>
                </a:solidFill>
                <a:latin typeface="+mn-lt"/>
              </a:rPr>
              <a:t>更低的模块成本</a:t>
            </a:r>
            <a:r>
              <a:rPr lang="zh-CN" altLang="zh-CN" dirty="0">
                <a:latin typeface="+mn-lt"/>
              </a:rPr>
              <a:t>。</a:t>
            </a:r>
          </a:p>
          <a:p>
            <a:pPr marL="360000" indent="0">
              <a:spcBef>
                <a:spcPct val="0"/>
              </a:spcBef>
              <a:buNone/>
            </a:pPr>
            <a:endParaRPr lang="zh-CN" altLang="zh-CN" dirty="0">
              <a:latin typeface="+mn-lt"/>
            </a:endParaRPr>
          </a:p>
        </p:txBody>
      </p:sp>
      <p:sp>
        <p:nvSpPr>
          <p:cNvPr id="2" name="标题 1"/>
          <p:cNvSpPr>
            <a:spLocks noGrp="1"/>
          </p:cNvSpPr>
          <p:nvPr>
            <p:ph type="title"/>
          </p:nvPr>
        </p:nvSpPr>
        <p:spPr/>
        <p:txBody>
          <a:bodyPr/>
          <a:lstStyle/>
          <a:p>
            <a:pPr lvl="0"/>
            <a:r>
              <a:rPr lang="en-US" altLang="zh-CN" dirty="0"/>
              <a:t>7.1.1  </a:t>
            </a:r>
            <a:r>
              <a:rPr lang="zh-CN" altLang="en-US" dirty="0"/>
              <a:t>技术概况</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4909966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主题1">
  <a:themeElements>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fontScheme name="1_Profile">
      <a:majorFont>
        <a:latin typeface="Book Antiqua"/>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800" b="1"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2047725</TotalTime>
  <Words>1676</Words>
  <Application>Microsoft Office PowerPoint</Application>
  <PresentationFormat>宽屏</PresentationFormat>
  <Paragraphs>263</Paragraphs>
  <Slides>47</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47</vt:i4>
      </vt:variant>
    </vt:vector>
  </HeadingPairs>
  <TitlesOfParts>
    <vt:vector size="57" baseType="lpstr">
      <vt:lpstr>等线</vt:lpstr>
      <vt:lpstr>黑体</vt:lpstr>
      <vt:lpstr>华文新魏</vt:lpstr>
      <vt:lpstr>宋体</vt:lpstr>
      <vt:lpstr>Arial</vt:lpstr>
      <vt:lpstr>Book Antiqua</vt:lpstr>
      <vt:lpstr>Calibri</vt:lpstr>
      <vt:lpstr>Times New Roman</vt:lpstr>
      <vt:lpstr>Wingdings</vt:lpstr>
      <vt:lpstr>主题1</vt:lpstr>
      <vt:lpstr>第7章 低功耗广域网 </vt:lpstr>
      <vt:lpstr>PowerPoint 演示文稿</vt:lpstr>
      <vt:lpstr>第7章 低功耗广域网</vt:lpstr>
      <vt:lpstr>第7章 低功耗广域网</vt:lpstr>
      <vt:lpstr>第7章 低功耗广域网</vt:lpstr>
      <vt:lpstr>7.1 nb-iot</vt:lpstr>
      <vt:lpstr>PowerPoint 演示文稿</vt:lpstr>
      <vt:lpstr>7.1.1  技术概况</vt:lpstr>
      <vt:lpstr>7.1.1  技术概况</vt:lpstr>
      <vt:lpstr>7.1.2  技术特点</vt:lpstr>
      <vt:lpstr>7.1.2  技术特点</vt:lpstr>
      <vt:lpstr>7.1.2  技术特点</vt:lpstr>
      <vt:lpstr>7.1.3  关键技术</vt:lpstr>
      <vt:lpstr>7.1.3  关键技术</vt:lpstr>
      <vt:lpstr>7.1.3  关键技术</vt:lpstr>
      <vt:lpstr>7.1.3  关键技术</vt:lpstr>
      <vt:lpstr>7.1.4  nb-iot的应用</vt:lpstr>
      <vt:lpstr>7.1.4  nb-iot的应用</vt:lpstr>
      <vt:lpstr>7.1.4  nb-iot的应用</vt:lpstr>
      <vt:lpstr>7.2  lora</vt:lpstr>
      <vt:lpstr>PowerPoint 演示文稿</vt:lpstr>
      <vt:lpstr>7.2.1 技术概况</vt:lpstr>
      <vt:lpstr>7.2.2  lora技术特点及优势</vt:lpstr>
      <vt:lpstr>7.2.2  lora技术特点及优势</vt:lpstr>
      <vt:lpstr>7.2.2  lora技术特点及优势</vt:lpstr>
      <vt:lpstr>7.2.3  LoRa网络架构机制</vt:lpstr>
      <vt:lpstr>7.2.3  LoRa网络架构机制</vt:lpstr>
      <vt:lpstr>7.2.3  LoRa网络架构机制</vt:lpstr>
      <vt:lpstr>7.2.3  LoRa网络架构机制</vt:lpstr>
      <vt:lpstr>7.2.3  LoRa网络架构机制</vt:lpstr>
      <vt:lpstr>7.2.4  终端节点工作模式</vt:lpstr>
      <vt:lpstr>7.2.4  终端节点工作模式</vt:lpstr>
      <vt:lpstr>7.2.4  终端节点工作模式</vt:lpstr>
      <vt:lpstr>7.2.4  终端节点工作模式</vt:lpstr>
      <vt:lpstr>7.2.5  自适应数据速率策略</vt:lpstr>
      <vt:lpstr>7.2.6  消息安全加密机制</vt:lpstr>
      <vt:lpstr>7.2.6  消息安全加密机制</vt:lpstr>
      <vt:lpstr>7.2.6  消息安全加密机制</vt:lpstr>
      <vt:lpstr>7.2.6  消息安全加密机制</vt:lpstr>
      <vt:lpstr>7.2.7  应用场景</vt:lpstr>
      <vt:lpstr>7.2.7  应用场景</vt:lpstr>
      <vt:lpstr>7.2.7  应用场景</vt:lpstr>
      <vt:lpstr>7.2.7  应用场景</vt:lpstr>
      <vt:lpstr>7.2.7  应用场景</vt:lpstr>
      <vt:lpstr>7.2.7  应用场景</vt:lpstr>
      <vt:lpstr>第7章    lora</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pku</dc:creator>
  <cp:lastModifiedBy>86136</cp:lastModifiedBy>
  <cp:revision>5039</cp:revision>
  <dcterms:created xsi:type="dcterms:W3CDTF">2013-10-09T06:36:40Z</dcterms:created>
  <dcterms:modified xsi:type="dcterms:W3CDTF">2020-10-29T08:20:05Z</dcterms:modified>
</cp:coreProperties>
</file>