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760" r:id="rId2"/>
    <p:sldId id="761" r:id="rId3"/>
    <p:sldId id="762" r:id="rId4"/>
    <p:sldId id="763" r:id="rId5"/>
    <p:sldId id="764" r:id="rId6"/>
    <p:sldId id="765" r:id="rId7"/>
    <p:sldId id="766" r:id="rId8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1050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2021/4/22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2021/4/22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某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模型机有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种指令、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个通用数据寄存器。这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种指令的使用频度分别为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11/32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、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8/32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、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6/32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、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4/32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、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3/32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采用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Huffman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编码法设计平均长度最短的操作码，并计算所设计操作码的实际平均长度。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若系统需要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位字长的两地址寄存器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寄存器型指令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种，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位字长的寄存器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存储器型指令两种，其中，存储器地址采用直接寻址方式。请设计指令格式，给出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种指令的操作码编码、各个字段的长度和名称。</a:t>
                </a: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 rotWithShape="0">
                <a:blip r:embed="rId2"/>
                <a:stretch>
                  <a:fillRect l="-810" r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主要通过构造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Huffman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树实现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Huffman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编码。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Huffman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编码是一种最优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编码，即平均码长最短的编码；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Huffman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编码也是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前缀码，即任何一个编码都不是其它编码的前缀，这一特性可以保证解码的唯一性；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Huffman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编码主要用于数据压缩。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Huffman</a:t>
            </a:r>
            <a:r>
              <a:rPr lang="zh-CN" alt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编码的基本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思想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当各种事件发生的概率不均等时，可以对发生概率最高的事件用最短的位数来表示，而对于出现概率较低的事件，则可以用较长的位数来表示，从而使总的平均位数缩短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</a:rPr>
              <a:t>Huffman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</a:rPr>
              <a:t>编码的平均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</a:rPr>
              <a:t>码长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</a:rPr>
              <a:t>：设 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</a:rPr>
              <a:t>是第 </a:t>
            </a:r>
            <a:r>
              <a:rPr lang="en-US" altLang="zh-CN" sz="2000" b="1" i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</a:rPr>
              <a:t>种指令的使用频率，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</a:rPr>
              <a:t>是其的</a:t>
            </a:r>
            <a:r>
              <a:rPr lang="en-US" altLang="zh-CN" sz="2000" b="1" dirty="0">
                <a:solidFill>
                  <a:srgbClr val="000066"/>
                </a:solidFill>
                <a:latin typeface="Arial" pitchFamily="34" charset="0"/>
              </a:rPr>
              <a:t>Huffman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</a:rPr>
              <a:t>编码的码长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</a:rPr>
              <a:t>，则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</a:rPr>
              <a:t>其平均码长 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66"/>
                </a:solidFill>
                <a:latin typeface="Arial" pitchFamily="34" charset="0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</a:rPr>
              <a:t>为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</a:rPr>
              <a:t>：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829478"/>
              </p:ext>
            </p:extLst>
          </p:nvPr>
        </p:nvGraphicFramePr>
        <p:xfrm>
          <a:off x="3563888" y="5558369"/>
          <a:ext cx="121896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58369"/>
                        <a:ext cx="121896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构造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哈夫曼树的方法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①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将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各事件按其使用频度从小到大依次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排列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②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每次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从中选择两个频度值最小的节点，将其合并成一个新的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节点，并将新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节点画在所选节点的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上面；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③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然后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用两条边把新结点分别与那两个结点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相连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，构成一个二叉树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，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新结点的频度值是所选两个结点的频度值的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④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把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新结点与其他剩余未结合的结点一起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，重复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① - ③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，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直到全部结点都结合完毕、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形成频度为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的根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结点为止。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Arial" pitchFamily="34" charset="0"/>
                  </a:rPr>
                  <a:t>将指令使用频度从小到大依次排列：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Arial" pitchFamily="34" charset="0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Arial" pitchFamily="34" charset="0"/>
                  </a:rPr>
                  <a:t>①</a:t>
                </a:r>
                <a:r>
                  <a:rPr lang="en-US" altLang="zh-CN" sz="2000" b="1" dirty="0">
                    <a:solidFill>
                      <a:srgbClr val="000066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𝟏𝟏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Arial" pitchFamily="34" charset="0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Arial" pitchFamily="34" charset="0"/>
                  </a:rPr>
                  <a:t>②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𝟏𝟏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Arial" pitchFamily="34" charset="0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Arial" pitchFamily="34" charset="0"/>
                  </a:rPr>
                  <a:t>③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Arial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𝟏𝟑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 </m:t>
                        </m:r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𝟏𝟏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latin typeface="Arial" pitchFamily="34" charset="0"/>
                  </a:rPr>
                  <a:t> </a:t>
                </a:r>
                <a:endParaRPr lang="en-US" altLang="zh-CN" sz="2000" b="1" dirty="0" smtClean="0">
                  <a:solidFill>
                    <a:srgbClr val="000066"/>
                  </a:solidFill>
                  <a:latin typeface="Arial" pitchFamily="34" charset="0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Arial" pitchFamily="34" charset="0"/>
                  </a:rPr>
                  <a:t>④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Arial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𝟗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latin typeface="Arial" pitchFamily="34" charset="0"/>
                  </a:rPr>
                  <a:t> </a:t>
                </a:r>
                <a:endParaRPr lang="en-US" altLang="zh-CN" sz="2000" b="1" dirty="0" smtClean="0">
                  <a:solidFill>
                    <a:srgbClr val="000066"/>
                  </a:solidFill>
                  <a:latin typeface="Arial" pitchFamily="34" charset="0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Arial" pitchFamily="34" charset="0"/>
                  </a:rPr>
                  <a:t>⑤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Arial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  <a:cs typeface="+mn-cs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𝟎𝟎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  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𝟎𝟏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  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𝟏𝟏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b="-2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椭圆 1"/>
              <p:cNvSpPr/>
              <p:nvPr/>
            </p:nvSpPr>
            <p:spPr bwMode="auto">
              <a:xfrm>
                <a:off x="5243490" y="5097973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3490" y="5097973"/>
                <a:ext cx="720080" cy="72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/>
              <p:cNvSpPr/>
              <p:nvPr/>
            </p:nvSpPr>
            <p:spPr bwMode="auto">
              <a:xfrm>
                <a:off x="7096996" y="5012757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6996" y="5012757"/>
                <a:ext cx="720080" cy="72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 bwMode="auto">
              <a:xfrm>
                <a:off x="6026277" y="4143025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277" y="4143025"/>
                <a:ext cx="720080" cy="7200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>
            <a:stCxn id="9" idx="3"/>
          </p:cNvCxnSpPr>
          <p:nvPr/>
        </p:nvCxnSpPr>
        <p:spPr bwMode="auto">
          <a:xfrm flipH="1">
            <a:off x="5666238" y="4757652"/>
            <a:ext cx="465492" cy="347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>
            <a:endCxn id="8" idx="1"/>
          </p:cNvCxnSpPr>
          <p:nvPr/>
        </p:nvCxnSpPr>
        <p:spPr bwMode="auto">
          <a:xfrm>
            <a:off x="6650112" y="4757652"/>
            <a:ext cx="552337" cy="3605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 bwMode="auto">
              <a:xfrm>
                <a:off x="7828227" y="4143025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8227" y="4143025"/>
                <a:ext cx="720080" cy="72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 bwMode="auto">
              <a:xfrm>
                <a:off x="6926280" y="3335573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280" y="3335573"/>
                <a:ext cx="720080" cy="72008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>
            <a:stCxn id="16" idx="3"/>
            <a:endCxn id="9" idx="7"/>
          </p:cNvCxnSpPr>
          <p:nvPr/>
        </p:nvCxnSpPr>
        <p:spPr bwMode="auto">
          <a:xfrm flipH="1">
            <a:off x="6640904" y="3950200"/>
            <a:ext cx="390829" cy="2982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6" idx="5"/>
            <a:endCxn id="15" idx="1"/>
          </p:cNvCxnSpPr>
          <p:nvPr/>
        </p:nvCxnSpPr>
        <p:spPr bwMode="auto">
          <a:xfrm>
            <a:off x="7540907" y="3950200"/>
            <a:ext cx="392773" cy="2982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椭圆 37"/>
              <p:cNvSpPr/>
              <p:nvPr/>
            </p:nvSpPr>
            <p:spPr bwMode="auto">
              <a:xfrm>
                <a:off x="3030972" y="4141386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椭圆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972" y="4141386"/>
                <a:ext cx="720080" cy="72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/>
              <p:cNvSpPr/>
              <p:nvPr/>
            </p:nvSpPr>
            <p:spPr bwMode="auto">
              <a:xfrm>
                <a:off x="4832922" y="4141386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椭圆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922" y="4141386"/>
                <a:ext cx="720080" cy="72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39"/>
              <p:cNvSpPr/>
              <p:nvPr/>
            </p:nvSpPr>
            <p:spPr bwMode="auto">
              <a:xfrm>
                <a:off x="3930975" y="3333934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椭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0975" y="3333934"/>
                <a:ext cx="720080" cy="72008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>
            <a:stCxn id="40" idx="3"/>
            <a:endCxn id="38" idx="7"/>
          </p:cNvCxnSpPr>
          <p:nvPr/>
        </p:nvCxnSpPr>
        <p:spPr bwMode="auto">
          <a:xfrm flipH="1">
            <a:off x="3645599" y="3948561"/>
            <a:ext cx="390829" cy="2982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>
            <a:stCxn id="40" idx="5"/>
            <a:endCxn id="39" idx="1"/>
          </p:cNvCxnSpPr>
          <p:nvPr/>
        </p:nvCxnSpPr>
        <p:spPr bwMode="auto">
          <a:xfrm>
            <a:off x="4545602" y="3948561"/>
            <a:ext cx="392773" cy="2982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椭圆 42"/>
              <p:cNvSpPr/>
              <p:nvPr/>
            </p:nvSpPr>
            <p:spPr bwMode="auto">
              <a:xfrm>
                <a:off x="5428627" y="2550626"/>
                <a:ext cx="720080" cy="72008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椭圆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8627" y="2550626"/>
                <a:ext cx="720080" cy="72008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/>
          <p:cNvCxnSpPr>
            <a:stCxn id="43" idx="2"/>
          </p:cNvCxnSpPr>
          <p:nvPr/>
        </p:nvCxnSpPr>
        <p:spPr bwMode="auto">
          <a:xfrm flipH="1">
            <a:off x="4608000" y="2910666"/>
            <a:ext cx="820627" cy="5528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>
            <a:stCxn id="43" idx="6"/>
            <a:endCxn id="16" idx="1"/>
          </p:cNvCxnSpPr>
          <p:nvPr/>
        </p:nvCxnSpPr>
        <p:spPr bwMode="auto">
          <a:xfrm>
            <a:off x="6148707" y="2910666"/>
            <a:ext cx="883026" cy="53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44"/>
          <p:cNvSpPr txBox="1"/>
          <p:nvPr/>
        </p:nvSpPr>
        <p:spPr>
          <a:xfrm>
            <a:off x="4722351" y="287242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44"/>
          <p:cNvSpPr txBox="1"/>
          <p:nvPr/>
        </p:nvSpPr>
        <p:spPr>
          <a:xfrm>
            <a:off x="3484847" y="380283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44"/>
          <p:cNvSpPr txBox="1"/>
          <p:nvPr/>
        </p:nvSpPr>
        <p:spPr>
          <a:xfrm>
            <a:off x="5626346" y="464116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6530333" y="378918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44"/>
          <p:cNvSpPr txBox="1"/>
          <p:nvPr/>
        </p:nvSpPr>
        <p:spPr>
          <a:xfrm>
            <a:off x="6422935" y="2895381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44"/>
          <p:cNvSpPr txBox="1"/>
          <p:nvPr/>
        </p:nvSpPr>
        <p:spPr>
          <a:xfrm>
            <a:off x="4616383" y="380283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44"/>
          <p:cNvSpPr txBox="1"/>
          <p:nvPr/>
        </p:nvSpPr>
        <p:spPr>
          <a:xfrm>
            <a:off x="7592921" y="378715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44"/>
          <p:cNvSpPr txBox="1"/>
          <p:nvPr/>
        </p:nvSpPr>
        <p:spPr>
          <a:xfrm>
            <a:off x="6749812" y="4645353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5" grpId="0" animBg="1"/>
      <p:bldP spid="16" grpId="0" animBg="1"/>
      <p:bldP spid="38" grpId="0" animBg="1"/>
      <p:bldP spid="39" grpId="0" animBg="1"/>
      <p:bldP spid="40" grpId="0" animBg="1"/>
      <p:bldP spid="4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</a:rPr>
              <a:t>编码结果：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1616075" algn="l"/>
                <a:tab pos="2776538" algn="l"/>
                <a:tab pos="3951288" algn="l"/>
                <a:tab pos="5387975" algn="l"/>
              </a:tabLst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000" b="1" baseline="-25000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00	I</a:t>
            </a:r>
            <a:r>
              <a:rPr lang="en-US" altLang="zh-CN" sz="2000" b="1" baseline="-25000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01	I</a:t>
            </a:r>
            <a:r>
              <a:rPr lang="en-US" altLang="zh-CN" sz="2000" b="1" baseline="-25000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	 I</a:t>
            </a:r>
            <a:r>
              <a:rPr lang="en-US" altLang="zh-CN" sz="2000" b="1" baseline="-25000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100	I</a:t>
            </a:r>
            <a:r>
              <a:rPr lang="en-US" altLang="zh-CN" sz="2000" b="1" baseline="-25000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101</a:t>
            </a: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2147888" algn="l"/>
                <a:tab pos="4122738" algn="l"/>
                <a:tab pos="6183313" algn="l"/>
              </a:tabLst>
            </a:pPr>
            <a:endParaRPr lang="en-US" altLang="zh-CN" sz="2000" b="1" dirty="0">
              <a:solidFill>
                <a:srgbClr val="000066"/>
              </a:solidFill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2147888" algn="l"/>
                <a:tab pos="4122738" algn="l"/>
                <a:tab pos="6183313" algn="l"/>
              </a:tabLst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</a:rPr>
              <a:t>平均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</a:rPr>
              <a:t>码长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</a:rPr>
              <a:t>：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2147888" algn="l"/>
                <a:tab pos="4122738" algn="l"/>
                <a:tab pos="6183313" algn="l"/>
              </a:tabLst>
            </a:pP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2147888" algn="l"/>
                <a:tab pos="4122738" algn="l"/>
                <a:tab pos="6183313" algn="l"/>
              </a:tabLst>
            </a:pPr>
            <a:endParaRPr lang="en-US" altLang="zh-CN" sz="2000" b="1" dirty="0">
              <a:solidFill>
                <a:srgbClr val="000066"/>
              </a:solidFill>
              <a:latin typeface="Arial" pitchFamily="34" charset="0"/>
            </a:endParaRPr>
          </a:p>
          <a:p>
            <a:pPr indent="541338" algn="l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与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定长编码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位相比，平均每个操作码少用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0.78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位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</a:rPr>
              <a:t>。</a:t>
            </a:r>
            <a:endParaRPr lang="en-US" altLang="zh-CN" sz="2000" b="1" dirty="0">
              <a:solidFill>
                <a:srgbClr val="000066"/>
              </a:solidFill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17888"/>
              </p:ext>
            </p:extLst>
          </p:nvPr>
        </p:nvGraphicFramePr>
        <p:xfrm>
          <a:off x="1115616" y="3212976"/>
          <a:ext cx="6680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3340080" imgH="393480" progId="Equation.DSMT4">
                  <p:embed/>
                </p:oleObj>
              </mc:Choice>
              <mc:Fallback>
                <p:oleObj name="Equation" r:id="rId3" imgW="3340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12976"/>
                        <a:ext cx="6680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3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由题意可知，系统需要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字节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R-R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型指令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条，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字节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R-M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型指令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条；系统中寄存器数量为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因此两种类型的指令格式和编码分别如下：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指令编码为：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</a:t>
            </a: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87623" y="2924945"/>
            <a:ext cx="1788075" cy="504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R-R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型指令：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987825" y="2924944"/>
            <a:ext cx="86409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51920" y="2924944"/>
            <a:ext cx="130541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157335" y="2924944"/>
            <a:ext cx="130541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975698" y="3711694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411406" y="3429768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4066516" y="3711694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4502224" y="3429768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5365869" y="3711694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801577" y="3429768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23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M-R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型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指令：</a:t>
            </a: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指令编码为：</a:t>
            </a:r>
            <a:r>
              <a:rPr lang="en-US" altLang="zh-CN" sz="20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R-M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型，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100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××××××××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</a:t>
            </a:r>
            <a:r>
              <a:rPr lang="en-US" altLang="zh-CN" sz="20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M-R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型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，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101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××××××××××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06344" y="1608937"/>
            <a:ext cx="1788075" cy="504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R-M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型指令：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906546" y="1608936"/>
            <a:ext cx="10702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82835" y="1608936"/>
            <a:ext cx="1093221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76056" y="1608936"/>
            <a:ext cx="2647530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15608" y="2395686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451316" y="2113760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4083844" y="2395686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4519552" y="2113760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5961710" y="2395686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6397418" y="2113760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2904143" y="3294859"/>
            <a:ext cx="10702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608004" y="3294858"/>
            <a:ext cx="1093221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60474" y="3294859"/>
            <a:ext cx="2647530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013205" y="4081609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3448913" y="3799683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/>
          <p:cNvSpPr/>
          <p:nvPr/>
        </p:nvSpPr>
        <p:spPr bwMode="auto">
          <a:xfrm>
            <a:off x="4844878" y="4083125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5280586" y="3801199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6716503" y="4081608"/>
            <a:ext cx="876222" cy="365378"/>
          </a:xfrm>
          <a:prstGeom prst="rect">
            <a:avLst/>
          </a:prstGeom>
          <a:solidFill>
            <a:srgbClr val="FFFFFF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bit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7152211" y="3799682"/>
            <a:ext cx="8466" cy="281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67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16690</TotalTime>
  <Words>850</Words>
  <Application>Microsoft Office PowerPoint</Application>
  <PresentationFormat>全屏显示(4:3)</PresentationFormat>
  <Paragraphs>95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Equation</vt:lpstr>
      <vt:lpstr>第5章习题</vt:lpstr>
      <vt:lpstr>第5章习题</vt:lpstr>
      <vt:lpstr>第5章习题</vt:lpstr>
      <vt:lpstr>第5章习题</vt:lpstr>
      <vt:lpstr>第5章习题</vt:lpstr>
      <vt:lpstr>第5章习题</vt:lpstr>
      <vt:lpstr>第5章习题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215</cp:revision>
  <cp:lastPrinted>1999-05-06T17:03:56Z</cp:lastPrinted>
  <dcterms:created xsi:type="dcterms:W3CDTF">1999-05-03T20:45:05Z</dcterms:created>
  <dcterms:modified xsi:type="dcterms:W3CDTF">2021-04-22T13:20:01Z</dcterms:modified>
</cp:coreProperties>
</file>