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4"/>
  </p:notesMasterIdLst>
  <p:handoutMasterIdLst>
    <p:handoutMasterId r:id="rId5"/>
  </p:handoutMasterIdLst>
  <p:sldIdLst>
    <p:sldId id="760" r:id="rId2"/>
    <p:sldId id="761" r:id="rId3"/>
  </p:sldIdLst>
  <p:sldSz cx="9144000" cy="6858000" type="screen4x3"/>
  <p:notesSz cx="6985000" cy="92821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黑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黑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黑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黑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黑体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黑体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黑体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黑体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黑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3">
          <p15:clr>
            <a:srgbClr val="A4A3A4"/>
          </p15:clr>
        </p15:guide>
        <p15:guide id="2" pos="220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66"/>
    <a:srgbClr val="FFFFFF"/>
    <a:srgbClr val="333333"/>
    <a:srgbClr val="00FF00"/>
    <a:srgbClr val="FF0000"/>
    <a:srgbClr val="CCFFCC"/>
    <a:srgbClr val="FFFF00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155" autoAdjust="0"/>
    <p:restoredTop sz="94604" autoAdjust="0"/>
  </p:normalViewPr>
  <p:slideViewPr>
    <p:cSldViewPr>
      <p:cViewPr varScale="1">
        <p:scale>
          <a:sx n="101" d="100"/>
          <a:sy n="101" d="100"/>
        </p:scale>
        <p:origin x="516" y="102"/>
      </p:cViewPr>
      <p:guideLst>
        <p:guide orient="horz" pos="2160"/>
        <p:guide pos="2880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470"/>
    </p:cViewPr>
  </p:sorterViewPr>
  <p:notesViewPr>
    <p:cSldViewPr>
      <p:cViewPr varScale="1">
        <p:scale>
          <a:sx n="54" d="100"/>
          <a:sy n="54" d="100"/>
        </p:scale>
        <p:origin x="-1182" y="-84"/>
      </p:cViewPr>
      <p:guideLst>
        <p:guide orient="horz" pos="2923"/>
        <p:guide pos="220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3479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88" y="-1588"/>
            <a:ext cx="3028951" cy="4667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949325">
              <a:defRPr sz="1000" i="1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57638" y="-1588"/>
            <a:ext cx="3028950" cy="4667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949325">
              <a:defRPr sz="1000" i="1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703263"/>
            <a:ext cx="4624388" cy="34686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10075"/>
            <a:ext cx="5121275" cy="417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662" tIns="47625" rIns="93662" bIns="4762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1588" y="8816975"/>
            <a:ext cx="3028951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949325">
              <a:defRPr sz="1000" i="1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57638" y="8816975"/>
            <a:ext cx="3028950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949325">
              <a:defRPr sz="1000" i="1">
                <a:ea typeface="宋体" pitchFamily="2" charset="-122"/>
              </a:defRPr>
            </a:lvl1pPr>
          </a:lstStyle>
          <a:p>
            <a:fld id="{22884737-0235-4F66-B9D1-94B922AF3CBC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5287407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94932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65138" algn="l" defTabSz="94932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31863" algn="l" defTabSz="94932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97000" algn="l" defTabSz="94932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62138" algn="l" defTabSz="94932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1A9FF1-D33A-47E7-9BB2-0E40B3ED0A9E}" type="datetime1">
              <a:rPr lang="zh-CN" altLang="en-US" smtClean="0"/>
              <a:t>2021/4/19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454198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765AC1-CC74-461C-AF74-45A1C5183B1C}" type="datetime1">
              <a:rPr lang="zh-CN" altLang="en-US" smtClean="0"/>
              <a:t>2021/4/19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361371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6388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6388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0189C5-3B8D-4A04-BED1-C8616DD445ED}" type="datetime1">
              <a:rPr lang="zh-CN" altLang="en-US" smtClean="0"/>
              <a:t>2021/4/19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522606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FFC44D-1FD0-4E54-9141-C0658A823ED9}" type="datetime1">
              <a:rPr lang="zh-CN" altLang="en-US" smtClean="0"/>
              <a:t>2021/4/19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855147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BE03DE-1FC8-48BF-B082-2269492803F1}" type="datetime1">
              <a:rPr lang="zh-CN" altLang="en-US" smtClean="0"/>
              <a:t>2021/4/19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203020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417AAA-81C1-49F9-B9ED-E4DBC9C16B50}" type="datetime1">
              <a:rPr lang="zh-CN" altLang="en-US" smtClean="0"/>
              <a:t>2021/4/19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195572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596195-F0DA-4A69-AFCC-B7B90C0F315E}" type="datetime1">
              <a:rPr lang="zh-CN" altLang="en-US" smtClean="0"/>
              <a:t>2021/4/19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996566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64827A-1D17-4F1F-BED6-5416B79F9A80}" type="datetime1">
              <a:rPr lang="zh-CN" altLang="en-US" smtClean="0"/>
              <a:t>2021/4/19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097885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10071E-F5F8-4B4D-82A5-102F50729F95}" type="datetime1">
              <a:rPr lang="zh-CN" altLang="en-US" smtClean="0"/>
              <a:t>2021/4/19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565746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4ECF04-99E6-493A-A727-F4D4E2D0D58A}" type="datetime1">
              <a:rPr lang="zh-CN" altLang="en-US" smtClean="0"/>
              <a:t>2021/4/19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724753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D8EB11-DADE-4551-A679-D23D10E27DA1}" type="datetime1">
              <a:rPr lang="zh-CN" altLang="en-US" smtClean="0"/>
              <a:t>2021/4/19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653868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2458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4213" y="64008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FF0000"/>
                </a:solidFill>
                <a:latin typeface="+mn-ea"/>
                <a:ea typeface="+mn-ea"/>
              </a:defRPr>
            </a:lvl1pPr>
          </a:lstStyle>
          <a:p>
            <a:pPr>
              <a:defRPr/>
            </a:pPr>
            <a:fld id="{E9C33488-A1F0-4F5C-8D48-578CBFDDAFFA}" type="datetime1">
              <a:rPr lang="zh-CN" altLang="en-US" smtClean="0"/>
              <a:t>2021/4/19</a:t>
            </a:fld>
            <a:endParaRPr lang="en-US" altLang="zh-CN"/>
          </a:p>
        </p:txBody>
      </p:sp>
      <p:sp>
        <p:nvSpPr>
          <p:cNvPr id="1030" name="Rectangle 8"/>
          <p:cNvSpPr>
            <a:spLocks noChangeArrowheads="1"/>
          </p:cNvSpPr>
          <p:nvPr/>
        </p:nvSpPr>
        <p:spPr bwMode="auto">
          <a:xfrm>
            <a:off x="3124200" y="6553200"/>
            <a:ext cx="2895600" cy="303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 smtClean="0">
              <a:solidFill>
                <a:srgbClr val="FF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1031" name="Rectangle 9"/>
          <p:cNvSpPr>
            <a:spLocks noChangeArrowheads="1"/>
          </p:cNvSpPr>
          <p:nvPr/>
        </p:nvSpPr>
        <p:spPr bwMode="auto">
          <a:xfrm>
            <a:off x="311150" y="311150"/>
            <a:ext cx="8521700" cy="6121400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>
              <a:defRPr/>
            </a:pPr>
            <a:endParaRPr lang="zh-CN" altLang="en-US" smtClean="0"/>
          </a:p>
        </p:txBody>
      </p:sp>
      <p:grpSp>
        <p:nvGrpSpPr>
          <p:cNvPr id="1032" name="Group 10"/>
          <p:cNvGrpSpPr>
            <a:grpSpLocks/>
          </p:cNvGrpSpPr>
          <p:nvPr/>
        </p:nvGrpSpPr>
        <p:grpSpPr bwMode="auto">
          <a:xfrm>
            <a:off x="7794625" y="6380163"/>
            <a:ext cx="460375" cy="179387"/>
            <a:chOff x="4910" y="4019"/>
            <a:chExt cx="290" cy="113"/>
          </a:xfrm>
        </p:grpSpPr>
        <p:sp>
          <p:nvSpPr>
            <p:cNvPr id="1037" name="Freeform 11"/>
            <p:cNvSpPr>
              <a:spLocks/>
            </p:cNvSpPr>
            <p:nvPr/>
          </p:nvSpPr>
          <p:spPr bwMode="auto">
            <a:xfrm>
              <a:off x="4910" y="4019"/>
              <a:ext cx="98" cy="113"/>
            </a:xfrm>
            <a:custGeom>
              <a:avLst/>
              <a:gdLst>
                <a:gd name="T0" fmla="*/ 33 w 98"/>
                <a:gd name="T1" fmla="*/ 92 h 113"/>
                <a:gd name="T2" fmla="*/ 27 w 98"/>
                <a:gd name="T3" fmla="*/ 112 h 113"/>
                <a:gd name="T4" fmla="*/ 0 w 98"/>
                <a:gd name="T5" fmla="*/ 112 h 113"/>
                <a:gd name="T6" fmla="*/ 35 w 98"/>
                <a:gd name="T7" fmla="*/ 0 h 113"/>
                <a:gd name="T8" fmla="*/ 64 w 98"/>
                <a:gd name="T9" fmla="*/ 0 h 113"/>
                <a:gd name="T10" fmla="*/ 97 w 98"/>
                <a:gd name="T11" fmla="*/ 112 h 113"/>
                <a:gd name="T12" fmla="*/ 69 w 98"/>
                <a:gd name="T13" fmla="*/ 112 h 113"/>
                <a:gd name="T14" fmla="*/ 64 w 98"/>
                <a:gd name="T15" fmla="*/ 92 h 113"/>
                <a:gd name="T16" fmla="*/ 33 w 98"/>
                <a:gd name="T17" fmla="*/ 92 h 113"/>
                <a:gd name="T18" fmla="*/ 39 w 98"/>
                <a:gd name="T19" fmla="*/ 68 h 113"/>
                <a:gd name="T20" fmla="*/ 50 w 98"/>
                <a:gd name="T21" fmla="*/ 31 h 113"/>
                <a:gd name="T22" fmla="*/ 59 w 98"/>
                <a:gd name="T23" fmla="*/ 68 h 113"/>
                <a:gd name="T24" fmla="*/ 39 w 98"/>
                <a:gd name="T25" fmla="*/ 68 h 113"/>
                <a:gd name="T26" fmla="*/ 33 w 98"/>
                <a:gd name="T27" fmla="*/ 92 h 11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98" h="113">
                  <a:moveTo>
                    <a:pt x="33" y="92"/>
                  </a:moveTo>
                  <a:lnTo>
                    <a:pt x="27" y="112"/>
                  </a:lnTo>
                  <a:lnTo>
                    <a:pt x="0" y="112"/>
                  </a:lnTo>
                  <a:lnTo>
                    <a:pt x="35" y="0"/>
                  </a:lnTo>
                  <a:lnTo>
                    <a:pt x="64" y="0"/>
                  </a:lnTo>
                  <a:lnTo>
                    <a:pt x="97" y="112"/>
                  </a:lnTo>
                  <a:lnTo>
                    <a:pt x="69" y="112"/>
                  </a:lnTo>
                  <a:lnTo>
                    <a:pt x="64" y="92"/>
                  </a:lnTo>
                  <a:lnTo>
                    <a:pt x="33" y="92"/>
                  </a:lnTo>
                  <a:lnTo>
                    <a:pt x="39" y="68"/>
                  </a:lnTo>
                  <a:lnTo>
                    <a:pt x="50" y="31"/>
                  </a:lnTo>
                  <a:lnTo>
                    <a:pt x="59" y="68"/>
                  </a:lnTo>
                  <a:lnTo>
                    <a:pt x="39" y="68"/>
                  </a:lnTo>
                  <a:lnTo>
                    <a:pt x="33" y="92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8" name="Freeform 12"/>
            <p:cNvSpPr>
              <a:spLocks/>
            </p:cNvSpPr>
            <p:nvPr/>
          </p:nvSpPr>
          <p:spPr bwMode="auto">
            <a:xfrm>
              <a:off x="4990" y="4019"/>
              <a:ext cx="79" cy="113"/>
            </a:xfrm>
            <a:custGeom>
              <a:avLst/>
              <a:gdLst>
                <a:gd name="T0" fmla="*/ 26 w 79"/>
                <a:gd name="T1" fmla="*/ 23 h 113"/>
                <a:gd name="T2" fmla="*/ 0 w 79"/>
                <a:gd name="T3" fmla="*/ 23 h 113"/>
                <a:gd name="T4" fmla="*/ 0 w 79"/>
                <a:gd name="T5" fmla="*/ 0 h 113"/>
                <a:gd name="T6" fmla="*/ 78 w 79"/>
                <a:gd name="T7" fmla="*/ 0 h 113"/>
                <a:gd name="T8" fmla="*/ 78 w 79"/>
                <a:gd name="T9" fmla="*/ 23 h 113"/>
                <a:gd name="T10" fmla="*/ 52 w 79"/>
                <a:gd name="T11" fmla="*/ 23 h 113"/>
                <a:gd name="T12" fmla="*/ 52 w 79"/>
                <a:gd name="T13" fmla="*/ 112 h 113"/>
                <a:gd name="T14" fmla="*/ 26 w 79"/>
                <a:gd name="T15" fmla="*/ 112 h 113"/>
                <a:gd name="T16" fmla="*/ 26 w 79"/>
                <a:gd name="T17" fmla="*/ 23 h 11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79" h="113">
                  <a:moveTo>
                    <a:pt x="26" y="23"/>
                  </a:moveTo>
                  <a:lnTo>
                    <a:pt x="0" y="23"/>
                  </a:lnTo>
                  <a:lnTo>
                    <a:pt x="0" y="0"/>
                  </a:lnTo>
                  <a:lnTo>
                    <a:pt x="78" y="0"/>
                  </a:lnTo>
                  <a:lnTo>
                    <a:pt x="78" y="23"/>
                  </a:lnTo>
                  <a:lnTo>
                    <a:pt x="52" y="23"/>
                  </a:lnTo>
                  <a:lnTo>
                    <a:pt x="52" y="112"/>
                  </a:lnTo>
                  <a:lnTo>
                    <a:pt x="26" y="112"/>
                  </a:lnTo>
                  <a:lnTo>
                    <a:pt x="26" y="23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9" name="Freeform 13"/>
            <p:cNvSpPr>
              <a:spLocks/>
            </p:cNvSpPr>
            <p:nvPr/>
          </p:nvSpPr>
          <p:spPr bwMode="auto">
            <a:xfrm>
              <a:off x="5059" y="4041"/>
              <a:ext cx="79" cy="91"/>
            </a:xfrm>
            <a:custGeom>
              <a:avLst/>
              <a:gdLst>
                <a:gd name="T0" fmla="*/ 23 w 79"/>
                <a:gd name="T1" fmla="*/ 54 h 91"/>
                <a:gd name="T2" fmla="*/ 40 w 79"/>
                <a:gd name="T3" fmla="*/ 70 h 91"/>
                <a:gd name="T4" fmla="*/ 30 w 79"/>
                <a:gd name="T5" fmla="*/ 71 h 91"/>
                <a:gd name="T6" fmla="*/ 25 w 79"/>
                <a:gd name="T7" fmla="*/ 69 h 91"/>
                <a:gd name="T8" fmla="*/ 22 w 79"/>
                <a:gd name="T9" fmla="*/ 64 h 91"/>
                <a:gd name="T10" fmla="*/ 22 w 79"/>
                <a:gd name="T11" fmla="*/ 57 h 91"/>
                <a:gd name="T12" fmla="*/ 23 w 79"/>
                <a:gd name="T13" fmla="*/ 54 h 91"/>
                <a:gd name="T14" fmla="*/ 8 w 79"/>
                <a:gd name="T15" fmla="*/ 39 h 91"/>
                <a:gd name="T16" fmla="*/ 1 w 79"/>
                <a:gd name="T17" fmla="*/ 51 h 91"/>
                <a:gd name="T18" fmla="*/ 0 w 79"/>
                <a:gd name="T19" fmla="*/ 68 h 91"/>
                <a:gd name="T20" fmla="*/ 7 w 79"/>
                <a:gd name="T21" fmla="*/ 81 h 91"/>
                <a:gd name="T22" fmla="*/ 22 w 79"/>
                <a:gd name="T23" fmla="*/ 89 h 91"/>
                <a:gd name="T24" fmla="*/ 44 w 79"/>
                <a:gd name="T25" fmla="*/ 90 h 91"/>
                <a:gd name="T26" fmla="*/ 60 w 79"/>
                <a:gd name="T27" fmla="*/ 84 h 91"/>
                <a:gd name="T28" fmla="*/ 61 w 79"/>
                <a:gd name="T29" fmla="*/ 84 h 91"/>
                <a:gd name="T30" fmla="*/ 62 w 79"/>
                <a:gd name="T31" fmla="*/ 85 h 91"/>
                <a:gd name="T32" fmla="*/ 63 w 79"/>
                <a:gd name="T33" fmla="*/ 86 h 91"/>
                <a:gd name="T34" fmla="*/ 65 w 79"/>
                <a:gd name="T35" fmla="*/ 87 h 91"/>
                <a:gd name="T36" fmla="*/ 67 w 79"/>
                <a:gd name="T37" fmla="*/ 88 h 91"/>
                <a:gd name="T38" fmla="*/ 69 w 79"/>
                <a:gd name="T39" fmla="*/ 89 h 91"/>
                <a:gd name="T40" fmla="*/ 70 w 79"/>
                <a:gd name="T41" fmla="*/ 89 h 91"/>
                <a:gd name="T42" fmla="*/ 71 w 79"/>
                <a:gd name="T43" fmla="*/ 89 h 91"/>
                <a:gd name="T44" fmla="*/ 72 w 79"/>
                <a:gd name="T45" fmla="*/ 89 h 91"/>
                <a:gd name="T46" fmla="*/ 73 w 79"/>
                <a:gd name="T47" fmla="*/ 89 h 91"/>
                <a:gd name="T48" fmla="*/ 75 w 79"/>
                <a:gd name="T49" fmla="*/ 89 h 91"/>
                <a:gd name="T50" fmla="*/ 77 w 79"/>
                <a:gd name="T51" fmla="*/ 89 h 91"/>
                <a:gd name="T52" fmla="*/ 78 w 79"/>
                <a:gd name="T53" fmla="*/ 89 h 91"/>
                <a:gd name="T54" fmla="*/ 78 w 79"/>
                <a:gd name="T55" fmla="*/ 69 h 91"/>
                <a:gd name="T56" fmla="*/ 74 w 79"/>
                <a:gd name="T57" fmla="*/ 69 h 91"/>
                <a:gd name="T58" fmla="*/ 71 w 79"/>
                <a:gd name="T59" fmla="*/ 69 h 91"/>
                <a:gd name="T60" fmla="*/ 71 w 79"/>
                <a:gd name="T61" fmla="*/ 68 h 91"/>
                <a:gd name="T62" fmla="*/ 72 w 79"/>
                <a:gd name="T63" fmla="*/ 67 h 91"/>
                <a:gd name="T64" fmla="*/ 72 w 79"/>
                <a:gd name="T65" fmla="*/ 66 h 91"/>
                <a:gd name="T66" fmla="*/ 72 w 79"/>
                <a:gd name="T67" fmla="*/ 65 h 91"/>
                <a:gd name="T68" fmla="*/ 73 w 79"/>
                <a:gd name="T69" fmla="*/ 64 h 91"/>
                <a:gd name="T70" fmla="*/ 73 w 79"/>
                <a:gd name="T71" fmla="*/ 62 h 91"/>
                <a:gd name="T72" fmla="*/ 73 w 79"/>
                <a:gd name="T73" fmla="*/ 61 h 91"/>
                <a:gd name="T74" fmla="*/ 73 w 79"/>
                <a:gd name="T75" fmla="*/ 60 h 91"/>
                <a:gd name="T76" fmla="*/ 73 w 79"/>
                <a:gd name="T77" fmla="*/ 59 h 91"/>
                <a:gd name="T78" fmla="*/ 73 w 79"/>
                <a:gd name="T79" fmla="*/ 58 h 91"/>
                <a:gd name="T80" fmla="*/ 73 w 79"/>
                <a:gd name="T81" fmla="*/ 57 h 91"/>
                <a:gd name="T82" fmla="*/ 73 w 79"/>
                <a:gd name="T83" fmla="*/ 56 h 91"/>
                <a:gd name="T84" fmla="*/ 73 w 79"/>
                <a:gd name="T85" fmla="*/ 55 h 91"/>
                <a:gd name="T86" fmla="*/ 73 w 79"/>
                <a:gd name="T87" fmla="*/ 36 h 91"/>
                <a:gd name="T88" fmla="*/ 54 w 79"/>
                <a:gd name="T89" fmla="*/ 36 h 91"/>
                <a:gd name="T90" fmla="*/ 54 w 79"/>
                <a:gd name="T91" fmla="*/ 55 h 91"/>
                <a:gd name="T92" fmla="*/ 31 w 79"/>
                <a:gd name="T93" fmla="*/ 34 h 91"/>
                <a:gd name="T94" fmla="*/ 27 w 79"/>
                <a:gd name="T95" fmla="*/ 28 h 91"/>
                <a:gd name="T96" fmla="*/ 26 w 79"/>
                <a:gd name="T97" fmla="*/ 24 h 91"/>
                <a:gd name="T98" fmla="*/ 26 w 79"/>
                <a:gd name="T99" fmla="*/ 19 h 91"/>
                <a:gd name="T100" fmla="*/ 30 w 79"/>
                <a:gd name="T101" fmla="*/ 18 h 91"/>
                <a:gd name="T102" fmla="*/ 34 w 79"/>
                <a:gd name="T103" fmla="*/ 19 h 91"/>
                <a:gd name="T104" fmla="*/ 36 w 79"/>
                <a:gd name="T105" fmla="*/ 24 h 91"/>
                <a:gd name="T106" fmla="*/ 36 w 79"/>
                <a:gd name="T107" fmla="*/ 35 h 91"/>
                <a:gd name="T108" fmla="*/ 55 w 79"/>
                <a:gd name="T109" fmla="*/ 35 h 91"/>
                <a:gd name="T110" fmla="*/ 55 w 79"/>
                <a:gd name="T111" fmla="*/ 16 h 91"/>
                <a:gd name="T112" fmla="*/ 48 w 79"/>
                <a:gd name="T113" fmla="*/ 5 h 91"/>
                <a:gd name="T114" fmla="*/ 30 w 79"/>
                <a:gd name="T115" fmla="*/ 0 h 91"/>
                <a:gd name="T116" fmla="*/ 12 w 79"/>
                <a:gd name="T117" fmla="*/ 6 h 91"/>
                <a:gd name="T118" fmla="*/ 3 w 79"/>
                <a:gd name="T119" fmla="*/ 21 h 91"/>
                <a:gd name="T120" fmla="*/ 9 w 79"/>
                <a:gd name="T121" fmla="*/ 39 h 91"/>
                <a:gd name="T122" fmla="*/ 23 w 79"/>
                <a:gd name="T123" fmla="*/ 54 h 91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79" h="91">
                  <a:moveTo>
                    <a:pt x="23" y="54"/>
                  </a:moveTo>
                  <a:lnTo>
                    <a:pt x="40" y="70"/>
                  </a:lnTo>
                  <a:lnTo>
                    <a:pt x="30" y="71"/>
                  </a:lnTo>
                  <a:lnTo>
                    <a:pt x="25" y="69"/>
                  </a:lnTo>
                  <a:lnTo>
                    <a:pt x="22" y="64"/>
                  </a:lnTo>
                  <a:lnTo>
                    <a:pt x="22" y="57"/>
                  </a:lnTo>
                  <a:lnTo>
                    <a:pt x="23" y="54"/>
                  </a:lnTo>
                  <a:lnTo>
                    <a:pt x="8" y="39"/>
                  </a:lnTo>
                  <a:lnTo>
                    <a:pt x="1" y="51"/>
                  </a:lnTo>
                  <a:lnTo>
                    <a:pt x="0" y="68"/>
                  </a:lnTo>
                  <a:lnTo>
                    <a:pt x="7" y="81"/>
                  </a:lnTo>
                  <a:lnTo>
                    <a:pt x="22" y="89"/>
                  </a:lnTo>
                  <a:lnTo>
                    <a:pt x="44" y="90"/>
                  </a:lnTo>
                  <a:lnTo>
                    <a:pt x="60" y="84"/>
                  </a:lnTo>
                  <a:lnTo>
                    <a:pt x="61" y="84"/>
                  </a:lnTo>
                  <a:lnTo>
                    <a:pt x="62" y="85"/>
                  </a:lnTo>
                  <a:lnTo>
                    <a:pt x="63" y="86"/>
                  </a:lnTo>
                  <a:lnTo>
                    <a:pt x="65" y="87"/>
                  </a:lnTo>
                  <a:lnTo>
                    <a:pt x="67" y="88"/>
                  </a:lnTo>
                  <a:lnTo>
                    <a:pt x="69" y="89"/>
                  </a:lnTo>
                  <a:lnTo>
                    <a:pt x="70" y="89"/>
                  </a:lnTo>
                  <a:lnTo>
                    <a:pt x="71" y="89"/>
                  </a:lnTo>
                  <a:lnTo>
                    <a:pt x="72" y="89"/>
                  </a:lnTo>
                  <a:lnTo>
                    <a:pt x="73" y="89"/>
                  </a:lnTo>
                  <a:lnTo>
                    <a:pt x="75" y="89"/>
                  </a:lnTo>
                  <a:lnTo>
                    <a:pt x="77" y="89"/>
                  </a:lnTo>
                  <a:lnTo>
                    <a:pt x="78" y="89"/>
                  </a:lnTo>
                  <a:lnTo>
                    <a:pt x="78" y="69"/>
                  </a:lnTo>
                  <a:lnTo>
                    <a:pt x="74" y="69"/>
                  </a:lnTo>
                  <a:lnTo>
                    <a:pt x="71" y="69"/>
                  </a:lnTo>
                  <a:lnTo>
                    <a:pt x="71" y="68"/>
                  </a:lnTo>
                  <a:lnTo>
                    <a:pt x="72" y="67"/>
                  </a:lnTo>
                  <a:lnTo>
                    <a:pt x="72" y="66"/>
                  </a:lnTo>
                  <a:lnTo>
                    <a:pt x="72" y="65"/>
                  </a:lnTo>
                  <a:lnTo>
                    <a:pt x="73" y="64"/>
                  </a:lnTo>
                  <a:lnTo>
                    <a:pt x="73" y="62"/>
                  </a:lnTo>
                  <a:lnTo>
                    <a:pt x="73" y="61"/>
                  </a:lnTo>
                  <a:lnTo>
                    <a:pt x="73" y="60"/>
                  </a:lnTo>
                  <a:lnTo>
                    <a:pt x="73" y="59"/>
                  </a:lnTo>
                  <a:lnTo>
                    <a:pt x="73" y="58"/>
                  </a:lnTo>
                  <a:lnTo>
                    <a:pt x="73" y="57"/>
                  </a:lnTo>
                  <a:lnTo>
                    <a:pt x="73" y="56"/>
                  </a:lnTo>
                  <a:lnTo>
                    <a:pt x="73" y="55"/>
                  </a:lnTo>
                  <a:lnTo>
                    <a:pt x="73" y="36"/>
                  </a:lnTo>
                  <a:lnTo>
                    <a:pt x="54" y="36"/>
                  </a:lnTo>
                  <a:lnTo>
                    <a:pt x="54" y="55"/>
                  </a:lnTo>
                  <a:lnTo>
                    <a:pt x="31" y="34"/>
                  </a:lnTo>
                  <a:lnTo>
                    <a:pt x="27" y="28"/>
                  </a:lnTo>
                  <a:lnTo>
                    <a:pt x="26" y="24"/>
                  </a:lnTo>
                  <a:lnTo>
                    <a:pt x="26" y="19"/>
                  </a:lnTo>
                  <a:lnTo>
                    <a:pt x="30" y="18"/>
                  </a:lnTo>
                  <a:lnTo>
                    <a:pt x="34" y="19"/>
                  </a:lnTo>
                  <a:lnTo>
                    <a:pt x="36" y="24"/>
                  </a:lnTo>
                  <a:lnTo>
                    <a:pt x="36" y="35"/>
                  </a:lnTo>
                  <a:lnTo>
                    <a:pt x="55" y="35"/>
                  </a:lnTo>
                  <a:lnTo>
                    <a:pt x="55" y="16"/>
                  </a:lnTo>
                  <a:lnTo>
                    <a:pt x="48" y="5"/>
                  </a:lnTo>
                  <a:lnTo>
                    <a:pt x="30" y="0"/>
                  </a:lnTo>
                  <a:lnTo>
                    <a:pt x="12" y="6"/>
                  </a:lnTo>
                  <a:lnTo>
                    <a:pt x="3" y="21"/>
                  </a:lnTo>
                  <a:lnTo>
                    <a:pt x="9" y="39"/>
                  </a:lnTo>
                  <a:lnTo>
                    <a:pt x="23" y="54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0" name="Freeform 14"/>
            <p:cNvSpPr>
              <a:spLocks/>
            </p:cNvSpPr>
            <p:nvPr/>
          </p:nvSpPr>
          <p:spPr bwMode="auto">
            <a:xfrm>
              <a:off x="5122" y="4019"/>
              <a:ext cx="78" cy="113"/>
            </a:xfrm>
            <a:custGeom>
              <a:avLst/>
              <a:gdLst>
                <a:gd name="T0" fmla="*/ 25 w 78"/>
                <a:gd name="T1" fmla="*/ 23 h 113"/>
                <a:gd name="T2" fmla="*/ 0 w 78"/>
                <a:gd name="T3" fmla="*/ 23 h 113"/>
                <a:gd name="T4" fmla="*/ 0 w 78"/>
                <a:gd name="T5" fmla="*/ 0 h 113"/>
                <a:gd name="T6" fmla="*/ 77 w 78"/>
                <a:gd name="T7" fmla="*/ 0 h 113"/>
                <a:gd name="T8" fmla="*/ 77 w 78"/>
                <a:gd name="T9" fmla="*/ 23 h 113"/>
                <a:gd name="T10" fmla="*/ 51 w 78"/>
                <a:gd name="T11" fmla="*/ 23 h 113"/>
                <a:gd name="T12" fmla="*/ 51 w 78"/>
                <a:gd name="T13" fmla="*/ 112 h 113"/>
                <a:gd name="T14" fmla="*/ 25 w 78"/>
                <a:gd name="T15" fmla="*/ 112 h 113"/>
                <a:gd name="T16" fmla="*/ 25 w 78"/>
                <a:gd name="T17" fmla="*/ 23 h 11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78" h="113">
                  <a:moveTo>
                    <a:pt x="25" y="23"/>
                  </a:moveTo>
                  <a:lnTo>
                    <a:pt x="0" y="23"/>
                  </a:lnTo>
                  <a:lnTo>
                    <a:pt x="0" y="0"/>
                  </a:lnTo>
                  <a:lnTo>
                    <a:pt x="77" y="0"/>
                  </a:lnTo>
                  <a:lnTo>
                    <a:pt x="77" y="23"/>
                  </a:lnTo>
                  <a:lnTo>
                    <a:pt x="51" y="23"/>
                  </a:lnTo>
                  <a:lnTo>
                    <a:pt x="51" y="112"/>
                  </a:lnTo>
                  <a:lnTo>
                    <a:pt x="25" y="112"/>
                  </a:lnTo>
                  <a:lnTo>
                    <a:pt x="25" y="23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33" name="Rectangle 15"/>
          <p:cNvSpPr>
            <a:spLocks noChangeArrowheads="1"/>
          </p:cNvSpPr>
          <p:nvPr/>
        </p:nvSpPr>
        <p:spPr bwMode="auto">
          <a:xfrm>
            <a:off x="8532813" y="6553200"/>
            <a:ext cx="595312" cy="277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algn="ctr"/>
            <a:fld id="{C1045457-7E14-45F6-8FA2-94C90249EF4A}" type="slidenum">
              <a:rPr lang="zh-CN" altLang="en-US" sz="1200">
                <a:solidFill>
                  <a:srgbClr val="FF0000"/>
                </a:solidFill>
                <a:latin typeface="黑体" pitchFamily="2" charset="-122"/>
              </a:rPr>
              <a:pPr algn="ctr"/>
              <a:t>‹#›</a:t>
            </a:fld>
            <a:endParaRPr lang="en-US" altLang="zh-CN" sz="1200" dirty="0">
              <a:solidFill>
                <a:srgbClr val="FF0000"/>
              </a:solidFill>
              <a:latin typeface="黑体" pitchFamily="2" charset="-122"/>
            </a:endParaRPr>
          </a:p>
        </p:txBody>
      </p:sp>
      <p:sp>
        <p:nvSpPr>
          <p:cNvPr id="1034" name="Rectangle 18"/>
          <p:cNvSpPr>
            <a:spLocks noChangeArrowheads="1"/>
          </p:cNvSpPr>
          <p:nvPr/>
        </p:nvSpPr>
        <p:spPr bwMode="auto">
          <a:xfrm>
            <a:off x="7818438" y="6259513"/>
            <a:ext cx="492125" cy="269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>
              <a:defRPr/>
            </a:pPr>
            <a:endParaRPr lang="zh-CN" altLang="en-US" smtClean="0"/>
          </a:p>
        </p:txBody>
      </p:sp>
      <p:sp>
        <p:nvSpPr>
          <p:cNvPr id="1035" name="Rectangle 24"/>
          <p:cNvSpPr>
            <a:spLocks noChangeArrowheads="1"/>
          </p:cNvSpPr>
          <p:nvPr/>
        </p:nvSpPr>
        <p:spPr bwMode="auto">
          <a:xfrm>
            <a:off x="685800" y="88900"/>
            <a:ext cx="4462463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zh-CN" b="1" smtClean="0">
                <a:solidFill>
                  <a:srgbClr val="FF0000"/>
                </a:solidFill>
                <a:ea typeface="隶书" pitchFamily="49" charset="-122"/>
              </a:rPr>
              <a:t>《</a:t>
            </a:r>
            <a:r>
              <a:rPr lang="zh-CN" altLang="en-US" b="1" smtClean="0">
                <a:solidFill>
                  <a:srgbClr val="FF0000"/>
                </a:solidFill>
                <a:ea typeface="隶书" pitchFamily="49" charset="-122"/>
              </a:rPr>
              <a:t>计算机组成与结构</a:t>
            </a:r>
            <a:r>
              <a:rPr lang="en-US" altLang="zh-CN" b="1" smtClean="0">
                <a:solidFill>
                  <a:srgbClr val="FF0000"/>
                </a:solidFill>
                <a:ea typeface="隶书" pitchFamily="49" charset="-122"/>
              </a:rPr>
              <a:t>》</a:t>
            </a:r>
            <a:r>
              <a:rPr lang="zh-CN" altLang="en-US" b="1" smtClean="0">
                <a:solidFill>
                  <a:srgbClr val="FF0000"/>
                </a:solidFill>
                <a:ea typeface="隶书" pitchFamily="49" charset="-122"/>
              </a:rPr>
              <a:t>习题</a:t>
            </a:r>
            <a:endParaRPr lang="zh-CN" altLang="zh-CN" b="1" smtClean="0">
              <a:solidFill>
                <a:srgbClr val="FF0000"/>
              </a:solidFill>
              <a:ea typeface="隶书" pitchFamily="49" charset="-122"/>
            </a:endParaRPr>
          </a:p>
        </p:txBody>
      </p:sp>
      <p:sp>
        <p:nvSpPr>
          <p:cNvPr id="1036" name="Text Box 25"/>
          <p:cNvSpPr txBox="1">
            <a:spLocks noChangeArrowheads="1"/>
          </p:cNvSpPr>
          <p:nvPr/>
        </p:nvSpPr>
        <p:spPr bwMode="auto">
          <a:xfrm>
            <a:off x="5867400" y="6248400"/>
            <a:ext cx="2514600" cy="3667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kumimoji="1" lang="zh-CN" altLang="en-US" sz="1800" smtClean="0">
                <a:solidFill>
                  <a:srgbClr val="FF0000"/>
                </a:solidFill>
                <a:ea typeface="隶书" pitchFamily="49" charset="-122"/>
              </a:rPr>
              <a:t>中国矿业大学（北京）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iming>
    <p:tnLst>
      <p:par>
        <p:cTn id="1" dur="indefinite" restart="never" nodeType="tmRoot"/>
      </p:par>
    </p:tnLst>
  </p:timing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hlink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hlink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hlink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hlink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hlink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hlink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hlink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hlink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hlink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403D3FD-2A33-4529-92E0-1199C91F3154}" type="datetime1">
              <a:rPr lang="zh-CN" altLang="en-US" smtClean="0"/>
              <a:t>2021/4/19</a:t>
            </a:fld>
            <a:endParaRPr lang="en-US" altLang="zh-CN"/>
          </a:p>
        </p:txBody>
      </p:sp>
      <p:sp>
        <p:nvSpPr>
          <p:cNvPr id="7127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7999" y="682625"/>
            <a:ext cx="8280000" cy="649288"/>
          </a:xfrm>
        </p:spPr>
        <p:txBody>
          <a:bodyPr/>
          <a:lstStyle/>
          <a:p>
            <a:pPr algn="l" eaLnBrk="1" fontAlgn="b" hangingPunct="1">
              <a:defRPr/>
            </a:pPr>
            <a:r>
              <a:rPr lang="zh-CN" altLang="en-US" sz="36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第</a:t>
            </a:r>
            <a:r>
              <a:rPr lang="en-US" altLang="zh-CN" sz="36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5</a:t>
            </a:r>
            <a:r>
              <a:rPr lang="zh-CN" altLang="en-US" sz="36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章习题</a:t>
            </a:r>
            <a:endParaRPr lang="en-US" altLang="zh-CN" dirty="0" smtClean="0">
              <a:solidFill>
                <a:srgbClr val="000066"/>
              </a:solidFill>
            </a:endParaRPr>
          </a:p>
        </p:txBody>
      </p:sp>
      <p:sp>
        <p:nvSpPr>
          <p:cNvPr id="307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>
              <a:solidFill>
                <a:schemeClr val="tx1"/>
              </a:solidFill>
              <a:ea typeface="黑体" pitchFamily="2" charset="-122"/>
            </a:endParaRPr>
          </a:p>
        </p:txBody>
      </p:sp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>
              <a:solidFill>
                <a:schemeClr val="tx1"/>
              </a:solidFill>
              <a:ea typeface="黑体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9" name="Rectangle 9"/>
              <p:cNvSpPr>
                <a:spLocks noGrp="1" noChangeArrowheads="1"/>
              </p:cNvSpPr>
              <p:nvPr>
                <p:ph type="subTitle" idx="1"/>
              </p:nvPr>
            </p:nvSpPr>
            <p:spPr>
              <a:xfrm>
                <a:off x="468000" y="1404000"/>
                <a:ext cx="8280000" cy="4714875"/>
              </a:xfrm>
              <a:noFill/>
            </p:spPr>
            <p:txBody>
              <a:bodyPr/>
              <a:lstStyle/>
              <a:p>
                <a:pPr algn="l" defTabSz="762000" eaLnBrk="1" hangingPunct="1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en-US" altLang="zh-CN" sz="2000" b="1" dirty="0" smtClean="0">
                    <a:solidFill>
                      <a:srgbClr val="FF0000"/>
                    </a:solidFill>
                    <a:latin typeface="黑体" pitchFamily="2" charset="-122"/>
                    <a:ea typeface="黑体" pitchFamily="2" charset="-122"/>
                  </a:rPr>
                  <a:t>【</a:t>
                </a:r>
                <a:r>
                  <a:rPr lang="zh-CN" altLang="en-US" sz="2000" b="1" dirty="0">
                    <a:solidFill>
                      <a:srgbClr val="FF0000"/>
                    </a:solidFill>
                    <a:latin typeface="黑体" pitchFamily="2" charset="-122"/>
                    <a:ea typeface="黑体" pitchFamily="2" charset="-122"/>
                  </a:rPr>
                  <a:t>习题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𝟓</m:t>
                    </m:r>
                    <m:r>
                      <a:rPr lang="en-US" altLang="zh-CN" sz="20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𝟑</m:t>
                    </m:r>
                  </m:oMath>
                </a14:m>
                <a:r>
                  <a:rPr lang="en-US" altLang="zh-CN" sz="2000" b="1" dirty="0" smtClean="0">
                    <a:solidFill>
                      <a:srgbClr val="FF0000"/>
                    </a:solidFill>
                    <a:latin typeface="黑体" pitchFamily="2" charset="-122"/>
                    <a:ea typeface="黑体" pitchFamily="2" charset="-122"/>
                  </a:rPr>
                  <a:t>】</a:t>
                </a:r>
                <a:r>
                  <a:rPr lang="zh-CN" altLang="zh-CN" sz="2000" b="1" dirty="0" smtClean="0">
                    <a:solidFill>
                      <a:srgbClr val="000066"/>
                    </a:solidFill>
                  </a:rPr>
                  <a:t>某</a:t>
                </a:r>
                <a:r>
                  <a:rPr lang="zh-CN" altLang="zh-CN" sz="2000" b="1" dirty="0">
                    <a:solidFill>
                      <a:srgbClr val="000066"/>
                    </a:solidFill>
                  </a:rPr>
                  <a:t>应用程序中，简单指令占</a:t>
                </a:r>
                <a:r>
                  <a:rPr lang="en-US" altLang="zh-CN" sz="2000" b="1" dirty="0">
                    <a:solidFill>
                      <a:srgbClr val="000066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90%</a:t>
                </a:r>
                <a:r>
                  <a:rPr lang="zh-CN" altLang="zh-CN" sz="2000" b="1" dirty="0">
                    <a:solidFill>
                      <a:srgbClr val="000066"/>
                    </a:solidFill>
                  </a:rPr>
                  <a:t>，复杂指令占</a:t>
                </a:r>
                <a:r>
                  <a:rPr lang="en-US" altLang="zh-CN" sz="2000" b="1" dirty="0">
                    <a:solidFill>
                      <a:srgbClr val="000066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10%</a:t>
                </a:r>
                <a:r>
                  <a:rPr lang="zh-CN" altLang="zh-CN" sz="2000" b="1" dirty="0">
                    <a:solidFill>
                      <a:srgbClr val="000066"/>
                    </a:solidFill>
                  </a:rPr>
                  <a:t>。现用</a:t>
                </a:r>
                <a:r>
                  <a:rPr lang="en-US" altLang="zh-CN" sz="2000" b="1" dirty="0" smtClean="0">
                    <a:solidFill>
                      <a:srgbClr val="000066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CISC </a:t>
                </a:r>
                <a:r>
                  <a:rPr lang="zh-CN" altLang="zh-CN" sz="2000" b="1" dirty="0" smtClean="0">
                    <a:solidFill>
                      <a:srgbClr val="000066"/>
                    </a:solidFill>
                  </a:rPr>
                  <a:t>和</a:t>
                </a:r>
                <a:r>
                  <a:rPr lang="en-US" altLang="zh-CN" sz="2000" b="1" dirty="0" smtClean="0">
                    <a:solidFill>
                      <a:srgbClr val="000066"/>
                    </a:solidFill>
                  </a:rPr>
                  <a:t> </a:t>
                </a:r>
                <a:r>
                  <a:rPr lang="en-US" altLang="zh-CN" sz="2000" b="1" dirty="0" smtClean="0">
                    <a:solidFill>
                      <a:srgbClr val="000066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RISC </a:t>
                </a:r>
                <a:r>
                  <a:rPr lang="zh-CN" altLang="zh-CN" sz="2000" b="1" dirty="0" smtClean="0">
                    <a:solidFill>
                      <a:srgbClr val="000066"/>
                    </a:solidFill>
                  </a:rPr>
                  <a:t>分别</a:t>
                </a:r>
                <a:r>
                  <a:rPr lang="zh-CN" altLang="zh-CN" sz="2000" b="1" dirty="0">
                    <a:solidFill>
                      <a:srgbClr val="000066"/>
                    </a:solidFill>
                  </a:rPr>
                  <a:t>执行该程序</a:t>
                </a:r>
                <a:r>
                  <a:rPr lang="zh-CN" altLang="en-US" sz="2000" b="1" dirty="0">
                    <a:solidFill>
                      <a:srgbClr val="000066"/>
                    </a:solidFill>
                  </a:rPr>
                  <a:t>，</a:t>
                </a:r>
                <a:endParaRPr lang="en-US" altLang="zh-CN" sz="2000" b="1" dirty="0">
                  <a:solidFill>
                    <a:srgbClr val="000066"/>
                  </a:solidFill>
                </a:endParaRPr>
              </a:p>
              <a:p>
                <a:pPr indent="542925" algn="l" defTabSz="762000" eaLnBrk="1" hangingPunct="1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en-US" altLang="zh-CN" sz="2000" b="1" dirty="0">
                    <a:solidFill>
                      <a:srgbClr val="000066"/>
                    </a:solidFill>
                  </a:rPr>
                  <a:t>(1) </a:t>
                </a:r>
                <a:r>
                  <a:rPr lang="zh-CN" altLang="zh-CN" sz="2000" b="1" dirty="0" smtClean="0">
                    <a:solidFill>
                      <a:srgbClr val="000066"/>
                    </a:solidFill>
                  </a:rPr>
                  <a:t>用</a:t>
                </a:r>
                <a:r>
                  <a:rPr lang="en-US" altLang="zh-CN" sz="2000" b="1" dirty="0" smtClean="0">
                    <a:solidFill>
                      <a:srgbClr val="000066"/>
                    </a:solidFill>
                  </a:rPr>
                  <a:t> </a:t>
                </a:r>
                <a:r>
                  <a:rPr lang="en-US" altLang="zh-CN" sz="2000" b="1" dirty="0" smtClean="0">
                    <a:solidFill>
                      <a:srgbClr val="000066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CISC </a:t>
                </a:r>
                <a:r>
                  <a:rPr lang="zh-CN" altLang="zh-CN" sz="2000" b="1" dirty="0" smtClean="0">
                    <a:solidFill>
                      <a:srgbClr val="000066"/>
                    </a:solidFill>
                  </a:rPr>
                  <a:t>执行</a:t>
                </a:r>
                <a:r>
                  <a:rPr lang="zh-CN" altLang="zh-CN" sz="2000" b="1" dirty="0">
                    <a:solidFill>
                      <a:srgbClr val="000066"/>
                    </a:solidFill>
                  </a:rPr>
                  <a:t>该程序</a:t>
                </a:r>
                <a:r>
                  <a:rPr lang="zh-CN" altLang="en-US" sz="2000" b="1" dirty="0">
                    <a:solidFill>
                      <a:srgbClr val="000066"/>
                    </a:solidFill>
                  </a:rPr>
                  <a:t>时</a:t>
                </a:r>
                <a:r>
                  <a:rPr lang="zh-CN" altLang="zh-CN" sz="2000" b="1" dirty="0">
                    <a:solidFill>
                      <a:srgbClr val="000066"/>
                    </a:solidFill>
                  </a:rPr>
                  <a:t>，简单指令的平均执行时间</a:t>
                </a:r>
                <a:r>
                  <a:rPr lang="zh-CN" altLang="zh-CN" sz="2000" b="1" dirty="0" smtClean="0">
                    <a:solidFill>
                      <a:srgbClr val="000066"/>
                    </a:solidFill>
                  </a:rPr>
                  <a:t>为</a:t>
                </a:r>
                <a:r>
                  <a:rPr lang="en-US" altLang="zh-CN" sz="2000" b="1" dirty="0" smtClean="0">
                    <a:solidFill>
                      <a:srgbClr val="000066"/>
                    </a:solidFill>
                  </a:rPr>
                  <a:t> </a:t>
                </a:r>
                <a:r>
                  <a:rPr lang="en-US" altLang="zh-CN" sz="2000" b="1" dirty="0" smtClean="0">
                    <a:solidFill>
                      <a:srgbClr val="000066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4T</a:t>
                </a:r>
                <a:r>
                  <a:rPr lang="zh-CN" altLang="zh-CN" sz="2000" b="1" dirty="0">
                    <a:solidFill>
                      <a:srgbClr val="000066"/>
                    </a:solidFill>
                  </a:rPr>
                  <a:t>，复杂指令的平均执行时间</a:t>
                </a:r>
                <a:r>
                  <a:rPr lang="zh-CN" altLang="zh-CN" sz="2000" b="1" dirty="0" smtClean="0">
                    <a:solidFill>
                      <a:srgbClr val="000066"/>
                    </a:solidFill>
                  </a:rPr>
                  <a:t>为</a:t>
                </a:r>
                <a:r>
                  <a:rPr lang="en-US" altLang="zh-CN" sz="2000" b="1" dirty="0" smtClean="0">
                    <a:solidFill>
                      <a:srgbClr val="000066"/>
                    </a:solidFill>
                  </a:rPr>
                  <a:t> </a:t>
                </a:r>
                <a:r>
                  <a:rPr lang="en-US" altLang="zh-CN" sz="2000" b="1" dirty="0" smtClean="0">
                    <a:solidFill>
                      <a:srgbClr val="000066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8T</a:t>
                </a:r>
                <a:r>
                  <a:rPr lang="zh-CN" altLang="zh-CN" sz="2000" b="1" dirty="0">
                    <a:solidFill>
                      <a:srgbClr val="000066"/>
                    </a:solidFill>
                  </a:rPr>
                  <a:t>，</a:t>
                </a:r>
                <a:r>
                  <a:rPr lang="zh-CN" altLang="en-US" sz="2000" b="1" dirty="0" smtClean="0">
                    <a:solidFill>
                      <a:srgbClr val="000066"/>
                    </a:solidFill>
                  </a:rPr>
                  <a:t>则 </a:t>
                </a:r>
                <a:r>
                  <a:rPr lang="en-US" altLang="zh-CN" sz="2000" b="1" dirty="0" smtClean="0">
                    <a:solidFill>
                      <a:srgbClr val="000066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CISC </a:t>
                </a:r>
                <a:r>
                  <a:rPr lang="zh-CN" altLang="en-US" sz="2000" b="1" dirty="0" smtClean="0">
                    <a:solidFill>
                      <a:srgbClr val="000066"/>
                    </a:solidFill>
                  </a:rPr>
                  <a:t>的</a:t>
                </a:r>
                <a:r>
                  <a:rPr lang="zh-CN" altLang="zh-CN" sz="2000" b="1" dirty="0">
                    <a:solidFill>
                      <a:srgbClr val="000066"/>
                    </a:solidFill>
                  </a:rPr>
                  <a:t>指令平均执行时间</a:t>
                </a:r>
                <a:r>
                  <a:rPr lang="zh-CN" altLang="en-US" sz="2000" b="1" dirty="0">
                    <a:solidFill>
                      <a:srgbClr val="000066"/>
                    </a:solidFill>
                  </a:rPr>
                  <a:t>是多少？</a:t>
                </a:r>
                <a:endParaRPr lang="en-US" altLang="zh-CN" sz="2000" b="1" dirty="0">
                  <a:solidFill>
                    <a:srgbClr val="000066"/>
                  </a:solidFill>
                </a:endParaRPr>
              </a:p>
              <a:p>
                <a:pPr indent="542925" algn="l" defTabSz="762000" eaLnBrk="1" hangingPunct="1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en-US" altLang="zh-CN" sz="2000" b="1" dirty="0">
                    <a:solidFill>
                      <a:srgbClr val="000066"/>
                    </a:solidFill>
                  </a:rPr>
                  <a:t>(2) </a:t>
                </a:r>
                <a:r>
                  <a:rPr lang="zh-CN" altLang="zh-CN" sz="2000" b="1" dirty="0" smtClean="0">
                    <a:solidFill>
                      <a:srgbClr val="000066"/>
                    </a:solidFill>
                  </a:rPr>
                  <a:t>用</a:t>
                </a:r>
                <a:r>
                  <a:rPr lang="en-US" altLang="zh-CN" sz="2000" b="1" dirty="0" smtClean="0">
                    <a:solidFill>
                      <a:srgbClr val="000066"/>
                    </a:solidFill>
                  </a:rPr>
                  <a:t> </a:t>
                </a:r>
                <a:r>
                  <a:rPr lang="en-US" altLang="zh-CN" sz="2000" b="1" dirty="0" smtClean="0">
                    <a:solidFill>
                      <a:srgbClr val="000066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RISC </a:t>
                </a:r>
                <a:r>
                  <a:rPr lang="zh-CN" altLang="zh-CN" sz="2000" b="1" dirty="0" smtClean="0">
                    <a:solidFill>
                      <a:srgbClr val="000066"/>
                    </a:solidFill>
                  </a:rPr>
                  <a:t>执行</a:t>
                </a:r>
                <a:r>
                  <a:rPr lang="zh-CN" altLang="zh-CN" sz="2000" b="1" dirty="0">
                    <a:solidFill>
                      <a:srgbClr val="000066"/>
                    </a:solidFill>
                  </a:rPr>
                  <a:t>该程序</a:t>
                </a:r>
                <a:r>
                  <a:rPr lang="zh-CN" altLang="en-US" sz="2000" b="1" dirty="0">
                    <a:solidFill>
                      <a:srgbClr val="000066"/>
                    </a:solidFill>
                  </a:rPr>
                  <a:t>时</a:t>
                </a:r>
                <a:r>
                  <a:rPr lang="zh-CN" altLang="zh-CN" sz="2000" b="1" dirty="0">
                    <a:solidFill>
                      <a:srgbClr val="000066"/>
                    </a:solidFill>
                  </a:rPr>
                  <a:t>，只有简单指令且平均执行时间</a:t>
                </a:r>
                <a:r>
                  <a:rPr lang="zh-CN" altLang="zh-CN" sz="2000" b="1" dirty="0" smtClean="0">
                    <a:solidFill>
                      <a:srgbClr val="000066"/>
                    </a:solidFill>
                  </a:rPr>
                  <a:t>为</a:t>
                </a:r>
                <a:r>
                  <a:rPr lang="en-US" altLang="zh-CN" sz="2000" b="1" dirty="0" smtClean="0">
                    <a:solidFill>
                      <a:srgbClr val="000066"/>
                    </a:solidFill>
                  </a:rPr>
                  <a:t> </a:t>
                </a:r>
                <a:r>
                  <a:rPr lang="en-US" altLang="zh-CN" sz="2000" b="1" dirty="0" smtClean="0">
                    <a:solidFill>
                      <a:srgbClr val="000066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</a:t>
                </a:r>
                <a:r>
                  <a:rPr lang="zh-CN" altLang="zh-CN" sz="2000" b="1" dirty="0">
                    <a:solidFill>
                      <a:srgbClr val="000066"/>
                    </a:solidFill>
                  </a:rPr>
                  <a:t>，复杂指令要用若干简单指令组合实现，平均每条复杂指令需</a:t>
                </a:r>
                <a:r>
                  <a:rPr lang="en-US" altLang="zh-CN" sz="2000" b="1" dirty="0">
                    <a:solidFill>
                      <a:srgbClr val="000066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14</a:t>
                </a:r>
                <a:r>
                  <a:rPr lang="zh-CN" altLang="zh-CN" sz="2000" b="1" dirty="0">
                    <a:solidFill>
                      <a:srgbClr val="000066"/>
                    </a:solidFill>
                  </a:rPr>
                  <a:t>条简单指令组合，</a:t>
                </a:r>
                <a:r>
                  <a:rPr lang="zh-CN" altLang="zh-CN" sz="2000" b="1" dirty="0" smtClean="0">
                    <a:solidFill>
                      <a:srgbClr val="000066"/>
                    </a:solidFill>
                  </a:rPr>
                  <a:t>则</a:t>
                </a:r>
                <a:r>
                  <a:rPr lang="en-US" altLang="zh-CN" sz="2000" b="1" dirty="0" smtClean="0">
                    <a:solidFill>
                      <a:srgbClr val="000066"/>
                    </a:solidFill>
                  </a:rPr>
                  <a:t> </a:t>
                </a:r>
                <a:r>
                  <a:rPr lang="en-US" altLang="zh-CN" sz="2000" b="1" dirty="0" smtClean="0">
                    <a:solidFill>
                      <a:srgbClr val="000066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RISC </a:t>
                </a:r>
                <a:r>
                  <a:rPr lang="zh-CN" altLang="en-US" sz="2000" b="1" dirty="0" smtClean="0">
                    <a:solidFill>
                      <a:srgbClr val="000066"/>
                    </a:solidFill>
                  </a:rPr>
                  <a:t>的</a:t>
                </a:r>
                <a:r>
                  <a:rPr lang="zh-CN" altLang="zh-CN" sz="2000" b="1" dirty="0">
                    <a:solidFill>
                      <a:srgbClr val="000066"/>
                    </a:solidFill>
                  </a:rPr>
                  <a:t>指令平均执行时间</a:t>
                </a:r>
                <a:r>
                  <a:rPr lang="zh-CN" altLang="en-US" sz="2000" b="1" dirty="0">
                    <a:solidFill>
                      <a:srgbClr val="000066"/>
                    </a:solidFill>
                  </a:rPr>
                  <a:t>是多少</a:t>
                </a:r>
                <a:r>
                  <a:rPr lang="zh-CN" altLang="en-US" sz="2000" b="1" dirty="0" smtClean="0">
                    <a:solidFill>
                      <a:srgbClr val="000066"/>
                    </a:solidFill>
                  </a:rPr>
                  <a:t>？</a:t>
                </a:r>
              </a:p>
            </p:txBody>
          </p:sp>
        </mc:Choice>
        <mc:Fallback xmlns="">
          <p:sp>
            <p:nvSpPr>
              <p:cNvPr id="3079" name="Rectangle 9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468000" y="1404000"/>
                <a:ext cx="8280000" cy="4714875"/>
              </a:xfrm>
              <a:blipFill rotWithShape="0">
                <a:blip r:embed="rId2"/>
                <a:stretch>
                  <a:fillRect l="-8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0776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6A57737-95BF-463A-9A9C-9E100982B98F}" type="datetime1">
              <a:rPr lang="zh-CN" altLang="en-US" smtClean="0"/>
              <a:t>2021/4/19</a:t>
            </a:fld>
            <a:endParaRPr lang="en-US" altLang="zh-CN"/>
          </a:p>
        </p:txBody>
      </p:sp>
      <p:sp>
        <p:nvSpPr>
          <p:cNvPr id="7127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7999" y="682625"/>
            <a:ext cx="8280000" cy="649288"/>
          </a:xfrm>
        </p:spPr>
        <p:txBody>
          <a:bodyPr/>
          <a:lstStyle/>
          <a:p>
            <a:pPr algn="l" eaLnBrk="1" fontAlgn="b" hangingPunct="1">
              <a:defRPr/>
            </a:pPr>
            <a:r>
              <a:rPr lang="zh-CN" altLang="en-US" sz="36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第</a:t>
            </a:r>
            <a:r>
              <a:rPr lang="en-US" altLang="zh-CN" sz="360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5</a:t>
            </a:r>
            <a:r>
              <a:rPr lang="zh-CN" altLang="en-US" sz="360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章</a:t>
            </a:r>
            <a:r>
              <a:rPr lang="zh-CN" altLang="en-US" sz="36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习题</a:t>
            </a:r>
            <a:endParaRPr lang="en-US" altLang="zh-CN" dirty="0" smtClean="0">
              <a:solidFill>
                <a:srgbClr val="000066"/>
              </a:solidFill>
            </a:endParaRPr>
          </a:p>
        </p:txBody>
      </p:sp>
      <p:sp>
        <p:nvSpPr>
          <p:cNvPr id="307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>
              <a:solidFill>
                <a:schemeClr val="tx1"/>
              </a:solidFill>
              <a:ea typeface="黑体" pitchFamily="2" charset="-122"/>
            </a:endParaRPr>
          </a:p>
        </p:txBody>
      </p:sp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>
              <a:solidFill>
                <a:schemeClr val="tx1"/>
              </a:solidFill>
              <a:ea typeface="黑体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9" name="Rectangle 9"/>
              <p:cNvSpPr>
                <a:spLocks noGrp="1" noChangeArrowheads="1"/>
              </p:cNvSpPr>
              <p:nvPr>
                <p:ph type="subTitle" idx="1"/>
              </p:nvPr>
            </p:nvSpPr>
            <p:spPr>
              <a:xfrm>
                <a:off x="468000" y="1404000"/>
                <a:ext cx="8280000" cy="4714875"/>
              </a:xfrm>
              <a:noFill/>
            </p:spPr>
            <p:txBody>
              <a:bodyPr/>
              <a:lstStyle/>
              <a:p>
                <a:pPr algn="l" defTabSz="762000" eaLnBrk="1" hangingPunct="1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en-US" altLang="zh-CN" sz="2000" b="1" dirty="0" smtClean="0">
                    <a:solidFill>
                      <a:srgbClr val="FF0000"/>
                    </a:solidFill>
                    <a:latin typeface="黑体" pitchFamily="2" charset="-122"/>
                    <a:ea typeface="黑体" pitchFamily="2" charset="-122"/>
                  </a:rPr>
                  <a:t>【</a:t>
                </a:r>
                <a:r>
                  <a:rPr lang="zh-CN" altLang="en-US" sz="2000" b="1" dirty="0" smtClean="0">
                    <a:solidFill>
                      <a:srgbClr val="FF0000"/>
                    </a:solidFill>
                    <a:latin typeface="黑体" pitchFamily="2" charset="-122"/>
                    <a:ea typeface="黑体" pitchFamily="2" charset="-122"/>
                  </a:rPr>
                  <a:t>解</a:t>
                </a:r>
                <a:r>
                  <a:rPr lang="en-US" altLang="zh-CN" sz="2000" b="1" dirty="0" smtClean="0">
                    <a:solidFill>
                      <a:srgbClr val="FF0000"/>
                    </a:solidFill>
                    <a:latin typeface="黑体" pitchFamily="2" charset="-122"/>
                    <a:ea typeface="黑体" pitchFamily="2" charset="-122"/>
                  </a:rPr>
                  <a:t>】</a:t>
                </a:r>
                <a:r>
                  <a:rPr lang="en-US" altLang="zh-CN" sz="2000" b="1" dirty="0">
                    <a:solidFill>
                      <a:srgbClr val="000066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(1) </a:t>
                </a:r>
                <a:r>
                  <a:rPr lang="en-US" altLang="zh-CN" sz="2000" b="1" dirty="0" smtClean="0">
                    <a:solidFill>
                      <a:srgbClr val="000066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CISC</a:t>
                </a:r>
                <a:r>
                  <a:rPr lang="zh-CN" altLang="en-US" sz="2000" b="1" dirty="0" smtClean="0">
                    <a:solidFill>
                      <a:srgbClr val="000066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中，已知</a:t>
                </a:r>
                <a:r>
                  <a:rPr lang="zh-CN" altLang="zh-CN" sz="2000" b="1" dirty="0" smtClean="0">
                    <a:solidFill>
                      <a:srgbClr val="000066"/>
                    </a:solidFill>
                  </a:rPr>
                  <a:t>简单</a:t>
                </a:r>
                <a:r>
                  <a:rPr lang="zh-CN" altLang="zh-CN" sz="2000" b="1" dirty="0">
                    <a:solidFill>
                      <a:srgbClr val="000066"/>
                    </a:solidFill>
                  </a:rPr>
                  <a:t>指令占</a:t>
                </a:r>
                <a:r>
                  <a:rPr lang="en-US" altLang="zh-CN" sz="2000" b="1" dirty="0">
                    <a:solidFill>
                      <a:srgbClr val="000066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90%</a:t>
                </a:r>
                <a:r>
                  <a:rPr lang="zh-CN" altLang="zh-CN" sz="2000" b="1" dirty="0">
                    <a:solidFill>
                      <a:srgbClr val="000066"/>
                    </a:solidFill>
                  </a:rPr>
                  <a:t>，复杂指令占</a:t>
                </a:r>
                <a:r>
                  <a:rPr lang="en-US" altLang="zh-CN" sz="2000" b="1" dirty="0">
                    <a:solidFill>
                      <a:srgbClr val="000066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10</a:t>
                </a:r>
                <a:r>
                  <a:rPr lang="en-US" altLang="zh-CN" sz="2000" b="1" dirty="0" smtClean="0">
                    <a:solidFill>
                      <a:srgbClr val="000066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%</a:t>
                </a:r>
                <a:r>
                  <a:rPr lang="zh-CN" altLang="en-US" sz="2000" b="1" dirty="0" smtClean="0">
                    <a:solidFill>
                      <a:srgbClr val="000066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；</a:t>
                </a:r>
                <a:r>
                  <a:rPr lang="zh-CN" altLang="zh-CN" sz="2000" b="1" dirty="0">
                    <a:solidFill>
                      <a:srgbClr val="000066"/>
                    </a:solidFill>
                  </a:rPr>
                  <a:t>简单指令的平均执行时间为</a:t>
                </a:r>
                <a:r>
                  <a:rPr lang="en-US" altLang="zh-CN" sz="2000" b="1" dirty="0">
                    <a:solidFill>
                      <a:srgbClr val="000066"/>
                    </a:solidFill>
                  </a:rPr>
                  <a:t> </a:t>
                </a:r>
                <a:r>
                  <a:rPr lang="en-US" altLang="zh-CN" sz="2000" b="1" dirty="0">
                    <a:solidFill>
                      <a:srgbClr val="000066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4T</a:t>
                </a:r>
                <a:r>
                  <a:rPr lang="zh-CN" altLang="zh-CN" sz="2000" b="1" dirty="0">
                    <a:solidFill>
                      <a:srgbClr val="000066"/>
                    </a:solidFill>
                  </a:rPr>
                  <a:t>，复杂指令的平均执行时间为</a:t>
                </a:r>
                <a:r>
                  <a:rPr lang="en-US" altLang="zh-CN" sz="2000" b="1" dirty="0">
                    <a:solidFill>
                      <a:srgbClr val="000066"/>
                    </a:solidFill>
                  </a:rPr>
                  <a:t> </a:t>
                </a:r>
                <a:r>
                  <a:rPr lang="en-US" altLang="zh-CN" sz="2000" b="1" dirty="0" smtClean="0">
                    <a:solidFill>
                      <a:srgbClr val="000066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8T</a:t>
                </a:r>
                <a:r>
                  <a:rPr lang="zh-CN" altLang="en-US" sz="2000" b="1" dirty="0" smtClean="0">
                    <a:solidFill>
                      <a:srgbClr val="000066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。</a:t>
                </a:r>
                <a:endParaRPr lang="en-US" altLang="zh-CN" sz="2000" b="1" dirty="0">
                  <a:solidFill>
                    <a:srgbClr val="000066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indent="536575" algn="l" defTabSz="762000" eaLnBrk="1" hangingPunct="1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zh-CN" altLang="en-US" sz="2000" b="1" dirty="0" smtClean="0">
                    <a:solidFill>
                      <a:srgbClr val="000066"/>
                    </a:solidFill>
                  </a:rPr>
                  <a:t>所以系统的</a:t>
                </a:r>
                <a:r>
                  <a:rPr lang="zh-CN" altLang="zh-CN" sz="2000" b="1" dirty="0" smtClean="0">
                    <a:solidFill>
                      <a:srgbClr val="000066"/>
                    </a:solidFill>
                  </a:rPr>
                  <a:t>平均</a:t>
                </a:r>
                <a:r>
                  <a:rPr lang="zh-CN" altLang="zh-CN" sz="2000" b="1" dirty="0">
                    <a:solidFill>
                      <a:srgbClr val="000066"/>
                    </a:solidFill>
                  </a:rPr>
                  <a:t>指令</a:t>
                </a:r>
                <a:r>
                  <a:rPr lang="zh-CN" altLang="zh-CN" sz="2000" b="1" dirty="0" smtClean="0">
                    <a:solidFill>
                      <a:srgbClr val="000066"/>
                    </a:solidFill>
                  </a:rPr>
                  <a:t>执行时间</a:t>
                </a:r>
                <a:r>
                  <a:rPr lang="zh-CN" altLang="en-US" sz="2000" b="1" dirty="0" smtClean="0">
                    <a:solidFill>
                      <a:srgbClr val="000066"/>
                    </a:solidFill>
                  </a:rPr>
                  <a:t>：</a:t>
                </a:r>
                <a:endParaRPr lang="en-US" altLang="zh-CN" sz="2000" b="1" dirty="0" smtClean="0">
                  <a:solidFill>
                    <a:srgbClr val="000066"/>
                  </a:solidFill>
                </a:endParaRPr>
              </a:p>
              <a:p>
                <a:pPr indent="536575" algn="l" defTabSz="762000" eaLnBrk="1" hangingPunct="1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zh-CN" altLang="en-US" sz="2000" b="1" dirty="0" smtClean="0">
                    <a:solidFill>
                      <a:srgbClr val="000066"/>
                    </a:solidFill>
                  </a:rPr>
                  <a:t>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altLang="zh-CN" sz="20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zh-CN" sz="20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ba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altLang="zh-CN" sz="2000" b="1" dirty="0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90%</m:t>
                    </m:r>
                    <m:r>
                      <a:rPr lang="en-US" altLang="zh-CN" sz="2000" b="1" i="1" dirty="0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sz="2000" b="1" i="1" dirty="0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𝟒</m:t>
                    </m:r>
                    <m:r>
                      <a:rPr lang="en-US" altLang="zh-CN" sz="2000" b="1" i="1" dirty="0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𝑻</m:t>
                    </m:r>
                    <m:r>
                      <a:rPr lang="en-US" altLang="zh-CN" sz="2000" b="1" i="1" dirty="0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m:rPr>
                        <m:nor/>
                      </m:rPr>
                      <a:rPr lang="en-US" altLang="zh-CN" sz="2000" b="1" dirty="0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10%</m:t>
                    </m:r>
                    <m:r>
                      <a:rPr lang="en-US" altLang="zh-CN" sz="2000" b="1" i="1" dirty="0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sz="2000" b="1" i="1" dirty="0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𝟖</m:t>
                    </m:r>
                    <m:r>
                      <a:rPr lang="en-US" altLang="zh-CN" sz="2000" b="1" i="1" dirty="0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𝑻</m:t>
                    </m:r>
                    <m:r>
                      <a:rPr lang="en-US" altLang="zh-CN" sz="2000" b="1" i="1" dirty="0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 dirty="0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𝟒</m:t>
                    </m:r>
                    <m:r>
                      <a:rPr lang="en-US" altLang="zh-CN" sz="2000" b="1" i="1" dirty="0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altLang="zh-CN" sz="2000" b="1" i="1" dirty="0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𝟒</m:t>
                    </m:r>
                    <m:r>
                      <a:rPr lang="en-US" altLang="zh-CN" sz="2000" b="1" i="1" dirty="0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𝑻</m:t>
                    </m:r>
                  </m:oMath>
                </a14:m>
                <a:endParaRPr lang="en-US" altLang="zh-CN" sz="2000" b="1" dirty="0" smtClean="0">
                  <a:solidFill>
                    <a:srgbClr val="000066"/>
                  </a:solidFill>
                </a:endParaRPr>
              </a:p>
              <a:p>
                <a:pPr algn="l" defTabSz="762000" eaLnBrk="1" hangingPunct="1">
                  <a:lnSpc>
                    <a:spcPct val="150000"/>
                  </a:lnSpc>
                  <a:spcBef>
                    <a:spcPts val="1800"/>
                  </a:spcBef>
                </a:pPr>
                <a:r>
                  <a:rPr lang="en-US" altLang="zh-CN" sz="2000" b="1" dirty="0">
                    <a:solidFill>
                      <a:srgbClr val="000066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(2) </a:t>
                </a:r>
                <a:r>
                  <a:rPr lang="en-US" altLang="zh-CN" sz="2000" b="1" dirty="0" smtClean="0">
                    <a:solidFill>
                      <a:srgbClr val="000066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RISC</a:t>
                </a:r>
                <a:r>
                  <a:rPr lang="zh-CN" altLang="en-US" sz="2000" b="1" dirty="0">
                    <a:solidFill>
                      <a:srgbClr val="000066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中</a:t>
                </a:r>
                <a:r>
                  <a:rPr lang="zh-CN" altLang="en-US" sz="2000" b="1" dirty="0" smtClean="0">
                    <a:solidFill>
                      <a:srgbClr val="000066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，已知</a:t>
                </a:r>
                <a:r>
                  <a:rPr lang="zh-CN" altLang="zh-CN" sz="2000" b="1" dirty="0">
                    <a:solidFill>
                      <a:srgbClr val="000066"/>
                    </a:solidFill>
                  </a:rPr>
                  <a:t>平均每条复杂指令需</a:t>
                </a:r>
                <a:r>
                  <a:rPr lang="en-US" altLang="zh-CN" sz="2000" b="1" dirty="0">
                    <a:solidFill>
                      <a:srgbClr val="000066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14</a:t>
                </a:r>
                <a:r>
                  <a:rPr lang="zh-CN" altLang="zh-CN" sz="2000" b="1" dirty="0">
                    <a:solidFill>
                      <a:srgbClr val="000066"/>
                    </a:solidFill>
                  </a:rPr>
                  <a:t>条简单指令</a:t>
                </a:r>
                <a:r>
                  <a:rPr lang="zh-CN" altLang="zh-CN" sz="2000" b="1" dirty="0" smtClean="0">
                    <a:solidFill>
                      <a:srgbClr val="000066"/>
                    </a:solidFill>
                  </a:rPr>
                  <a:t>组合</a:t>
                </a:r>
                <a:r>
                  <a:rPr lang="zh-CN" altLang="en-US" sz="2000" b="1" dirty="0" smtClean="0">
                    <a:solidFill>
                      <a:srgbClr val="000066"/>
                    </a:solidFill>
                  </a:rPr>
                  <a:t>，</a:t>
                </a:r>
                <a:endParaRPr lang="en-US" altLang="zh-CN" sz="2000" b="1" dirty="0" smtClean="0">
                  <a:solidFill>
                    <a:srgbClr val="000066"/>
                  </a:solidFill>
                </a:endParaRPr>
              </a:p>
              <a:p>
                <a:pPr indent="536575" algn="l" defTabSz="762000" eaLnBrk="1" hangingPunct="1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zh-CN" altLang="en-US" sz="2000" b="1" dirty="0">
                    <a:solidFill>
                      <a:srgbClr val="000066"/>
                    </a:solidFill>
                  </a:rPr>
                  <a:t>所以系统的</a:t>
                </a:r>
                <a:r>
                  <a:rPr lang="zh-CN" altLang="zh-CN" sz="2000" b="1" dirty="0">
                    <a:solidFill>
                      <a:srgbClr val="000066"/>
                    </a:solidFill>
                  </a:rPr>
                  <a:t>平均指令执行时间</a:t>
                </a:r>
                <a:r>
                  <a:rPr lang="zh-CN" altLang="en-US" sz="2000" b="1" dirty="0">
                    <a:solidFill>
                      <a:srgbClr val="000066"/>
                    </a:solidFill>
                  </a:rPr>
                  <a:t>：</a:t>
                </a:r>
                <a:endParaRPr lang="en-US" altLang="zh-CN" sz="2000" b="1" dirty="0">
                  <a:solidFill>
                    <a:srgbClr val="000066"/>
                  </a:solidFill>
                </a:endParaRPr>
              </a:p>
              <a:p>
                <a:pPr indent="536575" algn="l" defTabSz="762000" eaLnBrk="1" hangingPunct="1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zh-CN" altLang="en-US" sz="2000" b="1" dirty="0">
                    <a:solidFill>
                      <a:srgbClr val="000066"/>
                    </a:solidFill>
                  </a:rPr>
                  <a:t>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ba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altLang="zh-CN" sz="2000" b="1" dirty="0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90%</m:t>
                    </m:r>
                    <m:r>
                      <a:rPr lang="en-US" altLang="zh-CN" sz="2000" b="1" i="1" dirty="0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sz="2000" b="1" i="1" dirty="0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𝑻</m:t>
                    </m:r>
                    <m:r>
                      <a:rPr lang="en-US" altLang="zh-CN" sz="2000" b="1" i="1" dirty="0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m:rPr>
                        <m:nor/>
                      </m:rPr>
                      <a:rPr lang="en-US" altLang="zh-CN" sz="2000" b="1" dirty="0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10%</m:t>
                    </m:r>
                    <m:r>
                      <a:rPr lang="en-US" altLang="zh-CN" sz="2000" b="1" i="1" dirty="0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sz="2000" b="1" i="1" dirty="0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𝟏𝟒</m:t>
                    </m:r>
                    <m:r>
                      <a:rPr lang="en-US" altLang="zh-CN" sz="2000" b="1" i="1" dirty="0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sz="2000" b="1" i="1" dirty="0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𝑻</m:t>
                    </m:r>
                    <m:r>
                      <a:rPr lang="en-US" altLang="zh-CN" sz="2000" b="1" i="1" dirty="0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 dirty="0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</m:t>
                    </m:r>
                    <m:r>
                      <a:rPr lang="en-US" altLang="zh-CN" sz="2000" b="1" i="1" dirty="0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altLang="zh-CN" sz="2000" b="1" i="1" dirty="0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𝟑</m:t>
                    </m:r>
                    <m:r>
                      <a:rPr lang="en-US" altLang="zh-CN" sz="2000" b="1" i="1" dirty="0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𝑻</m:t>
                    </m:r>
                  </m:oMath>
                </a14:m>
                <a:endParaRPr lang="en-US" altLang="zh-CN" sz="2000" b="1" dirty="0">
                  <a:solidFill>
                    <a:srgbClr val="000066"/>
                  </a:solidFill>
                </a:endParaRPr>
              </a:p>
              <a:p>
                <a:pPr algn="l" defTabSz="762000" eaLnBrk="1" hangingPunct="1">
                  <a:lnSpc>
                    <a:spcPct val="150000"/>
                  </a:lnSpc>
                  <a:spcBef>
                    <a:spcPts val="1800"/>
                  </a:spcBef>
                </a:pPr>
                <a:endParaRPr lang="en-US" altLang="zh-CN" sz="2000" b="1" dirty="0">
                  <a:solidFill>
                    <a:srgbClr val="000066"/>
                  </a:solidFill>
                </a:endParaRPr>
              </a:p>
            </p:txBody>
          </p:sp>
        </mc:Choice>
        <mc:Fallback xmlns="">
          <p:sp>
            <p:nvSpPr>
              <p:cNvPr id="3079" name="Rectangle 9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468000" y="1404000"/>
                <a:ext cx="8280000" cy="4714875"/>
              </a:xfrm>
              <a:blipFill rotWithShape="0">
                <a:blip r:embed="rId2"/>
                <a:stretch>
                  <a:fillRect l="-8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2557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att3">
  <a:themeElements>
    <a:clrScheme name="att3 3">
      <a:dk1>
        <a:srgbClr val="000000"/>
      </a:dk1>
      <a:lt1>
        <a:srgbClr val="FFFFCC"/>
      </a:lt1>
      <a:dk2>
        <a:srgbClr val="999933"/>
      </a:dk2>
      <a:lt2>
        <a:srgbClr val="808000"/>
      </a:lt2>
      <a:accent1>
        <a:srgbClr val="339933"/>
      </a:accent1>
      <a:accent2>
        <a:srgbClr val="800000"/>
      </a:accent2>
      <a:accent3>
        <a:srgbClr val="FFFFE2"/>
      </a:accent3>
      <a:accent4>
        <a:srgbClr val="000000"/>
      </a:accent4>
      <a:accent5>
        <a:srgbClr val="ADCAAD"/>
      </a:accent5>
      <a:accent6>
        <a:srgbClr val="730000"/>
      </a:accent6>
      <a:hlink>
        <a:srgbClr val="0033CC"/>
      </a:hlink>
      <a:folHlink>
        <a:srgbClr val="FFCC66"/>
      </a:folHlink>
    </a:clrScheme>
    <a:fontScheme name="att3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黑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黑体" pitchFamily="2" charset="-122"/>
          </a:defRPr>
        </a:defPPr>
      </a:lstStyle>
    </a:lnDef>
  </a:objectDefaults>
  <a:extraClrSchemeLst>
    <a:extraClrScheme>
      <a:clrScheme name="att3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tt3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tt3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tt3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tt3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tt3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tt3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16520</TotalTime>
  <Words>227</Words>
  <Application>Microsoft Office PowerPoint</Application>
  <PresentationFormat>全屏显示(4:3)</PresentationFormat>
  <Paragraphs>13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9" baseType="lpstr">
      <vt:lpstr>黑体</vt:lpstr>
      <vt:lpstr>隶书</vt:lpstr>
      <vt:lpstr>宋体</vt:lpstr>
      <vt:lpstr>Arial</vt:lpstr>
      <vt:lpstr>Cambria Math</vt:lpstr>
      <vt:lpstr>Times New Roman</vt:lpstr>
      <vt:lpstr>att3</vt:lpstr>
      <vt:lpstr>第5章习题</vt:lpstr>
      <vt:lpstr>第5章习题</vt:lpstr>
    </vt:vector>
  </TitlesOfParts>
  <Company>cumtb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计算机组成与结构</dc:title>
  <dc:subject>习题</dc:subject>
  <dc:creator>shq</dc:creator>
  <dc:description>清华，王爱英，第3版</dc:description>
  <cp:lastModifiedBy>Windows 用户</cp:lastModifiedBy>
  <cp:revision>193</cp:revision>
  <cp:lastPrinted>1999-05-06T17:03:56Z</cp:lastPrinted>
  <dcterms:created xsi:type="dcterms:W3CDTF">1999-05-03T20:45:05Z</dcterms:created>
  <dcterms:modified xsi:type="dcterms:W3CDTF">2021-04-19T01:10:45Z</dcterms:modified>
</cp:coreProperties>
</file>