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765" r:id="rId2"/>
    <p:sldId id="766" r:id="rId3"/>
    <p:sldId id="767" r:id="rId4"/>
    <p:sldId id="768" r:id="rId5"/>
    <p:sldId id="769" r:id="rId6"/>
    <p:sldId id="770" r:id="rId7"/>
    <p:sldId id="771" r:id="rId8"/>
  </p:sldIdLst>
  <p:sldSz cx="9144000" cy="6858000" type="screen4x3"/>
  <p:notesSz cx="698500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0066"/>
    <a:srgbClr val="333333"/>
    <a:srgbClr val="00FF00"/>
    <a:srgbClr val="FF0000"/>
    <a:srgbClr val="CCFFCC"/>
    <a:srgbClr val="CC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55" autoAdjust="0"/>
    <p:restoredTop sz="94604" autoAdjust="0"/>
  </p:normalViewPr>
  <p:slideViewPr>
    <p:cSldViewPr>
      <p:cViewPr varScale="1">
        <p:scale>
          <a:sx n="78" d="100"/>
          <a:sy n="78" d="100"/>
        </p:scale>
        <p:origin x="948" y="7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notesViewPr>
    <p:cSldViewPr>
      <p:cViewPr varScale="1">
        <p:scale>
          <a:sx n="79" d="100"/>
          <a:sy n="79" d="100"/>
        </p:scale>
        <p:origin x="-3216" y="-96"/>
      </p:cViewPr>
      <p:guideLst>
        <p:guide orient="horz" pos="2923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01396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3028951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49325">
              <a:defRPr sz="1000" i="1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-1588"/>
            <a:ext cx="3028950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49325">
              <a:defRPr sz="1000" i="1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03263"/>
            <a:ext cx="4624388" cy="3468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21275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62" tIns="47625" rIns="93662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816975"/>
            <a:ext cx="3028951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49325">
              <a:defRPr sz="1000" i="1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6975"/>
            <a:ext cx="30289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49325">
              <a:defRPr sz="1000" i="1" smtClean="0">
                <a:ea typeface="宋体" pitchFamily="2" charset="-122"/>
              </a:defRPr>
            </a:lvl1pPr>
          </a:lstStyle>
          <a:p>
            <a:pPr>
              <a:defRPr/>
            </a:pPr>
            <a:fld id="{9DE6030B-AA9E-4645-8323-9384EBEAEE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72079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65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62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09985-CDBF-4201-8CE5-846EA3ADC6AA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581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42076-351E-49D9-B00A-FC55E51D2964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957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E9BAD-74D8-4A9F-9CCE-38382528F75E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7176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82544-3858-47DE-85A5-7EBFCA218119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4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7A8E4-265D-4351-8DA7-3486C72F4E64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307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30A16-18EA-42C0-8F71-B6791BB48B7B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941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6A82F-1488-4C69-B072-99F0EB7C58C7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165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3A470-BEC7-4584-A5B2-7D46B82E1804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696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C9D00-90C1-44F9-8187-02251C2DD96B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055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CBD7E-49EB-4F3E-8B88-E6DA0F537486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98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BC36C-8CDE-4425-9C92-C6263FE290C7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120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316FBEFC-7CEB-4DC3-ACC1-D6F2065FD8D8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3124200" y="6553200"/>
            <a:ext cx="289560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>
              <a:latin typeface="Arial" charset="0"/>
              <a:ea typeface="宋体" pitchFamily="2" charset="-122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311150" y="311150"/>
            <a:ext cx="8521700" cy="61214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grpSp>
        <p:nvGrpSpPr>
          <p:cNvPr id="1032" name="Group 10"/>
          <p:cNvGrpSpPr>
            <a:grpSpLocks/>
          </p:cNvGrpSpPr>
          <p:nvPr/>
        </p:nvGrpSpPr>
        <p:grpSpPr bwMode="auto">
          <a:xfrm>
            <a:off x="7794625" y="6380163"/>
            <a:ext cx="460375" cy="179387"/>
            <a:chOff x="4910" y="4019"/>
            <a:chExt cx="290" cy="113"/>
          </a:xfrm>
        </p:grpSpPr>
        <p:sp>
          <p:nvSpPr>
            <p:cNvPr id="1037" name="Freeform 11"/>
            <p:cNvSpPr>
              <a:spLocks/>
            </p:cNvSpPr>
            <p:nvPr/>
          </p:nvSpPr>
          <p:spPr bwMode="auto">
            <a:xfrm>
              <a:off x="4910" y="4019"/>
              <a:ext cx="98" cy="113"/>
            </a:xfrm>
            <a:custGeom>
              <a:avLst/>
              <a:gdLst>
                <a:gd name="T0" fmla="*/ 33 w 98"/>
                <a:gd name="T1" fmla="*/ 92 h 113"/>
                <a:gd name="T2" fmla="*/ 27 w 98"/>
                <a:gd name="T3" fmla="*/ 112 h 113"/>
                <a:gd name="T4" fmla="*/ 0 w 98"/>
                <a:gd name="T5" fmla="*/ 112 h 113"/>
                <a:gd name="T6" fmla="*/ 35 w 98"/>
                <a:gd name="T7" fmla="*/ 0 h 113"/>
                <a:gd name="T8" fmla="*/ 64 w 98"/>
                <a:gd name="T9" fmla="*/ 0 h 113"/>
                <a:gd name="T10" fmla="*/ 97 w 98"/>
                <a:gd name="T11" fmla="*/ 112 h 113"/>
                <a:gd name="T12" fmla="*/ 69 w 98"/>
                <a:gd name="T13" fmla="*/ 112 h 113"/>
                <a:gd name="T14" fmla="*/ 64 w 98"/>
                <a:gd name="T15" fmla="*/ 92 h 113"/>
                <a:gd name="T16" fmla="*/ 33 w 98"/>
                <a:gd name="T17" fmla="*/ 92 h 113"/>
                <a:gd name="T18" fmla="*/ 39 w 98"/>
                <a:gd name="T19" fmla="*/ 68 h 113"/>
                <a:gd name="T20" fmla="*/ 50 w 98"/>
                <a:gd name="T21" fmla="*/ 31 h 113"/>
                <a:gd name="T22" fmla="*/ 59 w 98"/>
                <a:gd name="T23" fmla="*/ 68 h 113"/>
                <a:gd name="T24" fmla="*/ 39 w 98"/>
                <a:gd name="T25" fmla="*/ 68 h 113"/>
                <a:gd name="T26" fmla="*/ 33 w 98"/>
                <a:gd name="T27" fmla="*/ 92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8" h="113">
                  <a:moveTo>
                    <a:pt x="33" y="92"/>
                  </a:moveTo>
                  <a:lnTo>
                    <a:pt x="27" y="112"/>
                  </a:lnTo>
                  <a:lnTo>
                    <a:pt x="0" y="112"/>
                  </a:lnTo>
                  <a:lnTo>
                    <a:pt x="35" y="0"/>
                  </a:lnTo>
                  <a:lnTo>
                    <a:pt x="64" y="0"/>
                  </a:lnTo>
                  <a:lnTo>
                    <a:pt x="97" y="112"/>
                  </a:lnTo>
                  <a:lnTo>
                    <a:pt x="69" y="112"/>
                  </a:lnTo>
                  <a:lnTo>
                    <a:pt x="64" y="92"/>
                  </a:lnTo>
                  <a:lnTo>
                    <a:pt x="33" y="92"/>
                  </a:lnTo>
                  <a:lnTo>
                    <a:pt x="39" y="68"/>
                  </a:lnTo>
                  <a:lnTo>
                    <a:pt x="50" y="31"/>
                  </a:lnTo>
                  <a:lnTo>
                    <a:pt x="59" y="68"/>
                  </a:lnTo>
                  <a:lnTo>
                    <a:pt x="39" y="68"/>
                  </a:lnTo>
                  <a:lnTo>
                    <a:pt x="33" y="9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2"/>
            <p:cNvSpPr>
              <a:spLocks/>
            </p:cNvSpPr>
            <p:nvPr/>
          </p:nvSpPr>
          <p:spPr bwMode="auto">
            <a:xfrm>
              <a:off x="4990" y="4019"/>
              <a:ext cx="79" cy="113"/>
            </a:xfrm>
            <a:custGeom>
              <a:avLst/>
              <a:gdLst>
                <a:gd name="T0" fmla="*/ 26 w 79"/>
                <a:gd name="T1" fmla="*/ 23 h 113"/>
                <a:gd name="T2" fmla="*/ 0 w 79"/>
                <a:gd name="T3" fmla="*/ 23 h 113"/>
                <a:gd name="T4" fmla="*/ 0 w 79"/>
                <a:gd name="T5" fmla="*/ 0 h 113"/>
                <a:gd name="T6" fmla="*/ 78 w 79"/>
                <a:gd name="T7" fmla="*/ 0 h 113"/>
                <a:gd name="T8" fmla="*/ 78 w 79"/>
                <a:gd name="T9" fmla="*/ 23 h 113"/>
                <a:gd name="T10" fmla="*/ 52 w 79"/>
                <a:gd name="T11" fmla="*/ 23 h 113"/>
                <a:gd name="T12" fmla="*/ 52 w 79"/>
                <a:gd name="T13" fmla="*/ 112 h 113"/>
                <a:gd name="T14" fmla="*/ 26 w 79"/>
                <a:gd name="T15" fmla="*/ 112 h 113"/>
                <a:gd name="T16" fmla="*/ 26 w 79"/>
                <a:gd name="T17" fmla="*/ 2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9" h="113">
                  <a:moveTo>
                    <a:pt x="2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23"/>
                  </a:lnTo>
                  <a:lnTo>
                    <a:pt x="52" y="23"/>
                  </a:lnTo>
                  <a:lnTo>
                    <a:pt x="52" y="112"/>
                  </a:lnTo>
                  <a:lnTo>
                    <a:pt x="26" y="112"/>
                  </a:lnTo>
                  <a:lnTo>
                    <a:pt x="2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13"/>
            <p:cNvSpPr>
              <a:spLocks/>
            </p:cNvSpPr>
            <p:nvPr/>
          </p:nvSpPr>
          <p:spPr bwMode="auto">
            <a:xfrm>
              <a:off x="5059" y="4041"/>
              <a:ext cx="79" cy="91"/>
            </a:xfrm>
            <a:custGeom>
              <a:avLst/>
              <a:gdLst>
                <a:gd name="T0" fmla="*/ 23 w 79"/>
                <a:gd name="T1" fmla="*/ 54 h 91"/>
                <a:gd name="T2" fmla="*/ 40 w 79"/>
                <a:gd name="T3" fmla="*/ 70 h 91"/>
                <a:gd name="T4" fmla="*/ 30 w 79"/>
                <a:gd name="T5" fmla="*/ 71 h 91"/>
                <a:gd name="T6" fmla="*/ 25 w 79"/>
                <a:gd name="T7" fmla="*/ 69 h 91"/>
                <a:gd name="T8" fmla="*/ 22 w 79"/>
                <a:gd name="T9" fmla="*/ 64 h 91"/>
                <a:gd name="T10" fmla="*/ 22 w 79"/>
                <a:gd name="T11" fmla="*/ 57 h 91"/>
                <a:gd name="T12" fmla="*/ 23 w 79"/>
                <a:gd name="T13" fmla="*/ 54 h 91"/>
                <a:gd name="T14" fmla="*/ 8 w 79"/>
                <a:gd name="T15" fmla="*/ 39 h 91"/>
                <a:gd name="T16" fmla="*/ 1 w 79"/>
                <a:gd name="T17" fmla="*/ 51 h 91"/>
                <a:gd name="T18" fmla="*/ 0 w 79"/>
                <a:gd name="T19" fmla="*/ 68 h 91"/>
                <a:gd name="T20" fmla="*/ 7 w 79"/>
                <a:gd name="T21" fmla="*/ 81 h 91"/>
                <a:gd name="T22" fmla="*/ 22 w 79"/>
                <a:gd name="T23" fmla="*/ 89 h 91"/>
                <a:gd name="T24" fmla="*/ 44 w 79"/>
                <a:gd name="T25" fmla="*/ 90 h 91"/>
                <a:gd name="T26" fmla="*/ 60 w 79"/>
                <a:gd name="T27" fmla="*/ 84 h 91"/>
                <a:gd name="T28" fmla="*/ 61 w 79"/>
                <a:gd name="T29" fmla="*/ 84 h 91"/>
                <a:gd name="T30" fmla="*/ 62 w 79"/>
                <a:gd name="T31" fmla="*/ 85 h 91"/>
                <a:gd name="T32" fmla="*/ 63 w 79"/>
                <a:gd name="T33" fmla="*/ 86 h 91"/>
                <a:gd name="T34" fmla="*/ 65 w 79"/>
                <a:gd name="T35" fmla="*/ 87 h 91"/>
                <a:gd name="T36" fmla="*/ 67 w 79"/>
                <a:gd name="T37" fmla="*/ 88 h 91"/>
                <a:gd name="T38" fmla="*/ 69 w 79"/>
                <a:gd name="T39" fmla="*/ 89 h 91"/>
                <a:gd name="T40" fmla="*/ 70 w 79"/>
                <a:gd name="T41" fmla="*/ 89 h 91"/>
                <a:gd name="T42" fmla="*/ 71 w 79"/>
                <a:gd name="T43" fmla="*/ 89 h 91"/>
                <a:gd name="T44" fmla="*/ 72 w 79"/>
                <a:gd name="T45" fmla="*/ 89 h 91"/>
                <a:gd name="T46" fmla="*/ 73 w 79"/>
                <a:gd name="T47" fmla="*/ 89 h 91"/>
                <a:gd name="T48" fmla="*/ 75 w 79"/>
                <a:gd name="T49" fmla="*/ 89 h 91"/>
                <a:gd name="T50" fmla="*/ 77 w 79"/>
                <a:gd name="T51" fmla="*/ 89 h 91"/>
                <a:gd name="T52" fmla="*/ 78 w 79"/>
                <a:gd name="T53" fmla="*/ 89 h 91"/>
                <a:gd name="T54" fmla="*/ 78 w 79"/>
                <a:gd name="T55" fmla="*/ 69 h 91"/>
                <a:gd name="T56" fmla="*/ 74 w 79"/>
                <a:gd name="T57" fmla="*/ 69 h 91"/>
                <a:gd name="T58" fmla="*/ 71 w 79"/>
                <a:gd name="T59" fmla="*/ 69 h 91"/>
                <a:gd name="T60" fmla="*/ 71 w 79"/>
                <a:gd name="T61" fmla="*/ 68 h 91"/>
                <a:gd name="T62" fmla="*/ 72 w 79"/>
                <a:gd name="T63" fmla="*/ 67 h 91"/>
                <a:gd name="T64" fmla="*/ 72 w 79"/>
                <a:gd name="T65" fmla="*/ 66 h 91"/>
                <a:gd name="T66" fmla="*/ 72 w 79"/>
                <a:gd name="T67" fmla="*/ 65 h 91"/>
                <a:gd name="T68" fmla="*/ 73 w 79"/>
                <a:gd name="T69" fmla="*/ 64 h 91"/>
                <a:gd name="T70" fmla="*/ 73 w 79"/>
                <a:gd name="T71" fmla="*/ 62 h 91"/>
                <a:gd name="T72" fmla="*/ 73 w 79"/>
                <a:gd name="T73" fmla="*/ 61 h 91"/>
                <a:gd name="T74" fmla="*/ 73 w 79"/>
                <a:gd name="T75" fmla="*/ 60 h 91"/>
                <a:gd name="T76" fmla="*/ 73 w 79"/>
                <a:gd name="T77" fmla="*/ 59 h 91"/>
                <a:gd name="T78" fmla="*/ 73 w 79"/>
                <a:gd name="T79" fmla="*/ 58 h 91"/>
                <a:gd name="T80" fmla="*/ 73 w 79"/>
                <a:gd name="T81" fmla="*/ 57 h 91"/>
                <a:gd name="T82" fmla="*/ 73 w 79"/>
                <a:gd name="T83" fmla="*/ 56 h 91"/>
                <a:gd name="T84" fmla="*/ 73 w 79"/>
                <a:gd name="T85" fmla="*/ 55 h 91"/>
                <a:gd name="T86" fmla="*/ 73 w 79"/>
                <a:gd name="T87" fmla="*/ 36 h 91"/>
                <a:gd name="T88" fmla="*/ 54 w 79"/>
                <a:gd name="T89" fmla="*/ 36 h 91"/>
                <a:gd name="T90" fmla="*/ 54 w 79"/>
                <a:gd name="T91" fmla="*/ 55 h 91"/>
                <a:gd name="T92" fmla="*/ 31 w 79"/>
                <a:gd name="T93" fmla="*/ 34 h 91"/>
                <a:gd name="T94" fmla="*/ 27 w 79"/>
                <a:gd name="T95" fmla="*/ 28 h 91"/>
                <a:gd name="T96" fmla="*/ 26 w 79"/>
                <a:gd name="T97" fmla="*/ 24 h 91"/>
                <a:gd name="T98" fmla="*/ 26 w 79"/>
                <a:gd name="T99" fmla="*/ 19 h 91"/>
                <a:gd name="T100" fmla="*/ 30 w 79"/>
                <a:gd name="T101" fmla="*/ 18 h 91"/>
                <a:gd name="T102" fmla="*/ 34 w 79"/>
                <a:gd name="T103" fmla="*/ 19 h 91"/>
                <a:gd name="T104" fmla="*/ 36 w 79"/>
                <a:gd name="T105" fmla="*/ 24 h 91"/>
                <a:gd name="T106" fmla="*/ 36 w 79"/>
                <a:gd name="T107" fmla="*/ 35 h 91"/>
                <a:gd name="T108" fmla="*/ 55 w 79"/>
                <a:gd name="T109" fmla="*/ 35 h 91"/>
                <a:gd name="T110" fmla="*/ 55 w 79"/>
                <a:gd name="T111" fmla="*/ 16 h 91"/>
                <a:gd name="T112" fmla="*/ 48 w 79"/>
                <a:gd name="T113" fmla="*/ 5 h 91"/>
                <a:gd name="T114" fmla="*/ 30 w 79"/>
                <a:gd name="T115" fmla="*/ 0 h 91"/>
                <a:gd name="T116" fmla="*/ 12 w 79"/>
                <a:gd name="T117" fmla="*/ 6 h 91"/>
                <a:gd name="T118" fmla="*/ 3 w 79"/>
                <a:gd name="T119" fmla="*/ 21 h 91"/>
                <a:gd name="T120" fmla="*/ 9 w 79"/>
                <a:gd name="T121" fmla="*/ 39 h 91"/>
                <a:gd name="T122" fmla="*/ 23 w 79"/>
                <a:gd name="T123" fmla="*/ 54 h 9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9" h="91">
                  <a:moveTo>
                    <a:pt x="23" y="54"/>
                  </a:moveTo>
                  <a:lnTo>
                    <a:pt x="40" y="70"/>
                  </a:lnTo>
                  <a:lnTo>
                    <a:pt x="30" y="71"/>
                  </a:lnTo>
                  <a:lnTo>
                    <a:pt x="25" y="69"/>
                  </a:lnTo>
                  <a:lnTo>
                    <a:pt x="22" y="64"/>
                  </a:lnTo>
                  <a:lnTo>
                    <a:pt x="22" y="57"/>
                  </a:lnTo>
                  <a:lnTo>
                    <a:pt x="23" y="54"/>
                  </a:lnTo>
                  <a:lnTo>
                    <a:pt x="8" y="39"/>
                  </a:lnTo>
                  <a:lnTo>
                    <a:pt x="1" y="51"/>
                  </a:lnTo>
                  <a:lnTo>
                    <a:pt x="0" y="68"/>
                  </a:lnTo>
                  <a:lnTo>
                    <a:pt x="7" y="81"/>
                  </a:lnTo>
                  <a:lnTo>
                    <a:pt x="22" y="89"/>
                  </a:lnTo>
                  <a:lnTo>
                    <a:pt x="44" y="90"/>
                  </a:lnTo>
                  <a:lnTo>
                    <a:pt x="60" y="84"/>
                  </a:lnTo>
                  <a:lnTo>
                    <a:pt x="61" y="84"/>
                  </a:lnTo>
                  <a:lnTo>
                    <a:pt x="62" y="85"/>
                  </a:lnTo>
                  <a:lnTo>
                    <a:pt x="63" y="86"/>
                  </a:lnTo>
                  <a:lnTo>
                    <a:pt x="65" y="87"/>
                  </a:lnTo>
                  <a:lnTo>
                    <a:pt x="67" y="88"/>
                  </a:lnTo>
                  <a:lnTo>
                    <a:pt x="69" y="89"/>
                  </a:lnTo>
                  <a:lnTo>
                    <a:pt x="70" y="89"/>
                  </a:lnTo>
                  <a:lnTo>
                    <a:pt x="71" y="89"/>
                  </a:lnTo>
                  <a:lnTo>
                    <a:pt x="72" y="89"/>
                  </a:lnTo>
                  <a:lnTo>
                    <a:pt x="73" y="89"/>
                  </a:lnTo>
                  <a:lnTo>
                    <a:pt x="75" y="89"/>
                  </a:lnTo>
                  <a:lnTo>
                    <a:pt x="77" y="89"/>
                  </a:lnTo>
                  <a:lnTo>
                    <a:pt x="78" y="89"/>
                  </a:lnTo>
                  <a:lnTo>
                    <a:pt x="78" y="69"/>
                  </a:lnTo>
                  <a:lnTo>
                    <a:pt x="74" y="69"/>
                  </a:lnTo>
                  <a:lnTo>
                    <a:pt x="71" y="69"/>
                  </a:lnTo>
                  <a:lnTo>
                    <a:pt x="71" y="68"/>
                  </a:lnTo>
                  <a:lnTo>
                    <a:pt x="72" y="67"/>
                  </a:lnTo>
                  <a:lnTo>
                    <a:pt x="72" y="66"/>
                  </a:lnTo>
                  <a:lnTo>
                    <a:pt x="72" y="65"/>
                  </a:lnTo>
                  <a:lnTo>
                    <a:pt x="73" y="64"/>
                  </a:lnTo>
                  <a:lnTo>
                    <a:pt x="73" y="62"/>
                  </a:lnTo>
                  <a:lnTo>
                    <a:pt x="73" y="61"/>
                  </a:lnTo>
                  <a:lnTo>
                    <a:pt x="73" y="60"/>
                  </a:lnTo>
                  <a:lnTo>
                    <a:pt x="73" y="59"/>
                  </a:lnTo>
                  <a:lnTo>
                    <a:pt x="73" y="58"/>
                  </a:lnTo>
                  <a:lnTo>
                    <a:pt x="73" y="57"/>
                  </a:lnTo>
                  <a:lnTo>
                    <a:pt x="73" y="56"/>
                  </a:lnTo>
                  <a:lnTo>
                    <a:pt x="73" y="55"/>
                  </a:lnTo>
                  <a:lnTo>
                    <a:pt x="73" y="36"/>
                  </a:lnTo>
                  <a:lnTo>
                    <a:pt x="54" y="36"/>
                  </a:lnTo>
                  <a:lnTo>
                    <a:pt x="54" y="55"/>
                  </a:lnTo>
                  <a:lnTo>
                    <a:pt x="31" y="34"/>
                  </a:lnTo>
                  <a:lnTo>
                    <a:pt x="27" y="28"/>
                  </a:lnTo>
                  <a:lnTo>
                    <a:pt x="26" y="24"/>
                  </a:lnTo>
                  <a:lnTo>
                    <a:pt x="26" y="19"/>
                  </a:lnTo>
                  <a:lnTo>
                    <a:pt x="30" y="18"/>
                  </a:lnTo>
                  <a:lnTo>
                    <a:pt x="34" y="19"/>
                  </a:lnTo>
                  <a:lnTo>
                    <a:pt x="36" y="24"/>
                  </a:lnTo>
                  <a:lnTo>
                    <a:pt x="36" y="35"/>
                  </a:lnTo>
                  <a:lnTo>
                    <a:pt x="55" y="35"/>
                  </a:lnTo>
                  <a:lnTo>
                    <a:pt x="55" y="16"/>
                  </a:lnTo>
                  <a:lnTo>
                    <a:pt x="48" y="5"/>
                  </a:lnTo>
                  <a:lnTo>
                    <a:pt x="30" y="0"/>
                  </a:lnTo>
                  <a:lnTo>
                    <a:pt x="12" y="6"/>
                  </a:lnTo>
                  <a:lnTo>
                    <a:pt x="3" y="21"/>
                  </a:lnTo>
                  <a:lnTo>
                    <a:pt x="9" y="39"/>
                  </a:lnTo>
                  <a:lnTo>
                    <a:pt x="23" y="5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14"/>
            <p:cNvSpPr>
              <a:spLocks/>
            </p:cNvSpPr>
            <p:nvPr/>
          </p:nvSpPr>
          <p:spPr bwMode="auto">
            <a:xfrm>
              <a:off x="5122" y="4019"/>
              <a:ext cx="78" cy="113"/>
            </a:xfrm>
            <a:custGeom>
              <a:avLst/>
              <a:gdLst>
                <a:gd name="T0" fmla="*/ 25 w 78"/>
                <a:gd name="T1" fmla="*/ 23 h 113"/>
                <a:gd name="T2" fmla="*/ 0 w 78"/>
                <a:gd name="T3" fmla="*/ 23 h 113"/>
                <a:gd name="T4" fmla="*/ 0 w 78"/>
                <a:gd name="T5" fmla="*/ 0 h 113"/>
                <a:gd name="T6" fmla="*/ 77 w 78"/>
                <a:gd name="T7" fmla="*/ 0 h 113"/>
                <a:gd name="T8" fmla="*/ 77 w 78"/>
                <a:gd name="T9" fmla="*/ 23 h 113"/>
                <a:gd name="T10" fmla="*/ 51 w 78"/>
                <a:gd name="T11" fmla="*/ 23 h 113"/>
                <a:gd name="T12" fmla="*/ 51 w 78"/>
                <a:gd name="T13" fmla="*/ 112 h 113"/>
                <a:gd name="T14" fmla="*/ 25 w 78"/>
                <a:gd name="T15" fmla="*/ 112 h 113"/>
                <a:gd name="T16" fmla="*/ 25 w 78"/>
                <a:gd name="T17" fmla="*/ 2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8" h="113">
                  <a:moveTo>
                    <a:pt x="25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23"/>
                  </a:lnTo>
                  <a:lnTo>
                    <a:pt x="51" y="23"/>
                  </a:lnTo>
                  <a:lnTo>
                    <a:pt x="51" y="112"/>
                  </a:lnTo>
                  <a:lnTo>
                    <a:pt x="25" y="112"/>
                  </a:lnTo>
                  <a:lnTo>
                    <a:pt x="25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8532813" y="6553200"/>
            <a:ext cx="5953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>
              <a:defRPr/>
            </a:pPr>
            <a:fld id="{F18DCE9C-C0BF-49D0-801A-B6D6826B24D4}" type="slidenum">
              <a:rPr lang="zh-CN" altLang="en-US" sz="1200" smtClean="0">
                <a:solidFill>
                  <a:srgbClr val="FF0000"/>
                </a:solidFill>
                <a:latin typeface="黑体" pitchFamily="2" charset="-122"/>
              </a:rPr>
              <a:pPr algn="ctr">
                <a:defRPr/>
              </a:pPr>
              <a:t>‹#›</a:t>
            </a:fld>
            <a:endParaRPr lang="en-US" altLang="zh-CN" sz="1200">
              <a:solidFill>
                <a:srgbClr val="FF0000"/>
              </a:solidFill>
              <a:latin typeface="黑体" pitchFamily="2" charset="-122"/>
            </a:endParaRPr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7818438" y="6259513"/>
            <a:ext cx="492125" cy="269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035" name="Rectangle 24"/>
          <p:cNvSpPr>
            <a:spLocks noChangeArrowheads="1"/>
          </p:cNvSpPr>
          <p:nvPr/>
        </p:nvSpPr>
        <p:spPr bwMode="auto">
          <a:xfrm>
            <a:off x="685801" y="88900"/>
            <a:ext cx="3600000" cy="4007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计算机组成与结构</a:t>
            </a: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</a:t>
            </a:r>
            <a:endParaRPr lang="zh-CN" altLang="zh-CN" sz="20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6" name="Text Box 25"/>
          <p:cNvSpPr txBox="1">
            <a:spLocks noChangeArrowheads="1"/>
          </p:cNvSpPr>
          <p:nvPr/>
        </p:nvSpPr>
        <p:spPr bwMode="auto">
          <a:xfrm>
            <a:off x="5867400" y="6248400"/>
            <a:ext cx="25146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1800">
                <a:solidFill>
                  <a:srgbClr val="FF0000"/>
                </a:solidFill>
                <a:ea typeface="隶书" pitchFamily="49" charset="-122"/>
              </a:rPr>
              <a:t>中国矿业大学（北京）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FFFF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FFFF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4657668-9402-4404-8E8B-B723E74E4E17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82625"/>
            <a:ext cx="7737475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复习</a:t>
            </a:r>
            <a:endParaRPr lang="zh-CN" altLang="en-US" dirty="0">
              <a:solidFill>
                <a:srgbClr val="000066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412875"/>
            <a:ext cx="7916862" cy="4930775"/>
          </a:xfrm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</a:rPr>
              <a:t>第一章要点</a:t>
            </a:r>
            <a:endParaRPr lang="en-US" altLang="zh-CN" sz="2000" b="1" dirty="0">
              <a:solidFill>
                <a:srgbClr val="FF0000"/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1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）硬件系统组成；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2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）冯诺伊曼型计算机特点；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</a:rPr>
              <a:t>第二章要点</a:t>
            </a:r>
            <a:endParaRPr lang="en-US" altLang="zh-CN" sz="2000" b="1" dirty="0">
              <a:solidFill>
                <a:srgbClr val="FF0000"/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1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）常用组合逻辑电路：与、或、非、异或；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2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）半加器；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3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）一位全加器；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4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）串行进位加法器；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5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）超前进位加法器；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indent="6286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4657668-9402-4404-8E8B-B723E74E4E17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82625"/>
            <a:ext cx="7737475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复习</a:t>
            </a:r>
            <a:endParaRPr lang="zh-CN" altLang="en-US" dirty="0">
              <a:solidFill>
                <a:srgbClr val="000066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412875"/>
            <a:ext cx="7916862" cy="4930775"/>
          </a:xfrm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</a:rPr>
              <a:t>第三章要点</a:t>
            </a:r>
            <a:endParaRPr lang="en-US" altLang="zh-CN" sz="2000" b="1" dirty="0">
              <a:solidFill>
                <a:srgbClr val="FF0000"/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1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）不同进制（</a:t>
            </a: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2/10/16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进制）数的表示及转换；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2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）带符号数的表示（原码、反码、补码、移码）；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3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）补码的加减法运算及溢出判别；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4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）定点补码一位乘法（主要是布斯法）；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5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）定点原码一位除法（加减交替法）；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6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）浮点数的表示及加减法运算；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7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）奇偶校验码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；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8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）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海明校验码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；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4657668-9402-4404-8E8B-B723E74E4E17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82625"/>
            <a:ext cx="7737475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复习</a:t>
            </a:r>
            <a:endParaRPr lang="zh-CN" altLang="en-US" dirty="0">
              <a:solidFill>
                <a:srgbClr val="000066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412875"/>
            <a:ext cx="7916862" cy="4930775"/>
          </a:xfrm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</a:rPr>
              <a:t>第四章要点</a:t>
            </a:r>
            <a:endParaRPr lang="en-US" altLang="zh-CN" sz="2000" b="1" dirty="0">
              <a:solidFill>
                <a:srgbClr val="FF0000"/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1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）主存的基本概念（分类、技术指标、基本操作）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2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</a:t>
            </a: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SRAM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、</a:t>
            </a: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DRAM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基本存储单元的特点及其比较；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3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存储容量的扩展方式（位、字、字位）；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4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</a:t>
            </a: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DRAM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刷新；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5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）多体交叉存储器（作用、编址方式及其作用）；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</a:rPr>
              <a:t>第七章要点</a:t>
            </a:r>
            <a:endParaRPr lang="en-US" altLang="zh-CN" sz="2000" b="1" dirty="0">
              <a:solidFill>
                <a:srgbClr val="FF0000"/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1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）多层次存储系统概念（组成、必要性、可能性、</a:t>
            </a: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Cache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作用、虚拟存储器的作用、平均访问时间的计算）；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2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</a:t>
            </a: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Cache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的基本工作原理；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4657668-9402-4404-8E8B-B723E74E4E17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82625"/>
            <a:ext cx="7737475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复习</a:t>
            </a:r>
            <a:endParaRPr lang="zh-CN" altLang="en-US" dirty="0">
              <a:solidFill>
                <a:srgbClr val="000066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412875"/>
            <a:ext cx="7916862" cy="4930775"/>
          </a:xfrm>
        </p:spPr>
        <p:txBody>
          <a:bodyPr/>
          <a:lstStyle/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3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</a:t>
            </a: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Cache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的地址映像方式（直接、全相联、组相联）；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4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）替换算法（随机、</a:t>
            </a: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FIFO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、</a:t>
            </a: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LRU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）；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5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）虚拟存储器及其工作原理；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6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）相联存储器的概念；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7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）存储保护（书中的小标题）；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</a:rPr>
              <a:t>第五章要点</a:t>
            </a:r>
            <a:endParaRPr lang="en-US" altLang="zh-CN" sz="2000" b="1" dirty="0">
              <a:solidFill>
                <a:srgbClr val="FF0000"/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1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）指令格式（指令的组成、指令格式的分类）；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2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）指令操作码的扩展技术；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3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）指令操作码的优化技术；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4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）寻址方式（概念，常见几种寻址方式的具体含义）；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4657668-9402-4404-8E8B-B723E74E4E17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82625"/>
            <a:ext cx="7737475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复习</a:t>
            </a:r>
            <a:endParaRPr lang="zh-CN" altLang="en-US" dirty="0">
              <a:solidFill>
                <a:srgbClr val="000066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412875"/>
            <a:ext cx="7916862" cy="4930775"/>
          </a:xfrm>
        </p:spPr>
        <p:txBody>
          <a:bodyPr/>
          <a:lstStyle/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5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）常见的指令类型（以</a:t>
            </a: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8086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为例）；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4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</a:t>
            </a: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CISC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和</a:t>
            </a: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RISC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的概念、</a:t>
            </a: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RISC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的特点；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</a:rPr>
              <a:t>第六章要点</a:t>
            </a:r>
            <a:endParaRPr lang="en-US" altLang="zh-CN" sz="2000" b="1" dirty="0">
              <a:solidFill>
                <a:srgbClr val="FF0000"/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1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）控制器的功能和组成；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2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）微指令、微程序、控存的概念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3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）微程序控制器的基本工作原理；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4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）后继微指令地址的形成方法；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5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）水平型微指令、垂直型微指令的概念，两者的比较；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6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）硬布线控制器的概念；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4657668-9402-4404-8E8B-B723E74E4E17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82625"/>
            <a:ext cx="7737475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复习</a:t>
            </a:r>
            <a:endParaRPr lang="zh-CN" altLang="en-US" dirty="0">
              <a:solidFill>
                <a:srgbClr val="000066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412875"/>
            <a:ext cx="7916862" cy="4930775"/>
          </a:xfrm>
        </p:spPr>
        <p:txBody>
          <a:bodyPr/>
          <a:lstStyle/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8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）流水线、超级流水线、超标量流水线的概念；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9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）流水线的时空图（用计算题体现）；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10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）流水线的工作原理（用计算题体现）；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11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）流水线相关的概念及类型；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宋体" pitchFamily="2" charset="-122"/>
              </a:rPr>
              <a:t>12</a:t>
            </a:r>
            <a:r>
              <a:rPr lang="zh-CN" alt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宋体" pitchFamily="2" charset="-122"/>
              </a:rPr>
              <a:t>）指令预取和乱序执行的概念和作用；</a:t>
            </a:r>
            <a:endParaRPr lang="en-US" altLang="zh-CN" sz="2000" b="1" dirty="0">
              <a:solidFill>
                <a:schemeClr val="accent5">
                  <a:lumMod val="20000"/>
                  <a:lumOff val="80000"/>
                </a:schemeClr>
              </a:solidFill>
              <a:latin typeface="宋体" pitchFamily="2" charset="-122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</a:rPr>
              <a:t>第八章要点</a:t>
            </a:r>
            <a:endParaRPr lang="en-US" altLang="zh-CN" sz="2000" b="1" dirty="0">
              <a:solidFill>
                <a:srgbClr val="FF0000"/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1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）磁介质存储器的技术指标（重点是寻址时间、数据传输率）；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宋体" pitchFamily="2" charset="-122"/>
              </a:rPr>
              <a:t>2</a:t>
            </a:r>
            <a:r>
              <a:rPr lang="zh-CN" alt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宋体" pitchFamily="2" charset="-122"/>
              </a:rPr>
              <a:t>）水平磁记录和垂直磁记录的特点及其比较；</a:t>
            </a:r>
            <a:endParaRPr lang="en-US" altLang="zh-CN" sz="2000" b="1" dirty="0">
              <a:solidFill>
                <a:schemeClr val="accent5">
                  <a:lumMod val="20000"/>
                  <a:lumOff val="80000"/>
                </a:schemeClr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3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）磁记录方式（</a:t>
            </a: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6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种）；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4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）硬盘的结构；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4657668-9402-4404-8E8B-B723E74E4E17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82625"/>
            <a:ext cx="7737475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复习</a:t>
            </a:r>
            <a:endParaRPr lang="zh-CN" altLang="en-US" dirty="0">
              <a:solidFill>
                <a:srgbClr val="000066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412875"/>
            <a:ext cx="7916862" cy="4930775"/>
          </a:xfrm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</a:rPr>
              <a:t>第十章要点</a:t>
            </a:r>
            <a:endParaRPr lang="en-US" altLang="zh-CN" sz="2000" b="1" dirty="0">
              <a:solidFill>
                <a:srgbClr val="FF0000"/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1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）计算机</a:t>
            </a: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I/O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接口的必要性；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2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</a:t>
            </a: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I/O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接口的编址方式、</a:t>
            </a: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I/O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接口的基本功能；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3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</a:t>
            </a: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I/O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设备的数据传送控制方式；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4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）中断的概念、中断的作用、中断的处理过程；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5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）若干涉及中断的术语（中断分类、中断向量、中断禁止、中断屏蔽、中断嵌套）；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6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</a:t>
            </a: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DMA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的概念；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7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）通道的概念，通道的分类；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8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）何谓总线、总线的组成、常见各类总线名称；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t3">
  <a:themeElements>
    <a:clrScheme name="att3 3">
      <a:dk1>
        <a:srgbClr val="000000"/>
      </a:dk1>
      <a:lt1>
        <a:srgbClr val="FFFFCC"/>
      </a:lt1>
      <a:dk2>
        <a:srgbClr val="999933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att3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att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t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16123</TotalTime>
  <Words>659</Words>
  <Application>Microsoft Office PowerPoint</Application>
  <PresentationFormat>全屏显示(4:3)</PresentationFormat>
  <Paragraphs>79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黑体</vt:lpstr>
      <vt:lpstr>隶书</vt:lpstr>
      <vt:lpstr>宋体</vt:lpstr>
      <vt:lpstr>微软雅黑</vt:lpstr>
      <vt:lpstr>Arial</vt:lpstr>
      <vt:lpstr>Times New Roman</vt:lpstr>
      <vt:lpstr>att3</vt:lpstr>
      <vt:lpstr>复习</vt:lpstr>
      <vt:lpstr>复习</vt:lpstr>
      <vt:lpstr>复习</vt:lpstr>
      <vt:lpstr>复习</vt:lpstr>
      <vt:lpstr>复习</vt:lpstr>
      <vt:lpstr>复习</vt:lpstr>
      <vt:lpstr>复习</vt:lpstr>
    </vt:vector>
  </TitlesOfParts>
  <Company>中国矿业大学(北京)(cumtb)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计算机组成与结构</dc:title>
  <dc:creator>shq</dc:creator>
  <dc:description>清华，王爱英，第3版</dc:description>
  <cp:lastModifiedBy>shq</cp:lastModifiedBy>
  <cp:revision>162</cp:revision>
  <cp:lastPrinted>1999-05-06T17:03:56Z</cp:lastPrinted>
  <dcterms:created xsi:type="dcterms:W3CDTF">1999-05-03T20:45:05Z</dcterms:created>
  <dcterms:modified xsi:type="dcterms:W3CDTF">2022-05-09T13:00:54Z</dcterms:modified>
</cp:coreProperties>
</file>