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0"/>
  </p:notesMasterIdLst>
  <p:handoutMasterIdLst>
    <p:handoutMasterId r:id="rId21"/>
  </p:handoutMasterIdLst>
  <p:sldIdLst>
    <p:sldId id="827" r:id="rId2"/>
    <p:sldId id="818" r:id="rId3"/>
    <p:sldId id="857" r:id="rId4"/>
    <p:sldId id="830" r:id="rId5"/>
    <p:sldId id="829" r:id="rId6"/>
    <p:sldId id="861" r:id="rId7"/>
    <p:sldId id="834" r:id="rId8"/>
    <p:sldId id="835" r:id="rId9"/>
    <p:sldId id="858" r:id="rId10"/>
    <p:sldId id="846" r:id="rId11"/>
    <p:sldId id="847" r:id="rId12"/>
    <p:sldId id="848" r:id="rId13"/>
    <p:sldId id="859" r:id="rId14"/>
    <p:sldId id="860" r:id="rId15"/>
    <p:sldId id="852" r:id="rId16"/>
    <p:sldId id="853" r:id="rId17"/>
    <p:sldId id="856" r:id="rId18"/>
    <p:sldId id="855" r:id="rId19"/>
  </p:sldIdLst>
  <p:sldSz cx="9144000" cy="6858000" type="screen4x3"/>
  <p:notesSz cx="6985000" cy="92821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Rg st="1" end="20"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000066"/>
    <a:srgbClr val="003366"/>
    <a:srgbClr val="000000"/>
    <a:srgbClr val="4D4D4D"/>
    <a:srgbClr val="969696"/>
    <a:srgbClr val="FF0000"/>
    <a:srgbClr val="003300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04" autoAdjust="0"/>
  </p:normalViewPr>
  <p:slideViewPr>
    <p:cSldViewPr>
      <p:cViewPr varScale="1">
        <p:scale>
          <a:sx n="95" d="100"/>
          <a:sy n="95" d="100"/>
        </p:scale>
        <p:origin x="96" y="348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470"/>
    </p:cViewPr>
  </p:sorterViewPr>
  <p:notesViewPr>
    <p:cSldViewPr>
      <p:cViewPr varScale="1">
        <p:scale>
          <a:sx n="54" d="100"/>
          <a:sy n="54" d="100"/>
        </p:scale>
        <p:origin x="-1182" y="-84"/>
      </p:cViewPr>
      <p:guideLst>
        <p:guide orient="horz" pos="2923"/>
        <p:guide pos="22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98013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-1588"/>
            <a:ext cx="3028951" cy="466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949325">
              <a:defRPr sz="1000" i="1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7638" y="-1588"/>
            <a:ext cx="3028950" cy="466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949325">
              <a:defRPr sz="1000" i="1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703263"/>
            <a:ext cx="4624388" cy="34686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21275" cy="417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662" tIns="47625" rIns="93662" bIns="476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8816975"/>
            <a:ext cx="3028951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949325">
              <a:defRPr sz="1000" i="1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7638" y="8816975"/>
            <a:ext cx="30289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949325">
              <a:defRPr sz="1000" i="1">
                <a:ea typeface="宋体" pitchFamily="2" charset="-122"/>
              </a:defRPr>
            </a:lvl1pPr>
          </a:lstStyle>
          <a:p>
            <a:fld id="{CC466D0D-8F64-4580-A52F-E5886FF52D4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29995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65138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31863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97000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62138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D194A3-B368-4F2B-9F0C-CD6A467DAFC1}" type="datetime1">
              <a:rPr lang="zh-CN" altLang="en-US"/>
              <a:pPr>
                <a:defRPr/>
              </a:pPr>
              <a:t>2022/3/4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649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018B40-62E4-4266-9747-315D24D4BED0}" type="datetime1">
              <a:rPr lang="zh-CN" altLang="en-US"/>
              <a:pPr>
                <a:defRPr/>
              </a:pPr>
              <a:t>2022/3/4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823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638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4F3CAC-B362-4B0C-97AD-A701B7B60F93}" type="datetime1">
              <a:rPr lang="zh-CN" altLang="en-US"/>
              <a:pPr>
                <a:defRPr/>
              </a:pPr>
              <a:t>2022/3/4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7578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EFCFB1-7FAA-41DE-B069-AF95D07DD529}" type="datetime1">
              <a:rPr lang="zh-CN" altLang="en-US"/>
              <a:pPr>
                <a:defRPr/>
              </a:pPr>
              <a:t>2022/3/4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1181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9270A2-03B2-45FE-B48A-FF9ED82D9D7B}" type="datetime1">
              <a:rPr lang="zh-CN" altLang="en-US"/>
              <a:pPr>
                <a:defRPr/>
              </a:pPr>
              <a:t>2022/3/4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9344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0D9EA4-5804-42F5-AA19-CDEF43377B2B}" type="datetime1">
              <a:rPr lang="zh-CN" altLang="en-US"/>
              <a:pPr>
                <a:defRPr/>
              </a:pPr>
              <a:t>2022/3/4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3040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515AE0-94D3-4EFD-B1B7-1EB642D80488}" type="datetime1">
              <a:rPr lang="zh-CN" altLang="en-US"/>
              <a:pPr>
                <a:defRPr/>
              </a:pPr>
              <a:t>2022/3/4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6607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276B36-31AF-4011-914D-833E842EAAF5}" type="datetime1">
              <a:rPr lang="zh-CN" altLang="en-US"/>
              <a:pPr>
                <a:defRPr/>
              </a:pPr>
              <a:t>2022/3/4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626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00D67E-F871-42CC-9B90-A69760F71205}" type="datetime1">
              <a:rPr lang="zh-CN" altLang="en-US"/>
              <a:pPr>
                <a:defRPr/>
              </a:pPr>
              <a:t>2022/3/4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2529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398FEA-ED18-45B3-BC61-DA0A5C05C6E1}" type="datetime1">
              <a:rPr lang="zh-CN" altLang="en-US"/>
              <a:pPr>
                <a:defRPr/>
              </a:pPr>
              <a:t>2022/3/4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6669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51F302-4463-427A-80D1-417A56CF6179}" type="datetime1">
              <a:rPr lang="zh-CN" altLang="en-US"/>
              <a:pPr>
                <a:defRPr/>
              </a:pPr>
              <a:t>2022/3/4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9436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rgbClr val="FF0000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fld id="{54FACA31-B1A9-473D-B8FC-6842913E153E}" type="datetime1">
              <a:rPr lang="zh-CN" altLang="en-US"/>
              <a:pPr>
                <a:defRPr/>
              </a:pPr>
              <a:t>2022/3/4</a:t>
            </a:fld>
            <a:endParaRPr lang="en-US" altLang="zh-CN"/>
          </a:p>
        </p:txBody>
      </p:sp>
      <p:sp>
        <p:nvSpPr>
          <p:cNvPr id="1030" name="Rectangle 8"/>
          <p:cNvSpPr>
            <a:spLocks noChangeArrowheads="1"/>
          </p:cNvSpPr>
          <p:nvPr/>
        </p:nvSpPr>
        <p:spPr bwMode="auto">
          <a:xfrm>
            <a:off x="3124200" y="6553200"/>
            <a:ext cx="2895600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 eaLnBrk="1" hangingPunct="1"/>
            <a:endParaRPr lang="zh-CN" altLang="en-US">
              <a:latin typeface="Arial" charset="0"/>
              <a:ea typeface="宋体" pitchFamily="2" charset="-122"/>
            </a:endParaRP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311150" y="311150"/>
            <a:ext cx="8521700" cy="61214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p:grpSp>
        <p:nvGrpSpPr>
          <p:cNvPr id="1032" name="Group 10"/>
          <p:cNvGrpSpPr>
            <a:grpSpLocks/>
          </p:cNvGrpSpPr>
          <p:nvPr/>
        </p:nvGrpSpPr>
        <p:grpSpPr bwMode="auto">
          <a:xfrm>
            <a:off x="7794625" y="6380163"/>
            <a:ext cx="460375" cy="179387"/>
            <a:chOff x="4910" y="4019"/>
            <a:chExt cx="290" cy="113"/>
          </a:xfrm>
        </p:grpSpPr>
        <p:sp>
          <p:nvSpPr>
            <p:cNvPr id="1037" name="Freeform 11"/>
            <p:cNvSpPr>
              <a:spLocks/>
            </p:cNvSpPr>
            <p:nvPr/>
          </p:nvSpPr>
          <p:spPr bwMode="auto">
            <a:xfrm>
              <a:off x="4910" y="4019"/>
              <a:ext cx="98" cy="113"/>
            </a:xfrm>
            <a:custGeom>
              <a:avLst/>
              <a:gdLst>
                <a:gd name="T0" fmla="*/ 33 w 98"/>
                <a:gd name="T1" fmla="*/ 92 h 113"/>
                <a:gd name="T2" fmla="*/ 27 w 98"/>
                <a:gd name="T3" fmla="*/ 112 h 113"/>
                <a:gd name="T4" fmla="*/ 0 w 98"/>
                <a:gd name="T5" fmla="*/ 112 h 113"/>
                <a:gd name="T6" fmla="*/ 35 w 98"/>
                <a:gd name="T7" fmla="*/ 0 h 113"/>
                <a:gd name="T8" fmla="*/ 64 w 98"/>
                <a:gd name="T9" fmla="*/ 0 h 113"/>
                <a:gd name="T10" fmla="*/ 97 w 98"/>
                <a:gd name="T11" fmla="*/ 112 h 113"/>
                <a:gd name="T12" fmla="*/ 69 w 98"/>
                <a:gd name="T13" fmla="*/ 112 h 113"/>
                <a:gd name="T14" fmla="*/ 64 w 98"/>
                <a:gd name="T15" fmla="*/ 92 h 113"/>
                <a:gd name="T16" fmla="*/ 33 w 98"/>
                <a:gd name="T17" fmla="*/ 92 h 113"/>
                <a:gd name="T18" fmla="*/ 39 w 98"/>
                <a:gd name="T19" fmla="*/ 68 h 113"/>
                <a:gd name="T20" fmla="*/ 50 w 98"/>
                <a:gd name="T21" fmla="*/ 31 h 113"/>
                <a:gd name="T22" fmla="*/ 59 w 98"/>
                <a:gd name="T23" fmla="*/ 68 h 113"/>
                <a:gd name="T24" fmla="*/ 39 w 98"/>
                <a:gd name="T25" fmla="*/ 68 h 113"/>
                <a:gd name="T26" fmla="*/ 33 w 98"/>
                <a:gd name="T27" fmla="*/ 92 h 1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98" h="113">
                  <a:moveTo>
                    <a:pt x="33" y="92"/>
                  </a:moveTo>
                  <a:lnTo>
                    <a:pt x="27" y="112"/>
                  </a:lnTo>
                  <a:lnTo>
                    <a:pt x="0" y="112"/>
                  </a:lnTo>
                  <a:lnTo>
                    <a:pt x="35" y="0"/>
                  </a:lnTo>
                  <a:lnTo>
                    <a:pt x="64" y="0"/>
                  </a:lnTo>
                  <a:lnTo>
                    <a:pt x="97" y="112"/>
                  </a:lnTo>
                  <a:lnTo>
                    <a:pt x="69" y="112"/>
                  </a:lnTo>
                  <a:lnTo>
                    <a:pt x="64" y="92"/>
                  </a:lnTo>
                  <a:lnTo>
                    <a:pt x="33" y="92"/>
                  </a:lnTo>
                  <a:lnTo>
                    <a:pt x="39" y="68"/>
                  </a:lnTo>
                  <a:lnTo>
                    <a:pt x="50" y="31"/>
                  </a:lnTo>
                  <a:lnTo>
                    <a:pt x="59" y="68"/>
                  </a:lnTo>
                  <a:lnTo>
                    <a:pt x="39" y="68"/>
                  </a:lnTo>
                  <a:lnTo>
                    <a:pt x="33" y="9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" name="Freeform 12"/>
            <p:cNvSpPr>
              <a:spLocks/>
            </p:cNvSpPr>
            <p:nvPr/>
          </p:nvSpPr>
          <p:spPr bwMode="auto">
            <a:xfrm>
              <a:off x="4990" y="4019"/>
              <a:ext cx="79" cy="113"/>
            </a:xfrm>
            <a:custGeom>
              <a:avLst/>
              <a:gdLst>
                <a:gd name="T0" fmla="*/ 26 w 79"/>
                <a:gd name="T1" fmla="*/ 23 h 113"/>
                <a:gd name="T2" fmla="*/ 0 w 79"/>
                <a:gd name="T3" fmla="*/ 23 h 113"/>
                <a:gd name="T4" fmla="*/ 0 w 79"/>
                <a:gd name="T5" fmla="*/ 0 h 113"/>
                <a:gd name="T6" fmla="*/ 78 w 79"/>
                <a:gd name="T7" fmla="*/ 0 h 113"/>
                <a:gd name="T8" fmla="*/ 78 w 79"/>
                <a:gd name="T9" fmla="*/ 23 h 113"/>
                <a:gd name="T10" fmla="*/ 52 w 79"/>
                <a:gd name="T11" fmla="*/ 23 h 113"/>
                <a:gd name="T12" fmla="*/ 52 w 79"/>
                <a:gd name="T13" fmla="*/ 112 h 113"/>
                <a:gd name="T14" fmla="*/ 26 w 79"/>
                <a:gd name="T15" fmla="*/ 112 h 113"/>
                <a:gd name="T16" fmla="*/ 26 w 79"/>
                <a:gd name="T17" fmla="*/ 23 h 1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9" h="113">
                  <a:moveTo>
                    <a:pt x="2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78" y="0"/>
                  </a:lnTo>
                  <a:lnTo>
                    <a:pt x="78" y="23"/>
                  </a:lnTo>
                  <a:lnTo>
                    <a:pt x="52" y="23"/>
                  </a:lnTo>
                  <a:lnTo>
                    <a:pt x="52" y="112"/>
                  </a:lnTo>
                  <a:lnTo>
                    <a:pt x="26" y="112"/>
                  </a:lnTo>
                  <a:lnTo>
                    <a:pt x="26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" name="Freeform 13"/>
            <p:cNvSpPr>
              <a:spLocks/>
            </p:cNvSpPr>
            <p:nvPr/>
          </p:nvSpPr>
          <p:spPr bwMode="auto">
            <a:xfrm>
              <a:off x="5059" y="4041"/>
              <a:ext cx="79" cy="91"/>
            </a:xfrm>
            <a:custGeom>
              <a:avLst/>
              <a:gdLst>
                <a:gd name="T0" fmla="*/ 23 w 79"/>
                <a:gd name="T1" fmla="*/ 54 h 91"/>
                <a:gd name="T2" fmla="*/ 40 w 79"/>
                <a:gd name="T3" fmla="*/ 70 h 91"/>
                <a:gd name="T4" fmla="*/ 30 w 79"/>
                <a:gd name="T5" fmla="*/ 71 h 91"/>
                <a:gd name="T6" fmla="*/ 25 w 79"/>
                <a:gd name="T7" fmla="*/ 69 h 91"/>
                <a:gd name="T8" fmla="*/ 22 w 79"/>
                <a:gd name="T9" fmla="*/ 64 h 91"/>
                <a:gd name="T10" fmla="*/ 22 w 79"/>
                <a:gd name="T11" fmla="*/ 57 h 91"/>
                <a:gd name="T12" fmla="*/ 23 w 79"/>
                <a:gd name="T13" fmla="*/ 54 h 91"/>
                <a:gd name="T14" fmla="*/ 8 w 79"/>
                <a:gd name="T15" fmla="*/ 39 h 91"/>
                <a:gd name="T16" fmla="*/ 1 w 79"/>
                <a:gd name="T17" fmla="*/ 51 h 91"/>
                <a:gd name="T18" fmla="*/ 0 w 79"/>
                <a:gd name="T19" fmla="*/ 68 h 91"/>
                <a:gd name="T20" fmla="*/ 7 w 79"/>
                <a:gd name="T21" fmla="*/ 81 h 91"/>
                <a:gd name="T22" fmla="*/ 22 w 79"/>
                <a:gd name="T23" fmla="*/ 89 h 91"/>
                <a:gd name="T24" fmla="*/ 44 w 79"/>
                <a:gd name="T25" fmla="*/ 90 h 91"/>
                <a:gd name="T26" fmla="*/ 60 w 79"/>
                <a:gd name="T27" fmla="*/ 84 h 91"/>
                <a:gd name="T28" fmla="*/ 61 w 79"/>
                <a:gd name="T29" fmla="*/ 84 h 91"/>
                <a:gd name="T30" fmla="*/ 62 w 79"/>
                <a:gd name="T31" fmla="*/ 85 h 91"/>
                <a:gd name="T32" fmla="*/ 63 w 79"/>
                <a:gd name="T33" fmla="*/ 86 h 91"/>
                <a:gd name="T34" fmla="*/ 65 w 79"/>
                <a:gd name="T35" fmla="*/ 87 h 91"/>
                <a:gd name="T36" fmla="*/ 67 w 79"/>
                <a:gd name="T37" fmla="*/ 88 h 91"/>
                <a:gd name="T38" fmla="*/ 69 w 79"/>
                <a:gd name="T39" fmla="*/ 89 h 91"/>
                <a:gd name="T40" fmla="*/ 70 w 79"/>
                <a:gd name="T41" fmla="*/ 89 h 91"/>
                <a:gd name="T42" fmla="*/ 71 w 79"/>
                <a:gd name="T43" fmla="*/ 89 h 91"/>
                <a:gd name="T44" fmla="*/ 72 w 79"/>
                <a:gd name="T45" fmla="*/ 89 h 91"/>
                <a:gd name="T46" fmla="*/ 73 w 79"/>
                <a:gd name="T47" fmla="*/ 89 h 91"/>
                <a:gd name="T48" fmla="*/ 75 w 79"/>
                <a:gd name="T49" fmla="*/ 89 h 91"/>
                <a:gd name="T50" fmla="*/ 77 w 79"/>
                <a:gd name="T51" fmla="*/ 89 h 91"/>
                <a:gd name="T52" fmla="*/ 78 w 79"/>
                <a:gd name="T53" fmla="*/ 89 h 91"/>
                <a:gd name="T54" fmla="*/ 78 w 79"/>
                <a:gd name="T55" fmla="*/ 69 h 91"/>
                <a:gd name="T56" fmla="*/ 74 w 79"/>
                <a:gd name="T57" fmla="*/ 69 h 91"/>
                <a:gd name="T58" fmla="*/ 71 w 79"/>
                <a:gd name="T59" fmla="*/ 69 h 91"/>
                <a:gd name="T60" fmla="*/ 71 w 79"/>
                <a:gd name="T61" fmla="*/ 68 h 91"/>
                <a:gd name="T62" fmla="*/ 72 w 79"/>
                <a:gd name="T63" fmla="*/ 67 h 91"/>
                <a:gd name="T64" fmla="*/ 72 w 79"/>
                <a:gd name="T65" fmla="*/ 66 h 91"/>
                <a:gd name="T66" fmla="*/ 72 w 79"/>
                <a:gd name="T67" fmla="*/ 65 h 91"/>
                <a:gd name="T68" fmla="*/ 73 w 79"/>
                <a:gd name="T69" fmla="*/ 64 h 91"/>
                <a:gd name="T70" fmla="*/ 73 w 79"/>
                <a:gd name="T71" fmla="*/ 62 h 91"/>
                <a:gd name="T72" fmla="*/ 73 w 79"/>
                <a:gd name="T73" fmla="*/ 61 h 91"/>
                <a:gd name="T74" fmla="*/ 73 w 79"/>
                <a:gd name="T75" fmla="*/ 60 h 91"/>
                <a:gd name="T76" fmla="*/ 73 w 79"/>
                <a:gd name="T77" fmla="*/ 59 h 91"/>
                <a:gd name="T78" fmla="*/ 73 w 79"/>
                <a:gd name="T79" fmla="*/ 58 h 91"/>
                <a:gd name="T80" fmla="*/ 73 w 79"/>
                <a:gd name="T81" fmla="*/ 57 h 91"/>
                <a:gd name="T82" fmla="*/ 73 w 79"/>
                <a:gd name="T83" fmla="*/ 56 h 91"/>
                <a:gd name="T84" fmla="*/ 73 w 79"/>
                <a:gd name="T85" fmla="*/ 55 h 91"/>
                <a:gd name="T86" fmla="*/ 73 w 79"/>
                <a:gd name="T87" fmla="*/ 36 h 91"/>
                <a:gd name="T88" fmla="*/ 54 w 79"/>
                <a:gd name="T89" fmla="*/ 36 h 91"/>
                <a:gd name="T90" fmla="*/ 54 w 79"/>
                <a:gd name="T91" fmla="*/ 55 h 91"/>
                <a:gd name="T92" fmla="*/ 31 w 79"/>
                <a:gd name="T93" fmla="*/ 34 h 91"/>
                <a:gd name="T94" fmla="*/ 27 w 79"/>
                <a:gd name="T95" fmla="*/ 28 h 91"/>
                <a:gd name="T96" fmla="*/ 26 w 79"/>
                <a:gd name="T97" fmla="*/ 24 h 91"/>
                <a:gd name="T98" fmla="*/ 26 w 79"/>
                <a:gd name="T99" fmla="*/ 19 h 91"/>
                <a:gd name="T100" fmla="*/ 30 w 79"/>
                <a:gd name="T101" fmla="*/ 18 h 91"/>
                <a:gd name="T102" fmla="*/ 34 w 79"/>
                <a:gd name="T103" fmla="*/ 19 h 91"/>
                <a:gd name="T104" fmla="*/ 36 w 79"/>
                <a:gd name="T105" fmla="*/ 24 h 91"/>
                <a:gd name="T106" fmla="*/ 36 w 79"/>
                <a:gd name="T107" fmla="*/ 35 h 91"/>
                <a:gd name="T108" fmla="*/ 55 w 79"/>
                <a:gd name="T109" fmla="*/ 35 h 91"/>
                <a:gd name="T110" fmla="*/ 55 w 79"/>
                <a:gd name="T111" fmla="*/ 16 h 91"/>
                <a:gd name="T112" fmla="*/ 48 w 79"/>
                <a:gd name="T113" fmla="*/ 5 h 91"/>
                <a:gd name="T114" fmla="*/ 30 w 79"/>
                <a:gd name="T115" fmla="*/ 0 h 91"/>
                <a:gd name="T116" fmla="*/ 12 w 79"/>
                <a:gd name="T117" fmla="*/ 6 h 91"/>
                <a:gd name="T118" fmla="*/ 3 w 79"/>
                <a:gd name="T119" fmla="*/ 21 h 91"/>
                <a:gd name="T120" fmla="*/ 9 w 79"/>
                <a:gd name="T121" fmla="*/ 39 h 91"/>
                <a:gd name="T122" fmla="*/ 23 w 79"/>
                <a:gd name="T123" fmla="*/ 54 h 9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79" h="91">
                  <a:moveTo>
                    <a:pt x="23" y="54"/>
                  </a:moveTo>
                  <a:lnTo>
                    <a:pt x="40" y="70"/>
                  </a:lnTo>
                  <a:lnTo>
                    <a:pt x="30" y="71"/>
                  </a:lnTo>
                  <a:lnTo>
                    <a:pt x="25" y="69"/>
                  </a:lnTo>
                  <a:lnTo>
                    <a:pt x="22" y="64"/>
                  </a:lnTo>
                  <a:lnTo>
                    <a:pt x="22" y="57"/>
                  </a:lnTo>
                  <a:lnTo>
                    <a:pt x="23" y="54"/>
                  </a:lnTo>
                  <a:lnTo>
                    <a:pt x="8" y="39"/>
                  </a:lnTo>
                  <a:lnTo>
                    <a:pt x="1" y="51"/>
                  </a:lnTo>
                  <a:lnTo>
                    <a:pt x="0" y="68"/>
                  </a:lnTo>
                  <a:lnTo>
                    <a:pt x="7" y="81"/>
                  </a:lnTo>
                  <a:lnTo>
                    <a:pt x="22" y="89"/>
                  </a:lnTo>
                  <a:lnTo>
                    <a:pt x="44" y="90"/>
                  </a:lnTo>
                  <a:lnTo>
                    <a:pt x="60" y="84"/>
                  </a:lnTo>
                  <a:lnTo>
                    <a:pt x="61" y="84"/>
                  </a:lnTo>
                  <a:lnTo>
                    <a:pt x="62" y="85"/>
                  </a:lnTo>
                  <a:lnTo>
                    <a:pt x="63" y="86"/>
                  </a:lnTo>
                  <a:lnTo>
                    <a:pt x="65" y="87"/>
                  </a:lnTo>
                  <a:lnTo>
                    <a:pt x="67" y="88"/>
                  </a:lnTo>
                  <a:lnTo>
                    <a:pt x="69" y="89"/>
                  </a:lnTo>
                  <a:lnTo>
                    <a:pt x="70" y="89"/>
                  </a:lnTo>
                  <a:lnTo>
                    <a:pt x="71" y="89"/>
                  </a:lnTo>
                  <a:lnTo>
                    <a:pt x="72" y="89"/>
                  </a:lnTo>
                  <a:lnTo>
                    <a:pt x="73" y="89"/>
                  </a:lnTo>
                  <a:lnTo>
                    <a:pt x="75" y="89"/>
                  </a:lnTo>
                  <a:lnTo>
                    <a:pt x="77" y="89"/>
                  </a:lnTo>
                  <a:lnTo>
                    <a:pt x="78" y="89"/>
                  </a:lnTo>
                  <a:lnTo>
                    <a:pt x="78" y="69"/>
                  </a:lnTo>
                  <a:lnTo>
                    <a:pt x="74" y="69"/>
                  </a:lnTo>
                  <a:lnTo>
                    <a:pt x="71" y="69"/>
                  </a:lnTo>
                  <a:lnTo>
                    <a:pt x="71" y="68"/>
                  </a:lnTo>
                  <a:lnTo>
                    <a:pt x="72" y="67"/>
                  </a:lnTo>
                  <a:lnTo>
                    <a:pt x="72" y="66"/>
                  </a:lnTo>
                  <a:lnTo>
                    <a:pt x="72" y="65"/>
                  </a:lnTo>
                  <a:lnTo>
                    <a:pt x="73" y="64"/>
                  </a:lnTo>
                  <a:lnTo>
                    <a:pt x="73" y="62"/>
                  </a:lnTo>
                  <a:lnTo>
                    <a:pt x="73" y="61"/>
                  </a:lnTo>
                  <a:lnTo>
                    <a:pt x="73" y="60"/>
                  </a:lnTo>
                  <a:lnTo>
                    <a:pt x="73" y="59"/>
                  </a:lnTo>
                  <a:lnTo>
                    <a:pt x="73" y="58"/>
                  </a:lnTo>
                  <a:lnTo>
                    <a:pt x="73" y="57"/>
                  </a:lnTo>
                  <a:lnTo>
                    <a:pt x="73" y="56"/>
                  </a:lnTo>
                  <a:lnTo>
                    <a:pt x="73" y="55"/>
                  </a:lnTo>
                  <a:lnTo>
                    <a:pt x="73" y="36"/>
                  </a:lnTo>
                  <a:lnTo>
                    <a:pt x="54" y="36"/>
                  </a:lnTo>
                  <a:lnTo>
                    <a:pt x="54" y="55"/>
                  </a:lnTo>
                  <a:lnTo>
                    <a:pt x="31" y="34"/>
                  </a:lnTo>
                  <a:lnTo>
                    <a:pt x="27" y="28"/>
                  </a:lnTo>
                  <a:lnTo>
                    <a:pt x="26" y="24"/>
                  </a:lnTo>
                  <a:lnTo>
                    <a:pt x="26" y="19"/>
                  </a:lnTo>
                  <a:lnTo>
                    <a:pt x="30" y="18"/>
                  </a:lnTo>
                  <a:lnTo>
                    <a:pt x="34" y="19"/>
                  </a:lnTo>
                  <a:lnTo>
                    <a:pt x="36" y="24"/>
                  </a:lnTo>
                  <a:lnTo>
                    <a:pt x="36" y="35"/>
                  </a:lnTo>
                  <a:lnTo>
                    <a:pt x="55" y="35"/>
                  </a:lnTo>
                  <a:lnTo>
                    <a:pt x="55" y="16"/>
                  </a:lnTo>
                  <a:lnTo>
                    <a:pt x="48" y="5"/>
                  </a:lnTo>
                  <a:lnTo>
                    <a:pt x="30" y="0"/>
                  </a:lnTo>
                  <a:lnTo>
                    <a:pt x="12" y="6"/>
                  </a:lnTo>
                  <a:lnTo>
                    <a:pt x="3" y="21"/>
                  </a:lnTo>
                  <a:lnTo>
                    <a:pt x="9" y="39"/>
                  </a:lnTo>
                  <a:lnTo>
                    <a:pt x="23" y="5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" name="Freeform 14"/>
            <p:cNvSpPr>
              <a:spLocks/>
            </p:cNvSpPr>
            <p:nvPr/>
          </p:nvSpPr>
          <p:spPr bwMode="auto">
            <a:xfrm>
              <a:off x="5122" y="4019"/>
              <a:ext cx="78" cy="113"/>
            </a:xfrm>
            <a:custGeom>
              <a:avLst/>
              <a:gdLst>
                <a:gd name="T0" fmla="*/ 25 w 78"/>
                <a:gd name="T1" fmla="*/ 23 h 113"/>
                <a:gd name="T2" fmla="*/ 0 w 78"/>
                <a:gd name="T3" fmla="*/ 23 h 113"/>
                <a:gd name="T4" fmla="*/ 0 w 78"/>
                <a:gd name="T5" fmla="*/ 0 h 113"/>
                <a:gd name="T6" fmla="*/ 77 w 78"/>
                <a:gd name="T7" fmla="*/ 0 h 113"/>
                <a:gd name="T8" fmla="*/ 77 w 78"/>
                <a:gd name="T9" fmla="*/ 23 h 113"/>
                <a:gd name="T10" fmla="*/ 51 w 78"/>
                <a:gd name="T11" fmla="*/ 23 h 113"/>
                <a:gd name="T12" fmla="*/ 51 w 78"/>
                <a:gd name="T13" fmla="*/ 112 h 113"/>
                <a:gd name="T14" fmla="*/ 25 w 78"/>
                <a:gd name="T15" fmla="*/ 112 h 113"/>
                <a:gd name="T16" fmla="*/ 25 w 78"/>
                <a:gd name="T17" fmla="*/ 23 h 1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8" h="113">
                  <a:moveTo>
                    <a:pt x="25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77" y="0"/>
                  </a:lnTo>
                  <a:lnTo>
                    <a:pt x="77" y="23"/>
                  </a:lnTo>
                  <a:lnTo>
                    <a:pt x="51" y="23"/>
                  </a:lnTo>
                  <a:lnTo>
                    <a:pt x="51" y="112"/>
                  </a:lnTo>
                  <a:lnTo>
                    <a:pt x="25" y="112"/>
                  </a:lnTo>
                  <a:lnTo>
                    <a:pt x="25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33" name="Rectangle 15"/>
          <p:cNvSpPr>
            <a:spLocks noChangeArrowheads="1"/>
          </p:cNvSpPr>
          <p:nvPr/>
        </p:nvSpPr>
        <p:spPr bwMode="auto">
          <a:xfrm>
            <a:off x="8532813" y="6553200"/>
            <a:ext cx="5953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fld id="{68E9D5F3-749D-4FFD-9745-2C8ACEB92E86}" type="slidenum">
              <a:rPr lang="zh-CN" altLang="en-US" sz="1200">
                <a:solidFill>
                  <a:srgbClr val="FF0000"/>
                </a:solidFill>
                <a:latin typeface="黑体" pitchFamily="2" charset="-122"/>
              </a:rPr>
              <a:pPr algn="ctr"/>
              <a:t>‹#›</a:t>
            </a:fld>
            <a:endParaRPr lang="en-US" altLang="zh-CN" sz="1200">
              <a:solidFill>
                <a:srgbClr val="FF0000"/>
              </a:solidFill>
              <a:latin typeface="黑体" pitchFamily="2" charset="-122"/>
            </a:endParaRPr>
          </a:p>
        </p:txBody>
      </p:sp>
      <p:sp>
        <p:nvSpPr>
          <p:cNvPr id="1034" name="Rectangle 18"/>
          <p:cNvSpPr>
            <a:spLocks noChangeArrowheads="1"/>
          </p:cNvSpPr>
          <p:nvPr/>
        </p:nvSpPr>
        <p:spPr bwMode="auto">
          <a:xfrm>
            <a:off x="7818438" y="6259513"/>
            <a:ext cx="492125" cy="269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35" name="Rectangle 24"/>
          <p:cNvSpPr>
            <a:spLocks noChangeArrowheads="1"/>
          </p:cNvSpPr>
          <p:nvPr/>
        </p:nvSpPr>
        <p:spPr bwMode="auto">
          <a:xfrm>
            <a:off x="685801" y="88900"/>
            <a:ext cx="3310136" cy="3699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2000" tIns="46038" rIns="72000" bIns="46038" anchor="ctr" anchorCtr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1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计算机组成与结构</a:t>
            </a:r>
            <a:r>
              <a:rPr lang="en-US" altLang="zh-CN" sz="1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zh-CN" altLang="en-US" sz="1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第三章</a:t>
            </a:r>
            <a:endParaRPr lang="zh-CN" altLang="zh-CN" sz="18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36" name="Text Box 25"/>
          <p:cNvSpPr txBox="1">
            <a:spLocks noChangeArrowheads="1"/>
          </p:cNvSpPr>
          <p:nvPr/>
        </p:nvSpPr>
        <p:spPr bwMode="auto">
          <a:xfrm>
            <a:off x="5867400" y="6248400"/>
            <a:ext cx="2514600" cy="3667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1800">
                <a:solidFill>
                  <a:srgbClr val="FF0000"/>
                </a:solidFill>
                <a:ea typeface="隶书" pitchFamily="49" charset="-122"/>
              </a:rPr>
              <a:t>中国矿业大学（北京）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rgbClr val="FFFF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rgbClr val="FFFF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FFFF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FFFF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rgbClr val="FFFF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943D99F-6C64-46F6-8630-6F7FCD4BADF2}" type="datetime1">
              <a:rPr lang="zh-CN" altLang="en-US"/>
              <a:pPr>
                <a:defRPr/>
              </a:pPr>
              <a:t>2022/3/4</a:t>
            </a:fld>
            <a:endParaRPr lang="en-US" altLang="zh-CN"/>
          </a:p>
        </p:txBody>
      </p:sp>
      <p:sp>
        <p:nvSpPr>
          <p:cNvPr id="307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077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07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042988" y="2708275"/>
            <a:ext cx="7129462" cy="1008063"/>
          </a:xfrm>
          <a:noFill/>
        </p:spPr>
        <p:txBody>
          <a:bodyPr/>
          <a:lstStyle/>
          <a:p>
            <a:pPr defTabSz="762000" eaLnBrk="1" hangingPunct="1">
              <a:lnSpc>
                <a:spcPct val="110000"/>
              </a:lnSpc>
            </a:pPr>
            <a:r>
              <a:rPr lang="en-US" altLang="zh-CN" sz="5400" dirty="0" smtClean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3 </a:t>
            </a:r>
            <a:r>
              <a:rPr lang="zh-CN" altLang="en-US" sz="5400" dirty="0" smtClean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运算方法和运算部件</a:t>
            </a:r>
          </a:p>
        </p:txBody>
      </p:sp>
    </p:spTree>
    <p:extLst>
      <p:ext uri="{BB962C8B-B14F-4D97-AF65-F5344CB8AC3E}">
        <p14:creationId xmlns:p14="http://schemas.microsoft.com/office/powerpoint/2010/main" val="377002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8A0B8C5-4F91-42CF-8EC6-1A2039C84967}" type="datetime1">
              <a:rPr lang="zh-CN" altLang="en-US"/>
              <a:pPr>
                <a:defRPr/>
              </a:pPr>
              <a:t>2022/3/4</a:t>
            </a:fld>
            <a:endParaRPr lang="en-US" altLang="zh-CN"/>
          </a:p>
        </p:txBody>
      </p:sp>
      <p:sp>
        <p:nvSpPr>
          <p:cNvPr id="801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 anchor="ctr"/>
          <a:lstStyle/>
          <a:p>
            <a:pPr algn="l" eaLnBrk="1" fontAlgn="b" hangingPunct="1">
              <a:defRPr/>
            </a:pPr>
            <a:r>
              <a:rPr lang="en-US" altLang="zh-CN" sz="3600" dirty="0" smtClean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3.1</a:t>
            </a:r>
            <a:r>
              <a:rPr lang="zh-CN" altLang="en-US" sz="3600" dirty="0" smtClean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数的表示方法和转换</a:t>
            </a:r>
            <a:r>
              <a:rPr lang="en-US" altLang="zh-CN" sz="4400" dirty="0" smtClean="0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410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10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1797" name="Rectangle 5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468000" y="1414463"/>
                <a:ext cx="8280000" cy="4714875"/>
              </a:xfrm>
            </p:spPr>
            <p:txBody>
              <a:bodyPr/>
              <a:lstStyle/>
              <a:p>
                <a:pPr indent="269875" algn="l" defTabSz="762000" eaLnBrk="1" hangingPunct="1">
                  <a:spcBef>
                    <a:spcPts val="0"/>
                  </a:spcBef>
                  <a:defRPr/>
                </a:pPr>
                <a:r>
                  <a:rPr lang="en-US" altLang="zh-CN" sz="2000" b="1" dirty="0" smtClean="0">
                    <a:solidFill>
                      <a:srgbClr val="000066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sSup>
                            <m:sSupPr>
                              <m:ctrlP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𝟕</m:t>
                              </m:r>
                            </m:sup>
                          </m:sSup>
                        </m:e>
                      </m:mr>
                      <m:mr>
                        <m:e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𝟏𝟐𝟖</m:t>
                          </m:r>
                        </m:e>
                      </m:mr>
                    </m:m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sSup>
                            <m:sSupPr>
                              <m:ctrlP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𝟔</m:t>
                              </m:r>
                            </m:sup>
                          </m:sSup>
                        </m:e>
                      </m:mr>
                      <m:mr>
                        <m:e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𝟔𝟒</m:t>
                          </m:r>
                        </m:e>
                      </m:mr>
                    </m:m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sSup>
                            <m:sSupPr>
                              <m:ctrlP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𝟓</m:t>
                              </m:r>
                            </m:sup>
                          </m:sSup>
                        </m:e>
                      </m:mr>
                      <m:mr>
                        <m:e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𝟑𝟐</m:t>
                          </m:r>
                        </m:e>
                      </m:mr>
                    </m:m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sSup>
                            <m:sSupPr>
                              <m:ctrlP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</m:sup>
                          </m:sSup>
                        </m:e>
                      </m:mr>
                      <m:mr>
                        <m:e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𝟏𝟔</m:t>
                          </m:r>
                        </m:e>
                      </m:mr>
                    </m:m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sSup>
                            <m:sSupPr>
                              <m:ctrlP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</m:e>
                      </m:mr>
                      <m:mr>
                        <m:e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𝟖</m:t>
                          </m:r>
                        </m:e>
                      </m:mr>
                    </m:m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sSup>
                            <m:sSupPr>
                              <m:ctrlP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mr>
                      <m:mr>
                        <m:e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e>
                      </m:mr>
                    </m:m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sSup>
                            <m:sSupPr>
                              <m:ctrlP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e>
                      </m:mr>
                      <m:mr>
                        <m:e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e>
                      </m:mr>
                    </m:m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sSup>
                            <m:sSupPr>
                              <m:ctrlP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p>
                          </m:sSup>
                        </m:e>
                      </m:mr>
                      <m:mr>
                        <m:e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e>
                      </m:mr>
                    </m:m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CN" sz="2000" b="1" i="1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</m:e>
                      </m:mr>
                      <m:mr>
                        <m:e>
                          <m:r>
                            <a:rPr lang="en-US" altLang="zh-CN" sz="2000" b="1" i="1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</m:e>
                      </m:mr>
                    </m:m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sSup>
                            <m:sSupPr>
                              <m:ctrlP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e>
                      </m:mr>
                      <m:mr>
                        <m:e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e>
                      </m:mr>
                    </m:m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sSup>
                            <m:sSupPr>
                              <m:ctrlP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mr>
                      <m:mr>
                        <m:e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𝟐𝟓</m:t>
                          </m:r>
                        </m:e>
                      </m:mr>
                    </m:m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sSup>
                            <m:sSupPr>
                              <m:ctrlP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</m:e>
                      </m:mr>
                      <m:mr>
                        <m:e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𝟏𝟐𝟓</m:t>
                          </m:r>
                        </m:e>
                      </m:mr>
                    </m:m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sSup>
                            <m:sSupPr>
                              <m:ctrlP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</m:sup>
                          </m:sSup>
                        </m:e>
                      </m:mr>
                      <m:mr>
                        <m:e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𝟎𝟔𝟐𝟓</m:t>
                          </m:r>
                        </m:e>
                      </m:mr>
                    </m:m>
                  </m:oMath>
                </a14:m>
                <a:endParaRPr lang="en-US" altLang="zh-CN" sz="2000" b="1" dirty="0" smtClean="0">
                  <a:solidFill>
                    <a:srgbClr val="000066"/>
                  </a:solidFill>
                </a:endParaRPr>
              </a:p>
              <a:p>
                <a:pPr indent="269875" algn="l" defTabSz="762000" eaLnBrk="1" hangingPunct="1">
                  <a:lnSpc>
                    <a:spcPct val="150000"/>
                  </a:lnSpc>
                  <a:spcBef>
                    <a:spcPts val="0"/>
                  </a:spcBef>
                  <a:defRPr/>
                </a:pPr>
                <a:r>
                  <a:rPr lang="en-US" altLang="zh-CN" sz="2000" b="1" dirty="0" smtClean="0">
                    <a:solidFill>
                      <a:srgbClr val="FF0000"/>
                    </a:solidFill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zh-CN" sz="2000" b="1" dirty="0">
                  <a:solidFill>
                    <a:srgbClr val="FF0000"/>
                  </a:solidFill>
                </a:endParaRPr>
              </a:p>
              <a:p>
                <a:pPr indent="269875" algn="l" defTabSz="762000" eaLnBrk="1" hangingPunct="1">
                  <a:lnSpc>
                    <a:spcPct val="120000"/>
                  </a:lnSpc>
                  <a:spcBef>
                    <a:spcPts val="1200"/>
                  </a:spcBef>
                  <a:defRPr/>
                </a:pPr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  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残差 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𝟏𝟎𝟑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𝟖𝟏𝟐𝟓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𝟔</m:t>
                        </m:r>
                      </m:sup>
                    </m:sSup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𝟏𝟎𝟑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𝟖𝟏𝟐𝟓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𝟔𝟒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𝟑𝟗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𝟖𝟏𝟐𝟓</m:t>
                    </m:r>
                  </m:oMath>
                </a14:m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   </a:t>
                </a:r>
              </a:p>
              <a:p>
                <a:pPr indent="269875" algn="l" defTabSz="762000" eaLnBrk="1" hangingPunct="1">
                  <a:lnSpc>
                    <a:spcPct val="120000"/>
                  </a:lnSpc>
                  <a:spcBef>
                    <a:spcPts val="0"/>
                  </a:spcBef>
                  <a:defRPr/>
                </a:pPr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  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残差 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𝟑𝟗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𝟖𝟏𝟐𝟓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</m:t>
                        </m:r>
                      </m:sup>
                    </m:sSup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𝟑𝟗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𝟖𝟏𝟐𝟓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𝟑𝟐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𝟕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𝟖𝟏𝟐𝟓</m:t>
                    </m:r>
                  </m:oMath>
                </a14:m>
                <a:r>
                  <a:rPr lang="en-US" altLang="zh-CN" sz="2000" b="1" dirty="0">
                    <a:solidFill>
                      <a:srgbClr val="000066"/>
                    </a:solidFill>
                  </a:rPr>
                  <a:t>  </a:t>
                </a:r>
                <a:endParaRPr lang="en-US" altLang="zh-CN" sz="2000" b="1" dirty="0" smtClean="0">
                  <a:solidFill>
                    <a:srgbClr val="000066"/>
                  </a:solidFill>
                </a:endParaRPr>
              </a:p>
              <a:p>
                <a:pPr indent="269875" algn="l" defTabSz="762000" eaLnBrk="1" hangingPunct="1">
                  <a:lnSpc>
                    <a:spcPct val="120000"/>
                  </a:lnSpc>
                  <a:spcBef>
                    <a:spcPts val="0"/>
                  </a:spcBef>
                  <a:defRPr/>
                </a:pPr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  </a:t>
                </a:r>
                <a:endParaRPr lang="en-US" altLang="zh-CN" sz="2000" b="1" dirty="0">
                  <a:solidFill>
                    <a:srgbClr val="000066"/>
                  </a:solidFill>
                </a:endParaRPr>
              </a:p>
              <a:p>
                <a:pPr indent="269875" algn="l" defTabSz="762000" eaLnBrk="1" hangingPunct="1">
                  <a:spcBef>
                    <a:spcPts val="0"/>
                  </a:spcBef>
                  <a:defRPr/>
                </a:pPr>
                <a:endParaRPr lang="en-US" altLang="zh-CN" sz="2000" b="1" dirty="0">
                  <a:solidFill>
                    <a:srgbClr val="000066"/>
                  </a:solidFill>
                </a:endParaRPr>
              </a:p>
            </p:txBody>
          </p:sp>
        </mc:Choice>
        <mc:Fallback xmlns="">
          <p:sp>
            <p:nvSpPr>
              <p:cNvPr id="801797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68000" y="1414463"/>
                <a:ext cx="8280000" cy="471487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723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8A0B8C5-4F91-42CF-8EC6-1A2039C84967}" type="datetime1">
              <a:rPr lang="zh-CN" altLang="en-US"/>
              <a:pPr>
                <a:defRPr/>
              </a:pPr>
              <a:t>2022/3/4</a:t>
            </a:fld>
            <a:endParaRPr lang="en-US" altLang="zh-CN"/>
          </a:p>
        </p:txBody>
      </p:sp>
      <p:sp>
        <p:nvSpPr>
          <p:cNvPr id="801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 anchor="ctr"/>
          <a:lstStyle/>
          <a:p>
            <a:pPr algn="l" eaLnBrk="1" fontAlgn="b" hangingPunct="1">
              <a:defRPr/>
            </a:pPr>
            <a:r>
              <a:rPr lang="en-US" altLang="zh-CN" sz="3600" dirty="0" smtClean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3.1</a:t>
            </a:r>
            <a:r>
              <a:rPr lang="zh-CN" altLang="en-US" sz="3600" dirty="0" smtClean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数的表示方法和转换</a:t>
            </a:r>
            <a:r>
              <a:rPr lang="en-US" altLang="zh-CN" sz="4400" dirty="0" smtClean="0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410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10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1797" name="Rectangle 5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468000" y="1414463"/>
                <a:ext cx="8280000" cy="4714875"/>
              </a:xfrm>
            </p:spPr>
            <p:txBody>
              <a:bodyPr/>
              <a:lstStyle/>
              <a:p>
                <a:pPr indent="269875" algn="l" defTabSz="762000" eaLnBrk="1" hangingPunct="1">
                  <a:spcBef>
                    <a:spcPts val="0"/>
                  </a:spcBef>
                  <a:defRPr/>
                </a:pPr>
                <a:r>
                  <a:rPr lang="en-US" altLang="zh-CN" sz="2000" b="1" dirty="0" smtClean="0">
                    <a:solidFill>
                      <a:srgbClr val="000066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sSup>
                            <m:sSupPr>
                              <m:ctrlP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𝟕</m:t>
                              </m:r>
                            </m:sup>
                          </m:sSup>
                        </m:e>
                      </m:mr>
                      <m:mr>
                        <m:e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𝟏𝟐𝟖</m:t>
                          </m:r>
                        </m:e>
                      </m:mr>
                    </m:m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sSup>
                            <m:sSupPr>
                              <m:ctrlP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𝟔</m:t>
                              </m:r>
                            </m:sup>
                          </m:sSup>
                        </m:e>
                      </m:mr>
                      <m:mr>
                        <m:e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𝟔𝟒</m:t>
                          </m:r>
                        </m:e>
                      </m:mr>
                    </m:m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sSup>
                            <m:sSupPr>
                              <m:ctrlP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𝟓</m:t>
                              </m:r>
                            </m:sup>
                          </m:sSup>
                        </m:e>
                      </m:mr>
                      <m:mr>
                        <m:e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𝟑𝟐</m:t>
                          </m:r>
                        </m:e>
                      </m:mr>
                    </m:m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sSup>
                            <m:sSupPr>
                              <m:ctrlP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</m:sup>
                          </m:sSup>
                        </m:e>
                      </m:mr>
                      <m:mr>
                        <m:e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𝟏𝟔</m:t>
                          </m:r>
                        </m:e>
                      </m:mr>
                    </m:m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sSup>
                            <m:sSupPr>
                              <m:ctrlP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</m:e>
                      </m:mr>
                      <m:mr>
                        <m:e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𝟖</m:t>
                          </m:r>
                        </m:e>
                      </m:mr>
                    </m:m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sSup>
                            <m:sSupPr>
                              <m:ctrlP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mr>
                      <m:mr>
                        <m:e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e>
                      </m:mr>
                    </m:m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sSup>
                            <m:sSupPr>
                              <m:ctrlP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e>
                      </m:mr>
                      <m:mr>
                        <m:e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e>
                      </m:mr>
                    </m:m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sSup>
                            <m:sSupPr>
                              <m:ctrlP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p>
                          </m:sSup>
                        </m:e>
                      </m:mr>
                      <m:mr>
                        <m:e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e>
                      </m:mr>
                    </m:m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CN" sz="2000" b="1" i="1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</m:e>
                      </m:mr>
                      <m:mr>
                        <m:e>
                          <m:r>
                            <a:rPr lang="en-US" altLang="zh-CN" sz="2000" b="1" i="1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</m:e>
                      </m:mr>
                    </m:m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sSup>
                            <m:sSupPr>
                              <m:ctrlP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e>
                      </m:mr>
                      <m:mr>
                        <m:e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e>
                      </m:mr>
                    </m:m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sSup>
                            <m:sSupPr>
                              <m:ctrlP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mr>
                      <m:mr>
                        <m:e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𝟐𝟓</m:t>
                          </m:r>
                        </m:e>
                      </m:mr>
                    </m:m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sSup>
                            <m:sSupPr>
                              <m:ctrlP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</m:e>
                      </m:mr>
                      <m:mr>
                        <m:e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𝟏𝟐𝟓</m:t>
                          </m:r>
                        </m:e>
                      </m:mr>
                    </m:m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sSup>
                            <m:sSupPr>
                              <m:ctrlP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</m:sup>
                          </m:sSup>
                        </m:e>
                      </m:mr>
                      <m:mr>
                        <m:e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𝟎𝟔𝟐𝟓</m:t>
                          </m:r>
                        </m:e>
                      </m:mr>
                    </m:m>
                  </m:oMath>
                </a14:m>
                <a:endParaRPr lang="en-US" altLang="zh-CN" sz="2000" b="1" dirty="0" smtClean="0">
                  <a:solidFill>
                    <a:srgbClr val="000066"/>
                  </a:solidFill>
                </a:endParaRPr>
              </a:p>
              <a:p>
                <a:pPr indent="269875" algn="l" defTabSz="762000" eaLnBrk="1" hangingPunct="1">
                  <a:lnSpc>
                    <a:spcPct val="150000"/>
                  </a:lnSpc>
                  <a:spcBef>
                    <a:spcPts val="0"/>
                  </a:spcBef>
                  <a:defRPr/>
                </a:pPr>
                <a:r>
                  <a:rPr lang="en-US" altLang="zh-CN" sz="2000" b="1" dirty="0" smtClean="0">
                    <a:solidFill>
                      <a:srgbClr val="FF0000"/>
                    </a:solidFill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      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zh-CN" sz="2000" b="1" dirty="0">
                  <a:solidFill>
                    <a:srgbClr val="FF0000"/>
                  </a:solidFill>
                </a:endParaRPr>
              </a:p>
              <a:p>
                <a:pPr indent="269875" algn="l" defTabSz="762000" eaLnBrk="1" hangingPunct="1">
                  <a:lnSpc>
                    <a:spcPct val="120000"/>
                  </a:lnSpc>
                  <a:spcBef>
                    <a:spcPts val="1200"/>
                  </a:spcBef>
                  <a:defRPr/>
                </a:pPr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  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残差 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𝟏𝟎𝟑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𝟖𝟏𝟐𝟓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𝟔</m:t>
                        </m:r>
                      </m:sup>
                    </m:sSup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𝟏𝟎𝟑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𝟖𝟏𝟐𝟓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𝟔𝟒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𝟑𝟗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𝟖𝟏𝟐𝟓</m:t>
                    </m:r>
                  </m:oMath>
                </a14:m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   </a:t>
                </a:r>
              </a:p>
              <a:p>
                <a:pPr indent="269875" algn="l" defTabSz="762000" eaLnBrk="1" hangingPunct="1">
                  <a:lnSpc>
                    <a:spcPct val="120000"/>
                  </a:lnSpc>
                  <a:spcBef>
                    <a:spcPts val="0"/>
                  </a:spcBef>
                  <a:defRPr/>
                </a:pPr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  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残差 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𝟑𝟗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𝟖𝟏𝟐𝟓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</m:t>
                        </m:r>
                      </m:sup>
                    </m:sSup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𝟑𝟗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𝟖𝟏𝟐𝟓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𝟑𝟐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𝟕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𝟖𝟏𝟐𝟓</m:t>
                    </m:r>
                  </m:oMath>
                </a14:m>
                <a:r>
                  <a:rPr lang="en-US" altLang="zh-CN" sz="2000" b="1" dirty="0">
                    <a:solidFill>
                      <a:srgbClr val="000066"/>
                    </a:solidFill>
                  </a:rPr>
                  <a:t>  </a:t>
                </a:r>
                <a:endParaRPr lang="en-US" altLang="zh-CN" sz="2000" b="1" dirty="0" smtClean="0">
                  <a:solidFill>
                    <a:srgbClr val="000066"/>
                  </a:solidFill>
                </a:endParaRPr>
              </a:p>
              <a:p>
                <a:pPr indent="269875" algn="l" defTabSz="762000" eaLnBrk="1" hangingPunct="1">
                  <a:lnSpc>
                    <a:spcPct val="120000"/>
                  </a:lnSpc>
                  <a:spcBef>
                    <a:spcPts val="0"/>
                  </a:spcBef>
                  <a:defRPr/>
                </a:pPr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  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残差 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𝟖𝟏𝟐𝟓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𝟖𝟏𝟐𝟓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𝟖𝟏𝟐𝟓</m:t>
                    </m:r>
                  </m:oMath>
                </a14:m>
                <a:endParaRPr lang="en-US" altLang="zh-CN" sz="2000" b="1" dirty="0">
                  <a:solidFill>
                    <a:srgbClr val="000066"/>
                  </a:solidFill>
                </a:endParaRPr>
              </a:p>
              <a:p>
                <a:pPr indent="269875" algn="l" defTabSz="762000" eaLnBrk="1" hangingPunct="1">
                  <a:spcBef>
                    <a:spcPts val="0"/>
                  </a:spcBef>
                  <a:defRPr/>
                </a:pPr>
                <a:endParaRPr lang="en-US" altLang="zh-CN" sz="2000" b="1" dirty="0">
                  <a:solidFill>
                    <a:srgbClr val="000066"/>
                  </a:solidFill>
                </a:endParaRPr>
              </a:p>
            </p:txBody>
          </p:sp>
        </mc:Choice>
        <mc:Fallback xmlns="">
          <p:sp>
            <p:nvSpPr>
              <p:cNvPr id="801797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68000" y="1414463"/>
                <a:ext cx="8280000" cy="471487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583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8A0B8C5-4F91-42CF-8EC6-1A2039C84967}" type="datetime1">
              <a:rPr lang="zh-CN" altLang="en-US"/>
              <a:pPr>
                <a:defRPr/>
              </a:pPr>
              <a:t>2022/3/4</a:t>
            </a:fld>
            <a:endParaRPr lang="en-US" altLang="zh-CN"/>
          </a:p>
        </p:txBody>
      </p:sp>
      <p:sp>
        <p:nvSpPr>
          <p:cNvPr id="801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 anchor="ctr"/>
          <a:lstStyle/>
          <a:p>
            <a:pPr algn="l" eaLnBrk="1" fontAlgn="b" hangingPunct="1">
              <a:defRPr/>
            </a:pPr>
            <a:r>
              <a:rPr lang="en-US" altLang="zh-CN" sz="3600" dirty="0" smtClean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3.1</a:t>
            </a:r>
            <a:r>
              <a:rPr lang="zh-CN" altLang="en-US" sz="3600" dirty="0" smtClean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数的表示方法和转换</a:t>
            </a:r>
            <a:r>
              <a:rPr lang="en-US" altLang="zh-CN" sz="4400" dirty="0" smtClean="0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410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10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01797" name="Rectangle 5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468000" y="1414463"/>
                <a:ext cx="8280000" cy="4714875"/>
              </a:xfrm>
            </p:spPr>
            <p:txBody>
              <a:bodyPr/>
              <a:lstStyle/>
              <a:p>
                <a:pPr indent="269875" algn="l" defTabSz="762000" eaLnBrk="1" hangingPunct="1">
                  <a:spcBef>
                    <a:spcPts val="0"/>
                  </a:spcBef>
                  <a:defRPr/>
                </a:pPr>
                <a:r>
                  <a:rPr lang="en-US" altLang="zh-CN" sz="2000" b="1" dirty="0" smtClean="0">
                    <a:solidFill>
                      <a:srgbClr val="000066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sSup>
                            <m:sSupPr>
                              <m:ctrlP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𝟕</m:t>
                              </m:r>
                            </m:sup>
                          </m:sSup>
                        </m:e>
                      </m:mr>
                      <m:mr>
                        <m:e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𝟏𝟐𝟖</m:t>
                          </m:r>
                        </m:e>
                      </m:mr>
                    </m:m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sSup>
                            <m:sSupPr>
                              <m:ctrlP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𝟔</m:t>
                              </m:r>
                            </m:sup>
                          </m:sSup>
                        </m:e>
                      </m:mr>
                      <m:mr>
                        <m:e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𝟔𝟒</m:t>
                          </m:r>
                        </m:e>
                      </m:mr>
                    </m:m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sSup>
                            <m:sSupPr>
                              <m:ctrlP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𝟓</m:t>
                              </m:r>
                            </m:sup>
                          </m:sSup>
                        </m:e>
                      </m:mr>
                      <m:mr>
                        <m:e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𝟑𝟐</m:t>
                          </m:r>
                        </m:e>
                      </m:mr>
                    </m:m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sSup>
                            <m:sSupPr>
                              <m:ctrlP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</m:sup>
                          </m:sSup>
                        </m:e>
                      </m:mr>
                      <m:mr>
                        <m:e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𝟏𝟔</m:t>
                          </m:r>
                        </m:e>
                      </m:mr>
                    </m:m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sSup>
                            <m:sSupPr>
                              <m:ctrlP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</m:e>
                      </m:mr>
                      <m:mr>
                        <m:e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𝟖</m:t>
                          </m:r>
                        </m:e>
                      </m:mr>
                    </m:m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sSup>
                            <m:sSupPr>
                              <m:ctrlP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mr>
                      <m:mr>
                        <m:e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e>
                      </m:mr>
                    </m:m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sSup>
                            <m:sSupPr>
                              <m:ctrlP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e>
                      </m:mr>
                      <m:mr>
                        <m:e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e>
                      </m:mr>
                    </m:m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sSup>
                            <m:sSupPr>
                              <m:ctrlP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p>
                          </m:sSup>
                        </m:e>
                      </m:mr>
                      <m:mr>
                        <m:e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e>
                      </m:mr>
                    </m:m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CN" sz="2000" b="1" i="1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</m:e>
                      </m:mr>
                      <m:mr>
                        <m:e>
                          <m:r>
                            <a:rPr lang="en-US" altLang="zh-CN" sz="2000" b="1" i="1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</m:e>
                      </m:mr>
                    </m:m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sSup>
                            <m:sSupPr>
                              <m:ctrlP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e>
                      </m:mr>
                      <m:mr>
                        <m:e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e>
                      </m:mr>
                    </m:m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sSup>
                            <m:sSupPr>
                              <m:ctrlP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mr>
                      <m:mr>
                        <m:e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𝟐𝟓</m:t>
                          </m:r>
                        </m:e>
                      </m:mr>
                    </m:m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sSup>
                            <m:sSupPr>
                              <m:ctrlP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</m:e>
                      </m:mr>
                      <m:mr>
                        <m:e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𝟏𝟐𝟓</m:t>
                          </m:r>
                        </m:e>
                      </m:mr>
                    </m:m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sSup>
                            <m:sSupPr>
                              <m:ctrlP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</m:sup>
                          </m:sSup>
                        </m:e>
                      </m:mr>
                      <m:mr>
                        <m:e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𝟎𝟔𝟐𝟓</m:t>
                          </m:r>
                        </m:e>
                      </m:mr>
                    </m:m>
                  </m:oMath>
                </a14:m>
                <a:endParaRPr lang="en-US" altLang="zh-CN" sz="2000" b="1" dirty="0" smtClean="0">
                  <a:solidFill>
                    <a:srgbClr val="000066"/>
                  </a:solidFill>
                </a:endParaRPr>
              </a:p>
              <a:p>
                <a:pPr indent="269875" algn="l" defTabSz="762000" eaLnBrk="1" hangingPunct="1">
                  <a:lnSpc>
                    <a:spcPct val="150000"/>
                  </a:lnSpc>
                  <a:spcBef>
                    <a:spcPts val="0"/>
                  </a:spcBef>
                  <a:defRPr/>
                </a:pPr>
                <a:r>
                  <a:rPr lang="en-US" altLang="zh-CN" sz="2000" b="1" dirty="0" smtClean="0">
                    <a:solidFill>
                      <a:srgbClr val="FF0000"/>
                    </a:solidFill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      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zh-CN" sz="2000" b="1" dirty="0">
                  <a:solidFill>
                    <a:srgbClr val="FF0000"/>
                  </a:solidFill>
                </a:endParaRPr>
              </a:p>
              <a:p>
                <a:pPr indent="269875" algn="l" defTabSz="762000" eaLnBrk="1" hangingPunct="1">
                  <a:lnSpc>
                    <a:spcPct val="120000"/>
                  </a:lnSpc>
                  <a:spcBef>
                    <a:spcPts val="1200"/>
                  </a:spcBef>
                  <a:defRPr/>
                </a:pPr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  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残差 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𝟏𝟎𝟑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𝟖𝟏𝟐𝟓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𝟔</m:t>
                        </m:r>
                      </m:sup>
                    </m:sSup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𝟏𝟎𝟑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𝟖𝟏𝟐𝟓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𝟔𝟒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𝟑𝟗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𝟖𝟏𝟐𝟓</m:t>
                    </m:r>
                  </m:oMath>
                </a14:m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   </a:t>
                </a:r>
              </a:p>
              <a:p>
                <a:pPr indent="269875" algn="l" defTabSz="762000" eaLnBrk="1" hangingPunct="1">
                  <a:lnSpc>
                    <a:spcPct val="120000"/>
                  </a:lnSpc>
                  <a:spcBef>
                    <a:spcPts val="0"/>
                  </a:spcBef>
                  <a:defRPr/>
                </a:pPr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  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残差 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𝟑𝟗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𝟖𝟏𝟐𝟓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</m:t>
                        </m:r>
                      </m:sup>
                    </m:sSup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𝟑𝟗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𝟖𝟏𝟐𝟓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𝟑𝟐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𝟕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𝟖𝟏𝟐𝟓</m:t>
                    </m:r>
                  </m:oMath>
                </a14:m>
                <a:r>
                  <a:rPr lang="en-US" altLang="zh-CN" sz="2000" b="1" dirty="0">
                    <a:solidFill>
                      <a:srgbClr val="000066"/>
                    </a:solidFill>
                  </a:rPr>
                  <a:t>  </a:t>
                </a:r>
                <a:endParaRPr lang="en-US" altLang="zh-CN" sz="2000" b="1" dirty="0" smtClean="0">
                  <a:solidFill>
                    <a:srgbClr val="000066"/>
                  </a:solidFill>
                </a:endParaRPr>
              </a:p>
              <a:p>
                <a:pPr indent="269875" algn="l" defTabSz="762000" eaLnBrk="1" hangingPunct="1">
                  <a:lnSpc>
                    <a:spcPct val="120000"/>
                  </a:lnSpc>
                  <a:spcBef>
                    <a:spcPts val="0"/>
                  </a:spcBef>
                  <a:defRPr/>
                </a:pPr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  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残差 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𝟖𝟏𝟐𝟓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𝟖𝟏𝟐𝟓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𝟖𝟏𝟐𝟓</m:t>
                    </m:r>
                  </m:oMath>
                </a14:m>
                <a:endParaRPr lang="en-US" altLang="zh-CN" sz="2000" b="1" dirty="0">
                  <a:solidFill>
                    <a:srgbClr val="000066"/>
                  </a:solidFill>
                </a:endParaRPr>
              </a:p>
              <a:p>
                <a:pPr indent="269875" algn="l" defTabSz="762000" eaLnBrk="1" hangingPunct="1">
                  <a:lnSpc>
                    <a:spcPct val="120000"/>
                  </a:lnSpc>
                  <a:spcBef>
                    <a:spcPts val="0"/>
                  </a:spcBef>
                  <a:defRPr/>
                </a:pPr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  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残差 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𝟖𝟏𝟐𝟓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𝟖𝟏𝟐𝟓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𝟖𝟏𝟐𝟓</m:t>
                    </m:r>
                  </m:oMath>
                </a14:m>
                <a:endParaRPr lang="en-US" altLang="zh-CN" sz="2000" b="1" dirty="0">
                  <a:solidFill>
                    <a:srgbClr val="000066"/>
                  </a:solidFill>
                </a:endParaRPr>
              </a:p>
            </p:txBody>
          </p:sp>
        </mc:Choice>
        <mc:Fallback>
          <p:sp>
            <p:nvSpPr>
              <p:cNvPr id="801797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68000" y="1414463"/>
                <a:ext cx="8280000" cy="471487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022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8A0B8C5-4F91-42CF-8EC6-1A2039C84967}" type="datetime1">
              <a:rPr lang="zh-CN" altLang="en-US"/>
              <a:pPr>
                <a:defRPr/>
              </a:pPr>
              <a:t>2022/3/4</a:t>
            </a:fld>
            <a:endParaRPr lang="en-US" altLang="zh-CN"/>
          </a:p>
        </p:txBody>
      </p:sp>
      <p:sp>
        <p:nvSpPr>
          <p:cNvPr id="801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 anchor="ctr"/>
          <a:lstStyle/>
          <a:p>
            <a:pPr algn="l" eaLnBrk="1" fontAlgn="b" hangingPunct="1">
              <a:defRPr/>
            </a:pPr>
            <a:r>
              <a:rPr lang="en-US" altLang="zh-CN" sz="3600" dirty="0" smtClean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3.1</a:t>
            </a:r>
            <a:r>
              <a:rPr lang="zh-CN" altLang="en-US" sz="3600" dirty="0" smtClean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数的表示方法和转换</a:t>
            </a:r>
            <a:r>
              <a:rPr lang="en-US" altLang="zh-CN" sz="4400" dirty="0" smtClean="0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410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10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01797" name="Rectangle 5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468000" y="1414463"/>
                <a:ext cx="8280000" cy="4714875"/>
              </a:xfrm>
            </p:spPr>
            <p:txBody>
              <a:bodyPr/>
              <a:lstStyle/>
              <a:p>
                <a:pPr indent="269875" algn="l" defTabSz="762000" eaLnBrk="1" hangingPunct="1">
                  <a:spcBef>
                    <a:spcPts val="0"/>
                  </a:spcBef>
                  <a:defRPr/>
                </a:pPr>
                <a:r>
                  <a:rPr lang="en-US" altLang="zh-CN" sz="2000" b="1" dirty="0" smtClean="0">
                    <a:solidFill>
                      <a:srgbClr val="000066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sSup>
                            <m:sSupPr>
                              <m:ctrlP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𝟕</m:t>
                              </m:r>
                            </m:sup>
                          </m:sSup>
                        </m:e>
                      </m:mr>
                      <m:mr>
                        <m:e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𝟏𝟐𝟖</m:t>
                          </m:r>
                        </m:e>
                      </m:mr>
                    </m:m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sSup>
                            <m:sSupPr>
                              <m:ctrlP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𝟔</m:t>
                              </m:r>
                            </m:sup>
                          </m:sSup>
                        </m:e>
                      </m:mr>
                      <m:mr>
                        <m:e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𝟔𝟒</m:t>
                          </m:r>
                        </m:e>
                      </m:mr>
                    </m:m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sSup>
                            <m:sSupPr>
                              <m:ctrlP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𝟓</m:t>
                              </m:r>
                            </m:sup>
                          </m:sSup>
                        </m:e>
                      </m:mr>
                      <m:mr>
                        <m:e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𝟑𝟐</m:t>
                          </m:r>
                        </m:e>
                      </m:mr>
                    </m:m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sSup>
                            <m:sSupPr>
                              <m:ctrlP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</m:sup>
                          </m:sSup>
                        </m:e>
                      </m:mr>
                      <m:mr>
                        <m:e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𝟏𝟔</m:t>
                          </m:r>
                        </m:e>
                      </m:mr>
                    </m:m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sSup>
                            <m:sSupPr>
                              <m:ctrlP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</m:e>
                      </m:mr>
                      <m:mr>
                        <m:e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𝟖</m:t>
                          </m:r>
                        </m:e>
                      </m:mr>
                    </m:m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sSup>
                            <m:sSupPr>
                              <m:ctrlP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mr>
                      <m:mr>
                        <m:e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e>
                      </m:mr>
                    </m:m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sSup>
                            <m:sSupPr>
                              <m:ctrlP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e>
                      </m:mr>
                      <m:mr>
                        <m:e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e>
                      </m:mr>
                    </m:m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sSup>
                            <m:sSupPr>
                              <m:ctrlP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p>
                          </m:sSup>
                        </m:e>
                      </m:mr>
                      <m:mr>
                        <m:e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e>
                      </m:mr>
                    </m:m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CN" sz="2000" b="1" i="1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</m:e>
                      </m:mr>
                      <m:mr>
                        <m:e>
                          <m:r>
                            <a:rPr lang="en-US" altLang="zh-CN" sz="2000" b="1" i="1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</m:e>
                      </m:mr>
                    </m:m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sSup>
                            <m:sSupPr>
                              <m:ctrlP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e>
                      </m:mr>
                      <m:mr>
                        <m:e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e>
                      </m:mr>
                    </m:m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sSup>
                            <m:sSupPr>
                              <m:ctrlP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mr>
                      <m:mr>
                        <m:e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𝟐𝟓</m:t>
                          </m:r>
                        </m:e>
                      </m:mr>
                    </m:m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sSup>
                            <m:sSupPr>
                              <m:ctrlP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</m:e>
                      </m:mr>
                      <m:mr>
                        <m:e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𝟏𝟐𝟓</m:t>
                          </m:r>
                        </m:e>
                      </m:mr>
                    </m:m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sSup>
                            <m:sSupPr>
                              <m:ctrlP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</m:sup>
                          </m:sSup>
                        </m:e>
                      </m:mr>
                      <m:mr>
                        <m:e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𝟎𝟔𝟐𝟓</m:t>
                          </m:r>
                        </m:e>
                      </m:mr>
                    </m:m>
                  </m:oMath>
                </a14:m>
                <a:endParaRPr lang="en-US" altLang="zh-CN" sz="2000" b="1" dirty="0" smtClean="0">
                  <a:solidFill>
                    <a:srgbClr val="000066"/>
                  </a:solidFill>
                </a:endParaRPr>
              </a:p>
              <a:p>
                <a:pPr indent="269875" algn="l" defTabSz="762000" eaLnBrk="1" hangingPunct="1">
                  <a:lnSpc>
                    <a:spcPct val="150000"/>
                  </a:lnSpc>
                  <a:spcBef>
                    <a:spcPts val="0"/>
                  </a:spcBef>
                  <a:defRPr/>
                </a:pPr>
                <a:r>
                  <a:rPr lang="en-US" altLang="zh-CN" sz="2000" b="1" dirty="0" smtClean="0">
                    <a:solidFill>
                      <a:srgbClr val="FF0000"/>
                    </a:solidFill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      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zh-CN" sz="2000" b="1" dirty="0">
                  <a:solidFill>
                    <a:srgbClr val="FF0000"/>
                  </a:solidFill>
                </a:endParaRPr>
              </a:p>
              <a:p>
                <a:pPr indent="269875" algn="l" defTabSz="762000" eaLnBrk="1" hangingPunct="1">
                  <a:lnSpc>
                    <a:spcPct val="120000"/>
                  </a:lnSpc>
                  <a:spcBef>
                    <a:spcPts val="1200"/>
                  </a:spcBef>
                  <a:defRPr/>
                </a:pPr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  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残差 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𝟏𝟎𝟑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𝟖𝟏𝟐𝟓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𝟔</m:t>
                        </m:r>
                      </m:sup>
                    </m:sSup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𝟏𝟎𝟑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𝟖𝟏𝟐𝟓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𝟔𝟒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𝟑𝟗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𝟖𝟏𝟐𝟓</m:t>
                    </m:r>
                  </m:oMath>
                </a14:m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   </a:t>
                </a:r>
              </a:p>
              <a:p>
                <a:pPr indent="269875" algn="l" defTabSz="762000" eaLnBrk="1" hangingPunct="1">
                  <a:lnSpc>
                    <a:spcPct val="120000"/>
                  </a:lnSpc>
                  <a:spcBef>
                    <a:spcPts val="0"/>
                  </a:spcBef>
                  <a:defRPr/>
                </a:pPr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  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残差 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𝟑𝟗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𝟖𝟏𝟐𝟓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</m:t>
                        </m:r>
                      </m:sup>
                    </m:sSup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𝟑𝟗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𝟖𝟏𝟐𝟓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𝟑𝟐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𝟕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𝟖𝟏𝟐𝟓</m:t>
                    </m:r>
                  </m:oMath>
                </a14:m>
                <a:r>
                  <a:rPr lang="en-US" altLang="zh-CN" sz="2000" b="1" dirty="0">
                    <a:solidFill>
                      <a:srgbClr val="000066"/>
                    </a:solidFill>
                  </a:rPr>
                  <a:t>  </a:t>
                </a:r>
                <a:endParaRPr lang="en-US" altLang="zh-CN" sz="2000" b="1" dirty="0" smtClean="0">
                  <a:solidFill>
                    <a:srgbClr val="000066"/>
                  </a:solidFill>
                </a:endParaRPr>
              </a:p>
              <a:p>
                <a:pPr indent="269875" algn="l" defTabSz="762000" eaLnBrk="1" hangingPunct="1">
                  <a:lnSpc>
                    <a:spcPct val="120000"/>
                  </a:lnSpc>
                  <a:spcBef>
                    <a:spcPts val="0"/>
                  </a:spcBef>
                  <a:defRPr/>
                </a:pPr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  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残差 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𝟖𝟏𝟐𝟓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𝟖𝟏𝟐𝟓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𝟖𝟏𝟐𝟓</m:t>
                    </m:r>
                  </m:oMath>
                </a14:m>
                <a:endParaRPr lang="en-US" altLang="zh-CN" sz="2000" b="1" dirty="0">
                  <a:solidFill>
                    <a:srgbClr val="000066"/>
                  </a:solidFill>
                </a:endParaRPr>
              </a:p>
              <a:p>
                <a:pPr indent="269875" algn="l" defTabSz="762000" eaLnBrk="1" hangingPunct="1">
                  <a:lnSpc>
                    <a:spcPct val="120000"/>
                  </a:lnSpc>
                  <a:spcBef>
                    <a:spcPts val="0"/>
                  </a:spcBef>
                  <a:defRPr/>
                </a:pPr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  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残差 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𝟖𝟏𝟐𝟓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𝟖𝟏𝟐𝟓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𝟖𝟏𝟐𝟓</m:t>
                    </m:r>
                  </m:oMath>
                </a14:m>
                <a:endParaRPr lang="en-US" altLang="zh-CN" sz="2000" b="1" dirty="0" smtClean="0">
                  <a:solidFill>
                    <a:srgbClr val="000066"/>
                  </a:solidFill>
                </a:endParaRPr>
              </a:p>
              <a:p>
                <a:pPr indent="269875" algn="l" defTabSz="762000" eaLnBrk="1" hangingPunct="1">
                  <a:lnSpc>
                    <a:spcPct val="120000"/>
                  </a:lnSpc>
                  <a:spcBef>
                    <a:spcPts val="0"/>
                  </a:spcBef>
                  <a:defRPr/>
                </a:pPr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  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残差 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𝟖𝟏𝟐𝟓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p>
                    </m:sSup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𝟖𝟏𝟐𝟓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𝟖𝟏𝟐𝟓</m:t>
                    </m:r>
                  </m:oMath>
                </a14:m>
                <a:endParaRPr lang="en-US" altLang="zh-CN" sz="2000" b="1" dirty="0">
                  <a:solidFill>
                    <a:srgbClr val="000066"/>
                  </a:solidFill>
                </a:endParaRPr>
              </a:p>
              <a:p>
                <a:pPr indent="269875" algn="l" defTabSz="762000" eaLnBrk="1" hangingPunct="1">
                  <a:lnSpc>
                    <a:spcPct val="120000"/>
                  </a:lnSpc>
                  <a:spcBef>
                    <a:spcPts val="0"/>
                  </a:spcBef>
                  <a:defRPr/>
                </a:pPr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  </a:t>
                </a:r>
                <a:endParaRPr lang="en-US" altLang="zh-CN" sz="2000" b="1" dirty="0">
                  <a:solidFill>
                    <a:srgbClr val="000066"/>
                  </a:solidFill>
                </a:endParaRPr>
              </a:p>
            </p:txBody>
          </p:sp>
        </mc:Choice>
        <mc:Fallback>
          <p:sp>
            <p:nvSpPr>
              <p:cNvPr id="801797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68000" y="1414463"/>
                <a:ext cx="8280000" cy="471487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26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8A0B8C5-4F91-42CF-8EC6-1A2039C84967}" type="datetime1">
              <a:rPr lang="zh-CN" altLang="en-US"/>
              <a:pPr>
                <a:defRPr/>
              </a:pPr>
              <a:t>2022/3/4</a:t>
            </a:fld>
            <a:endParaRPr lang="en-US" altLang="zh-CN"/>
          </a:p>
        </p:txBody>
      </p:sp>
      <p:sp>
        <p:nvSpPr>
          <p:cNvPr id="801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 anchor="ctr"/>
          <a:lstStyle/>
          <a:p>
            <a:pPr algn="l" eaLnBrk="1" fontAlgn="b" hangingPunct="1">
              <a:defRPr/>
            </a:pPr>
            <a:r>
              <a:rPr lang="en-US" altLang="zh-CN" sz="3600" dirty="0" smtClean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3.1</a:t>
            </a:r>
            <a:r>
              <a:rPr lang="zh-CN" altLang="en-US" sz="3600" dirty="0" smtClean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数的表示方法和转换</a:t>
            </a:r>
            <a:r>
              <a:rPr lang="en-US" altLang="zh-CN" sz="4400" dirty="0" smtClean="0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410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10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01797" name="Rectangle 5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468000" y="1414463"/>
                <a:ext cx="8280000" cy="4714875"/>
              </a:xfrm>
            </p:spPr>
            <p:txBody>
              <a:bodyPr/>
              <a:lstStyle/>
              <a:p>
                <a:pPr indent="269875" algn="l" defTabSz="762000" eaLnBrk="1" hangingPunct="1">
                  <a:spcBef>
                    <a:spcPts val="0"/>
                  </a:spcBef>
                  <a:defRPr/>
                </a:pPr>
                <a:r>
                  <a:rPr lang="en-US" altLang="zh-CN" sz="2000" b="1" dirty="0" smtClean="0">
                    <a:solidFill>
                      <a:srgbClr val="000066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sSup>
                            <m:sSupPr>
                              <m:ctrlP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𝟕</m:t>
                              </m:r>
                            </m:sup>
                          </m:sSup>
                        </m:e>
                      </m:mr>
                      <m:mr>
                        <m:e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𝟏𝟐𝟖</m:t>
                          </m:r>
                        </m:e>
                      </m:mr>
                    </m:m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sSup>
                            <m:sSupPr>
                              <m:ctrlP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𝟔</m:t>
                              </m:r>
                            </m:sup>
                          </m:sSup>
                        </m:e>
                      </m:mr>
                      <m:mr>
                        <m:e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𝟔𝟒</m:t>
                          </m:r>
                        </m:e>
                      </m:mr>
                    </m:m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sSup>
                            <m:sSupPr>
                              <m:ctrlP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𝟓</m:t>
                              </m:r>
                            </m:sup>
                          </m:sSup>
                        </m:e>
                      </m:mr>
                      <m:mr>
                        <m:e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𝟑𝟐</m:t>
                          </m:r>
                        </m:e>
                      </m:mr>
                    </m:m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sSup>
                            <m:sSupPr>
                              <m:ctrlP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</m:sup>
                          </m:sSup>
                        </m:e>
                      </m:mr>
                      <m:mr>
                        <m:e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𝟏𝟔</m:t>
                          </m:r>
                        </m:e>
                      </m:mr>
                    </m:m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sSup>
                            <m:sSupPr>
                              <m:ctrlP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</m:e>
                      </m:mr>
                      <m:mr>
                        <m:e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𝟖</m:t>
                          </m:r>
                        </m:e>
                      </m:mr>
                    </m:m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sSup>
                            <m:sSupPr>
                              <m:ctrlP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mr>
                      <m:mr>
                        <m:e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e>
                      </m:mr>
                    </m:m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sSup>
                            <m:sSupPr>
                              <m:ctrlP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e>
                      </m:mr>
                      <m:mr>
                        <m:e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e>
                      </m:mr>
                    </m:m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sSup>
                            <m:sSupPr>
                              <m:ctrlP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p>
                          </m:sSup>
                        </m:e>
                      </m:mr>
                      <m:mr>
                        <m:e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e>
                      </m:mr>
                    </m:m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CN" sz="2000" b="1" i="1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</m:e>
                      </m:mr>
                      <m:mr>
                        <m:e>
                          <m:r>
                            <a:rPr lang="en-US" altLang="zh-CN" sz="2000" b="1" i="1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</m:e>
                      </m:mr>
                    </m:m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sSup>
                            <m:sSupPr>
                              <m:ctrlP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e>
                      </m:mr>
                      <m:mr>
                        <m:e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e>
                      </m:mr>
                    </m:m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sSup>
                            <m:sSupPr>
                              <m:ctrlP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mr>
                      <m:mr>
                        <m:e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𝟐𝟓</m:t>
                          </m:r>
                        </m:e>
                      </m:mr>
                    </m:m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sSup>
                            <m:sSupPr>
                              <m:ctrlP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</m:e>
                      </m:mr>
                      <m:mr>
                        <m:e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𝟏𝟐𝟓</m:t>
                          </m:r>
                        </m:e>
                      </m:mr>
                    </m:m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sSup>
                            <m:sSupPr>
                              <m:ctrlP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</m:sup>
                          </m:sSup>
                        </m:e>
                      </m:mr>
                      <m:mr>
                        <m:e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𝟎𝟔𝟐𝟓</m:t>
                          </m:r>
                        </m:e>
                      </m:mr>
                    </m:m>
                  </m:oMath>
                </a14:m>
                <a:endParaRPr lang="en-US" altLang="zh-CN" sz="2000" b="1" dirty="0" smtClean="0">
                  <a:solidFill>
                    <a:srgbClr val="000066"/>
                  </a:solidFill>
                </a:endParaRPr>
              </a:p>
              <a:p>
                <a:pPr indent="269875" algn="l" defTabSz="762000" eaLnBrk="1" hangingPunct="1">
                  <a:lnSpc>
                    <a:spcPct val="150000"/>
                  </a:lnSpc>
                  <a:spcBef>
                    <a:spcPts val="0"/>
                  </a:spcBef>
                  <a:defRPr/>
                </a:pPr>
                <a:r>
                  <a:rPr lang="en-US" altLang="zh-CN" sz="2000" b="1" dirty="0" smtClean="0">
                    <a:solidFill>
                      <a:srgbClr val="FF0000"/>
                    </a:solidFill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      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 .    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zh-CN" sz="2000" b="1" dirty="0">
                  <a:solidFill>
                    <a:srgbClr val="FF0000"/>
                  </a:solidFill>
                </a:endParaRPr>
              </a:p>
              <a:p>
                <a:pPr indent="269875" algn="l" defTabSz="762000" eaLnBrk="1" hangingPunct="1">
                  <a:lnSpc>
                    <a:spcPct val="120000"/>
                  </a:lnSpc>
                  <a:spcBef>
                    <a:spcPts val="1200"/>
                  </a:spcBef>
                  <a:defRPr/>
                </a:pPr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  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残差 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𝟏𝟎𝟑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𝟖𝟏𝟐𝟓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𝟔</m:t>
                        </m:r>
                      </m:sup>
                    </m:sSup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𝟏𝟎𝟑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𝟖𝟏𝟐𝟓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𝟔𝟒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𝟑𝟗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𝟖𝟏𝟐𝟓</m:t>
                    </m:r>
                  </m:oMath>
                </a14:m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   </a:t>
                </a:r>
              </a:p>
              <a:p>
                <a:pPr indent="269875" algn="l" defTabSz="762000" eaLnBrk="1" hangingPunct="1">
                  <a:lnSpc>
                    <a:spcPct val="120000"/>
                  </a:lnSpc>
                  <a:spcBef>
                    <a:spcPts val="0"/>
                  </a:spcBef>
                  <a:defRPr/>
                </a:pPr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  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残差 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𝟑𝟗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𝟖𝟏𝟐𝟓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</m:t>
                        </m:r>
                      </m:sup>
                    </m:sSup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𝟑𝟗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𝟖𝟏𝟐𝟓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𝟑𝟐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𝟕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𝟖𝟏𝟐𝟓</m:t>
                    </m:r>
                  </m:oMath>
                </a14:m>
                <a:r>
                  <a:rPr lang="en-US" altLang="zh-CN" sz="2000" b="1" dirty="0">
                    <a:solidFill>
                      <a:srgbClr val="000066"/>
                    </a:solidFill>
                  </a:rPr>
                  <a:t>  </a:t>
                </a:r>
                <a:endParaRPr lang="en-US" altLang="zh-CN" sz="2000" b="1" dirty="0" smtClean="0">
                  <a:solidFill>
                    <a:srgbClr val="000066"/>
                  </a:solidFill>
                </a:endParaRPr>
              </a:p>
              <a:p>
                <a:pPr indent="269875" algn="l" defTabSz="762000" eaLnBrk="1" hangingPunct="1">
                  <a:lnSpc>
                    <a:spcPct val="120000"/>
                  </a:lnSpc>
                  <a:spcBef>
                    <a:spcPts val="0"/>
                  </a:spcBef>
                  <a:defRPr/>
                </a:pPr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  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残差 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𝟖𝟏𝟐𝟓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𝟖𝟏𝟐𝟓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𝟖𝟏𝟐𝟓</m:t>
                    </m:r>
                  </m:oMath>
                </a14:m>
                <a:endParaRPr lang="en-US" altLang="zh-CN" sz="2000" b="1" dirty="0">
                  <a:solidFill>
                    <a:srgbClr val="000066"/>
                  </a:solidFill>
                </a:endParaRPr>
              </a:p>
              <a:p>
                <a:pPr indent="269875" algn="l" defTabSz="762000" eaLnBrk="1" hangingPunct="1">
                  <a:lnSpc>
                    <a:spcPct val="120000"/>
                  </a:lnSpc>
                  <a:spcBef>
                    <a:spcPts val="0"/>
                  </a:spcBef>
                  <a:defRPr/>
                </a:pPr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  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残差 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𝟖𝟏𝟐𝟓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𝟖𝟏𝟐𝟓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𝟖𝟏𝟐𝟓</m:t>
                    </m:r>
                  </m:oMath>
                </a14:m>
                <a:endParaRPr lang="en-US" altLang="zh-CN" sz="2000" b="1" dirty="0" smtClean="0">
                  <a:solidFill>
                    <a:srgbClr val="000066"/>
                  </a:solidFill>
                </a:endParaRPr>
              </a:p>
              <a:p>
                <a:pPr indent="269875" algn="l" defTabSz="762000" eaLnBrk="1" hangingPunct="1">
                  <a:lnSpc>
                    <a:spcPct val="120000"/>
                  </a:lnSpc>
                  <a:spcBef>
                    <a:spcPts val="0"/>
                  </a:spcBef>
                  <a:defRPr/>
                </a:pPr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  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残差 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𝟖𝟏𝟐𝟓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p>
                    </m:sSup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𝟖𝟏𝟐𝟓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𝟖𝟏𝟐𝟓</m:t>
                    </m:r>
                  </m:oMath>
                </a14:m>
                <a:endParaRPr lang="en-US" altLang="zh-CN" sz="2000" b="1" dirty="0">
                  <a:solidFill>
                    <a:srgbClr val="000066"/>
                  </a:solidFill>
                </a:endParaRPr>
              </a:p>
              <a:p>
                <a:pPr indent="269875" algn="l" defTabSz="762000" eaLnBrk="1" hangingPunct="1">
                  <a:lnSpc>
                    <a:spcPct val="120000"/>
                  </a:lnSpc>
                  <a:spcBef>
                    <a:spcPts val="0"/>
                  </a:spcBef>
                  <a:defRPr/>
                </a:pPr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  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残差 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𝟖𝟏𝟐𝟓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𝟖𝟏𝟐𝟓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𝟏𝟐𝟓</m:t>
                    </m:r>
                  </m:oMath>
                </a14:m>
                <a:endParaRPr lang="en-US" altLang="zh-CN" sz="2000" b="1" dirty="0">
                  <a:solidFill>
                    <a:srgbClr val="000066"/>
                  </a:solidFill>
                </a:endParaRPr>
              </a:p>
              <a:p>
                <a:pPr indent="269875" algn="l" defTabSz="762000" eaLnBrk="1" hangingPunct="1">
                  <a:lnSpc>
                    <a:spcPct val="120000"/>
                  </a:lnSpc>
                  <a:spcBef>
                    <a:spcPts val="0"/>
                  </a:spcBef>
                  <a:defRPr/>
                </a:pPr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  </a:t>
                </a:r>
                <a:endParaRPr lang="en-US" altLang="zh-CN" sz="2000" b="1" dirty="0">
                  <a:solidFill>
                    <a:srgbClr val="000066"/>
                  </a:solidFill>
                </a:endParaRPr>
              </a:p>
            </p:txBody>
          </p:sp>
        </mc:Choice>
        <mc:Fallback>
          <p:sp>
            <p:nvSpPr>
              <p:cNvPr id="801797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68000" y="1414463"/>
                <a:ext cx="8280000" cy="471487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94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8A0B8C5-4F91-42CF-8EC6-1A2039C84967}" type="datetime1">
              <a:rPr lang="zh-CN" altLang="en-US"/>
              <a:pPr>
                <a:defRPr/>
              </a:pPr>
              <a:t>2022/3/4</a:t>
            </a:fld>
            <a:endParaRPr lang="en-US" altLang="zh-CN"/>
          </a:p>
        </p:txBody>
      </p:sp>
      <p:sp>
        <p:nvSpPr>
          <p:cNvPr id="801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 anchor="ctr"/>
          <a:lstStyle/>
          <a:p>
            <a:pPr algn="l" eaLnBrk="1" fontAlgn="b" hangingPunct="1">
              <a:defRPr/>
            </a:pPr>
            <a:r>
              <a:rPr lang="en-US" altLang="zh-CN" sz="3600" dirty="0" smtClean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3.1</a:t>
            </a:r>
            <a:r>
              <a:rPr lang="zh-CN" altLang="en-US" sz="3600" dirty="0" smtClean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数的表示方法和转换</a:t>
            </a:r>
            <a:r>
              <a:rPr lang="en-US" altLang="zh-CN" sz="4400" dirty="0" smtClean="0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410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10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01797" name="Rectangle 5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468000" y="1414463"/>
                <a:ext cx="8280000" cy="4714875"/>
              </a:xfrm>
            </p:spPr>
            <p:txBody>
              <a:bodyPr/>
              <a:lstStyle/>
              <a:p>
                <a:pPr indent="269875" algn="l" defTabSz="762000" eaLnBrk="1" hangingPunct="1">
                  <a:spcBef>
                    <a:spcPts val="0"/>
                  </a:spcBef>
                  <a:defRPr/>
                </a:pPr>
                <a:r>
                  <a:rPr lang="en-US" altLang="zh-CN" sz="2000" b="1" dirty="0" smtClean="0">
                    <a:solidFill>
                      <a:srgbClr val="000066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sSup>
                            <m:sSupPr>
                              <m:ctrlP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𝟕</m:t>
                              </m:r>
                            </m:sup>
                          </m:sSup>
                        </m:e>
                      </m:mr>
                      <m:mr>
                        <m:e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𝟏𝟐𝟖</m:t>
                          </m:r>
                        </m:e>
                      </m:mr>
                    </m:m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sSup>
                            <m:sSupPr>
                              <m:ctrlP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𝟔</m:t>
                              </m:r>
                            </m:sup>
                          </m:sSup>
                        </m:e>
                      </m:mr>
                      <m:mr>
                        <m:e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𝟔𝟒</m:t>
                          </m:r>
                        </m:e>
                      </m:mr>
                    </m:m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sSup>
                            <m:sSupPr>
                              <m:ctrlP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𝟓</m:t>
                              </m:r>
                            </m:sup>
                          </m:sSup>
                        </m:e>
                      </m:mr>
                      <m:mr>
                        <m:e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𝟑𝟐</m:t>
                          </m:r>
                        </m:e>
                      </m:mr>
                    </m:m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sSup>
                            <m:sSupPr>
                              <m:ctrlP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</m:sup>
                          </m:sSup>
                        </m:e>
                      </m:mr>
                      <m:mr>
                        <m:e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𝟏𝟔</m:t>
                          </m:r>
                        </m:e>
                      </m:mr>
                    </m:m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sSup>
                            <m:sSupPr>
                              <m:ctrlP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</m:e>
                      </m:mr>
                      <m:mr>
                        <m:e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𝟖</m:t>
                          </m:r>
                        </m:e>
                      </m:mr>
                    </m:m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sSup>
                            <m:sSupPr>
                              <m:ctrlP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mr>
                      <m:mr>
                        <m:e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e>
                      </m:mr>
                    </m:m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sSup>
                            <m:sSupPr>
                              <m:ctrlP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e>
                      </m:mr>
                      <m:mr>
                        <m:e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e>
                      </m:mr>
                    </m:m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sSup>
                            <m:sSupPr>
                              <m:ctrlP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p>
                          </m:sSup>
                        </m:e>
                      </m:mr>
                      <m:mr>
                        <m:e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e>
                      </m:mr>
                    </m:m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CN" sz="2000" b="1" i="1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</m:e>
                      </m:mr>
                      <m:mr>
                        <m:e>
                          <m:r>
                            <a:rPr lang="en-US" altLang="zh-CN" sz="2000" b="1" i="1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</m:e>
                      </m:mr>
                    </m:m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sSup>
                            <m:sSupPr>
                              <m:ctrlP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e>
                      </m:mr>
                      <m:mr>
                        <m:e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e>
                      </m:mr>
                    </m:m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sSup>
                            <m:sSupPr>
                              <m:ctrlP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mr>
                      <m:mr>
                        <m:e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𝟐𝟓</m:t>
                          </m:r>
                        </m:e>
                      </m:mr>
                    </m:m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sSup>
                            <m:sSupPr>
                              <m:ctrlP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</m:e>
                      </m:mr>
                      <m:mr>
                        <m:e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𝟏𝟐𝟓</m:t>
                          </m:r>
                        </m:e>
                      </m:mr>
                    </m:m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sSup>
                            <m:sSupPr>
                              <m:ctrlP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</m:sup>
                          </m:sSup>
                        </m:e>
                      </m:mr>
                      <m:mr>
                        <m:e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𝟎𝟔𝟐𝟓</m:t>
                          </m:r>
                        </m:e>
                      </m:mr>
                    </m:m>
                  </m:oMath>
                </a14:m>
                <a:endParaRPr lang="en-US" altLang="zh-CN" sz="2000" b="1" dirty="0" smtClean="0">
                  <a:solidFill>
                    <a:srgbClr val="000066"/>
                  </a:solidFill>
                </a:endParaRPr>
              </a:p>
              <a:p>
                <a:pPr indent="269875" algn="l" defTabSz="762000" eaLnBrk="1" hangingPunct="1">
                  <a:lnSpc>
                    <a:spcPct val="150000"/>
                  </a:lnSpc>
                  <a:spcBef>
                    <a:spcPts val="0"/>
                  </a:spcBef>
                  <a:defRPr/>
                </a:pPr>
                <a:r>
                  <a:rPr lang="en-US" altLang="zh-CN" sz="2000" b="1" dirty="0" smtClean="0">
                    <a:solidFill>
                      <a:srgbClr val="FF0000"/>
                    </a:solidFill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      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 .    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zh-CN" sz="2000" b="1" dirty="0">
                  <a:solidFill>
                    <a:srgbClr val="FF0000"/>
                  </a:solidFill>
                </a:endParaRPr>
              </a:p>
              <a:p>
                <a:pPr indent="269875" algn="l" defTabSz="762000" eaLnBrk="1" hangingPunct="1">
                  <a:lnSpc>
                    <a:spcPct val="120000"/>
                  </a:lnSpc>
                  <a:spcBef>
                    <a:spcPts val="1200"/>
                  </a:spcBef>
                  <a:defRPr/>
                </a:pPr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  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残差 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𝟏𝟎𝟑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𝟖𝟏𝟐𝟓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𝟔</m:t>
                        </m:r>
                      </m:sup>
                    </m:sSup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𝟏𝟎𝟑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𝟖𝟏𝟐𝟓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𝟔𝟒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𝟑𝟗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𝟖𝟏𝟐𝟓</m:t>
                    </m:r>
                  </m:oMath>
                </a14:m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   </a:t>
                </a:r>
              </a:p>
              <a:p>
                <a:pPr indent="269875" algn="l" defTabSz="762000" eaLnBrk="1" hangingPunct="1">
                  <a:lnSpc>
                    <a:spcPct val="120000"/>
                  </a:lnSpc>
                  <a:spcBef>
                    <a:spcPts val="0"/>
                  </a:spcBef>
                  <a:defRPr/>
                </a:pPr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  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残差 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𝟑𝟗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𝟖𝟏𝟐𝟓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</m:t>
                        </m:r>
                      </m:sup>
                    </m:sSup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𝟑𝟗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𝟖𝟏𝟐𝟓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𝟑𝟐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𝟕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𝟖𝟏𝟐𝟓</m:t>
                    </m:r>
                  </m:oMath>
                </a14:m>
                <a:r>
                  <a:rPr lang="en-US" altLang="zh-CN" sz="2000" b="1" dirty="0">
                    <a:solidFill>
                      <a:srgbClr val="000066"/>
                    </a:solidFill>
                  </a:rPr>
                  <a:t>  </a:t>
                </a:r>
                <a:endParaRPr lang="en-US" altLang="zh-CN" sz="2000" b="1" dirty="0" smtClean="0">
                  <a:solidFill>
                    <a:srgbClr val="000066"/>
                  </a:solidFill>
                </a:endParaRPr>
              </a:p>
              <a:p>
                <a:pPr indent="269875" algn="l" defTabSz="762000" eaLnBrk="1" hangingPunct="1">
                  <a:lnSpc>
                    <a:spcPct val="120000"/>
                  </a:lnSpc>
                  <a:spcBef>
                    <a:spcPts val="0"/>
                  </a:spcBef>
                  <a:defRPr/>
                </a:pPr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  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残差 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𝟖𝟏𝟐𝟓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𝟖𝟏𝟐𝟓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𝟖𝟏𝟐𝟓</m:t>
                    </m:r>
                  </m:oMath>
                </a14:m>
                <a:endParaRPr lang="en-US" altLang="zh-CN" sz="2000" b="1" dirty="0">
                  <a:solidFill>
                    <a:srgbClr val="000066"/>
                  </a:solidFill>
                </a:endParaRPr>
              </a:p>
              <a:p>
                <a:pPr indent="269875" algn="l" defTabSz="762000" eaLnBrk="1" hangingPunct="1">
                  <a:lnSpc>
                    <a:spcPct val="120000"/>
                  </a:lnSpc>
                  <a:spcBef>
                    <a:spcPts val="0"/>
                  </a:spcBef>
                  <a:defRPr/>
                </a:pPr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  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残差 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𝟖𝟏𝟐𝟓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𝟖𝟏𝟐𝟓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𝟖𝟏𝟐𝟓</m:t>
                    </m:r>
                  </m:oMath>
                </a14:m>
                <a:endParaRPr lang="en-US" altLang="zh-CN" sz="2000" b="1" dirty="0" smtClean="0">
                  <a:solidFill>
                    <a:srgbClr val="000066"/>
                  </a:solidFill>
                </a:endParaRPr>
              </a:p>
              <a:p>
                <a:pPr indent="269875" algn="l" defTabSz="762000" eaLnBrk="1" hangingPunct="1">
                  <a:lnSpc>
                    <a:spcPct val="120000"/>
                  </a:lnSpc>
                  <a:spcBef>
                    <a:spcPts val="0"/>
                  </a:spcBef>
                  <a:defRPr/>
                </a:pPr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  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残差 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𝟖𝟏𝟐𝟓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p>
                    </m:sSup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𝟖𝟏𝟐𝟓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𝟖𝟏𝟐𝟓</m:t>
                    </m:r>
                  </m:oMath>
                </a14:m>
                <a:endParaRPr lang="en-US" altLang="zh-CN" sz="2000" b="1" dirty="0">
                  <a:solidFill>
                    <a:srgbClr val="000066"/>
                  </a:solidFill>
                </a:endParaRPr>
              </a:p>
              <a:p>
                <a:pPr indent="269875" algn="l" defTabSz="762000" eaLnBrk="1" hangingPunct="1">
                  <a:lnSpc>
                    <a:spcPct val="120000"/>
                  </a:lnSpc>
                  <a:spcBef>
                    <a:spcPts val="0"/>
                  </a:spcBef>
                  <a:defRPr/>
                </a:pPr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  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残差 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𝟖𝟏𝟐𝟓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𝟖𝟏𝟐𝟓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𝟏𝟐𝟓</m:t>
                    </m:r>
                  </m:oMath>
                </a14:m>
                <a:endParaRPr lang="en-US" altLang="zh-CN" sz="2000" b="1" dirty="0">
                  <a:solidFill>
                    <a:srgbClr val="000066"/>
                  </a:solidFill>
                </a:endParaRPr>
              </a:p>
              <a:p>
                <a:pPr indent="269875" algn="l" defTabSz="762000" eaLnBrk="1" hangingPunct="1">
                  <a:lnSpc>
                    <a:spcPct val="120000"/>
                  </a:lnSpc>
                  <a:spcBef>
                    <a:spcPts val="0"/>
                  </a:spcBef>
                  <a:defRPr/>
                </a:pPr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  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残差 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𝟏𝟐𝟓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𝟏𝟐𝟓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𝟎𝟔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𝟐𝟓</m:t>
                    </m:r>
                  </m:oMath>
                </a14:m>
                <a:endParaRPr lang="en-US" altLang="zh-CN" sz="2000" b="1" dirty="0">
                  <a:solidFill>
                    <a:srgbClr val="000066"/>
                  </a:solidFill>
                </a:endParaRPr>
              </a:p>
              <a:p>
                <a:pPr indent="269875" algn="l" defTabSz="762000" eaLnBrk="1" hangingPunct="1">
                  <a:lnSpc>
                    <a:spcPct val="120000"/>
                  </a:lnSpc>
                  <a:spcBef>
                    <a:spcPts val="0"/>
                  </a:spcBef>
                  <a:defRPr/>
                </a:pPr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  </a:t>
                </a:r>
                <a:endParaRPr lang="en-US" altLang="zh-CN" sz="2000" b="1" dirty="0">
                  <a:solidFill>
                    <a:srgbClr val="000066"/>
                  </a:solidFill>
                </a:endParaRPr>
              </a:p>
            </p:txBody>
          </p:sp>
        </mc:Choice>
        <mc:Fallback>
          <p:sp>
            <p:nvSpPr>
              <p:cNvPr id="801797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68000" y="1414463"/>
                <a:ext cx="8280000" cy="471487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018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8A0B8C5-4F91-42CF-8EC6-1A2039C84967}" type="datetime1">
              <a:rPr lang="zh-CN" altLang="en-US"/>
              <a:pPr>
                <a:defRPr/>
              </a:pPr>
              <a:t>2022/3/4</a:t>
            </a:fld>
            <a:endParaRPr lang="en-US" altLang="zh-CN"/>
          </a:p>
        </p:txBody>
      </p:sp>
      <p:sp>
        <p:nvSpPr>
          <p:cNvPr id="801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 anchor="ctr"/>
          <a:lstStyle/>
          <a:p>
            <a:pPr algn="l" eaLnBrk="1" fontAlgn="b" hangingPunct="1">
              <a:defRPr/>
            </a:pPr>
            <a:r>
              <a:rPr lang="en-US" altLang="zh-CN" sz="3600" dirty="0" smtClean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3.1</a:t>
            </a:r>
            <a:r>
              <a:rPr lang="zh-CN" altLang="en-US" sz="3600" dirty="0" smtClean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数的表示方法和转换</a:t>
            </a:r>
            <a:r>
              <a:rPr lang="en-US" altLang="zh-CN" sz="4400" dirty="0" smtClean="0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410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10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01797" name="Rectangle 5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468000" y="1414463"/>
                <a:ext cx="8280000" cy="4714875"/>
              </a:xfrm>
            </p:spPr>
            <p:txBody>
              <a:bodyPr/>
              <a:lstStyle/>
              <a:p>
                <a:pPr indent="269875" algn="l" defTabSz="762000" eaLnBrk="1" hangingPunct="1">
                  <a:spcBef>
                    <a:spcPts val="0"/>
                  </a:spcBef>
                  <a:defRPr/>
                </a:pPr>
                <a:r>
                  <a:rPr lang="en-US" altLang="zh-CN" sz="2000" b="1" dirty="0" smtClean="0">
                    <a:solidFill>
                      <a:srgbClr val="000066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sSup>
                            <m:sSupPr>
                              <m:ctrlP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𝟕</m:t>
                              </m:r>
                            </m:sup>
                          </m:sSup>
                        </m:e>
                      </m:mr>
                      <m:mr>
                        <m:e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𝟏𝟐𝟖</m:t>
                          </m:r>
                        </m:e>
                      </m:mr>
                    </m:m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sSup>
                            <m:sSupPr>
                              <m:ctrlP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𝟔</m:t>
                              </m:r>
                            </m:sup>
                          </m:sSup>
                        </m:e>
                      </m:mr>
                      <m:mr>
                        <m:e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𝟔𝟒</m:t>
                          </m:r>
                        </m:e>
                      </m:mr>
                    </m:m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sSup>
                            <m:sSupPr>
                              <m:ctrlP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𝟓</m:t>
                              </m:r>
                            </m:sup>
                          </m:sSup>
                        </m:e>
                      </m:mr>
                      <m:mr>
                        <m:e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𝟑𝟐</m:t>
                          </m:r>
                        </m:e>
                      </m:mr>
                    </m:m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sSup>
                            <m:sSupPr>
                              <m:ctrlP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</m:sup>
                          </m:sSup>
                        </m:e>
                      </m:mr>
                      <m:mr>
                        <m:e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𝟏𝟔</m:t>
                          </m:r>
                        </m:e>
                      </m:mr>
                    </m:m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sSup>
                            <m:sSupPr>
                              <m:ctrlP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</m:e>
                      </m:mr>
                      <m:mr>
                        <m:e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𝟖</m:t>
                          </m:r>
                        </m:e>
                      </m:mr>
                    </m:m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sSup>
                            <m:sSupPr>
                              <m:ctrlP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mr>
                      <m:mr>
                        <m:e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e>
                      </m:mr>
                    </m:m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sSup>
                            <m:sSupPr>
                              <m:ctrlP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e>
                      </m:mr>
                      <m:mr>
                        <m:e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e>
                      </m:mr>
                    </m:m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sSup>
                            <m:sSupPr>
                              <m:ctrlP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p>
                          </m:sSup>
                        </m:e>
                      </m:mr>
                      <m:mr>
                        <m:e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e>
                      </m:mr>
                    </m:m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CN" sz="2000" b="1" i="1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</m:e>
                      </m:mr>
                      <m:mr>
                        <m:e>
                          <m:r>
                            <a:rPr lang="en-US" altLang="zh-CN" sz="2000" b="1" i="1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</m:e>
                      </m:mr>
                    </m:m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sSup>
                            <m:sSupPr>
                              <m:ctrlP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e>
                      </m:mr>
                      <m:mr>
                        <m:e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e>
                      </m:mr>
                    </m:m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sSup>
                            <m:sSupPr>
                              <m:ctrlP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mr>
                      <m:mr>
                        <m:e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𝟐𝟓</m:t>
                          </m:r>
                        </m:e>
                      </m:mr>
                    </m:m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sSup>
                            <m:sSupPr>
                              <m:ctrlP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</m:e>
                      </m:mr>
                      <m:mr>
                        <m:e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𝟏𝟐𝟓</m:t>
                          </m:r>
                        </m:e>
                      </m:mr>
                    </m:m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sSup>
                            <m:sSupPr>
                              <m:ctrlP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</m:sup>
                          </m:sSup>
                        </m:e>
                      </m:mr>
                      <m:mr>
                        <m:e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𝟎𝟔𝟐𝟓</m:t>
                          </m:r>
                        </m:e>
                      </m:mr>
                    </m:m>
                  </m:oMath>
                </a14:m>
                <a:endParaRPr lang="en-US" altLang="zh-CN" sz="2000" b="1" dirty="0" smtClean="0">
                  <a:solidFill>
                    <a:srgbClr val="000066"/>
                  </a:solidFill>
                </a:endParaRPr>
              </a:p>
              <a:p>
                <a:pPr indent="269875" algn="l" defTabSz="762000" eaLnBrk="1" hangingPunct="1">
                  <a:lnSpc>
                    <a:spcPct val="150000"/>
                  </a:lnSpc>
                  <a:spcBef>
                    <a:spcPts val="0"/>
                  </a:spcBef>
                  <a:defRPr/>
                </a:pPr>
                <a:r>
                  <a:rPr lang="en-US" altLang="zh-CN" sz="2000" b="1" dirty="0" smtClean="0">
                    <a:solidFill>
                      <a:srgbClr val="FF0000"/>
                    </a:solidFill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      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 .    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         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             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zh-CN" sz="2000" b="1" dirty="0">
                  <a:solidFill>
                    <a:srgbClr val="FF0000"/>
                  </a:solidFill>
                </a:endParaRPr>
              </a:p>
              <a:p>
                <a:pPr indent="269875" algn="l" defTabSz="762000" eaLnBrk="1" hangingPunct="1">
                  <a:lnSpc>
                    <a:spcPct val="120000"/>
                  </a:lnSpc>
                  <a:spcBef>
                    <a:spcPts val="1200"/>
                  </a:spcBef>
                  <a:defRPr/>
                </a:pPr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  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残差 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𝟏𝟎𝟑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𝟖𝟏𝟐𝟓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𝟔</m:t>
                        </m:r>
                      </m:sup>
                    </m:sSup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𝟏𝟎𝟑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𝟖𝟏𝟐𝟓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𝟔𝟒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𝟑𝟗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𝟖𝟏𝟐𝟓</m:t>
                    </m:r>
                  </m:oMath>
                </a14:m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   </a:t>
                </a:r>
              </a:p>
              <a:p>
                <a:pPr indent="269875" algn="l" defTabSz="762000" eaLnBrk="1" hangingPunct="1">
                  <a:lnSpc>
                    <a:spcPct val="120000"/>
                  </a:lnSpc>
                  <a:spcBef>
                    <a:spcPts val="0"/>
                  </a:spcBef>
                  <a:defRPr/>
                </a:pPr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  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残差 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𝟑𝟗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𝟖𝟏𝟐𝟓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</m:t>
                        </m:r>
                      </m:sup>
                    </m:sSup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𝟑𝟗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𝟖𝟏𝟐𝟓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𝟑𝟐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𝟕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𝟖𝟏𝟐𝟓</m:t>
                    </m:r>
                  </m:oMath>
                </a14:m>
                <a:r>
                  <a:rPr lang="en-US" altLang="zh-CN" sz="2000" b="1" dirty="0">
                    <a:solidFill>
                      <a:srgbClr val="000066"/>
                    </a:solidFill>
                  </a:rPr>
                  <a:t>  </a:t>
                </a:r>
                <a:endParaRPr lang="en-US" altLang="zh-CN" sz="2000" b="1" dirty="0" smtClean="0">
                  <a:solidFill>
                    <a:srgbClr val="000066"/>
                  </a:solidFill>
                </a:endParaRPr>
              </a:p>
              <a:p>
                <a:pPr indent="269875" algn="l" defTabSz="762000" eaLnBrk="1" hangingPunct="1">
                  <a:lnSpc>
                    <a:spcPct val="120000"/>
                  </a:lnSpc>
                  <a:spcBef>
                    <a:spcPts val="0"/>
                  </a:spcBef>
                  <a:defRPr/>
                </a:pPr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  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残差 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𝟖𝟏𝟐𝟓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𝟖𝟏𝟐𝟓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𝟖𝟏𝟐𝟓</m:t>
                    </m:r>
                  </m:oMath>
                </a14:m>
                <a:endParaRPr lang="en-US" altLang="zh-CN" sz="2000" b="1" dirty="0">
                  <a:solidFill>
                    <a:srgbClr val="000066"/>
                  </a:solidFill>
                </a:endParaRPr>
              </a:p>
              <a:p>
                <a:pPr indent="269875" algn="l" defTabSz="762000" eaLnBrk="1" hangingPunct="1">
                  <a:lnSpc>
                    <a:spcPct val="120000"/>
                  </a:lnSpc>
                  <a:spcBef>
                    <a:spcPts val="0"/>
                  </a:spcBef>
                  <a:defRPr/>
                </a:pPr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  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残差 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𝟖𝟏𝟐𝟓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𝟖𝟏𝟐𝟓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𝟖𝟏𝟐𝟓</m:t>
                    </m:r>
                  </m:oMath>
                </a14:m>
                <a:endParaRPr lang="en-US" altLang="zh-CN" sz="2000" b="1" dirty="0" smtClean="0">
                  <a:solidFill>
                    <a:srgbClr val="000066"/>
                  </a:solidFill>
                </a:endParaRPr>
              </a:p>
              <a:p>
                <a:pPr indent="269875" algn="l" defTabSz="762000" eaLnBrk="1" hangingPunct="1">
                  <a:lnSpc>
                    <a:spcPct val="120000"/>
                  </a:lnSpc>
                  <a:spcBef>
                    <a:spcPts val="0"/>
                  </a:spcBef>
                  <a:defRPr/>
                </a:pPr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  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残差 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𝟖𝟏𝟐𝟓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p>
                    </m:sSup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𝟖𝟏𝟐𝟓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𝟖𝟏𝟐𝟓</m:t>
                    </m:r>
                  </m:oMath>
                </a14:m>
                <a:endParaRPr lang="en-US" altLang="zh-CN" sz="2000" b="1" dirty="0">
                  <a:solidFill>
                    <a:srgbClr val="000066"/>
                  </a:solidFill>
                </a:endParaRPr>
              </a:p>
              <a:p>
                <a:pPr indent="269875" algn="l" defTabSz="762000" eaLnBrk="1" hangingPunct="1">
                  <a:lnSpc>
                    <a:spcPct val="120000"/>
                  </a:lnSpc>
                  <a:spcBef>
                    <a:spcPts val="0"/>
                  </a:spcBef>
                  <a:defRPr/>
                </a:pPr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  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残差 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𝟖𝟏𝟐𝟓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𝟖𝟏𝟐𝟓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𝟏𝟐𝟓</m:t>
                    </m:r>
                  </m:oMath>
                </a14:m>
                <a:endParaRPr lang="en-US" altLang="zh-CN" sz="2000" b="1" dirty="0">
                  <a:solidFill>
                    <a:srgbClr val="000066"/>
                  </a:solidFill>
                </a:endParaRPr>
              </a:p>
              <a:p>
                <a:pPr indent="269875" algn="l" defTabSz="762000" eaLnBrk="1" hangingPunct="1">
                  <a:lnSpc>
                    <a:spcPct val="120000"/>
                  </a:lnSpc>
                  <a:spcBef>
                    <a:spcPts val="0"/>
                  </a:spcBef>
                  <a:defRPr/>
                </a:pPr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  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残差 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𝟏𝟐𝟓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𝟏𝟐𝟓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𝟎𝟔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𝟐𝟓</m:t>
                    </m:r>
                  </m:oMath>
                </a14:m>
                <a:endParaRPr lang="en-US" altLang="zh-CN" sz="2000" b="1" dirty="0">
                  <a:solidFill>
                    <a:srgbClr val="000066"/>
                  </a:solidFill>
                </a:endParaRPr>
              </a:p>
              <a:p>
                <a:pPr indent="269875" algn="l" defTabSz="762000" eaLnBrk="1" hangingPunct="1">
                  <a:lnSpc>
                    <a:spcPct val="120000"/>
                  </a:lnSpc>
                  <a:spcBef>
                    <a:spcPts val="0"/>
                  </a:spcBef>
                  <a:defRPr/>
                </a:pPr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  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残差 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𝟎𝟔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𝟐𝟓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𝟎𝟔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𝟐𝟓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𝟎𝟔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𝟐𝟓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zh-CN" sz="2000" b="1" dirty="0">
                  <a:solidFill>
                    <a:srgbClr val="000066"/>
                  </a:solidFill>
                </a:endParaRPr>
              </a:p>
              <a:p>
                <a:pPr indent="269875" algn="l" defTabSz="762000" eaLnBrk="1" hangingPunct="1">
                  <a:spcBef>
                    <a:spcPts val="0"/>
                  </a:spcBef>
                  <a:defRPr/>
                </a:pPr>
                <a:endParaRPr lang="en-US" altLang="zh-CN" sz="2000" b="1" dirty="0">
                  <a:solidFill>
                    <a:srgbClr val="000066"/>
                  </a:solidFill>
                </a:endParaRPr>
              </a:p>
            </p:txBody>
          </p:sp>
        </mc:Choice>
        <mc:Fallback>
          <p:sp>
            <p:nvSpPr>
              <p:cNvPr id="801797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68000" y="1414463"/>
                <a:ext cx="8280000" cy="471487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360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8A0B8C5-4F91-42CF-8EC6-1A2039C84967}" type="datetime1">
              <a:rPr lang="zh-CN" altLang="en-US"/>
              <a:pPr>
                <a:defRPr/>
              </a:pPr>
              <a:t>2022/3/4</a:t>
            </a:fld>
            <a:endParaRPr lang="en-US" altLang="zh-CN"/>
          </a:p>
        </p:txBody>
      </p:sp>
      <p:sp>
        <p:nvSpPr>
          <p:cNvPr id="801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 anchor="ctr"/>
          <a:lstStyle/>
          <a:p>
            <a:pPr algn="l" eaLnBrk="1" fontAlgn="b" hangingPunct="1">
              <a:defRPr/>
            </a:pPr>
            <a:r>
              <a:rPr lang="en-US" altLang="zh-CN" sz="3600" dirty="0" smtClean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3.1</a:t>
            </a:r>
            <a:r>
              <a:rPr lang="zh-CN" altLang="en-US" sz="3600" dirty="0" smtClean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数的表示方法和转换</a:t>
            </a:r>
            <a:r>
              <a:rPr lang="en-US" altLang="zh-CN" sz="4400" dirty="0" smtClean="0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410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10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1797" name="Rectangle 5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468000" y="1414463"/>
                <a:ext cx="8280000" cy="4714875"/>
              </a:xfrm>
            </p:spPr>
            <p:txBody>
              <a:bodyPr/>
              <a:lstStyle/>
              <a:p>
                <a:pPr indent="269875" algn="l" defTabSz="762000" eaLnBrk="1" hangingPunct="1">
                  <a:spcBef>
                    <a:spcPts val="0"/>
                  </a:spcBef>
                  <a:defRPr/>
                </a:pPr>
                <a:r>
                  <a:rPr lang="en-US" altLang="zh-CN" sz="2000" b="1" dirty="0" smtClean="0">
                    <a:solidFill>
                      <a:srgbClr val="000066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sSup>
                            <m:sSupPr>
                              <m:ctrlP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𝟕</m:t>
                              </m:r>
                            </m:sup>
                          </m:sSup>
                        </m:e>
                      </m:mr>
                      <m:mr>
                        <m:e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𝟏𝟐𝟖</m:t>
                          </m:r>
                        </m:e>
                      </m:mr>
                    </m:m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sSup>
                            <m:sSupPr>
                              <m:ctrlP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𝟔</m:t>
                              </m:r>
                            </m:sup>
                          </m:sSup>
                        </m:e>
                      </m:mr>
                      <m:mr>
                        <m:e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𝟔𝟒</m:t>
                          </m:r>
                        </m:e>
                      </m:mr>
                    </m:m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sSup>
                            <m:sSupPr>
                              <m:ctrlP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𝟓</m:t>
                              </m:r>
                            </m:sup>
                          </m:sSup>
                        </m:e>
                      </m:mr>
                      <m:mr>
                        <m:e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𝟑𝟐</m:t>
                          </m:r>
                        </m:e>
                      </m:mr>
                    </m:m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sSup>
                            <m:sSupPr>
                              <m:ctrlP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</m:sup>
                          </m:sSup>
                        </m:e>
                      </m:mr>
                      <m:mr>
                        <m:e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𝟏𝟔</m:t>
                          </m:r>
                        </m:e>
                      </m:mr>
                    </m:m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sSup>
                            <m:sSupPr>
                              <m:ctrlP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</m:e>
                      </m:mr>
                      <m:mr>
                        <m:e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𝟖</m:t>
                          </m:r>
                        </m:e>
                      </m:mr>
                    </m:m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sSup>
                            <m:sSupPr>
                              <m:ctrlP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mr>
                      <m:mr>
                        <m:e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e>
                      </m:mr>
                    </m:m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sSup>
                            <m:sSupPr>
                              <m:ctrlP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e>
                      </m:mr>
                      <m:mr>
                        <m:e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e>
                      </m:mr>
                    </m:m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sSup>
                            <m:sSupPr>
                              <m:ctrlP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p>
                          </m:sSup>
                        </m:e>
                      </m:mr>
                      <m:mr>
                        <m:e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e>
                      </m:mr>
                    </m:m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CN" sz="2000" b="1" i="1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</m:e>
                      </m:mr>
                      <m:mr>
                        <m:e>
                          <m:r>
                            <a:rPr lang="en-US" altLang="zh-CN" sz="2000" b="1" i="1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</m:e>
                      </m:mr>
                    </m:m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sSup>
                            <m:sSupPr>
                              <m:ctrlP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e>
                      </m:mr>
                      <m:mr>
                        <m:e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e>
                      </m:mr>
                    </m:m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sSup>
                            <m:sSupPr>
                              <m:ctrlP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mr>
                      <m:mr>
                        <m:e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𝟐𝟓</m:t>
                          </m:r>
                        </m:e>
                      </m:mr>
                    </m:m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sSup>
                            <m:sSupPr>
                              <m:ctrlP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</m:e>
                      </m:mr>
                      <m:mr>
                        <m:e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𝟏𝟐𝟓</m:t>
                          </m:r>
                        </m:e>
                      </m:mr>
                    </m:m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sSup>
                            <m:sSupPr>
                              <m:ctrlP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</m:sup>
                          </m:sSup>
                        </m:e>
                      </m:mr>
                      <m:mr>
                        <m:e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𝟎𝟔𝟐𝟓</m:t>
                          </m:r>
                        </m:e>
                      </m:mr>
                    </m:m>
                  </m:oMath>
                </a14:m>
                <a:endParaRPr lang="en-US" altLang="zh-CN" sz="2000" b="1" dirty="0" smtClean="0">
                  <a:solidFill>
                    <a:srgbClr val="000066"/>
                  </a:solidFill>
                </a:endParaRPr>
              </a:p>
              <a:p>
                <a:pPr indent="269875" algn="l" defTabSz="762000" eaLnBrk="1" hangingPunct="1">
                  <a:lnSpc>
                    <a:spcPct val="150000"/>
                  </a:lnSpc>
                  <a:spcBef>
                    <a:spcPts val="0"/>
                  </a:spcBef>
                  <a:defRPr/>
                </a:pPr>
                <a:r>
                  <a:rPr lang="en-US" altLang="zh-CN" sz="2000" b="1" dirty="0" smtClean="0">
                    <a:solidFill>
                      <a:srgbClr val="FF0000"/>
                    </a:solidFill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      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 .    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         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             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zh-CN" sz="2000" b="1" dirty="0">
                  <a:solidFill>
                    <a:srgbClr val="FF0000"/>
                  </a:solidFill>
                </a:endParaRPr>
              </a:p>
              <a:p>
                <a:pPr indent="269875" algn="l" defTabSz="762000" eaLnBrk="1" hangingPunct="1">
                  <a:lnSpc>
                    <a:spcPct val="120000"/>
                  </a:lnSpc>
                  <a:spcBef>
                    <a:spcPts val="1200"/>
                  </a:spcBef>
                  <a:defRPr/>
                </a:pPr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  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残差 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𝟏𝟎𝟑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𝟖𝟏𝟐𝟓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𝟔</m:t>
                        </m:r>
                      </m:sup>
                    </m:sSup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𝟏𝟎𝟑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𝟖𝟏𝟐𝟓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𝟔𝟒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𝟑𝟗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𝟖𝟏𝟐𝟓</m:t>
                    </m:r>
                  </m:oMath>
                </a14:m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   </a:t>
                </a:r>
              </a:p>
              <a:p>
                <a:pPr indent="269875" algn="l" defTabSz="762000" eaLnBrk="1" hangingPunct="1">
                  <a:lnSpc>
                    <a:spcPct val="120000"/>
                  </a:lnSpc>
                  <a:spcBef>
                    <a:spcPts val="0"/>
                  </a:spcBef>
                  <a:defRPr/>
                </a:pPr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  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残差 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𝟑𝟗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𝟖𝟏𝟐𝟓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</m:t>
                        </m:r>
                      </m:sup>
                    </m:sSup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𝟑𝟗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𝟖𝟏𝟐𝟓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𝟑𝟐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𝟕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𝟖𝟏𝟐𝟓</m:t>
                    </m:r>
                  </m:oMath>
                </a14:m>
                <a:r>
                  <a:rPr lang="en-US" altLang="zh-CN" sz="2000" b="1" dirty="0">
                    <a:solidFill>
                      <a:srgbClr val="000066"/>
                    </a:solidFill>
                  </a:rPr>
                  <a:t>  </a:t>
                </a:r>
                <a:endParaRPr lang="en-US" altLang="zh-CN" sz="2000" b="1" dirty="0" smtClean="0">
                  <a:solidFill>
                    <a:srgbClr val="000066"/>
                  </a:solidFill>
                </a:endParaRPr>
              </a:p>
              <a:p>
                <a:pPr indent="269875" algn="l" defTabSz="762000" eaLnBrk="1" hangingPunct="1">
                  <a:lnSpc>
                    <a:spcPct val="120000"/>
                  </a:lnSpc>
                  <a:spcBef>
                    <a:spcPts val="0"/>
                  </a:spcBef>
                  <a:defRPr/>
                </a:pPr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  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残差 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𝟖𝟏𝟐𝟓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𝟖𝟏𝟐𝟓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𝟖𝟏𝟐𝟓</m:t>
                    </m:r>
                  </m:oMath>
                </a14:m>
                <a:endParaRPr lang="en-US" altLang="zh-CN" sz="2000" b="1" dirty="0">
                  <a:solidFill>
                    <a:srgbClr val="000066"/>
                  </a:solidFill>
                </a:endParaRPr>
              </a:p>
              <a:p>
                <a:pPr indent="269875" algn="l" defTabSz="762000" eaLnBrk="1" hangingPunct="1">
                  <a:lnSpc>
                    <a:spcPct val="120000"/>
                  </a:lnSpc>
                  <a:spcBef>
                    <a:spcPts val="0"/>
                  </a:spcBef>
                  <a:defRPr/>
                </a:pPr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  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残差 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𝟖𝟏𝟐𝟓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𝟖𝟏𝟐𝟓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𝟖𝟏𝟐𝟓</m:t>
                    </m:r>
                  </m:oMath>
                </a14:m>
                <a:endParaRPr lang="en-US" altLang="zh-CN" sz="2000" b="1" dirty="0" smtClean="0">
                  <a:solidFill>
                    <a:srgbClr val="000066"/>
                  </a:solidFill>
                </a:endParaRPr>
              </a:p>
              <a:p>
                <a:pPr indent="269875" algn="l" defTabSz="762000" eaLnBrk="1" hangingPunct="1">
                  <a:lnSpc>
                    <a:spcPct val="120000"/>
                  </a:lnSpc>
                  <a:spcBef>
                    <a:spcPts val="0"/>
                  </a:spcBef>
                  <a:defRPr/>
                </a:pPr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  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残差 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𝟖𝟏𝟐𝟓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p>
                    </m:sSup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𝟖𝟏𝟐𝟓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𝟖𝟏𝟐𝟓</m:t>
                    </m:r>
                  </m:oMath>
                </a14:m>
                <a:endParaRPr lang="en-US" altLang="zh-CN" sz="2000" b="1" dirty="0">
                  <a:solidFill>
                    <a:srgbClr val="000066"/>
                  </a:solidFill>
                </a:endParaRPr>
              </a:p>
              <a:p>
                <a:pPr indent="269875" algn="l" defTabSz="762000" eaLnBrk="1" hangingPunct="1">
                  <a:lnSpc>
                    <a:spcPct val="120000"/>
                  </a:lnSpc>
                  <a:spcBef>
                    <a:spcPts val="0"/>
                  </a:spcBef>
                  <a:defRPr/>
                </a:pPr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  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残差 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𝟖𝟏𝟐𝟓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𝟖𝟏𝟐𝟓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𝟏𝟐𝟓</m:t>
                    </m:r>
                  </m:oMath>
                </a14:m>
                <a:endParaRPr lang="en-US" altLang="zh-CN" sz="2000" b="1" dirty="0">
                  <a:solidFill>
                    <a:srgbClr val="000066"/>
                  </a:solidFill>
                </a:endParaRPr>
              </a:p>
              <a:p>
                <a:pPr indent="269875" algn="l" defTabSz="762000" eaLnBrk="1" hangingPunct="1">
                  <a:lnSpc>
                    <a:spcPct val="120000"/>
                  </a:lnSpc>
                  <a:spcBef>
                    <a:spcPts val="0"/>
                  </a:spcBef>
                  <a:defRPr/>
                </a:pPr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  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残差 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𝟏𝟐𝟓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𝟏𝟐𝟓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𝟎𝟔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𝟐𝟓</m:t>
                    </m:r>
                  </m:oMath>
                </a14:m>
                <a:endParaRPr lang="en-US" altLang="zh-CN" sz="2000" b="1" dirty="0">
                  <a:solidFill>
                    <a:srgbClr val="000066"/>
                  </a:solidFill>
                </a:endParaRPr>
              </a:p>
              <a:p>
                <a:pPr indent="269875" algn="l" defTabSz="762000" eaLnBrk="1" hangingPunct="1">
                  <a:lnSpc>
                    <a:spcPct val="120000"/>
                  </a:lnSpc>
                  <a:spcBef>
                    <a:spcPts val="0"/>
                  </a:spcBef>
                  <a:defRPr/>
                </a:pPr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  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残差 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𝟎𝟔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𝟐𝟓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𝟎𝟔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𝟐𝟓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𝟎𝟔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𝟐𝟓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zh-CN" sz="2000" b="1" dirty="0">
                  <a:solidFill>
                    <a:srgbClr val="000066"/>
                  </a:solidFill>
                </a:endParaRPr>
              </a:p>
              <a:p>
                <a:pPr indent="269875" algn="l" defTabSz="762000" eaLnBrk="1" hangingPunct="1">
                  <a:lnSpc>
                    <a:spcPct val="150000"/>
                  </a:lnSpc>
                  <a:spcBef>
                    <a:spcPts val="1200"/>
                  </a:spcBef>
                  <a:defRPr/>
                </a:pPr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  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最终结果：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𝟏𝟎𝟑</m:t>
                            </m: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𝟖𝟏𝟐𝟓</m:t>
                            </m:r>
                          </m:e>
                        </m:d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0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𝟏𝟏𝟎𝟎𝟏𝟏𝟏</m:t>
                            </m:r>
                            <m:r>
                              <a:rPr lang="en-US" altLang="zh-CN" sz="20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zh-CN" sz="20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𝟏𝟏𝟎𝟏</m:t>
                            </m:r>
                          </m:e>
                        </m:d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sz="2000" b="1" dirty="0">
                  <a:solidFill>
                    <a:srgbClr val="000066"/>
                  </a:solidFill>
                </a:endParaRPr>
              </a:p>
            </p:txBody>
          </p:sp>
        </mc:Choice>
        <mc:Fallback xmlns="">
          <p:sp>
            <p:nvSpPr>
              <p:cNvPr id="801797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68000" y="1414463"/>
                <a:ext cx="8280000" cy="4714875"/>
              </a:xfrm>
              <a:blipFill>
                <a:blip r:embed="rId2"/>
                <a:stretch>
                  <a:fillRect b="-41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350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8A0B8C5-4F91-42CF-8EC6-1A2039C84967}" type="datetime1">
              <a:rPr lang="zh-CN" altLang="en-US"/>
              <a:pPr>
                <a:defRPr/>
              </a:pPr>
              <a:t>2022/3/4</a:t>
            </a:fld>
            <a:endParaRPr lang="en-US" altLang="zh-CN"/>
          </a:p>
        </p:txBody>
      </p:sp>
      <p:sp>
        <p:nvSpPr>
          <p:cNvPr id="801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 anchor="ctr"/>
          <a:lstStyle/>
          <a:p>
            <a:pPr algn="l" eaLnBrk="1" fontAlgn="b" hangingPunct="1">
              <a:defRPr/>
            </a:pPr>
            <a:r>
              <a:rPr lang="en-US" altLang="zh-CN" sz="3600" dirty="0" smtClean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3.1</a:t>
            </a:r>
            <a:r>
              <a:rPr lang="zh-CN" altLang="en-US" sz="3600" dirty="0" smtClean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数的表示方法和转换</a:t>
            </a:r>
            <a:r>
              <a:rPr lang="en-US" altLang="zh-CN" sz="4400" dirty="0" smtClean="0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410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10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1797" name="Rectangle 5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468000" y="1414463"/>
                <a:ext cx="8280000" cy="4714875"/>
              </a:xfrm>
            </p:spPr>
            <p:txBody>
              <a:bodyPr/>
              <a:lstStyle/>
              <a:p>
                <a:pPr algn="l" defTabSz="762000" eaLnBrk="1" hangingPunct="1">
                  <a:lnSpc>
                    <a:spcPct val="150000"/>
                  </a:lnSpc>
                  <a:spcBef>
                    <a:spcPts val="0"/>
                  </a:spcBef>
                  <a:defRPr/>
                </a:pPr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6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）十进制数 转换为 十六进制数</a:t>
                </a:r>
                <a:endParaRPr lang="en-US" altLang="zh-CN" sz="2000" b="1" dirty="0" smtClean="0">
                  <a:solidFill>
                    <a:srgbClr val="000066"/>
                  </a:solidFill>
                </a:endParaRPr>
              </a:p>
              <a:p>
                <a:pPr indent="269875" algn="l" defTabSz="762000" eaLnBrk="1" hangingPunct="1">
                  <a:lnSpc>
                    <a:spcPct val="150000"/>
                  </a:lnSpc>
                  <a:spcBef>
                    <a:spcPts val="0"/>
                  </a:spcBef>
                  <a:defRPr/>
                </a:pPr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1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）先将十进制数转换为二进制数</a:t>
                </a:r>
                <a:endParaRPr lang="en-US" altLang="zh-CN" sz="2000" b="1" dirty="0">
                  <a:solidFill>
                    <a:srgbClr val="000066"/>
                  </a:solidFill>
                </a:endParaRPr>
              </a:p>
              <a:p>
                <a:pPr indent="269875" algn="l" defTabSz="762000" eaLnBrk="1" hangingPunct="1">
                  <a:lnSpc>
                    <a:spcPct val="150000"/>
                  </a:lnSpc>
                  <a:defRPr/>
                </a:pPr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        </m:t>
                            </m:r>
                          </m:e>
                        </m:d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 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0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</m:t>
                            </m:r>
                          </m:e>
                        </m:d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sz="2000" b="1" dirty="0" smtClean="0">
                  <a:solidFill>
                    <a:srgbClr val="000066"/>
                  </a:solidFill>
                </a:endParaRPr>
              </a:p>
              <a:p>
                <a:pPr indent="269875" algn="l" defTabSz="762000" eaLnBrk="1" hangingPunct="1">
                  <a:lnSpc>
                    <a:spcPct val="150000"/>
                  </a:lnSpc>
                  <a:defRPr/>
                </a:pPr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2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）再将二进制数转换为十六进制数</a:t>
                </a:r>
                <a:endParaRPr lang="en-US" altLang="zh-CN" sz="2000" b="1" dirty="0" smtClean="0">
                  <a:solidFill>
                    <a:srgbClr val="000066"/>
                  </a:solidFill>
                </a:endParaRPr>
              </a:p>
              <a:p>
                <a:pPr indent="269875" algn="l" defTabSz="762000" eaLnBrk="1" hangingPunct="1">
                  <a:lnSpc>
                    <a:spcPct val="150000"/>
                  </a:lnSpc>
                  <a:defRPr/>
                </a:pPr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        </m:t>
                            </m:r>
                          </m:e>
                        </m:d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 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</m:t>
                            </m:r>
                          </m:e>
                        </m:d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𝟏𝟔</m:t>
                        </m:r>
                      </m:sub>
                    </m:sSub>
                  </m:oMath>
                </a14:m>
                <a:endParaRPr lang="en-US" altLang="zh-CN" sz="2000" b="1" dirty="0" smtClean="0">
                  <a:solidFill>
                    <a:srgbClr val="000066"/>
                  </a:solidFill>
                </a:endParaRPr>
              </a:p>
              <a:p>
                <a:pPr indent="269875" algn="l" defTabSz="762000" eaLnBrk="1" hangingPunct="1">
                  <a:lnSpc>
                    <a:spcPct val="150000"/>
                  </a:lnSpc>
                  <a:defRPr/>
                </a:pPr>
                <a:endParaRPr lang="en-US" altLang="zh-CN" sz="2000" b="1" dirty="0">
                  <a:solidFill>
                    <a:srgbClr val="000066"/>
                  </a:solidFill>
                </a:endParaRPr>
              </a:p>
              <a:p>
                <a:pPr indent="269875" algn="l" defTabSz="762000" eaLnBrk="1" hangingPunct="1">
                  <a:lnSpc>
                    <a:spcPct val="150000"/>
                  </a:lnSpc>
                  <a:defRPr/>
                </a:pP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例题（略）</a:t>
                </a:r>
                <a:endParaRPr lang="en-US" altLang="zh-CN" sz="2000" b="1" dirty="0">
                  <a:solidFill>
                    <a:srgbClr val="000066"/>
                  </a:solidFill>
                </a:endParaRPr>
              </a:p>
            </p:txBody>
          </p:sp>
        </mc:Choice>
        <mc:Fallback xmlns="">
          <p:sp>
            <p:nvSpPr>
              <p:cNvPr id="801797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68000" y="1414463"/>
                <a:ext cx="8280000" cy="4714875"/>
              </a:xfrm>
              <a:blipFill>
                <a:blip r:embed="rId2"/>
                <a:stretch>
                  <a:fillRect l="-8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426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8A0B8C5-4F91-42CF-8EC6-1A2039C84967}" type="datetime1">
              <a:rPr lang="zh-CN" altLang="en-US"/>
              <a:pPr>
                <a:defRPr/>
              </a:pPr>
              <a:t>2022/3/4</a:t>
            </a:fld>
            <a:endParaRPr lang="en-US" altLang="zh-CN"/>
          </a:p>
        </p:txBody>
      </p:sp>
      <p:sp>
        <p:nvSpPr>
          <p:cNvPr id="801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 anchor="ctr"/>
          <a:lstStyle/>
          <a:p>
            <a:pPr algn="l" eaLnBrk="1" fontAlgn="b" hangingPunct="1">
              <a:defRPr/>
            </a:pPr>
            <a:r>
              <a:rPr lang="en-US" altLang="zh-CN" sz="3600" dirty="0" smtClean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3.1</a:t>
            </a:r>
            <a:r>
              <a:rPr lang="zh-CN" altLang="en-US" sz="3600" dirty="0" smtClean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数的表示方法和转换</a:t>
            </a:r>
            <a:r>
              <a:rPr lang="en-US" altLang="zh-CN" sz="4400" dirty="0" smtClean="0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410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10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1797" name="Rectangle 5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468000" y="1414463"/>
                <a:ext cx="8280000" cy="4714875"/>
              </a:xfrm>
            </p:spPr>
            <p:txBody>
              <a:bodyPr/>
              <a:lstStyle/>
              <a:p>
                <a:pPr algn="l" defTabSz="762000" eaLnBrk="1" hangingPunct="1">
                  <a:lnSpc>
                    <a:spcPct val="150000"/>
                  </a:lnSpc>
                  <a:defRPr/>
                </a:pPr>
                <a:r>
                  <a:rPr lang="zh-CN" altLang="en-US" b="1" dirty="0" smtClean="0">
                    <a:solidFill>
                      <a:srgbClr val="C00000"/>
                    </a:solidFill>
                  </a:rPr>
                  <a:t>一、不同数制数的标记方法</a:t>
                </a:r>
                <a:endParaRPr lang="en-US" altLang="zh-CN" b="1" dirty="0" smtClean="0">
                  <a:solidFill>
                    <a:srgbClr val="C00000"/>
                  </a:solidFill>
                </a:endParaRPr>
              </a:p>
              <a:p>
                <a:pPr algn="l" defTabSz="762000" eaLnBrk="1" hangingPunct="1">
                  <a:lnSpc>
                    <a:spcPct val="150000"/>
                  </a:lnSpc>
                  <a:spcBef>
                    <a:spcPts val="0"/>
                  </a:spcBef>
                  <a:defRPr/>
                </a:pPr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1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） 括号加十进制下标</a:t>
                </a:r>
                <a:endParaRPr lang="en-US" altLang="zh-CN" sz="2000" b="1" dirty="0" smtClean="0">
                  <a:solidFill>
                    <a:srgbClr val="000066"/>
                  </a:solidFill>
                </a:endParaRPr>
              </a:p>
              <a:p>
                <a:pPr indent="446088" algn="l" defTabSz="762000" eaLnBrk="1" hangingPunct="1">
                  <a:lnSpc>
                    <a:spcPct val="150000"/>
                  </a:lnSpc>
                  <a:spcBef>
                    <a:spcPts val="0"/>
                  </a:spcBef>
                  <a:defRPr/>
                </a:pPr>
                <a:r>
                  <a:rPr lang="zh-CN" altLang="en-US" sz="2000" b="1" dirty="0">
                    <a:solidFill>
                      <a:srgbClr val="000066"/>
                    </a:solidFill>
                  </a:rPr>
                  <a:t>例如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0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𝟏𝟎𝟎𝟏</m:t>
                            </m:r>
                            <m:r>
                              <a:rPr lang="en-US" altLang="zh-CN" sz="20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zh-CN" sz="20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𝟎𝟎𝟏</m:t>
                            </m:r>
                          </m:e>
                        </m:d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,    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0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𝟒𝟓𝟏</m:t>
                            </m:r>
                            <m:r>
                              <a:rPr lang="en-US" altLang="zh-CN" sz="20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zh-CN" sz="20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𝟐𝟗</m:t>
                            </m:r>
                          </m:e>
                        </m:d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,    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𝟕</m:t>
                            </m:r>
                            <m:r>
                              <a:rPr lang="en-US" altLang="zh-CN" sz="2000" b="1" i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𝐂𝐁</m:t>
                            </m: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zh-CN" sz="2000" b="1" i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𝐅</m:t>
                            </m: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</m:d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𝟏𝟔</m:t>
                        </m:r>
                      </m:sub>
                    </m:sSub>
                  </m:oMath>
                </a14:m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 </a:t>
                </a:r>
              </a:p>
              <a:p>
                <a:pPr algn="l" defTabSz="762000" eaLnBrk="1" hangingPunct="1">
                  <a:lnSpc>
                    <a:spcPct val="150000"/>
                  </a:lnSpc>
                  <a:spcBef>
                    <a:spcPts val="1200"/>
                  </a:spcBef>
                  <a:defRPr/>
                </a:pPr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2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） 数尾加字母标记</a:t>
                </a:r>
                <a:endParaRPr lang="en-US" altLang="zh-CN" sz="2000" b="1" dirty="0" smtClean="0">
                  <a:solidFill>
                    <a:srgbClr val="000066"/>
                  </a:solidFill>
                </a:endParaRPr>
              </a:p>
              <a:p>
                <a:pPr indent="446088" algn="l" defTabSz="762000" eaLnBrk="1" hangingPunct="1">
                  <a:lnSpc>
                    <a:spcPct val="150000"/>
                  </a:lnSpc>
                  <a:spcBef>
                    <a:spcPts val="0"/>
                  </a:spcBef>
                  <a:defRPr/>
                </a:pPr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(1) 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二进制：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𝐁</m:t>
                    </m:r>
                  </m:oMath>
                </a14:m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；          十进制：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𝐃</m:t>
                    </m:r>
                  </m:oMath>
                </a14:m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；          十六进制：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𝐇</m:t>
                    </m:r>
                  </m:oMath>
                </a14:m>
                <a:endParaRPr lang="en-US" altLang="zh-CN" sz="2000" b="1" dirty="0" smtClean="0">
                  <a:solidFill>
                    <a:srgbClr val="000066"/>
                  </a:solidFill>
                </a:endParaRPr>
              </a:p>
              <a:p>
                <a:pPr indent="446088" algn="l" defTabSz="762000" eaLnBrk="1" hangingPunct="1">
                  <a:lnSpc>
                    <a:spcPct val="150000"/>
                  </a:lnSpc>
                  <a:spcBef>
                    <a:spcPts val="0"/>
                  </a:spcBef>
                  <a:defRPr/>
                </a:pPr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(2) 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字母</a:t>
                </a:r>
                <a:r>
                  <a:rPr lang="zh-CN" altLang="en-US" sz="2000" b="1" dirty="0">
                    <a:solidFill>
                      <a:srgbClr val="000066"/>
                    </a:solidFill>
                  </a:rPr>
                  <a:t>标记不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区分大小写</a:t>
                </a:r>
                <a:endParaRPr lang="en-US" altLang="zh-CN" sz="2000" b="1" dirty="0" smtClean="0">
                  <a:solidFill>
                    <a:srgbClr val="000066"/>
                  </a:solidFill>
                </a:endParaRPr>
              </a:p>
              <a:p>
                <a:pPr indent="446088" algn="l" defTabSz="762000" eaLnBrk="1" hangingPunct="1">
                  <a:lnSpc>
                    <a:spcPct val="150000"/>
                  </a:lnSpc>
                  <a:spcBef>
                    <a:spcPts val="0"/>
                  </a:spcBef>
                  <a:defRPr/>
                </a:pP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例如：</a:t>
                </a:r>
                <a:r>
                  <a:rPr lang="en-US" altLang="zh-CN" sz="2000" b="1" dirty="0">
                    <a:solidFill>
                      <a:srgbClr val="000066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𝟏𝟎𝟎𝟏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𝟎𝟎𝟏</m:t>
                    </m:r>
                    <m:r>
                      <a:rPr lang="en-US" altLang="zh-CN" sz="2000" b="1" i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𝐁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𝟒𝟓𝟏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𝟐𝟗</m:t>
                    </m:r>
                    <m:r>
                      <a:rPr lang="en-US" altLang="zh-CN" sz="2000" b="1" i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𝐃</m:t>
                    </m:r>
                    <m:r>
                      <a:rPr lang="en-US" altLang="zh-CN" sz="2000" b="1" i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altLang="zh-CN" sz="2000" b="1" i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𝐂𝐁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2000" b="1" i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𝐇</m:t>
                    </m:r>
                    <m:r>
                      <a:rPr lang="en-US" altLang="zh-CN" sz="2000" b="1" i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altLang="zh-CN" sz="2000" b="1" i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𝟎𝐁𝐀𝐃𝐇</m:t>
                    </m:r>
                  </m:oMath>
                </a14:m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 </a:t>
                </a:r>
              </a:p>
              <a:p>
                <a:pPr indent="363538" algn="l" defTabSz="762000" eaLnBrk="1" hangingPunct="1">
                  <a:lnSpc>
                    <a:spcPct val="150000"/>
                  </a:lnSpc>
                  <a:spcBef>
                    <a:spcPts val="0"/>
                  </a:spcBef>
                  <a:defRPr/>
                </a:pPr>
                <a:r>
                  <a:rPr lang="en-US" altLang="zh-CN" sz="2000" b="1" dirty="0">
                    <a:solidFill>
                      <a:srgbClr val="000066"/>
                    </a:solidFill>
                  </a:rPr>
                  <a:t> 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𝟏𝟎𝟎𝟏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𝟎𝟎𝟏</m:t>
                    </m:r>
                    <m:r>
                      <a:rPr lang="en-US" altLang="zh-CN" sz="2000" b="1" i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𝐛</m:t>
                    </m:r>
                    <m:r>
                      <a:rPr lang="en-US" altLang="zh-CN" sz="2000" b="1" i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,       </m:t>
                    </m:r>
                    <m:r>
                      <a:rPr lang="en-US" altLang="zh-CN" sz="2000" b="1" i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𝟒𝟓𝟏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𝟐𝟗</m:t>
                    </m:r>
                    <m:r>
                      <a:rPr lang="en-US" altLang="zh-CN" sz="2000" b="1" i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𝐝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,     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altLang="zh-CN" sz="2000" b="1" i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𝐜𝐛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𝐟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2000" b="1" i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𝐡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,     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𝐛𝐚𝐝𝐡</m:t>
                    </m:r>
                  </m:oMath>
                </a14:m>
                <a:endParaRPr lang="en-US" altLang="zh-CN" sz="2000" b="1" i="1" dirty="0" smtClean="0">
                  <a:solidFill>
                    <a:srgbClr val="000066"/>
                  </a:solidFill>
                </a:endParaRPr>
              </a:p>
            </p:txBody>
          </p:sp>
        </mc:Choice>
        <mc:Fallback xmlns="">
          <p:sp>
            <p:nvSpPr>
              <p:cNvPr id="801797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68000" y="1414463"/>
                <a:ext cx="8280000" cy="4714875"/>
              </a:xfrm>
              <a:blipFill>
                <a:blip r:embed="rId2"/>
                <a:stretch>
                  <a:fillRect l="-11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8A0B8C5-4F91-42CF-8EC6-1A2039C84967}" type="datetime1">
              <a:rPr lang="zh-CN" altLang="en-US"/>
              <a:pPr>
                <a:defRPr/>
              </a:pPr>
              <a:t>2022/3/4</a:t>
            </a:fld>
            <a:endParaRPr lang="en-US" altLang="zh-CN"/>
          </a:p>
        </p:txBody>
      </p:sp>
      <p:sp>
        <p:nvSpPr>
          <p:cNvPr id="801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 anchor="ctr"/>
          <a:lstStyle/>
          <a:p>
            <a:pPr algn="l" eaLnBrk="1" fontAlgn="b" hangingPunct="1">
              <a:defRPr/>
            </a:pPr>
            <a:r>
              <a:rPr lang="en-US" altLang="zh-CN" sz="3600" dirty="0" smtClean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3.1</a:t>
            </a:r>
            <a:r>
              <a:rPr lang="zh-CN" altLang="en-US" sz="3600" dirty="0" smtClean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数的表示方法和转换</a:t>
            </a:r>
            <a:r>
              <a:rPr lang="en-US" altLang="zh-CN" sz="4400" dirty="0" smtClean="0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410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10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1797" name="Rectangle 5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468000" y="1414463"/>
                <a:ext cx="8280000" cy="4714875"/>
              </a:xfrm>
            </p:spPr>
            <p:txBody>
              <a:bodyPr/>
              <a:lstStyle/>
              <a:p>
                <a:pPr algn="l" defTabSz="762000" eaLnBrk="1" hangingPunct="1">
                  <a:lnSpc>
                    <a:spcPct val="150000"/>
                  </a:lnSpc>
                  <a:defRPr/>
                </a:pPr>
                <a:r>
                  <a:rPr lang="zh-CN" altLang="en-US" b="1" dirty="0" smtClean="0">
                    <a:solidFill>
                      <a:srgbClr val="C00000"/>
                    </a:solidFill>
                  </a:rPr>
                  <a:t>二、数制与含权码</a:t>
                </a:r>
                <a:endParaRPr lang="en-US" altLang="zh-CN" b="1" dirty="0">
                  <a:solidFill>
                    <a:srgbClr val="C00000"/>
                  </a:solidFill>
                </a:endParaRPr>
              </a:p>
              <a:p>
                <a:pPr indent="539750" algn="l" defTabSz="762000" eaLnBrk="1" hangingPunct="1">
                  <a:lnSpc>
                    <a:spcPct val="150000"/>
                  </a:lnSpc>
                  <a:spcBef>
                    <a:spcPts val="0"/>
                  </a:spcBef>
                  <a:defRPr/>
                </a:pPr>
                <a:r>
                  <a:rPr lang="zh-CN" altLang="en-US" sz="2000" b="1" dirty="0">
                    <a:solidFill>
                      <a:srgbClr val="000066"/>
                    </a:solidFill>
                  </a:rPr>
                  <a:t>本章中讨论的不同数制数的编码，都是含权码。即编码表示的数值大小等于数位的权值乘以权重的累加和。</a:t>
                </a:r>
                <a:endParaRPr lang="en-US" altLang="zh-CN" sz="2000" b="1" dirty="0">
                  <a:solidFill>
                    <a:srgbClr val="000066"/>
                  </a:solidFill>
                </a:endParaRPr>
              </a:p>
              <a:p>
                <a:pPr indent="539750" algn="l" defTabSz="762000" eaLnBrk="1" hangingPunct="1">
                  <a:lnSpc>
                    <a:spcPct val="150000"/>
                  </a:lnSpc>
                  <a:spcBef>
                    <a:spcPts val="0"/>
                  </a:spcBef>
                  <a:defRPr/>
                </a:pPr>
                <a:r>
                  <a:rPr lang="zh-CN" altLang="en-US" sz="2000" b="1" dirty="0">
                    <a:solidFill>
                      <a:srgbClr val="000066"/>
                    </a:solidFill>
                  </a:rPr>
                  <a:t>对二进制数来说，权重是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zh-CN" altLang="en-US" sz="2000" b="1" dirty="0">
                    <a:solidFill>
                      <a:srgbClr val="000066"/>
                    </a:solidFill>
                  </a:rPr>
                  <a:t>的幂方，权值是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2000" b="1" dirty="0">
                    <a:solidFill>
                      <a:srgbClr val="000066"/>
                    </a:solidFill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2000" b="1" dirty="0">
                    <a:solidFill>
                      <a:srgbClr val="000066"/>
                    </a:solidFill>
                  </a:rPr>
                  <a:t>。</a:t>
                </a:r>
                <a:endParaRPr lang="en-US" altLang="zh-CN" sz="2000" b="1" dirty="0">
                  <a:solidFill>
                    <a:srgbClr val="000066"/>
                  </a:solidFill>
                </a:endParaRPr>
              </a:p>
              <a:p>
                <a:pPr indent="539750" algn="l" defTabSz="762000" eaLnBrk="1" hangingPunct="1">
                  <a:lnSpc>
                    <a:spcPct val="150000"/>
                  </a:lnSpc>
                  <a:spcBef>
                    <a:spcPts val="0"/>
                  </a:spcBef>
                  <a:defRPr/>
                </a:pPr>
                <a:r>
                  <a:rPr lang="zh-CN" altLang="en-US" sz="2000" b="1" dirty="0">
                    <a:solidFill>
                      <a:srgbClr val="000066"/>
                    </a:solidFill>
                  </a:rPr>
                  <a:t>例如  </a:t>
                </a:r>
                <a:r>
                  <a:rPr lang="en-US" altLang="zh-CN" sz="2000" b="1" dirty="0">
                    <a:solidFill>
                      <a:srgbClr val="000066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𝟏𝟎𝟎𝟏</m:t>
                            </m: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𝟎𝟎𝟏</m:t>
                            </m:r>
                          </m:e>
                        </m:d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p>
                    </m:sSup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𝟗</m:t>
                            </m: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𝟏𝟐𝟓</m:t>
                            </m:r>
                          </m:e>
                        </m:d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b="1" dirty="0">
                    <a:solidFill>
                      <a:srgbClr val="000066"/>
                    </a:solidFill>
                  </a:rPr>
                  <a:t> </a:t>
                </a:r>
              </a:p>
              <a:p>
                <a:pPr indent="539750" algn="l" defTabSz="762000" eaLnBrk="1" hangingPunct="1">
                  <a:lnSpc>
                    <a:spcPct val="150000"/>
                  </a:lnSpc>
                  <a:spcBef>
                    <a:spcPts val="0"/>
                  </a:spcBef>
                  <a:defRPr/>
                </a:pPr>
                <a:r>
                  <a:rPr lang="zh-CN" altLang="en-US" sz="2000" b="1" dirty="0">
                    <a:solidFill>
                      <a:srgbClr val="000066"/>
                    </a:solidFill>
                  </a:rPr>
                  <a:t>而对十进制数来说，权重是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r>
                  <a:rPr lang="zh-CN" altLang="en-US" sz="2000" b="1" dirty="0">
                    <a:solidFill>
                      <a:srgbClr val="000066"/>
                    </a:solidFill>
                  </a:rPr>
                  <a:t>的幂方，权值是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𝟗</m:t>
                    </m:r>
                  </m:oMath>
                </a14:m>
                <a:r>
                  <a:rPr lang="zh-CN" altLang="en-US" sz="2000" b="1" dirty="0">
                    <a:solidFill>
                      <a:srgbClr val="000066"/>
                    </a:solidFill>
                  </a:rPr>
                  <a:t>中的一个数。</a:t>
                </a:r>
                <a:endParaRPr lang="en-US" altLang="zh-CN" sz="2000" b="1" dirty="0">
                  <a:solidFill>
                    <a:srgbClr val="000066"/>
                  </a:solidFill>
                </a:endParaRPr>
              </a:p>
              <a:p>
                <a:pPr indent="539750" algn="l" defTabSz="762000" eaLnBrk="1" hangingPunct="1">
                  <a:lnSpc>
                    <a:spcPct val="150000"/>
                  </a:lnSpc>
                  <a:spcBef>
                    <a:spcPts val="0"/>
                  </a:spcBef>
                  <a:defRPr/>
                </a:pPr>
                <a:r>
                  <a:rPr lang="zh-CN" altLang="en-US" sz="2000" b="1" dirty="0">
                    <a:solidFill>
                      <a:srgbClr val="000066"/>
                    </a:solidFill>
                  </a:rPr>
                  <a:t>例如  </a:t>
                </a:r>
                <a:r>
                  <a:rPr lang="en-US" altLang="zh-CN" sz="2000" b="1" dirty="0">
                    <a:solidFill>
                      <a:srgbClr val="000066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𝟒𝟎𝟓</m:t>
                            </m: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𝟗</m:t>
                            </m:r>
                          </m:e>
                        </m:d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p>
                    </m:sSup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𝟗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zh-CN" sz="2000" b="1" dirty="0">
                    <a:solidFill>
                      <a:srgbClr val="000066"/>
                    </a:solidFill>
                  </a:rPr>
                  <a:t>  </a:t>
                </a:r>
              </a:p>
              <a:p>
                <a:pPr indent="539750" algn="l" defTabSz="762000" eaLnBrk="1" hangingPunct="1">
                  <a:lnSpc>
                    <a:spcPct val="150000"/>
                  </a:lnSpc>
                  <a:spcBef>
                    <a:spcPts val="0"/>
                  </a:spcBef>
                  <a:defRPr/>
                </a:pPr>
                <a:r>
                  <a:rPr lang="zh-CN" altLang="en-US" sz="2000" b="1" dirty="0">
                    <a:solidFill>
                      <a:srgbClr val="000066"/>
                    </a:solidFill>
                  </a:rPr>
                  <a:t>十六进制数的权重是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𝟏𝟔</m:t>
                    </m:r>
                  </m:oMath>
                </a14:m>
                <a:r>
                  <a:rPr lang="zh-CN" altLang="en-US" sz="2000" b="1" dirty="0">
                    <a:solidFill>
                      <a:srgbClr val="000066"/>
                    </a:solidFill>
                  </a:rPr>
                  <a:t>的幂方，权值是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𝟗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b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𝐀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zh-CN" sz="2000" b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𝐅</m:t>
                    </m:r>
                  </m:oMath>
                </a14:m>
                <a:r>
                  <a:rPr lang="zh-CN" altLang="en-US" sz="2000" b="1" dirty="0">
                    <a:solidFill>
                      <a:srgbClr val="000066"/>
                    </a:solidFill>
                  </a:rPr>
                  <a:t>中的一个数。</a:t>
                </a:r>
                <a:endParaRPr lang="en-US" altLang="zh-CN" sz="2000" b="1" dirty="0">
                  <a:solidFill>
                    <a:srgbClr val="000066"/>
                  </a:solidFill>
                </a:endParaRPr>
              </a:p>
              <a:p>
                <a:pPr indent="539750" algn="l" defTabSz="762000" eaLnBrk="1" hangingPunct="1">
                  <a:lnSpc>
                    <a:spcPct val="150000"/>
                  </a:lnSpc>
                  <a:spcBef>
                    <a:spcPts val="0"/>
                  </a:spcBef>
                  <a:defRPr/>
                </a:pPr>
                <a:r>
                  <a:rPr lang="zh-CN" altLang="en-US" sz="2000" b="1" dirty="0">
                    <a:solidFill>
                      <a:srgbClr val="000066"/>
                    </a:solidFill>
                  </a:rPr>
                  <a:t>例如  </a:t>
                </a:r>
                <a:r>
                  <a:rPr lang="en-US" altLang="zh-CN" sz="2000" b="1" dirty="0">
                    <a:solidFill>
                      <a:srgbClr val="000066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𝟗</m:t>
                            </m:r>
                            <m:r>
                              <a:rPr lang="en-US" altLang="zh-CN" sz="2000" b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𝐅</m:t>
                            </m: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zh-CN" sz="2000" b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𝐂</m:t>
                            </m:r>
                          </m:e>
                        </m:d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𝟗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𝟏𝟔</m:t>
                        </m:r>
                      </m:e>
                      <m:sup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𝟏𝟓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𝟏𝟔</m:t>
                        </m:r>
                      </m:e>
                      <m:sup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p>
                    </m:sSup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𝟏𝟐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𝟏𝟔</m:t>
                        </m:r>
                      </m:e>
                      <m:sup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𝟏𝟓𝟗</m:t>
                            </m: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𝟕𝟓</m:t>
                            </m:r>
                          </m:e>
                        </m:d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rgbClr val="000066"/>
                    </a:solidFill>
                  </a:rPr>
                  <a:t>  </a:t>
                </a:r>
              </a:p>
            </p:txBody>
          </p:sp>
        </mc:Choice>
        <mc:Fallback xmlns="">
          <p:sp>
            <p:nvSpPr>
              <p:cNvPr id="801797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68000" y="1414463"/>
                <a:ext cx="8280000" cy="4714875"/>
              </a:xfrm>
              <a:blipFill>
                <a:blip r:embed="rId2"/>
                <a:stretch>
                  <a:fillRect l="-11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5480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8A0B8C5-4F91-42CF-8EC6-1A2039C84967}" type="datetime1">
              <a:rPr lang="zh-CN" altLang="en-US"/>
              <a:pPr>
                <a:defRPr/>
              </a:pPr>
              <a:t>2022/3/4</a:t>
            </a:fld>
            <a:endParaRPr lang="en-US" altLang="zh-CN"/>
          </a:p>
        </p:txBody>
      </p:sp>
      <p:sp>
        <p:nvSpPr>
          <p:cNvPr id="801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 anchor="ctr"/>
          <a:lstStyle/>
          <a:p>
            <a:pPr algn="l" eaLnBrk="1" fontAlgn="b" hangingPunct="1">
              <a:defRPr/>
            </a:pPr>
            <a:r>
              <a:rPr lang="en-US" altLang="zh-CN" sz="3600" dirty="0" smtClean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3.1</a:t>
            </a:r>
            <a:r>
              <a:rPr lang="zh-CN" altLang="en-US" sz="3600" dirty="0" smtClean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数的表示方法和转换</a:t>
            </a:r>
            <a:r>
              <a:rPr lang="en-US" altLang="zh-CN" sz="4400" dirty="0" smtClean="0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410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10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1797" name="Rectangle 5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468000" y="1414463"/>
                <a:ext cx="8280000" cy="4714875"/>
              </a:xfrm>
            </p:spPr>
            <p:txBody>
              <a:bodyPr/>
              <a:lstStyle/>
              <a:p>
                <a:pPr algn="l" defTabSz="762000" eaLnBrk="1" hangingPunct="1">
                  <a:lnSpc>
                    <a:spcPct val="150000"/>
                  </a:lnSpc>
                  <a:defRPr/>
                </a:pPr>
                <a:r>
                  <a:rPr lang="zh-CN" altLang="en-US" b="1" dirty="0">
                    <a:solidFill>
                      <a:srgbClr val="C00000"/>
                    </a:solidFill>
                  </a:rPr>
                  <a:t>三、不同数值数的转换</a:t>
                </a:r>
                <a:endParaRPr lang="en-US" altLang="zh-CN" b="1" dirty="0">
                  <a:solidFill>
                    <a:srgbClr val="C00000"/>
                  </a:solidFill>
                </a:endParaRPr>
              </a:p>
              <a:p>
                <a:pPr indent="363538" algn="l" defTabSz="762000" eaLnBrk="1" hangingPunct="1">
                  <a:lnSpc>
                    <a:spcPct val="150000"/>
                  </a:lnSpc>
                  <a:spcBef>
                    <a:spcPts val="0"/>
                  </a:spcBef>
                  <a:tabLst>
                    <a:tab pos="4032250" algn="l"/>
                  </a:tabLst>
                  <a:defRPr/>
                </a:pPr>
                <a:r>
                  <a:rPr lang="zh-CN" altLang="en-US" sz="2000" b="1" dirty="0" smtClean="0">
                    <a:solidFill>
                      <a:srgbClr val="000066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① 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二进制数 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→ 十进制数；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	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② 十六进制数 → 十进制数</a:t>
                </a:r>
                <a:endParaRPr lang="en-US" altLang="zh-CN" sz="2000" b="1" dirty="0" smtClean="0">
                  <a:solidFill>
                    <a:srgbClr val="000066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indent="363538" algn="l" defTabSz="762000" eaLnBrk="1" hangingPunct="1">
                  <a:lnSpc>
                    <a:spcPct val="150000"/>
                  </a:lnSpc>
                  <a:spcBef>
                    <a:spcPts val="0"/>
                  </a:spcBef>
                  <a:tabLst>
                    <a:tab pos="4032250" algn="l"/>
                  </a:tabLst>
                  <a:defRPr/>
                </a:pPr>
                <a:r>
                  <a:rPr lang="zh-CN" altLang="zh-CN" sz="2000" b="1" dirty="0" smtClean="0">
                    <a:solidFill>
                      <a:srgbClr val="000066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③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二进制数 → 十六进制数；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	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④ 十六进制数 → 二进制数</a:t>
                </a:r>
                <a:endParaRPr lang="en-US" altLang="zh-CN" sz="2000" b="1" dirty="0" smtClean="0">
                  <a:solidFill>
                    <a:srgbClr val="000066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indent="363538" algn="l" defTabSz="762000" eaLnBrk="1" hangingPunct="1">
                  <a:lnSpc>
                    <a:spcPct val="150000"/>
                  </a:lnSpc>
                  <a:spcBef>
                    <a:spcPts val="0"/>
                  </a:spcBef>
                  <a:tabLst>
                    <a:tab pos="4032250" algn="l"/>
                  </a:tabLst>
                  <a:defRPr/>
                </a:pPr>
                <a:r>
                  <a:rPr lang="zh-CN" altLang="zh-CN" sz="2000" b="1" dirty="0" smtClean="0">
                    <a:solidFill>
                      <a:srgbClr val="000066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⑤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十进制数 → 二进制数；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	⑥ 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十进制数 → 十六进制数</a:t>
                </a:r>
                <a:endParaRPr lang="en-US" altLang="zh-CN" sz="2000" b="1" dirty="0" smtClean="0">
                  <a:solidFill>
                    <a:srgbClr val="000066"/>
                  </a:solidFill>
                </a:endParaRPr>
              </a:p>
              <a:p>
                <a:pPr algn="l" defTabSz="762000" eaLnBrk="1" hangingPunct="1">
                  <a:lnSpc>
                    <a:spcPct val="150000"/>
                  </a:lnSpc>
                  <a:spcBef>
                    <a:spcPts val="1200"/>
                  </a:spcBef>
                  <a:defRPr/>
                </a:pPr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1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）二进制数 转换为 十进制数</a:t>
                </a:r>
                <a:endParaRPr lang="en-US" altLang="zh-CN" sz="2000" b="1" dirty="0" smtClean="0">
                  <a:solidFill>
                    <a:srgbClr val="000066"/>
                  </a:solidFill>
                </a:endParaRPr>
              </a:p>
              <a:p>
                <a:pPr indent="269875" algn="l" defTabSz="762000" eaLnBrk="1" hangingPunct="1">
                  <a:lnSpc>
                    <a:spcPct val="150000"/>
                  </a:lnSpc>
                  <a:spcBef>
                    <a:spcPts val="0"/>
                  </a:spcBef>
                  <a:defRPr/>
                </a:pPr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【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例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】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𝟏𝟎</m:t>
                            </m:r>
                            <m:r>
                              <a:rPr lang="en-US" altLang="zh-CN" sz="20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zh-CN" sz="20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𝟎𝟏</m:t>
                            </m:r>
                          </m:e>
                        </m:d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0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  </m:t>
                            </m:r>
                          </m:e>
                        </m:d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 </a:t>
                </a:r>
              </a:p>
              <a:p>
                <a:pPr indent="269875" algn="l" defTabSz="762000" eaLnBrk="1" hangingPunct="1">
                  <a:lnSpc>
                    <a:spcPct val="150000"/>
                  </a:lnSpc>
                  <a:spcBef>
                    <a:spcPts val="0"/>
                  </a:spcBef>
                  <a:defRPr/>
                </a:pPr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【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解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𝟏𝟎𝟏𝟏</m:t>
                            </m: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𝟏𝟎𝟏</m:t>
                            </m:r>
                          </m:e>
                        </m:d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  </a:t>
                </a:r>
                <a:endParaRPr lang="en-US" altLang="zh-CN" sz="2000" b="1" dirty="0">
                  <a:solidFill>
                    <a:srgbClr val="000066"/>
                  </a:solidFill>
                </a:endParaRPr>
              </a:p>
              <a:p>
                <a:pPr indent="269875" algn="l" defTabSz="762000" eaLnBrk="1" hangingPunct="1">
                  <a:lnSpc>
                    <a:spcPct val="150000"/>
                  </a:lnSpc>
                  <a:spcBef>
                    <a:spcPts val="0"/>
                  </a:spcBef>
                  <a:defRPr/>
                </a:pP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                            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𝟏𝟐𝟓</m:t>
                    </m:r>
                  </m:oMath>
                </a14:m>
                <a:endParaRPr lang="en-US" altLang="zh-CN" sz="2000" b="1" dirty="0" smtClean="0">
                  <a:solidFill>
                    <a:srgbClr val="000066"/>
                  </a:solidFill>
                </a:endParaRPr>
              </a:p>
              <a:p>
                <a:pPr indent="269875" algn="l" defTabSz="762000" eaLnBrk="1" hangingPunct="1">
                  <a:lnSpc>
                    <a:spcPct val="150000"/>
                  </a:lnSpc>
                  <a:spcBef>
                    <a:spcPts val="0"/>
                  </a:spcBef>
                  <a:defRPr/>
                </a:pPr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                                  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𝟏𝟏</m:t>
                            </m: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𝟔𝟐𝟓</m:t>
                            </m:r>
                          </m:e>
                        </m:d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</m:oMath>
                </a14:m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 </a:t>
                </a:r>
                <a:endParaRPr lang="en-US" altLang="zh-CN" sz="2800" b="1" dirty="0" smtClean="0">
                  <a:solidFill>
                    <a:srgbClr val="000066"/>
                  </a:solidFill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801797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68000" y="1414463"/>
                <a:ext cx="8280000" cy="4714875"/>
              </a:xfrm>
              <a:blipFill>
                <a:blip r:embed="rId2"/>
                <a:stretch>
                  <a:fillRect l="-11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448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8A0B8C5-4F91-42CF-8EC6-1A2039C84967}" type="datetime1">
              <a:rPr lang="zh-CN" altLang="en-US"/>
              <a:pPr>
                <a:defRPr/>
              </a:pPr>
              <a:t>2022/3/4</a:t>
            </a:fld>
            <a:endParaRPr lang="en-US" altLang="zh-CN"/>
          </a:p>
        </p:txBody>
      </p:sp>
      <p:sp>
        <p:nvSpPr>
          <p:cNvPr id="801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 anchor="ctr"/>
          <a:lstStyle/>
          <a:p>
            <a:pPr algn="l" eaLnBrk="1" fontAlgn="b" hangingPunct="1">
              <a:defRPr/>
            </a:pPr>
            <a:r>
              <a:rPr lang="en-US" altLang="zh-CN" sz="3600" dirty="0" smtClean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3.1</a:t>
            </a:r>
            <a:r>
              <a:rPr lang="zh-CN" altLang="en-US" sz="3600" dirty="0" smtClean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数的表示方法和转换</a:t>
            </a:r>
            <a:r>
              <a:rPr lang="en-US" altLang="zh-CN" sz="4400" dirty="0" smtClean="0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410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10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1797" name="Rectangle 5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468000" y="1414463"/>
                <a:ext cx="8280000" cy="4714875"/>
              </a:xfrm>
            </p:spPr>
            <p:txBody>
              <a:bodyPr/>
              <a:lstStyle/>
              <a:p>
                <a:pPr algn="l" defTabSz="762000" eaLnBrk="1" hangingPunct="1">
                  <a:lnSpc>
                    <a:spcPct val="150000"/>
                  </a:lnSpc>
                  <a:spcBef>
                    <a:spcPts val="0"/>
                  </a:spcBef>
                  <a:defRPr/>
                </a:pPr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2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）十六进制数 转换为 十进制数</a:t>
                </a:r>
                <a:endParaRPr lang="en-US" altLang="zh-CN" sz="2000" b="1" dirty="0" smtClean="0">
                  <a:solidFill>
                    <a:srgbClr val="000066"/>
                  </a:solidFill>
                </a:endParaRPr>
              </a:p>
              <a:p>
                <a:pPr indent="269875" algn="l" defTabSz="762000" eaLnBrk="1" hangingPunct="1">
                  <a:lnSpc>
                    <a:spcPct val="150000"/>
                  </a:lnSpc>
                  <a:spcBef>
                    <a:spcPts val="0"/>
                  </a:spcBef>
                  <a:defRPr/>
                </a:pPr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【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例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】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zh-CN" sz="2000" b="1" i="0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𝐅</m:t>
                            </m:r>
                            <m:r>
                              <a:rPr lang="en-US" altLang="zh-CN" sz="20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𝟗</m:t>
                            </m: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zh-CN" sz="2000" b="1" i="0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𝐄</m:t>
                            </m:r>
                          </m:e>
                        </m:d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𝟏𝟔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0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  </m:t>
                            </m:r>
                          </m:e>
                        </m:d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 </a:t>
                </a:r>
              </a:p>
              <a:p>
                <a:pPr indent="269875" algn="l" defTabSz="762000" eaLnBrk="1" hangingPunct="1">
                  <a:lnSpc>
                    <a:spcPct val="150000"/>
                  </a:lnSpc>
                  <a:spcBef>
                    <a:spcPts val="0"/>
                  </a:spcBef>
                  <a:defRPr/>
                </a:pPr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【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解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zh-CN" sz="2000" b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𝐅</m:t>
                            </m: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𝟗</m:t>
                            </m: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zh-CN" sz="2000" b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𝐄</m:t>
                            </m:r>
                          </m:e>
                        </m:d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𝟏𝟔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𝟏𝟓</m:t>
                        </m:r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𝟏𝟔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𝟗</m:t>
                        </m:r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𝟏𝟔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𝟏𝟒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𝟏𝟔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  </a:t>
                </a:r>
                <a:endParaRPr lang="en-US" altLang="zh-CN" sz="2000" b="1" dirty="0">
                  <a:solidFill>
                    <a:srgbClr val="000066"/>
                  </a:solidFill>
                </a:endParaRPr>
              </a:p>
              <a:p>
                <a:pPr indent="269875" algn="l" defTabSz="762000" eaLnBrk="1" hangingPunct="1">
                  <a:lnSpc>
                    <a:spcPct val="150000"/>
                  </a:lnSpc>
                  <a:spcBef>
                    <a:spcPts val="0"/>
                  </a:spcBef>
                  <a:defRPr/>
                </a:pP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                            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𝟐𝟒𝟎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𝟗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𝟖𝟕𝟓</m:t>
                    </m:r>
                  </m:oMath>
                </a14:m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  </a:t>
                </a:r>
              </a:p>
              <a:p>
                <a:pPr indent="269875" algn="l" defTabSz="762000" eaLnBrk="1" hangingPunct="1">
                  <a:lnSpc>
                    <a:spcPct val="150000"/>
                  </a:lnSpc>
                  <a:spcBef>
                    <a:spcPts val="0"/>
                  </a:spcBef>
                  <a:defRPr/>
                </a:pPr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                           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𝟐𝟒𝟗</m:t>
                            </m: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zh-CN" sz="20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𝟖𝟕</m:t>
                            </m: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e>
                        </m:d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</m:oMath>
                </a14:m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 </a:t>
                </a:r>
                <a:endParaRPr lang="en-US" altLang="zh-CN" sz="2800" b="1" dirty="0" smtClean="0">
                  <a:solidFill>
                    <a:srgbClr val="000066"/>
                  </a:solidFill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801797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68000" y="1414463"/>
                <a:ext cx="8280000" cy="4714875"/>
              </a:xfrm>
              <a:blipFill>
                <a:blip r:embed="rId2"/>
                <a:stretch>
                  <a:fillRect l="-8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8358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8A0B8C5-4F91-42CF-8EC6-1A2039C84967}" type="datetime1">
              <a:rPr lang="zh-CN" altLang="en-US"/>
              <a:pPr>
                <a:defRPr/>
              </a:pPr>
              <a:t>2022/3/4</a:t>
            </a:fld>
            <a:endParaRPr lang="en-US" altLang="zh-CN"/>
          </a:p>
        </p:txBody>
      </p:sp>
      <p:sp>
        <p:nvSpPr>
          <p:cNvPr id="801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 anchor="ctr"/>
          <a:lstStyle/>
          <a:p>
            <a:pPr algn="l" eaLnBrk="1" fontAlgn="b" hangingPunct="1">
              <a:defRPr/>
            </a:pPr>
            <a:r>
              <a:rPr lang="en-US" altLang="zh-CN" sz="3600" dirty="0" smtClean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3.1</a:t>
            </a:r>
            <a:r>
              <a:rPr lang="zh-CN" altLang="en-US" sz="3600" dirty="0" smtClean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数的表示方法和转换</a:t>
            </a:r>
            <a:r>
              <a:rPr lang="en-US" altLang="zh-CN" sz="4400" dirty="0" smtClean="0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410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10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1797" name="Rectangle 5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468000" y="1414463"/>
                <a:ext cx="8280000" cy="4714875"/>
              </a:xfrm>
            </p:spPr>
            <p:txBody>
              <a:bodyPr/>
              <a:lstStyle/>
              <a:p>
                <a:pPr algn="l" defTabSz="762000" eaLnBrk="1" hangingPunct="1">
                  <a:lnSpc>
                    <a:spcPct val="150000"/>
                  </a:lnSpc>
                  <a:spcBef>
                    <a:spcPts val="0"/>
                  </a:spcBef>
                  <a:defRPr/>
                </a:pPr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3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）二进制数 转换为 十六进制数</a:t>
                </a:r>
                <a:endParaRPr lang="en-US" altLang="zh-CN" sz="2000" b="1" dirty="0" smtClean="0">
                  <a:solidFill>
                    <a:srgbClr val="000066"/>
                  </a:solidFill>
                </a:endParaRPr>
              </a:p>
              <a:p>
                <a:pPr indent="269875" algn="l" defTabSz="762000" eaLnBrk="1" hangingPunct="1">
                  <a:lnSpc>
                    <a:spcPct val="150000"/>
                  </a:lnSpc>
                  <a:spcBef>
                    <a:spcPts val="0"/>
                  </a:spcBef>
                  <a:defRPr/>
                </a:pPr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【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例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】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sz="20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𝟎𝟏𝟎𝟏𝟏</m:t>
                            </m: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zh-CN" sz="2000" b="1" i="0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𝟎𝟏𝟎𝟏𝟏</m:t>
                            </m:r>
                          </m:e>
                        </m:d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0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  </m:t>
                            </m:r>
                          </m:e>
                        </m:d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𝟏𝟔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 </a:t>
                </a:r>
              </a:p>
              <a:p>
                <a:pPr indent="269875" algn="l" defTabSz="762000" eaLnBrk="1" hangingPunct="1">
                  <a:lnSpc>
                    <a:spcPct val="150000"/>
                  </a:lnSpc>
                  <a:spcBef>
                    <a:spcPts val="0"/>
                  </a:spcBef>
                  <a:defRPr/>
                </a:pPr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【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解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𝟏𝟏𝟎𝟏𝟎</m:t>
                            </m:r>
                            <m:r>
                              <a:rPr lang="en-US" altLang="zh-CN" sz="20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zh-CN" sz="2000" b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𝟎𝟏𝟎𝟏𝟏</m:t>
                            </m:r>
                          </m:e>
                        </m:d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ctrlP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𝟎𝟏𝟏𝟎</m:t>
                        </m:r>
                      </m:e>
                    </m:ba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bar>
                      <m:barPr>
                        <m:ctrlP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𝟏𝟎𝟏𝟏</m:t>
                        </m:r>
                      </m:e>
                    </m:ba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 .  </m:t>
                    </m:r>
                    <m:bar>
                      <m:barPr>
                        <m:ctrlP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𝟎𝟏𝟎𝟏</m:t>
                        </m:r>
                      </m:e>
                    </m:ba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bar>
                      <m:barPr>
                        <m:ctrlP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𝟏𝟎𝟎𝟎</m:t>
                        </m:r>
                      </m:e>
                    </m:bar>
                  </m:oMath>
                </a14:m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  </a:t>
                </a:r>
                <a:endParaRPr lang="en-US" altLang="zh-CN" sz="2000" b="1" dirty="0">
                  <a:solidFill>
                    <a:srgbClr val="000066"/>
                  </a:solidFill>
                </a:endParaRPr>
              </a:p>
              <a:p>
                <a:pPr indent="269875" algn="l" defTabSz="762000" eaLnBrk="1" hangingPunct="1">
                  <a:spcBef>
                    <a:spcPts val="0"/>
                  </a:spcBef>
                  <a:defRPr/>
                </a:pP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   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lang="en-US" altLang="zh-CN" sz="2000" b="1" i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𝐁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     .       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𝟖</m:t>
                    </m:r>
                  </m:oMath>
                </a14:m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  </a:t>
                </a:r>
              </a:p>
              <a:p>
                <a:pPr indent="269875" algn="l" defTabSz="762000" eaLnBrk="1" hangingPunct="1">
                  <a:lnSpc>
                    <a:spcPct val="150000"/>
                  </a:lnSpc>
                  <a:spcBef>
                    <a:spcPts val="0"/>
                  </a:spcBef>
                  <a:defRPr/>
                </a:pPr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  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𝟔</m:t>
                            </m:r>
                            <m:r>
                              <a:rPr lang="en-US" altLang="zh-CN" sz="2000" b="1" i="0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𝐁</m:t>
                            </m: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zh-CN" sz="20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𝟓𝟖</m:t>
                            </m:r>
                          </m:e>
                        </m:d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</m:oMath>
                </a14:m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 </a:t>
                </a:r>
              </a:p>
              <a:p>
                <a:pPr indent="269875" algn="l" defTabSz="762000" eaLnBrk="1" hangingPunct="1">
                  <a:lnSpc>
                    <a:spcPct val="150000"/>
                  </a:lnSpc>
                  <a:spcBef>
                    <a:spcPts val="0"/>
                  </a:spcBef>
                  <a:defRPr/>
                </a:pPr>
                <a:endParaRPr lang="en-US" altLang="zh-CN" sz="2000" b="1" dirty="0" smtClean="0">
                  <a:solidFill>
                    <a:srgbClr val="000066"/>
                  </a:solidFill>
                </a:endParaRPr>
              </a:p>
              <a:p>
                <a:pPr algn="l" defTabSz="762000" eaLnBrk="1" hangingPunct="1">
                  <a:lnSpc>
                    <a:spcPct val="150000"/>
                  </a:lnSpc>
                  <a:spcBef>
                    <a:spcPts val="0"/>
                  </a:spcBef>
                  <a:defRPr/>
                </a:pPr>
                <a:r>
                  <a:rPr lang="en-US" altLang="zh-CN" sz="2000" b="1" dirty="0">
                    <a:solidFill>
                      <a:srgbClr val="000066"/>
                    </a:solidFill>
                  </a:rPr>
                  <a:t>4</a:t>
                </a:r>
                <a:r>
                  <a:rPr lang="zh-CN" altLang="en-US" sz="2000" b="1" dirty="0">
                    <a:solidFill>
                      <a:srgbClr val="000066"/>
                    </a:solidFill>
                  </a:rPr>
                  <a:t>）十六进制数 转换为 二进制数</a:t>
                </a:r>
                <a:endParaRPr lang="en-US" altLang="zh-CN" sz="2000" b="1" dirty="0">
                  <a:solidFill>
                    <a:srgbClr val="000066"/>
                  </a:solidFill>
                </a:endParaRPr>
              </a:p>
              <a:p>
                <a:pPr indent="269875" algn="l" defTabSz="762000" eaLnBrk="1" hangingPunct="1">
                  <a:lnSpc>
                    <a:spcPct val="150000"/>
                  </a:lnSpc>
                  <a:spcBef>
                    <a:spcPts val="0"/>
                  </a:spcBef>
                  <a:defRPr/>
                </a:pPr>
                <a:r>
                  <a:rPr lang="en-US" altLang="zh-CN" sz="2000" b="1" dirty="0">
                    <a:solidFill>
                      <a:srgbClr val="000066"/>
                    </a:solidFill>
                  </a:rPr>
                  <a:t>【</a:t>
                </a:r>
                <a:r>
                  <a:rPr lang="zh-CN" altLang="en-US" sz="2000" b="1" dirty="0">
                    <a:solidFill>
                      <a:srgbClr val="000066"/>
                    </a:solidFill>
                  </a:rPr>
                  <a:t>例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en-US" altLang="zh-CN" sz="2000" b="1" dirty="0">
                    <a:solidFill>
                      <a:srgbClr val="000066"/>
                    </a:solidFill>
                  </a:rPr>
                  <a:t>】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altLang="zh-CN" sz="2000" b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𝐃𝐁</m:t>
                            </m: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zh-CN" sz="2000" b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𝐀</m:t>
                            </m:r>
                          </m:e>
                        </m:d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𝟏𝟔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  </m:t>
                            </m:r>
                          </m:e>
                        </m:d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b="1" dirty="0">
                    <a:solidFill>
                      <a:srgbClr val="000066"/>
                    </a:solidFill>
                  </a:rPr>
                  <a:t> </a:t>
                </a:r>
              </a:p>
              <a:p>
                <a:pPr indent="269875" algn="l" defTabSz="762000" eaLnBrk="1" hangingPunct="1">
                  <a:lnSpc>
                    <a:spcPct val="150000"/>
                  </a:lnSpc>
                  <a:spcBef>
                    <a:spcPts val="0"/>
                  </a:spcBef>
                  <a:defRPr/>
                </a:pPr>
                <a:r>
                  <a:rPr lang="en-US" altLang="zh-CN" sz="2000" b="1" dirty="0">
                    <a:solidFill>
                      <a:srgbClr val="000066"/>
                    </a:solidFill>
                  </a:rPr>
                  <a:t>【</a:t>
                </a:r>
                <a:r>
                  <a:rPr lang="zh-CN" altLang="en-US" sz="2000" b="1" dirty="0">
                    <a:solidFill>
                      <a:srgbClr val="000066"/>
                    </a:solidFill>
                  </a:rPr>
                  <a:t>解</a:t>
                </a:r>
                <a:r>
                  <a:rPr lang="en-US" altLang="zh-CN" sz="2000" b="1" dirty="0">
                    <a:solidFill>
                      <a:srgbClr val="000066"/>
                    </a:solidFill>
                  </a:rPr>
                  <a:t>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altLang="zh-CN" sz="2000" b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𝐃𝐁</m:t>
                            </m: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zh-CN" sz="2000" b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𝐀</m:t>
                            </m:r>
                          </m:e>
                        </m:d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𝟏𝟔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𝟎𝟎𝟏𝟏</m:t>
                        </m:r>
                      </m:e>
                    </m:ba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bar>
                      <m:bar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𝟏𝟏𝟎𝟏</m:t>
                        </m:r>
                      </m:e>
                    </m:ba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bar>
                      <m:bar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𝟏𝟎𝟏𝟏</m:t>
                        </m:r>
                      </m:e>
                    </m:ba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 .  </m:t>
                    </m:r>
                    <m:bar>
                      <m:bar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𝟎𝟎𝟎𝟎</m:t>
                        </m:r>
                      </m:e>
                    </m:ba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bar>
                      <m:bar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𝟏𝟎𝟏𝟎</m:t>
                        </m:r>
                      </m:e>
                    </m:bar>
                  </m:oMath>
                </a14:m>
                <a:r>
                  <a:rPr lang="en-US" altLang="zh-CN" sz="2000" b="1" dirty="0">
                    <a:solidFill>
                      <a:srgbClr val="000066"/>
                    </a:solidFill>
                  </a:rPr>
                  <a:t>  </a:t>
                </a:r>
              </a:p>
              <a:p>
                <a:pPr indent="269875" algn="l" defTabSz="762000" eaLnBrk="1" hangingPunct="1">
                  <a:spcBef>
                    <a:spcPts val="0"/>
                  </a:spcBef>
                  <a:defRPr/>
                </a:pPr>
                <a:r>
                  <a:rPr lang="en-US" altLang="zh-CN" sz="2000" b="1" dirty="0">
                    <a:solidFill>
                      <a:srgbClr val="000066"/>
                    </a:solidFill>
                  </a:rPr>
                  <a:t>                                         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lang="en-US" altLang="zh-CN" sz="2000" b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𝐃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         </m:t>
                    </m:r>
                    <m:r>
                      <a:rPr lang="en-US" altLang="zh-CN" sz="2000" b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𝐁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     .       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lang="en-US" altLang="zh-CN" sz="2000" b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𝐀</m:t>
                    </m:r>
                  </m:oMath>
                </a14:m>
                <a:r>
                  <a:rPr lang="en-US" altLang="zh-CN" sz="2000" b="1" dirty="0">
                    <a:solidFill>
                      <a:srgbClr val="000066"/>
                    </a:solidFill>
                  </a:rPr>
                  <a:t> </a:t>
                </a:r>
              </a:p>
              <a:p>
                <a:pPr indent="269875" algn="l" defTabSz="762000" eaLnBrk="1" hangingPunct="1">
                  <a:lnSpc>
                    <a:spcPct val="150000"/>
                  </a:lnSpc>
                  <a:spcBef>
                    <a:spcPts val="0"/>
                  </a:spcBef>
                  <a:defRPr/>
                </a:pPr>
                <a:r>
                  <a:rPr lang="en-US" altLang="zh-CN" sz="2000" b="1" dirty="0">
                    <a:solidFill>
                      <a:srgbClr val="000066"/>
                    </a:solidFill>
                  </a:rPr>
                  <a:t>                                  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𝟏𝟏𝟏𝟏𝟎𝟏𝟏𝟎𝟏𝟏</m:t>
                            </m: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𝟎𝟎𝟎𝟎𝟏𝟎𝟏</m:t>
                            </m:r>
                          </m:e>
                        </m:d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rgbClr val="000066"/>
                    </a:solidFill>
                  </a:rPr>
                  <a:t> </a:t>
                </a:r>
                <a:endParaRPr lang="en-US" altLang="zh-CN" sz="2000" b="1" dirty="0" smtClean="0">
                  <a:solidFill>
                    <a:srgbClr val="000066"/>
                  </a:solidFill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801797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68000" y="1414463"/>
                <a:ext cx="8280000" cy="4714875"/>
              </a:xfrm>
              <a:blipFill>
                <a:blip r:embed="rId2"/>
                <a:stretch>
                  <a:fillRect l="-810" b="-23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227572"/>
              </p:ext>
            </p:extLst>
          </p:nvPr>
        </p:nvGraphicFramePr>
        <p:xfrm>
          <a:off x="6300192" y="113704"/>
          <a:ext cx="2736000" cy="2058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val="4216862788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3079625135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1130411476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376582472"/>
                    </a:ext>
                  </a:extLst>
                </a:gridCol>
              </a:tblGrid>
              <a:tr h="30755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1" dirty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a:t>十六进制</a:t>
                      </a:r>
                      <a:endParaRPr lang="zh-CN" altLang="en-US" sz="1050" b="1" dirty="0">
                        <a:solidFill>
                          <a:srgbClr val="FFFFFF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a:t>4</a:t>
                      </a:r>
                      <a:r>
                        <a:rPr lang="zh-CN" altLang="en-US" sz="1050" b="1" dirty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a:t>位二进制</a:t>
                      </a:r>
                      <a:endParaRPr lang="zh-CN" altLang="en-US" sz="1050" b="1" dirty="0">
                        <a:solidFill>
                          <a:srgbClr val="FFFFFF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1" dirty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a:t>十六进制</a:t>
                      </a:r>
                      <a:endParaRPr lang="zh-CN" altLang="en-US" sz="1050" b="1" dirty="0">
                        <a:solidFill>
                          <a:srgbClr val="FFFFFF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a:t>4</a:t>
                      </a:r>
                      <a:r>
                        <a:rPr lang="zh-CN" altLang="en-US" sz="1050" b="1" dirty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a:t>位二进制</a:t>
                      </a:r>
                      <a:endParaRPr lang="zh-CN" altLang="en-US" sz="1050" b="1" dirty="0">
                        <a:solidFill>
                          <a:srgbClr val="FFFFFF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391028"/>
                  </a:ext>
                </a:extLst>
              </a:tr>
              <a:tr h="218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a:t>0</a:t>
                      </a:r>
                      <a:endParaRPr lang="zh-CN" altLang="en-US" sz="1200" b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a:t>0000</a:t>
                      </a:r>
                      <a:endParaRPr lang="zh-CN" altLang="en-US" sz="1200" b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a:t>8</a:t>
                      </a:r>
                      <a:endParaRPr lang="zh-CN" altLang="en-US" sz="1200" b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a:t>1000</a:t>
                      </a:r>
                      <a:endParaRPr lang="zh-CN" altLang="en-US" sz="1200" b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646724"/>
                  </a:ext>
                </a:extLst>
              </a:tr>
              <a:tr h="218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a:t>1</a:t>
                      </a:r>
                      <a:endParaRPr lang="zh-CN" altLang="en-US" sz="1200" b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a:t>0001</a:t>
                      </a:r>
                      <a:endParaRPr lang="zh-CN" altLang="en-US" sz="1200" b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a:t>9</a:t>
                      </a:r>
                      <a:endParaRPr lang="zh-CN" altLang="en-US" sz="1200" b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a:t>1001</a:t>
                      </a:r>
                      <a:endParaRPr lang="zh-CN" altLang="en-US" sz="1200" b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1054152"/>
                  </a:ext>
                </a:extLst>
              </a:tr>
              <a:tr h="218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a:t>2</a:t>
                      </a:r>
                      <a:endParaRPr lang="zh-CN" altLang="en-US" sz="1200" b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a:t>0010</a:t>
                      </a:r>
                      <a:endParaRPr lang="zh-CN" altLang="en-US" sz="1200" b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a:t>A</a:t>
                      </a:r>
                      <a:endParaRPr lang="zh-CN" altLang="en-US" sz="1200" b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a:t>1010</a:t>
                      </a:r>
                      <a:endParaRPr lang="zh-CN" altLang="en-US" sz="1200" b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666571"/>
                  </a:ext>
                </a:extLst>
              </a:tr>
              <a:tr h="218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a:t>3</a:t>
                      </a:r>
                      <a:endParaRPr lang="zh-CN" altLang="en-US" sz="1200" b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a:t>0011</a:t>
                      </a:r>
                      <a:endParaRPr lang="zh-CN" altLang="en-US" sz="1200" b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a:t>B</a:t>
                      </a:r>
                      <a:endParaRPr lang="zh-CN" altLang="en-US" sz="1200" b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a:t>1011</a:t>
                      </a:r>
                      <a:endParaRPr lang="zh-CN" altLang="en-US" sz="1200" b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029730"/>
                  </a:ext>
                </a:extLst>
              </a:tr>
              <a:tr h="218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a:t>4</a:t>
                      </a:r>
                      <a:endParaRPr lang="zh-CN" altLang="en-US" sz="1200" b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a:t>0100</a:t>
                      </a:r>
                      <a:endParaRPr lang="zh-CN" altLang="en-US" sz="1200" b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a:t>C</a:t>
                      </a:r>
                      <a:endParaRPr lang="zh-CN" altLang="en-US" sz="1200" b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a:t>1100</a:t>
                      </a:r>
                      <a:endParaRPr lang="zh-CN" altLang="en-US" sz="1200" b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368150"/>
                  </a:ext>
                </a:extLst>
              </a:tr>
              <a:tr h="218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a:t>5</a:t>
                      </a:r>
                      <a:endParaRPr lang="zh-CN" altLang="en-US" sz="1200" b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a:t>0101</a:t>
                      </a:r>
                      <a:endParaRPr lang="zh-CN" altLang="en-US" sz="1200" b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a:t>D</a:t>
                      </a:r>
                      <a:endParaRPr lang="zh-CN" altLang="en-US" sz="1200" b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a:t>1101</a:t>
                      </a:r>
                      <a:endParaRPr lang="zh-CN" altLang="en-US" sz="1200" b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355143"/>
                  </a:ext>
                </a:extLst>
              </a:tr>
              <a:tr h="218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a:t>6</a:t>
                      </a:r>
                      <a:endParaRPr lang="zh-CN" altLang="en-US" sz="1200" b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a:t>0110</a:t>
                      </a:r>
                      <a:endParaRPr lang="zh-CN" altLang="en-US" sz="1200" b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a:t>E</a:t>
                      </a:r>
                      <a:endParaRPr lang="zh-CN" altLang="en-US" sz="1200" b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a:t>1110</a:t>
                      </a:r>
                      <a:endParaRPr lang="zh-CN" altLang="en-US" sz="1200" b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2464495"/>
                  </a:ext>
                </a:extLst>
              </a:tr>
              <a:tr h="218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a:t>7</a:t>
                      </a:r>
                      <a:endParaRPr lang="zh-CN" altLang="en-US" sz="1200" b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a:t>0111</a:t>
                      </a:r>
                      <a:endParaRPr lang="zh-CN" altLang="en-US" sz="1200" b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a:t>F</a:t>
                      </a:r>
                      <a:endParaRPr lang="zh-CN" altLang="en-US" sz="1200" b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a:t>1111</a:t>
                      </a:r>
                      <a:endParaRPr lang="zh-CN" altLang="en-US" sz="1200" b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480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1423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8A0B8C5-4F91-42CF-8EC6-1A2039C84967}" type="datetime1">
              <a:rPr lang="zh-CN" altLang="en-US"/>
              <a:pPr>
                <a:defRPr/>
              </a:pPr>
              <a:t>2022/3/4</a:t>
            </a:fld>
            <a:endParaRPr lang="en-US" altLang="zh-CN"/>
          </a:p>
        </p:txBody>
      </p:sp>
      <p:sp>
        <p:nvSpPr>
          <p:cNvPr id="801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 anchor="ctr"/>
          <a:lstStyle/>
          <a:p>
            <a:pPr algn="l" eaLnBrk="1" fontAlgn="b" hangingPunct="1">
              <a:defRPr/>
            </a:pPr>
            <a:r>
              <a:rPr lang="en-US" altLang="zh-CN" sz="3600" dirty="0" smtClean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3.1</a:t>
            </a:r>
            <a:r>
              <a:rPr lang="zh-CN" altLang="en-US" sz="3600" dirty="0" smtClean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数的表示方法和转换</a:t>
            </a:r>
            <a:r>
              <a:rPr lang="en-US" altLang="zh-CN" sz="4400" dirty="0" smtClean="0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410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10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1797" name="Rectangle 5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468000" y="1414463"/>
                <a:ext cx="8280000" cy="4714875"/>
              </a:xfrm>
            </p:spPr>
            <p:txBody>
              <a:bodyPr/>
              <a:lstStyle/>
              <a:p>
                <a:pPr algn="l" defTabSz="762000" eaLnBrk="1" hangingPunct="1">
                  <a:lnSpc>
                    <a:spcPct val="150000"/>
                  </a:lnSpc>
                  <a:spcBef>
                    <a:spcPts val="0"/>
                  </a:spcBef>
                  <a:defRPr/>
                </a:pPr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5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）十进制数 转换为 二进制数</a:t>
                </a:r>
                <a:endParaRPr lang="en-US" altLang="zh-CN" sz="2000" b="1" dirty="0" smtClean="0">
                  <a:solidFill>
                    <a:srgbClr val="000066"/>
                  </a:solidFill>
                </a:endParaRPr>
              </a:p>
              <a:p>
                <a:pPr indent="269875" algn="l" defTabSz="762000" eaLnBrk="1" hangingPunct="1">
                  <a:lnSpc>
                    <a:spcPct val="150000"/>
                  </a:lnSpc>
                  <a:spcBef>
                    <a:spcPts val="0"/>
                  </a:spcBef>
                  <a:defRPr/>
                </a:pPr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【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例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】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𝟏𝟎𝟑</m:t>
                            </m: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zh-CN" sz="20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𝟖𝟏𝟐𝟓</m:t>
                            </m:r>
                          </m:e>
                        </m:d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0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  </m:t>
                            </m:r>
                          </m:e>
                        </m:d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 </a:t>
                </a:r>
              </a:p>
              <a:p>
                <a:pPr indent="269875" algn="l" defTabSz="762000" eaLnBrk="1" hangingPunct="1">
                  <a:lnSpc>
                    <a:spcPct val="150000"/>
                  </a:lnSpc>
                  <a:spcBef>
                    <a:spcPts val="0"/>
                  </a:spcBef>
                  <a:defRPr/>
                </a:pPr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【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解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】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用降幂法</a:t>
                </a:r>
                <a:endParaRPr lang="en-US" altLang="zh-CN" sz="2000" b="1" dirty="0" smtClean="0">
                  <a:solidFill>
                    <a:srgbClr val="000066"/>
                  </a:solidFill>
                </a:endParaRPr>
              </a:p>
              <a:p>
                <a:pPr indent="269875" algn="l" defTabSz="762000" eaLnBrk="1" hangingPunct="1">
                  <a:lnSpc>
                    <a:spcPct val="150000"/>
                  </a:lnSpc>
                  <a:spcBef>
                    <a:spcPts val="0"/>
                  </a:spcBef>
                  <a:defRPr/>
                </a:pP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第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1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步：列出所有可能的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zh-CN" altLang="en-US" sz="2000" b="1" dirty="0">
                    <a:solidFill>
                      <a:srgbClr val="000066"/>
                    </a:solidFill>
                  </a:rPr>
                  <a:t>的幂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方；</a:t>
                </a:r>
                <a:endParaRPr lang="en-US" altLang="zh-CN" sz="2000" b="1" dirty="0" smtClean="0">
                  <a:solidFill>
                    <a:srgbClr val="000066"/>
                  </a:solidFill>
                </a:endParaRPr>
              </a:p>
              <a:p>
                <a:pPr indent="269875" algn="l" defTabSz="762000" eaLnBrk="1" hangingPunct="1">
                  <a:lnSpc>
                    <a:spcPct val="120000"/>
                  </a:lnSpc>
                  <a:spcBef>
                    <a:spcPts val="0"/>
                  </a:spcBef>
                  <a:defRPr/>
                </a:pP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sSup>
                            <m:sSupPr>
                              <m:ctrlP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000" b="1" i="1" smtClea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𝟕</m:t>
                              </m:r>
                            </m:sup>
                          </m:sSup>
                        </m:e>
                      </m:mr>
                      <m:mr>
                        <m:e>
                          <m:r>
                            <a:rPr lang="en-US" altLang="zh-CN" sz="2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𝟏𝟐𝟖</m:t>
                          </m:r>
                        </m:e>
                      </m:mr>
                    </m:m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sSup>
                            <m:sSupPr>
                              <m:ctrlPr>
                                <a:rPr lang="en-US" altLang="zh-CN" sz="2000" b="1" i="1" smtClea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 smtClea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000" b="1" i="1" smtClea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𝟔</m:t>
                              </m:r>
                            </m:sup>
                          </m:sSup>
                        </m:e>
                      </m:mr>
                      <m:mr>
                        <m:e>
                          <m:r>
                            <a:rPr lang="en-US" altLang="zh-CN" sz="2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𝟔𝟒</m:t>
                          </m:r>
                        </m:e>
                      </m:mr>
                    </m:m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sSup>
                            <m:sSupPr>
                              <m:ctrlPr>
                                <a:rPr lang="en-US" altLang="zh-CN" sz="2000" b="1" i="1" smtClea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 smtClea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000" b="1" i="1" smtClea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𝟓</m:t>
                              </m:r>
                            </m:sup>
                          </m:sSup>
                        </m:e>
                      </m:mr>
                      <m:mr>
                        <m:e>
                          <m:r>
                            <a:rPr lang="en-US" altLang="zh-CN" sz="2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𝟑𝟐</m:t>
                          </m:r>
                        </m:e>
                      </m:mr>
                    </m:m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sSup>
                            <m:sSupPr>
                              <m:ctrlPr>
                                <a:rPr lang="en-US" altLang="zh-CN" sz="2000" b="1" i="1" smtClea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 smtClea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000" b="1" i="1" smtClea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</m:sup>
                          </m:sSup>
                        </m:e>
                      </m:mr>
                      <m:mr>
                        <m:e>
                          <m:r>
                            <a:rPr lang="en-US" altLang="zh-CN" sz="2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𝟏𝟔</m:t>
                          </m:r>
                        </m:e>
                      </m:mr>
                    </m:m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sSup>
                            <m:sSupPr>
                              <m:ctrlPr>
                                <a:rPr lang="en-US" altLang="zh-CN" sz="2000" b="1" i="1" smtClea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 smtClea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000" b="1" i="1" smtClea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</m:e>
                      </m:mr>
                      <m:mr>
                        <m:e>
                          <m:r>
                            <a:rPr lang="en-US" altLang="zh-CN" sz="2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𝟖</m:t>
                          </m:r>
                        </m:e>
                      </m:mr>
                    </m:m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sSup>
                            <m:sSupPr>
                              <m:ctrlPr>
                                <a:rPr lang="en-US" altLang="zh-CN" sz="2000" b="1" i="1" smtClea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 smtClea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000" b="1" i="1" smtClea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mr>
                      <m:mr>
                        <m:e>
                          <m:r>
                            <a:rPr lang="en-US" altLang="zh-CN" sz="2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e>
                      </m:mr>
                    </m:m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sSup>
                            <m:sSupPr>
                              <m:ctrlPr>
                                <a:rPr lang="en-US" altLang="zh-CN" sz="2000" b="1" i="1" smtClea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 smtClea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000" b="1" i="1" smtClea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e>
                      </m:mr>
                      <m:mr>
                        <m:e>
                          <m:r>
                            <a:rPr lang="en-US" altLang="zh-CN" sz="2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e>
                      </m:mr>
                    </m:m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sSup>
                            <m:sSupPr>
                              <m:ctrlPr>
                                <a:rPr lang="en-US" altLang="zh-CN" sz="2000" b="1" i="1" smtClea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 smtClea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000" b="1" i="1" smtClea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p>
                          </m:sSup>
                        </m:e>
                      </m:mr>
                      <m:mr>
                        <m:e>
                          <m:r>
                            <a:rPr lang="en-US" altLang="zh-CN" sz="2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e>
                      </m:mr>
                    </m:m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CN" sz="2000" b="1" i="1" smtClea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</m:e>
                      </m:mr>
                      <m:mr>
                        <m:e>
                          <m:r>
                            <a:rPr lang="en-US" altLang="zh-CN" sz="2000" b="1" i="1" smtClea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</m:e>
                      </m:mr>
                    </m:m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sSup>
                            <m:sSupPr>
                              <m:ctrlPr>
                                <a:rPr lang="en-US" altLang="zh-CN" sz="2000" b="1" i="1" smtClea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 smtClea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000" b="1" i="1" smtClea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e>
                      </m:mr>
                      <m:mr>
                        <m:e>
                          <m:r>
                            <a:rPr lang="en-US" altLang="zh-CN" sz="2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sz="2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e>
                      </m:mr>
                    </m:m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sSup>
                            <m:sSupPr>
                              <m:ctrlPr>
                                <a:rPr lang="en-US" altLang="zh-CN" sz="2000" b="1" i="1" smtClea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 smtClea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000" b="1" i="1" smtClea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mr>
                      <m:mr>
                        <m:e>
                          <m:r>
                            <a:rPr lang="en-US" altLang="zh-CN" sz="2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sz="2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𝟐𝟓</m:t>
                          </m:r>
                        </m:e>
                      </m:mr>
                    </m:m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sSup>
                            <m:sSupPr>
                              <m:ctrlPr>
                                <a:rPr lang="en-US" altLang="zh-CN" sz="2000" b="1" i="1" smtClea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 smtClea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000" b="1" i="1" smtClea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</m:e>
                      </m:mr>
                      <m:mr>
                        <m:e>
                          <m:r>
                            <a:rPr lang="en-US" altLang="zh-CN" sz="2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sz="2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𝟏𝟐𝟓</m:t>
                          </m:r>
                        </m:e>
                      </m:mr>
                    </m:m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sSup>
                            <m:sSupPr>
                              <m:ctrlPr>
                                <a:rPr lang="en-US" altLang="zh-CN" sz="2000" b="1" i="1" smtClea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 smtClea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000" b="1" i="1" smtClea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</m:sup>
                          </m:sSup>
                        </m:e>
                      </m:mr>
                      <m:mr>
                        <m:e>
                          <m:r>
                            <a:rPr lang="en-US" altLang="zh-CN" sz="2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sz="2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𝟎𝟔𝟐𝟓</m:t>
                          </m:r>
                        </m:e>
                      </m:mr>
                    </m:m>
                  </m:oMath>
                </a14:m>
                <a:endParaRPr lang="en-US" altLang="zh-CN" sz="2000" b="1" dirty="0" smtClean="0">
                  <a:solidFill>
                    <a:srgbClr val="000066"/>
                  </a:solidFill>
                </a:endParaRPr>
              </a:p>
              <a:p>
                <a:pPr indent="269875" algn="l" defTabSz="762000" eaLnBrk="1" hangingPunct="1">
                  <a:lnSpc>
                    <a:spcPct val="150000"/>
                  </a:lnSpc>
                  <a:spcBef>
                    <a:spcPts val="1200"/>
                  </a:spcBef>
                  <a:defRPr/>
                </a:pP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第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2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步：估算残差所在的幂方区间（残差的初值设为：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𝟏𝟎𝟑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𝟖𝟏𝟐𝟓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）</a:t>
                </a:r>
                <a:endParaRPr lang="en-US" altLang="zh-CN" sz="2000" b="1" dirty="0" smtClean="0">
                  <a:solidFill>
                    <a:srgbClr val="000066"/>
                  </a:solidFill>
                </a:endParaRPr>
              </a:p>
              <a:p>
                <a:pPr indent="269875" algn="l" defTabSz="762000" eaLnBrk="1" hangingPunct="1">
                  <a:lnSpc>
                    <a:spcPct val="150000"/>
                  </a:lnSpc>
                  <a:spcBef>
                    <a:spcPts val="0"/>
                  </a:spcBef>
                  <a:defRPr/>
                </a:pPr>
                <a:r>
                  <a:rPr lang="en-US" altLang="zh-CN" sz="2000" b="1" i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         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𝟕</m:t>
                        </m:r>
                      </m:sup>
                    </m:sSup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𝟏𝟎𝟑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𝟖𝟏𝟐𝟓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𝟔</m:t>
                        </m:r>
                      </m:sup>
                    </m:sSup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2000" b="1" dirty="0">
                  <a:solidFill>
                    <a:srgbClr val="000066"/>
                  </a:solidFill>
                </a:endParaRPr>
              </a:p>
            </p:txBody>
          </p:sp>
        </mc:Choice>
        <mc:Fallback xmlns="">
          <p:sp>
            <p:nvSpPr>
              <p:cNvPr id="801797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68000" y="1414463"/>
                <a:ext cx="8280000" cy="4714875"/>
              </a:xfrm>
              <a:blipFill>
                <a:blip r:embed="rId2"/>
                <a:stretch>
                  <a:fillRect l="-8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5210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8A0B8C5-4F91-42CF-8EC6-1A2039C84967}" type="datetime1">
              <a:rPr lang="zh-CN" altLang="en-US"/>
              <a:pPr>
                <a:defRPr/>
              </a:pPr>
              <a:t>2022/3/4</a:t>
            </a:fld>
            <a:endParaRPr lang="en-US" altLang="zh-CN"/>
          </a:p>
        </p:txBody>
      </p:sp>
      <p:sp>
        <p:nvSpPr>
          <p:cNvPr id="801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 anchor="ctr"/>
          <a:lstStyle/>
          <a:p>
            <a:pPr algn="l" eaLnBrk="1" fontAlgn="b" hangingPunct="1">
              <a:defRPr/>
            </a:pPr>
            <a:r>
              <a:rPr lang="en-US" altLang="zh-CN" sz="3600" dirty="0" smtClean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3.1</a:t>
            </a:r>
            <a:r>
              <a:rPr lang="zh-CN" altLang="en-US" sz="3600" dirty="0" smtClean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数的表示方法和转换</a:t>
            </a:r>
            <a:r>
              <a:rPr lang="en-US" altLang="zh-CN" sz="4400" dirty="0" smtClean="0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410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10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1797" name="Rectangle 5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468000" y="1414463"/>
                <a:ext cx="8280000" cy="4714875"/>
              </a:xfrm>
            </p:spPr>
            <p:txBody>
              <a:bodyPr/>
              <a:lstStyle/>
              <a:p>
                <a:pPr indent="269875" algn="l" defTabSz="762000" eaLnBrk="1" hangingPunct="1">
                  <a:lnSpc>
                    <a:spcPct val="150000"/>
                  </a:lnSpc>
                  <a:spcBef>
                    <a:spcPts val="0"/>
                  </a:spcBef>
                  <a:defRPr/>
                </a:pP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第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3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步</a:t>
                </a:r>
                <a:r>
                  <a:rPr lang="zh-CN" altLang="en-US" sz="2000" b="1" dirty="0">
                    <a:solidFill>
                      <a:srgbClr val="000066"/>
                    </a:solidFill>
                  </a:rPr>
                  <a:t>：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 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将幂方区间下限所在的幂方位置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1 </a:t>
                </a:r>
              </a:p>
              <a:p>
                <a:pPr indent="269875" algn="l" defTabSz="762000" eaLnBrk="1" hangingPunct="1">
                  <a:lnSpc>
                    <a:spcPct val="150000"/>
                  </a:lnSpc>
                  <a:spcBef>
                    <a:spcPts val="0"/>
                  </a:spcBef>
                  <a:defRPr/>
                </a:pPr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sSup>
                            <m:sSupPr>
                              <m:ctrlP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𝟕</m:t>
                              </m:r>
                            </m:sup>
                          </m:sSup>
                        </m:e>
                      </m:mr>
                      <m:mr>
                        <m:e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𝟏𝟐𝟖</m:t>
                          </m:r>
                        </m:e>
                      </m:mr>
                    </m:m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sSup>
                            <m:sSupPr>
                              <m:ctrlP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𝟔</m:t>
                              </m:r>
                            </m:sup>
                          </m:sSup>
                        </m:e>
                      </m:mr>
                      <m:mr>
                        <m:e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𝟔𝟒</m:t>
                          </m:r>
                        </m:e>
                      </m:mr>
                    </m:m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sSup>
                            <m:sSupPr>
                              <m:ctrlP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𝟓</m:t>
                              </m:r>
                            </m:sup>
                          </m:sSup>
                        </m:e>
                      </m:mr>
                      <m:mr>
                        <m:e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𝟑𝟐</m:t>
                          </m:r>
                        </m:e>
                      </m:mr>
                    </m:m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sSup>
                            <m:sSupPr>
                              <m:ctrlP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</m:sup>
                          </m:sSup>
                        </m:e>
                      </m:mr>
                      <m:mr>
                        <m:e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𝟏𝟔</m:t>
                          </m:r>
                        </m:e>
                      </m:mr>
                    </m:m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sSup>
                            <m:sSupPr>
                              <m:ctrlP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</m:e>
                      </m:mr>
                      <m:mr>
                        <m:e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𝟖</m:t>
                          </m:r>
                        </m:e>
                      </m:mr>
                    </m:m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sSup>
                            <m:sSupPr>
                              <m:ctrlP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mr>
                      <m:mr>
                        <m:e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e>
                      </m:mr>
                    </m:m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sSup>
                            <m:sSupPr>
                              <m:ctrlP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e>
                      </m:mr>
                      <m:mr>
                        <m:e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e>
                      </m:mr>
                    </m:m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sSup>
                            <m:sSupPr>
                              <m:ctrlP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p>
                          </m:sSup>
                        </m:e>
                      </m:mr>
                      <m:mr>
                        <m:e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e>
                      </m:mr>
                    </m:m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CN" sz="2000" b="1" i="1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</m:e>
                      </m:mr>
                      <m:mr>
                        <m:e>
                          <m:r>
                            <a:rPr lang="en-US" altLang="zh-CN" sz="2000" b="1" i="1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</m:e>
                      </m:mr>
                    </m:m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sSup>
                            <m:sSupPr>
                              <m:ctrlP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e>
                      </m:mr>
                      <m:mr>
                        <m:e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e>
                      </m:mr>
                    </m:m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sSup>
                            <m:sSupPr>
                              <m:ctrlP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mr>
                      <m:mr>
                        <m:e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𝟐𝟓</m:t>
                          </m:r>
                        </m:e>
                      </m:mr>
                    </m:m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sSup>
                            <m:sSupPr>
                              <m:ctrlP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</m:e>
                      </m:mr>
                      <m:mr>
                        <m:e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𝟏𝟐𝟓</m:t>
                          </m:r>
                        </m:e>
                      </m:mr>
                    </m:m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sSup>
                            <m:sSupPr>
                              <m:ctrlP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</m:sup>
                          </m:sSup>
                        </m:e>
                      </m:mr>
                      <m:mr>
                        <m:e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𝟎𝟔𝟐𝟓</m:t>
                          </m:r>
                        </m:e>
                      </m:mr>
                    </m:m>
                  </m:oMath>
                </a14:m>
                <a:endParaRPr lang="en-US" altLang="zh-CN" sz="2000" b="1" dirty="0" smtClean="0">
                  <a:solidFill>
                    <a:srgbClr val="000066"/>
                  </a:solidFill>
                </a:endParaRPr>
              </a:p>
              <a:p>
                <a:pPr indent="269875" algn="l" defTabSz="762000" eaLnBrk="1" hangingPunct="1">
                  <a:lnSpc>
                    <a:spcPct val="150000"/>
                  </a:lnSpc>
                  <a:spcBef>
                    <a:spcPts val="0"/>
                  </a:spcBef>
                  <a:defRPr/>
                </a:pPr>
                <a:r>
                  <a:rPr lang="en-US" altLang="zh-CN" sz="2000" b="1" dirty="0" smtClean="0">
                    <a:solidFill>
                      <a:srgbClr val="FF0000"/>
                    </a:solidFill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zh-CN" sz="2000" b="1" dirty="0">
                  <a:solidFill>
                    <a:srgbClr val="FF0000"/>
                  </a:solidFill>
                </a:endParaRPr>
              </a:p>
              <a:p>
                <a:pPr indent="269875" algn="l" defTabSz="762000" eaLnBrk="1" hangingPunct="1">
                  <a:lnSpc>
                    <a:spcPct val="150000"/>
                  </a:lnSpc>
                  <a:defRPr/>
                </a:pP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第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4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步</a:t>
                </a:r>
                <a:r>
                  <a:rPr lang="zh-CN" altLang="en-US" sz="2000" b="1" dirty="0">
                    <a:solidFill>
                      <a:srgbClr val="000066"/>
                    </a:solidFill>
                  </a:rPr>
                  <a:t>：</a:t>
                </a:r>
                <a:r>
                  <a:rPr lang="en-US" altLang="zh-CN" sz="2000" b="1" dirty="0">
                    <a:solidFill>
                      <a:srgbClr val="000066"/>
                    </a:solidFill>
                  </a:rPr>
                  <a:t> 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用残差减去当前将</a:t>
                </a:r>
                <a:r>
                  <a:rPr lang="zh-CN" altLang="en-US" sz="2000" b="1" dirty="0">
                    <a:solidFill>
                      <a:srgbClr val="000066"/>
                    </a:solidFill>
                  </a:rPr>
                  <a:t>幂方区间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下限，得到新的残差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 </a:t>
                </a:r>
              </a:p>
              <a:p>
                <a:pPr indent="269875" algn="l" defTabSz="762000" eaLnBrk="1" hangingPunct="1">
                  <a:lnSpc>
                    <a:spcPct val="150000"/>
                  </a:lnSpc>
                  <a:defRPr/>
                </a:pPr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                       </a:t>
                </a:r>
                <a:r>
                  <a:rPr lang="zh-CN" altLang="en-US" sz="2000" b="1" dirty="0">
                    <a:solidFill>
                      <a:srgbClr val="000066"/>
                    </a:solidFill>
                  </a:rPr>
                  <a:t>残差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𝟏𝟎𝟑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𝟖𝟏𝟐𝟓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𝟔</m:t>
                        </m:r>
                      </m:sup>
                    </m:sSup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𝟑𝟗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𝟖𝟏𝟐𝟓</m:t>
                    </m:r>
                  </m:oMath>
                </a14:m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   </a:t>
                </a:r>
              </a:p>
              <a:p>
                <a:pPr indent="269875" algn="l" defTabSz="762000" eaLnBrk="1" hangingPunct="1">
                  <a:lnSpc>
                    <a:spcPct val="150000"/>
                  </a:lnSpc>
                  <a:defRPr/>
                </a:pP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第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5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步</a:t>
                </a:r>
                <a:r>
                  <a:rPr lang="zh-CN" altLang="en-US" sz="2000" b="1" dirty="0">
                    <a:solidFill>
                      <a:srgbClr val="000066"/>
                    </a:solidFill>
                  </a:rPr>
                  <a:t>：</a:t>
                </a:r>
                <a:r>
                  <a:rPr lang="en-US" altLang="zh-CN" sz="2000" b="1" dirty="0">
                    <a:solidFill>
                      <a:srgbClr val="000066"/>
                    </a:solidFill>
                  </a:rPr>
                  <a:t> 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重复“第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2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步”至“第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4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步”，直到残差为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0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（或达到精度要求）</a:t>
                </a:r>
                <a:endParaRPr lang="en-US" altLang="zh-CN" sz="2000" b="1" dirty="0" smtClean="0">
                  <a:solidFill>
                    <a:srgbClr val="000066"/>
                  </a:solidFill>
                </a:endParaRPr>
              </a:p>
              <a:p>
                <a:pPr indent="269875" algn="l" defTabSz="762000" eaLnBrk="1" hangingPunct="1">
                  <a:lnSpc>
                    <a:spcPct val="150000"/>
                  </a:lnSpc>
                  <a:defRPr/>
                </a:pP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第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6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步</a:t>
                </a:r>
                <a:r>
                  <a:rPr lang="zh-CN" altLang="en-US" sz="2000" b="1" dirty="0">
                    <a:solidFill>
                      <a:srgbClr val="000066"/>
                    </a:solidFill>
                  </a:rPr>
                  <a:t>：</a:t>
                </a:r>
                <a:r>
                  <a:rPr lang="en-US" altLang="zh-CN" sz="2000" b="1" dirty="0">
                    <a:solidFill>
                      <a:srgbClr val="000066"/>
                    </a:solidFill>
                  </a:rPr>
                  <a:t> 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将所有未置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1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的幂方位置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0</a:t>
                </a:r>
                <a:endParaRPr lang="en-US" altLang="zh-CN" sz="2000" b="1" dirty="0">
                  <a:solidFill>
                    <a:srgbClr val="000066"/>
                  </a:solidFill>
                </a:endParaRPr>
              </a:p>
              <a:p>
                <a:pPr indent="269875" algn="l" defTabSz="762000" eaLnBrk="1" hangingPunct="1">
                  <a:lnSpc>
                    <a:spcPct val="150000"/>
                  </a:lnSpc>
                  <a:defRPr/>
                </a:pP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下面我们一起看一下这道题的完整转换过程：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 </a:t>
                </a:r>
                <a:endParaRPr lang="en-US" altLang="zh-CN" sz="2000" b="1" dirty="0">
                  <a:solidFill>
                    <a:srgbClr val="000066"/>
                  </a:solidFill>
                </a:endParaRPr>
              </a:p>
              <a:p>
                <a:pPr indent="269875" algn="l" defTabSz="762000" eaLnBrk="1" hangingPunct="1">
                  <a:lnSpc>
                    <a:spcPct val="150000"/>
                  </a:lnSpc>
                  <a:defRPr/>
                </a:pPr>
                <a:endParaRPr lang="en-US" altLang="zh-CN" sz="2000" b="1" dirty="0">
                  <a:solidFill>
                    <a:srgbClr val="000066"/>
                  </a:solidFill>
                </a:endParaRPr>
              </a:p>
            </p:txBody>
          </p:sp>
        </mc:Choice>
        <mc:Fallback xmlns="">
          <p:sp>
            <p:nvSpPr>
              <p:cNvPr id="801797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68000" y="1414463"/>
                <a:ext cx="8280000" cy="4714875"/>
              </a:xfrm>
              <a:blipFill>
                <a:blip r:embed="rId2"/>
                <a:stretch>
                  <a:fillRect r="-25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3838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8A0B8C5-4F91-42CF-8EC6-1A2039C84967}" type="datetime1">
              <a:rPr lang="zh-CN" altLang="en-US"/>
              <a:pPr>
                <a:defRPr/>
              </a:pPr>
              <a:t>2022/3/4</a:t>
            </a:fld>
            <a:endParaRPr lang="en-US" altLang="zh-CN"/>
          </a:p>
        </p:txBody>
      </p:sp>
      <p:sp>
        <p:nvSpPr>
          <p:cNvPr id="801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 anchor="ctr"/>
          <a:lstStyle/>
          <a:p>
            <a:pPr algn="l" eaLnBrk="1" fontAlgn="b" hangingPunct="1">
              <a:defRPr/>
            </a:pPr>
            <a:r>
              <a:rPr lang="en-US" altLang="zh-CN" sz="3600" dirty="0" smtClean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3.1</a:t>
            </a:r>
            <a:r>
              <a:rPr lang="zh-CN" altLang="en-US" sz="3600" dirty="0" smtClean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数的表示方法和转换</a:t>
            </a:r>
            <a:r>
              <a:rPr lang="en-US" altLang="zh-CN" sz="4400" dirty="0" smtClean="0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410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10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1797" name="Rectangle 5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468000" y="1414463"/>
                <a:ext cx="8280000" cy="4714875"/>
              </a:xfrm>
            </p:spPr>
            <p:txBody>
              <a:bodyPr/>
              <a:lstStyle/>
              <a:p>
                <a:pPr indent="269875" algn="l" defTabSz="762000" eaLnBrk="1" hangingPunct="1">
                  <a:spcBef>
                    <a:spcPts val="0"/>
                  </a:spcBef>
                  <a:defRPr/>
                </a:pPr>
                <a:r>
                  <a:rPr lang="en-US" altLang="zh-CN" sz="2000" b="1" dirty="0" smtClean="0">
                    <a:solidFill>
                      <a:srgbClr val="000066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sSup>
                            <m:sSupPr>
                              <m:ctrlP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𝟕</m:t>
                              </m:r>
                            </m:sup>
                          </m:sSup>
                        </m:e>
                      </m:mr>
                      <m:mr>
                        <m:e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𝟏𝟐𝟖</m:t>
                          </m:r>
                        </m:e>
                      </m:mr>
                    </m:m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sSup>
                            <m:sSupPr>
                              <m:ctrlP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𝟔</m:t>
                              </m:r>
                            </m:sup>
                          </m:sSup>
                        </m:e>
                      </m:mr>
                      <m:mr>
                        <m:e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𝟔𝟒</m:t>
                          </m:r>
                        </m:e>
                      </m:mr>
                    </m:m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sSup>
                            <m:sSupPr>
                              <m:ctrlP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𝟓</m:t>
                              </m:r>
                            </m:sup>
                          </m:sSup>
                        </m:e>
                      </m:mr>
                      <m:mr>
                        <m:e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𝟑𝟐</m:t>
                          </m:r>
                        </m:e>
                      </m:mr>
                    </m:m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sSup>
                            <m:sSupPr>
                              <m:ctrlP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</m:sup>
                          </m:sSup>
                        </m:e>
                      </m:mr>
                      <m:mr>
                        <m:e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𝟏𝟔</m:t>
                          </m:r>
                        </m:e>
                      </m:mr>
                    </m:m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sSup>
                            <m:sSupPr>
                              <m:ctrlP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</m:e>
                      </m:mr>
                      <m:mr>
                        <m:e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𝟖</m:t>
                          </m:r>
                        </m:e>
                      </m:mr>
                    </m:m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sSup>
                            <m:sSupPr>
                              <m:ctrlP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mr>
                      <m:mr>
                        <m:e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e>
                      </m:mr>
                    </m:m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sSup>
                            <m:sSupPr>
                              <m:ctrlP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e>
                      </m:mr>
                      <m:mr>
                        <m:e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e>
                      </m:mr>
                    </m:m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sSup>
                            <m:sSupPr>
                              <m:ctrlP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p>
                          </m:sSup>
                        </m:e>
                      </m:mr>
                      <m:mr>
                        <m:e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e>
                      </m:mr>
                    </m:m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CN" sz="2000" b="1" i="1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</m:e>
                      </m:mr>
                      <m:mr>
                        <m:e>
                          <m:r>
                            <a:rPr lang="en-US" altLang="zh-CN" sz="2000" b="1" i="1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</m:e>
                      </m:mr>
                    </m:m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sSup>
                            <m:sSupPr>
                              <m:ctrlP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e>
                      </m:mr>
                      <m:mr>
                        <m:e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e>
                      </m:mr>
                    </m:m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sSup>
                            <m:sSupPr>
                              <m:ctrlP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mr>
                      <m:mr>
                        <m:e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𝟐𝟓</m:t>
                          </m:r>
                        </m:e>
                      </m:mr>
                    </m:m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sSup>
                            <m:sSupPr>
                              <m:ctrlP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</m:e>
                      </m:mr>
                      <m:mr>
                        <m:e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𝟏𝟐𝟓</m:t>
                          </m:r>
                        </m:e>
                      </m:mr>
                    </m:m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sSup>
                            <m:sSupPr>
                              <m:ctrlP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</m:sup>
                          </m:sSup>
                        </m:e>
                      </m:mr>
                      <m:mr>
                        <m:e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𝟎𝟔𝟐𝟓</m:t>
                          </m:r>
                        </m:e>
                      </m:mr>
                    </m:m>
                  </m:oMath>
                </a14:m>
                <a:endParaRPr lang="en-US" altLang="zh-CN" sz="2000" b="1" dirty="0" smtClean="0">
                  <a:solidFill>
                    <a:srgbClr val="000066"/>
                  </a:solidFill>
                </a:endParaRPr>
              </a:p>
              <a:p>
                <a:pPr indent="269875" algn="l" defTabSz="762000" eaLnBrk="1" hangingPunct="1">
                  <a:lnSpc>
                    <a:spcPct val="150000"/>
                  </a:lnSpc>
                  <a:spcBef>
                    <a:spcPts val="0"/>
                  </a:spcBef>
                  <a:defRPr/>
                </a:pPr>
                <a:r>
                  <a:rPr lang="en-US" altLang="zh-CN" sz="2000" b="1" dirty="0" smtClean="0">
                    <a:solidFill>
                      <a:srgbClr val="FF0000"/>
                    </a:solidFill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zh-CN" sz="2000" b="1" dirty="0">
                  <a:solidFill>
                    <a:srgbClr val="FF0000"/>
                  </a:solidFill>
                </a:endParaRPr>
              </a:p>
              <a:p>
                <a:pPr indent="269875" algn="l" defTabSz="762000" eaLnBrk="1" hangingPunct="1">
                  <a:lnSpc>
                    <a:spcPct val="120000"/>
                  </a:lnSpc>
                  <a:spcBef>
                    <a:spcPts val="1200"/>
                  </a:spcBef>
                  <a:defRPr/>
                </a:pPr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  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残差 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𝟏𝟎𝟑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𝟖𝟏𝟐𝟓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𝟔</m:t>
                        </m:r>
                      </m:sup>
                    </m:sSup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𝟏𝟎𝟑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𝟖𝟏𝟐𝟓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𝟔𝟒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𝟑𝟗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𝟖𝟏𝟐𝟓</m:t>
                    </m:r>
                  </m:oMath>
                </a14:m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   </a:t>
                </a:r>
              </a:p>
              <a:p>
                <a:pPr indent="269875" algn="l" defTabSz="762000" eaLnBrk="1" hangingPunct="1">
                  <a:lnSpc>
                    <a:spcPct val="120000"/>
                  </a:lnSpc>
                  <a:spcBef>
                    <a:spcPts val="0"/>
                  </a:spcBef>
                  <a:defRPr/>
                </a:pPr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  </a:t>
                </a:r>
                <a:endParaRPr lang="en-US" altLang="zh-CN" sz="2000" b="1" dirty="0">
                  <a:solidFill>
                    <a:srgbClr val="000066"/>
                  </a:solidFill>
                </a:endParaRPr>
              </a:p>
              <a:p>
                <a:pPr indent="269875" algn="l" defTabSz="762000" eaLnBrk="1" hangingPunct="1">
                  <a:spcBef>
                    <a:spcPts val="0"/>
                  </a:spcBef>
                  <a:defRPr/>
                </a:pPr>
                <a:endParaRPr lang="en-US" altLang="zh-CN" sz="2000" b="1" dirty="0" smtClean="0">
                  <a:solidFill>
                    <a:srgbClr val="000066"/>
                  </a:solidFill>
                </a:endParaRPr>
              </a:p>
              <a:p>
                <a:pPr indent="269875" algn="l" defTabSz="762000" eaLnBrk="1" hangingPunct="1">
                  <a:spcBef>
                    <a:spcPts val="0"/>
                  </a:spcBef>
                  <a:defRPr/>
                </a:pPr>
                <a:endParaRPr lang="en-US" altLang="zh-CN" sz="2000" b="1" dirty="0">
                  <a:solidFill>
                    <a:srgbClr val="000066"/>
                  </a:solidFill>
                </a:endParaRPr>
              </a:p>
              <a:p>
                <a:pPr indent="269875" algn="l" defTabSz="762000" eaLnBrk="1" hangingPunct="1">
                  <a:spcBef>
                    <a:spcPts val="0"/>
                  </a:spcBef>
                  <a:defRPr/>
                </a:pPr>
                <a:endParaRPr lang="en-US" altLang="zh-CN" sz="2000" b="1" dirty="0" smtClean="0">
                  <a:solidFill>
                    <a:srgbClr val="000066"/>
                  </a:solidFill>
                </a:endParaRPr>
              </a:p>
              <a:p>
                <a:pPr indent="269875" algn="l" defTabSz="762000" eaLnBrk="1" hangingPunct="1">
                  <a:spcBef>
                    <a:spcPts val="0"/>
                  </a:spcBef>
                  <a:defRPr/>
                </a:pPr>
                <a:endParaRPr lang="en-US" altLang="zh-CN" sz="2000" b="1" dirty="0">
                  <a:solidFill>
                    <a:srgbClr val="000066"/>
                  </a:solidFill>
                </a:endParaRPr>
              </a:p>
            </p:txBody>
          </p:sp>
        </mc:Choice>
        <mc:Fallback xmlns="">
          <p:sp>
            <p:nvSpPr>
              <p:cNvPr id="801797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68000" y="1414463"/>
                <a:ext cx="8280000" cy="471487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208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t3">
  <a:themeElements>
    <a:clrScheme name="att3 3">
      <a:dk1>
        <a:srgbClr val="000000"/>
      </a:dk1>
      <a:lt1>
        <a:srgbClr val="FFFFCC"/>
      </a:lt1>
      <a:dk2>
        <a:srgbClr val="999933"/>
      </a:dk2>
      <a:lt2>
        <a:srgbClr val="808000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att3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att3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t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t3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t3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t3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t3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t3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17878</TotalTime>
  <Words>4273</Words>
  <Application>Microsoft Office PowerPoint</Application>
  <PresentationFormat>全屏显示(4:3)</PresentationFormat>
  <Paragraphs>205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黑体</vt:lpstr>
      <vt:lpstr>隶书</vt:lpstr>
      <vt:lpstr>宋体</vt:lpstr>
      <vt:lpstr>Arial</vt:lpstr>
      <vt:lpstr>Cambria Math</vt:lpstr>
      <vt:lpstr>Times New Roman</vt:lpstr>
      <vt:lpstr>att3</vt:lpstr>
      <vt:lpstr>PowerPoint 演示文稿</vt:lpstr>
      <vt:lpstr>3.1 数的表示方法和转换 </vt:lpstr>
      <vt:lpstr>3.1 数的表示方法和转换 </vt:lpstr>
      <vt:lpstr>3.1 数的表示方法和转换 </vt:lpstr>
      <vt:lpstr>3.1 数的表示方法和转换 </vt:lpstr>
      <vt:lpstr>3.1 数的表示方法和转换 </vt:lpstr>
      <vt:lpstr>3.1 数的表示方法和转换 </vt:lpstr>
      <vt:lpstr>3.1 数的表示方法和转换 </vt:lpstr>
      <vt:lpstr>3.1 数的表示方法和转换 </vt:lpstr>
      <vt:lpstr>3.1 数的表示方法和转换 </vt:lpstr>
      <vt:lpstr>3.1 数的表示方法和转换 </vt:lpstr>
      <vt:lpstr>3.1 数的表示方法和转换 </vt:lpstr>
      <vt:lpstr>3.1 数的表示方法和转换 </vt:lpstr>
      <vt:lpstr>3.1 数的表示方法和转换 </vt:lpstr>
      <vt:lpstr>3.1 数的表示方法和转换 </vt:lpstr>
      <vt:lpstr>3.1 数的表示方法和转换 </vt:lpstr>
      <vt:lpstr>3.1 数的表示方法和转换 </vt:lpstr>
      <vt:lpstr>3.1 数的表示方法和转换 </vt:lpstr>
    </vt:vector>
  </TitlesOfParts>
  <Company>中国矿业大学(北京)(cumtb)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计算机组成与结构</dc:title>
  <dc:creator>shq</dc:creator>
  <dc:description>清华，王爱英，第3版</dc:description>
  <cp:lastModifiedBy>Windows 用户</cp:lastModifiedBy>
  <cp:revision>210</cp:revision>
  <cp:lastPrinted>1999-05-06T17:03:56Z</cp:lastPrinted>
  <dcterms:created xsi:type="dcterms:W3CDTF">1999-05-03T20:45:05Z</dcterms:created>
  <dcterms:modified xsi:type="dcterms:W3CDTF">2022-03-04T01:11:11Z</dcterms:modified>
</cp:coreProperties>
</file>