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826" r:id="rId2"/>
    <p:sldId id="818" r:id="rId3"/>
    <p:sldId id="827" r:id="rId4"/>
    <p:sldId id="887" r:id="rId5"/>
    <p:sldId id="828" r:id="rId6"/>
    <p:sldId id="823" r:id="rId7"/>
    <p:sldId id="765" r:id="rId8"/>
    <p:sldId id="770" r:id="rId9"/>
    <p:sldId id="890" r:id="rId10"/>
    <p:sldId id="889" r:id="rId11"/>
    <p:sldId id="888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61" r:id="rId20"/>
    <p:sldId id="859" r:id="rId21"/>
    <p:sldId id="862" r:id="rId22"/>
    <p:sldId id="863" r:id="rId23"/>
    <p:sldId id="867" r:id="rId24"/>
    <p:sldId id="868" r:id="rId25"/>
    <p:sldId id="869" r:id="rId26"/>
    <p:sldId id="871" r:id="rId27"/>
    <p:sldId id="865" r:id="rId28"/>
    <p:sldId id="872" r:id="rId29"/>
    <p:sldId id="873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82" r:id="rId39"/>
    <p:sldId id="883" r:id="rId40"/>
    <p:sldId id="884" r:id="rId41"/>
    <p:sldId id="885" r:id="rId42"/>
    <p:sldId id="886" r:id="rId4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A50021"/>
    <a:srgbClr val="000066"/>
    <a:srgbClr val="969696"/>
    <a:srgbClr val="4D4D4D"/>
    <a:srgbClr val="FF0000"/>
    <a:srgbClr val="0033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94604" autoAdjust="0"/>
  </p:normalViewPr>
  <p:slideViewPr>
    <p:cSldViewPr>
      <p:cViewPr varScale="1">
        <p:scale>
          <a:sx n="76" d="100"/>
          <a:sy n="76" d="100"/>
        </p:scale>
        <p:origin x="108" y="10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20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0187EAED-5EEE-4AFD-BFCC-905AA037F3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555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702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78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0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0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69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26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42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72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838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7EAED-5EEE-4AFD-BFCC-905AA037F3D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39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187B-DE40-4C4E-AB29-3785176BA770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39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272CA-1ED0-4A10-8CB8-CB7DDBEDC09A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0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5C37-85E7-4A77-A16D-B7C7AA67A472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6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CFEE7-C1C7-4C4C-8511-8AB01E66E1BF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11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121BD-2AEA-4214-9496-3F03CA39F9C0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9FD8A-B683-4D07-AAAB-386BD77EB536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51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29D96-D11D-4158-835E-E2E38D65C4E8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3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05105-83A3-46C8-B588-66F39B119ABA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49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92AF8-F170-4EA3-B0EA-9427EF61438F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22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BA51A-B05A-468F-854D-9C072491E7B2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32979-CFEE-4F50-90CD-CC2E83593F33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7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4300B7D-3A7D-4C42-9811-85F255502121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7041A69-E760-45ED-BE89-D40D3326D17B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312000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zh-CN" sz="1800" b="0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3D3E53-E65D-4438-8E2F-1D774957B4C7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54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3.3 </a:t>
            </a:r>
            <a:r>
              <a:rPr lang="zh-CN" altLang="en-US" sz="5400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定点数乘法运算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943431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15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160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1600"/>
              </a:xfrm>
              <a:prstGeom prst="rect">
                <a:avLst/>
              </a:prstGeom>
              <a:blipFill>
                <a:blip r:embed="rId7"/>
                <a:stretch>
                  <a:fillRect l="-1642" t="-10448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C 0.01406 1.85185E-6 0.02587 0.01458 0.02587 0.03287 C 0.02587 0.05092 0.01406 0.06574 -2.22222E-6 0.06574 C -0.01441 0.06574 -0.02552 0.05092 -0.02552 0.03287 C -0.02552 0.01458 -0.01441 1.85185E-6 -2.22222E-6 1.85185E-6 Z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/>
      <p:bldP spid="72" grpId="2"/>
      <p:bldP spid="72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4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48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2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步开始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，所以将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送入加法器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7506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480000" cy="380480"/>
              </a:xfrm>
              <a:prstGeom prst="rect">
                <a:avLst/>
              </a:prstGeom>
              <a:blipFill>
                <a:blip r:embed="rId4"/>
                <a:stretch>
                  <a:fillRect l="-1687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411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943431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627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572298" y="3648328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599387" y="4310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15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10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1" name="AutoShape 7"/>
          <p:cNvSpPr>
            <a:spLocks noChangeArrowheads="1"/>
          </p:cNvSpPr>
          <p:nvPr/>
        </p:nvSpPr>
        <p:spPr bwMode="auto">
          <a:xfrm rot="-5400000">
            <a:off x="792000" y="4032000"/>
            <a:ext cx="648000" cy="43104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3960000" cy="38160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然后，将加法器输出端回送输入端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仿宋_GB2312" pitchFamily="49" charset="-122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4680000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Cambria Math" panose="02040503050406030204" pitchFamily="18" charset="0"/>
                <a:ea typeface="仿宋_GB2312" pitchFamily="49" charset="-122"/>
              </a:rPr>
              <a:t>接着，执行加法运算，得到当前部分积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2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6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6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3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5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35" presetClass="emph" presetSubtype="0" repeatCount="4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6000"/>
                            </p:stCondLst>
                            <p:childTnLst>
                              <p:par>
                                <p:cTn id="247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000"/>
                            </p:stCondLst>
                            <p:childTnLst>
                              <p:par>
                                <p:cTn id="258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7500"/>
                            </p:stCondLst>
                            <p:childTnLst>
                              <p:par>
                                <p:cTn id="265" presetID="35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4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0"/>
                            </p:stCondLst>
                            <p:childTnLst>
                              <p:par>
                                <p:cTn id="324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4500"/>
                            </p:stCondLst>
                            <p:childTnLst>
                              <p:par>
                                <p:cTn id="327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30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03958 -0.00093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2344 -3.7037E-6 " pathEditMode="relative" rAng="0" ptsTypes="AA">
                                      <p:cBhvr>
                                        <p:cTn id="3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2361 -3.7037E-6 " pathEditMode="relative" rAng="0" ptsTypes="AA">
                                      <p:cBhvr>
                                        <p:cTn id="3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2379 -0.00093 " pathEditMode="relative" rAng="0" ptsTypes="AA">
                                      <p:cBhvr>
                                        <p:cTn id="3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000"/>
                            </p:stCondLst>
                            <p:childTnLst>
                              <p:par>
                                <p:cTn id="36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08264 -3.7037E-6 " pathEditMode="relative" rAng="0" ptsTypes="AA">
                                      <p:cBhvr>
                                        <p:cTn id="3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0"/>
                            </p:stCondLst>
                            <p:childTnLst>
                              <p:par>
                                <p:cTn id="36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02379 -3.7037E-6 " pathEditMode="relative" rAng="0" ptsTypes="AA">
                                      <p:cBhvr>
                                        <p:cTn id="3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6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2344 -2.22222E-6 " pathEditMode="relative" rAng="0" ptsTypes="AA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7000"/>
                            </p:stCondLst>
                            <p:childTnLst>
                              <p:par>
                                <p:cTn id="369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0.02361 1.85185E-6 " pathEditMode="relative" rAng="0" ptsTypes="AA">
                                      <p:cBhvr>
                                        <p:cTn id="3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8000"/>
                            </p:stCondLst>
                            <p:childTnLst>
                              <p:par>
                                <p:cTn id="37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02969 1.85185E-6 " pathEditMode="relative" rAng="0" ptsTypes="AA">
                                      <p:cBhvr>
                                        <p:cTn id="3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9" grpId="0" animBg="1"/>
      <p:bldP spid="750609" grpId="1" animBg="1"/>
      <p:bldP spid="750614" grpId="1" animBg="1"/>
      <p:bldP spid="750614" grpId="2" animBg="1"/>
      <p:bldP spid="750614" grpId="3" animBg="1"/>
      <p:bldP spid="750612" grpId="0" animBg="1"/>
      <p:bldP spid="750612" grpId="1" animBg="1"/>
      <p:bldP spid="750607" grpId="0" animBg="1"/>
      <p:bldP spid="750607" grpId="1" animBg="1"/>
      <p:bldP spid="750607" grpId="2" animBg="1"/>
      <p:bldP spid="750608" grpId="0" animBg="1"/>
      <p:bldP spid="750608" grpId="1" animBg="1"/>
      <p:bldP spid="750613" grpId="0" animBg="1"/>
      <p:bldP spid="750613" grpId="1" animBg="1"/>
      <p:bldP spid="2" grpId="0"/>
      <p:bldP spid="2" grpId="1"/>
      <p:bldP spid="2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750598" grpId="0" animBg="1"/>
      <p:bldP spid="750598" grpId="1" animBg="1"/>
      <p:bldP spid="750602" grpId="0" animBg="1"/>
      <p:bldP spid="750602" grpId="1" animBg="1"/>
      <p:bldP spid="66" grpId="0"/>
      <p:bldP spid="67" grpId="0"/>
      <p:bldP spid="68" grpId="0"/>
      <p:bldP spid="68" grpId="1"/>
      <p:bldP spid="68" grpId="2"/>
      <p:bldP spid="68" grpId="3"/>
      <p:bldP spid="68" grpId="4"/>
      <p:bldP spid="69" grpId="0"/>
      <p:bldP spid="69" grpId="1"/>
      <p:bldP spid="69" grpId="2"/>
      <p:bldP spid="69" grpId="3"/>
      <p:bldP spid="69" grpId="4"/>
      <p:bldP spid="70" grpId="0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2" grpId="4"/>
      <p:bldP spid="73" grpId="0"/>
      <p:bldP spid="73" grpId="1"/>
      <p:bldP spid="73" grpId="2"/>
      <p:bldP spid="73" grpId="3"/>
      <p:bldP spid="73" grpId="4"/>
      <p:bldP spid="74" grpId="0"/>
      <p:bldP spid="75" grpId="0"/>
      <p:bldP spid="76" grpId="0"/>
      <p:bldP spid="76" grpId="1"/>
      <p:bldP spid="76" grpId="2"/>
      <p:bldP spid="76" grpId="3"/>
      <p:bldP spid="76" grpId="4"/>
      <p:bldP spid="78" grpId="0"/>
      <p:bldP spid="78" grpId="2"/>
      <p:bldP spid="79" grpId="0"/>
      <p:bldP spid="79" grpId="2"/>
      <p:bldP spid="80" grpId="0"/>
      <p:bldP spid="80" grpId="2"/>
      <p:bldP spid="81" grpId="0"/>
      <p:bldP spid="81" grpId="2"/>
      <p:bldP spid="82" grpId="0"/>
      <p:bldP spid="82" grpId="2"/>
      <p:bldP spid="83" grpId="0"/>
      <p:bldP spid="83" grpId="2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2" grpId="2"/>
      <p:bldP spid="93" grpId="0"/>
      <p:bldP spid="93" grpId="2"/>
      <p:bldP spid="94" grpId="0"/>
      <p:bldP spid="95" grpId="0"/>
      <p:bldP spid="95" grpId="1"/>
      <p:bldP spid="96" grpId="0"/>
      <p:bldP spid="96" grpId="1"/>
      <p:bldP spid="97" grpId="0"/>
      <p:bldP spid="97" grpId="1"/>
      <p:bldP spid="98" grpId="0"/>
      <p:bldP spid="99" grpId="0"/>
      <p:bldP spid="100" grpId="0"/>
      <p:bldP spid="100" grpId="1"/>
      <p:bldP spid="750601" grpId="0" animBg="1"/>
      <p:bldP spid="750601" grpId="1" animBg="1"/>
      <p:bldP spid="750603" grpId="0" animBg="1"/>
      <p:bldP spid="750603" grpId="1" animBg="1"/>
      <p:bldP spid="750603" grpId="2" animBg="1"/>
      <p:bldP spid="750604" grpId="0" animBg="1"/>
      <p:bldP spid="750604" grpId="1" animBg="1"/>
      <p:bldP spid="750604" grpId="2" animBg="1"/>
      <p:bldP spid="750605" grpId="0" animBg="1"/>
      <p:bldP spid="750605" grpId="1" animBg="1"/>
      <p:bldP spid="750605" grpId="2" animBg="1"/>
      <p:bldP spid="750611" grpId="0" animBg="1"/>
      <p:bldP spid="750611" grpId="1" animBg="1"/>
      <p:bldP spid="750611" grpId="2" animBg="1"/>
      <p:bldP spid="50" grpId="0" animBg="1"/>
      <p:bldP spid="50" grpId="1" animBg="1"/>
      <p:bldP spid="51" grpId="0"/>
      <p:bldP spid="52" grpId="0"/>
      <p:bldP spid="52" grpId="1"/>
      <p:bldP spid="52" grpId="2"/>
      <p:bldP spid="53" grpId="0"/>
      <p:bldP spid="54" grpId="0"/>
      <p:bldP spid="54" grpId="1"/>
      <p:bldP spid="54" grpId="2"/>
      <p:bldP spid="54" grpId="3"/>
      <p:bldP spid="54" grpId="4"/>
      <p:bldP spid="57" grpId="0"/>
      <p:bldP spid="57" grpId="1"/>
      <p:bldP spid="57" grpId="2"/>
      <p:bldP spid="58" grpId="0"/>
      <p:bldP spid="59" grpId="0"/>
      <p:bldP spid="59" grpId="1"/>
      <p:bldP spid="59" grpId="2"/>
      <p:bldP spid="60" grpId="0"/>
      <p:bldP spid="102" grpId="0" animBg="1"/>
      <p:bldP spid="102" grpId="1" animBg="1"/>
      <p:bldP spid="102" grpId="2" animBg="1"/>
      <p:bldP spid="103" grpId="0" animBg="1"/>
      <p:bldP spid="101" grpId="0" animBg="1"/>
      <p:bldP spid="101" grpId="1" animBg="1"/>
      <p:bldP spid="104" grpId="1" animBg="1"/>
      <p:bldP spid="104" grpId="2" animBg="1"/>
      <p:bldP spid="89" grpId="1" animBg="1"/>
      <p:bldP spid="89" grpId="2" animBg="1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20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2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5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C 0.0151 1.85185E-6 0.02795 0.01435 0.02795 0.03287 C 0.02795 0.05069 0.0151 0.06574 1.11111E-6 0.06574 C -0.01528 0.06574 -0.02726 0.05069 -0.02726 0.03287 C -0.02726 0.01435 -0.01528 1.85185E-6 1.11111E-6 1.85185E-6 Z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2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4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480000" cy="454667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步开始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，所以将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送入加法器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06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480000" cy="454667"/>
              </a:xfrm>
              <a:prstGeom prst="rect">
                <a:avLst/>
              </a:prstGeom>
              <a:blipFill>
                <a:blip r:embed="rId4"/>
                <a:stretch>
                  <a:fillRect l="-1687" t="-8861" b="-15190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411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943431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627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572298" y="3648328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599387" y="4310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15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10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1" name="AutoShape 7"/>
          <p:cNvSpPr>
            <a:spLocks noChangeArrowheads="1"/>
          </p:cNvSpPr>
          <p:nvPr/>
        </p:nvSpPr>
        <p:spPr bwMode="auto">
          <a:xfrm rot="-5400000">
            <a:off x="792000" y="4032000"/>
            <a:ext cx="648000" cy="43104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3960000" cy="38160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Cambria Math" panose="02040503050406030204" pitchFamily="18" charset="0"/>
                <a:ea typeface="仿宋_GB2312" pitchFamily="49" charset="-122"/>
              </a:rPr>
              <a:t>然后，将加法器输出端回送输入端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4680000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Cambria Math" panose="02040503050406030204" pitchFamily="18" charset="0"/>
                <a:ea typeface="仿宋_GB2312" pitchFamily="49" charset="-122"/>
              </a:rPr>
              <a:t>接着，执行加法运算，得到当前部分积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7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6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3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5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35" presetClass="emph" presetSubtype="0" repeatCount="400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6000"/>
                            </p:stCondLst>
                            <p:childTnLst>
                              <p:par>
                                <p:cTn id="247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18" presetClass="entr" presetSubtype="9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000"/>
                            </p:stCondLst>
                            <p:childTnLst>
                              <p:par>
                                <p:cTn id="258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7500"/>
                            </p:stCondLst>
                            <p:childTnLst>
                              <p:par>
                                <p:cTn id="265" presetID="35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4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0"/>
                            </p:stCondLst>
                            <p:childTnLst>
                              <p:par>
                                <p:cTn id="324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4500"/>
                            </p:stCondLst>
                            <p:childTnLst>
                              <p:par>
                                <p:cTn id="327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30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36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111E-6 3.7037E-7 L 0.04132 -0.00093 " pathEditMode="relative" rAng="0" ptsTypes="AA">
                                      <p:cBhvr>
                                        <p:cTn id="3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2362 -3.7037E-6 " pathEditMode="relative" rAng="0" ptsTypes="AA">
                                      <p:cBhvr>
                                        <p:cTn id="35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2361 -3.7037E-6 " pathEditMode="relative" rAng="0" ptsTypes="AA">
                                      <p:cBhvr>
                                        <p:cTn id="3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000"/>
                            </p:stCondLst>
                            <p:childTnLst>
                              <p:par>
                                <p:cTn id="35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2379 -3.7037E-6 " pathEditMode="relative" rAng="0" ptsTypes="AA">
                                      <p:cBhvr>
                                        <p:cTn id="3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000"/>
                            </p:stCondLst>
                            <p:childTnLst>
                              <p:par>
                                <p:cTn id="36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08282 3.7037E-7 " pathEditMode="relative" rAng="0" ptsTypes="AA">
                                      <p:cBhvr>
                                        <p:cTn id="3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0"/>
                            </p:stCondLst>
                            <p:childTnLst>
                              <p:par>
                                <p:cTn id="3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2361 3.7037E-7 " pathEditMode="relative" rAng="0" ptsTypes="AA">
                                      <p:cBhvr>
                                        <p:cTn id="3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6000"/>
                            </p:stCondLst>
                            <p:childTnLst>
                              <p:par>
                                <p:cTn id="367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2361 -2.22222E-6 " pathEditMode="relative" rAng="0" ptsTypes="AA">
                                      <p:cBhvr>
                                        <p:cTn id="3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7000"/>
                            </p:stCondLst>
                            <p:childTnLst>
                              <p:par>
                                <p:cTn id="37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361 -2.22222E-6 " pathEditMode="relative" rAng="0" ptsTypes="AA">
                                      <p:cBhvr>
                                        <p:cTn id="3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8000"/>
                            </p:stCondLst>
                            <p:childTnLst>
                              <p:par>
                                <p:cTn id="37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02951 -2.22222E-6 " pathEditMode="relative" rAng="0" ptsTypes="AA">
                                      <p:cBhvr>
                                        <p:cTn id="3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9" grpId="0" animBg="1"/>
      <p:bldP spid="750609" grpId="1" animBg="1"/>
      <p:bldP spid="750614" grpId="0" animBg="1"/>
      <p:bldP spid="750614" grpId="1" animBg="1"/>
      <p:bldP spid="750614" grpId="2" animBg="1"/>
      <p:bldP spid="750612" grpId="0" animBg="1"/>
      <p:bldP spid="750612" grpId="1" animBg="1"/>
      <p:bldP spid="750607" grpId="0" animBg="1"/>
      <p:bldP spid="750607" grpId="1" animBg="1"/>
      <p:bldP spid="750608" grpId="0" animBg="1"/>
      <p:bldP spid="750608" grpId="1" animBg="1"/>
      <p:bldP spid="750608" grpId="2" animBg="1"/>
      <p:bldP spid="750613" grpId="0" animBg="1"/>
      <p:bldP spid="750613" grpId="1" animBg="1"/>
      <p:bldP spid="2" grpId="0"/>
      <p:bldP spid="2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7" grpId="0" animBg="1"/>
      <p:bldP spid="37" grpId="1" animBg="1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750598" grpId="0" animBg="1"/>
      <p:bldP spid="750598" grpId="1" animBg="1"/>
      <p:bldP spid="750602" grpId="0" animBg="1"/>
      <p:bldP spid="750602" grpId="1" animBg="1"/>
      <p:bldP spid="66" grpId="0"/>
      <p:bldP spid="66" grpId="1"/>
      <p:bldP spid="66" grpId="2"/>
      <p:bldP spid="67" grpId="0"/>
      <p:bldP spid="68" grpId="0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3"/>
      <p:bldP spid="72" grpId="4"/>
      <p:bldP spid="73" grpId="0"/>
      <p:bldP spid="73" grpId="1"/>
      <p:bldP spid="73" grpId="2"/>
      <p:bldP spid="73" grpId="3"/>
      <p:bldP spid="73" grpId="4"/>
      <p:bldP spid="74" grpId="0"/>
      <p:bldP spid="74" grpId="1"/>
      <p:bldP spid="74" grpId="2"/>
      <p:bldP spid="74" grpId="3"/>
      <p:bldP spid="74" grpId="4"/>
      <p:bldP spid="75" grpId="0"/>
      <p:bldP spid="75" grpId="1"/>
      <p:bldP spid="75" grpId="2"/>
      <p:bldP spid="76" grpId="0"/>
      <p:bldP spid="76" grpId="1"/>
      <p:bldP spid="76" grpId="2"/>
      <p:bldP spid="78" grpId="0"/>
      <p:bldP spid="79" grpId="0"/>
      <p:bldP spid="79" grpId="2"/>
      <p:bldP spid="80" grpId="0"/>
      <p:bldP spid="80" grpId="2"/>
      <p:bldP spid="81" grpId="0"/>
      <p:bldP spid="82" grpId="0"/>
      <p:bldP spid="83" grpId="0"/>
      <p:bldP spid="83" grpId="2"/>
      <p:bldP spid="84" grpId="0"/>
      <p:bldP spid="84" grpId="2"/>
      <p:bldP spid="85" grpId="0"/>
      <p:bldP spid="86" grpId="0"/>
      <p:bldP spid="87" grpId="0"/>
      <p:bldP spid="87" grpId="2"/>
      <p:bldP spid="88" grpId="0"/>
      <p:bldP spid="88" grpId="2"/>
      <p:bldP spid="90" grpId="0"/>
      <p:bldP spid="91" grpId="0"/>
      <p:bldP spid="92" grpId="0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100" grpId="0"/>
      <p:bldP spid="750601" grpId="0" animBg="1"/>
      <p:bldP spid="750601" grpId="1" animBg="1"/>
      <p:bldP spid="750603" grpId="0" animBg="1"/>
      <p:bldP spid="750603" grpId="1" animBg="1"/>
      <p:bldP spid="750603" grpId="2" animBg="1"/>
      <p:bldP spid="750604" grpId="0" animBg="1"/>
      <p:bldP spid="750604" grpId="1" animBg="1"/>
      <p:bldP spid="750604" grpId="2" animBg="1"/>
      <p:bldP spid="750605" grpId="0" animBg="1"/>
      <p:bldP spid="750605" grpId="1" animBg="1"/>
      <p:bldP spid="750605" grpId="2" animBg="1"/>
      <p:bldP spid="750611" grpId="0" animBg="1"/>
      <p:bldP spid="750611" grpId="1" animBg="1"/>
      <p:bldP spid="750611" grpId="2" animBg="1"/>
      <p:bldP spid="50" grpId="0" animBg="1"/>
      <p:bldP spid="50" grpId="1" animBg="1"/>
      <p:bldP spid="51" grpId="0"/>
      <p:bldP spid="52" grpId="0"/>
      <p:bldP spid="53" grpId="0"/>
      <p:bldP spid="53" grpId="1"/>
      <p:bldP spid="53" grpId="2"/>
      <p:bldP spid="54" grpId="0"/>
      <p:bldP spid="57" grpId="0"/>
      <p:bldP spid="57" grpId="1"/>
      <p:bldP spid="57" grpId="2"/>
      <p:bldP spid="58" grpId="0"/>
      <p:bldP spid="58" grpId="1"/>
      <p:bldP spid="58" grpId="2"/>
      <p:bldP spid="59" grpId="0"/>
      <p:bldP spid="60" grpId="0"/>
      <p:bldP spid="60" grpId="1"/>
      <p:bldP spid="60" grpId="2"/>
      <p:bldP spid="60" grpId="3"/>
      <p:bldP spid="60" grpId="4"/>
      <p:bldP spid="102" grpId="0" animBg="1"/>
      <p:bldP spid="103" grpId="0" animBg="1"/>
      <p:bldP spid="103" grpId="1" animBg="1"/>
      <p:bldP spid="103" grpId="2" animBg="1"/>
      <p:bldP spid="101" grpId="0" animBg="1"/>
      <p:bldP spid="101" grpId="1" animBg="1"/>
      <p:bldP spid="104" grpId="0" animBg="1"/>
      <p:bldP spid="104" grpId="1" animBg="1"/>
      <p:bldP spid="89" grpId="0" animBg="1"/>
      <p:bldP spid="89" grpId="1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20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61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02951 -0.00093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2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4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48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4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步开始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，所以将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送入加法器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7506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480000" cy="380480"/>
              </a:xfrm>
              <a:prstGeom prst="rect">
                <a:avLst/>
              </a:prstGeom>
              <a:blipFill>
                <a:blip r:embed="rId4"/>
                <a:stretch>
                  <a:fillRect l="-1687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411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943431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627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572298" y="3648328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599387" y="4310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15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10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1" name="AutoShape 7"/>
          <p:cNvSpPr>
            <a:spLocks noChangeArrowheads="1"/>
          </p:cNvSpPr>
          <p:nvPr/>
        </p:nvSpPr>
        <p:spPr bwMode="auto">
          <a:xfrm rot="-5400000">
            <a:off x="792000" y="4032000"/>
            <a:ext cx="648000" cy="43104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3960000" cy="38160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然后，将加法器输出端回送输入端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仿宋_GB2312" pitchFamily="49" charset="-122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4680000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Cambria Math" panose="02040503050406030204" pitchFamily="18" charset="0"/>
                <a:ea typeface="仿宋_GB2312" pitchFamily="49" charset="-122"/>
              </a:rPr>
              <a:t>接着，执行加法运算，得到当前部分积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4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6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3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5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35" presetClass="emph" presetSubtype="0" repeatCount="4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6000"/>
                            </p:stCondLst>
                            <p:childTnLst>
                              <p:par>
                                <p:cTn id="247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500"/>
                            </p:stCondLst>
                            <p:childTnLst>
                              <p:par>
                                <p:cTn id="254" presetID="18" presetClass="entr" presetSubtype="1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000"/>
                            </p:stCondLst>
                            <p:childTnLst>
                              <p:par>
                                <p:cTn id="258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7500"/>
                            </p:stCondLst>
                            <p:childTnLst>
                              <p:par>
                                <p:cTn id="265" presetID="35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4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500"/>
                            </p:stCondLst>
                            <p:childTnLst>
                              <p:par>
                                <p:cTn id="324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4500"/>
                            </p:stCondLst>
                            <p:childTnLst>
                              <p:par>
                                <p:cTn id="327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30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0.03958 -0.00093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000"/>
                            </p:stCondLst>
                            <p:childTnLst>
                              <p:par>
                                <p:cTn id="34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2344 -3.7037E-6 " pathEditMode="relative" rAng="0" ptsTypes="AA">
                                      <p:cBhvr>
                                        <p:cTn id="3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000"/>
                            </p:stCondLst>
                            <p:childTnLst>
                              <p:par>
                                <p:cTn id="35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2361 -3.7037E-6 " pathEditMode="relative" rAng="0" ptsTypes="AA">
                                      <p:cBhvr>
                                        <p:cTn id="3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2379 -0.00093 " pathEditMode="relative" rAng="0" ptsTypes="AA">
                                      <p:cBhvr>
                                        <p:cTn id="3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000"/>
                            </p:stCondLst>
                            <p:childTnLst>
                              <p:par>
                                <p:cTn id="36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08264 -3.7037E-6 " pathEditMode="relative" rAng="0" ptsTypes="AA">
                                      <p:cBhvr>
                                        <p:cTn id="3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0"/>
                            </p:stCondLst>
                            <p:childTnLst>
                              <p:par>
                                <p:cTn id="36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2361 -3.7037E-6 " pathEditMode="relative" rAng="0" ptsTypes="AA">
                                      <p:cBhvr>
                                        <p:cTn id="3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6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2361 -2.22222E-6 " pathEditMode="relative" rAng="0" ptsTypes="AA">
                                      <p:cBhvr>
                                        <p:cTn id="36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7000"/>
                            </p:stCondLst>
                            <p:childTnLst>
                              <p:par>
                                <p:cTn id="369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361 -2.22222E-6 " pathEditMode="relative" rAng="0" ptsTypes="AA">
                                      <p:cBhvr>
                                        <p:cTn id="3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8000"/>
                            </p:stCondLst>
                            <p:childTnLst>
                              <p:par>
                                <p:cTn id="37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02969 1.85185E-6 " pathEditMode="relative" rAng="0" ptsTypes="AA">
                                      <p:cBhvr>
                                        <p:cTn id="3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9" grpId="0" animBg="1"/>
      <p:bldP spid="750609" grpId="1" animBg="1"/>
      <p:bldP spid="750614" grpId="0" animBg="1"/>
      <p:bldP spid="750614" grpId="1" animBg="1"/>
      <p:bldP spid="750614" grpId="2" animBg="1"/>
      <p:bldP spid="750612" grpId="0" animBg="1"/>
      <p:bldP spid="750612" grpId="1" animBg="1"/>
      <p:bldP spid="750607" grpId="0" animBg="1"/>
      <p:bldP spid="750607" grpId="1" animBg="1"/>
      <p:bldP spid="750607" grpId="2" animBg="1"/>
      <p:bldP spid="750608" grpId="0" animBg="1"/>
      <p:bldP spid="750608" grpId="1" animBg="1"/>
      <p:bldP spid="750613" grpId="0" animBg="1"/>
      <p:bldP spid="750613" grpId="1" animBg="1"/>
      <p:bldP spid="2" grpId="0"/>
      <p:bldP spid="2" grpId="1"/>
      <p:bldP spid="2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37" grpId="0" animBg="1"/>
      <p:bldP spid="37" grpId="1" animBg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750598" grpId="0" animBg="1"/>
      <p:bldP spid="750598" grpId="1" animBg="1"/>
      <p:bldP spid="750602" grpId="0" animBg="1"/>
      <p:bldP spid="750602" grpId="1" animBg="1"/>
      <p:bldP spid="66" grpId="0"/>
      <p:bldP spid="67" grpId="0"/>
      <p:bldP spid="67" grpId="1"/>
      <p:bldP spid="67" grpId="2"/>
      <p:bldP spid="67" grpId="3"/>
      <p:bldP spid="67" grpId="4"/>
      <p:bldP spid="68" grpId="0"/>
      <p:bldP spid="69" grpId="0"/>
      <p:bldP spid="70" grpId="0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2" grpId="4"/>
      <p:bldP spid="73" grpId="0"/>
      <p:bldP spid="74" grpId="0"/>
      <p:bldP spid="74" grpId="1"/>
      <p:bldP spid="74" grpId="2"/>
      <p:bldP spid="74" grpId="3"/>
      <p:bldP spid="74" grpId="4"/>
      <p:bldP spid="75" grpId="0"/>
      <p:bldP spid="75" grpId="1"/>
      <p:bldP spid="75" grpId="2"/>
      <p:bldP spid="75" grpId="3"/>
      <p:bldP spid="75" grpId="5"/>
      <p:bldP spid="76" grpId="0"/>
      <p:bldP spid="76" grpId="1"/>
      <p:bldP spid="76" grpId="2"/>
      <p:bldP spid="76" grpId="3"/>
      <p:bldP spid="76" grpId="4"/>
      <p:bldP spid="78" grpId="0"/>
      <p:bldP spid="78" grpId="2"/>
      <p:bldP spid="79" grpId="0"/>
      <p:bldP spid="79" grpId="2"/>
      <p:bldP spid="80" grpId="0"/>
      <p:bldP spid="80" grpId="2"/>
      <p:bldP spid="81" grpId="0"/>
      <p:bldP spid="81" grpId="2"/>
      <p:bldP spid="82" grpId="0"/>
      <p:bldP spid="82" grpId="2"/>
      <p:bldP spid="83" grpId="0"/>
      <p:bldP spid="83" grpId="2"/>
      <p:bldP spid="84" grpId="0"/>
      <p:bldP spid="85" grpId="0"/>
      <p:bldP spid="86" grpId="0"/>
      <p:bldP spid="87" grpId="0"/>
      <p:bldP spid="88" grpId="0"/>
      <p:bldP spid="90" grpId="0"/>
      <p:bldP spid="91" grpId="0"/>
      <p:bldP spid="91" grpId="1"/>
      <p:bldP spid="92" grpId="0"/>
      <p:bldP spid="93" grpId="0"/>
      <p:bldP spid="94" grpId="0"/>
      <p:bldP spid="95" grpId="0"/>
      <p:bldP spid="95" grpId="1"/>
      <p:bldP spid="96" grpId="0"/>
      <p:bldP spid="96" grpId="1"/>
      <p:bldP spid="97" grpId="0"/>
      <p:bldP spid="98" grpId="0"/>
      <p:bldP spid="98" grpId="1"/>
      <p:bldP spid="99" grpId="0"/>
      <p:bldP spid="99" grpId="1"/>
      <p:bldP spid="100" grpId="0"/>
      <p:bldP spid="100" grpId="1"/>
      <p:bldP spid="750601" grpId="0" animBg="1"/>
      <p:bldP spid="750601" grpId="1" animBg="1"/>
      <p:bldP spid="750603" grpId="0" animBg="1"/>
      <p:bldP spid="750603" grpId="1" animBg="1"/>
      <p:bldP spid="750603" grpId="2" animBg="1"/>
      <p:bldP spid="750604" grpId="0" animBg="1"/>
      <p:bldP spid="750604" grpId="1" animBg="1"/>
      <p:bldP spid="750604" grpId="2" animBg="1"/>
      <p:bldP spid="750605" grpId="0" animBg="1"/>
      <p:bldP spid="750605" grpId="1" animBg="1"/>
      <p:bldP spid="750605" grpId="2" animBg="1"/>
      <p:bldP spid="750611" grpId="0" animBg="1"/>
      <p:bldP spid="750611" grpId="1" animBg="1"/>
      <p:bldP spid="750611" grpId="2" animBg="1"/>
      <p:bldP spid="50" grpId="0" animBg="1"/>
      <p:bldP spid="50" grpId="1" animBg="1"/>
      <p:bldP spid="51" grpId="0"/>
      <p:bldP spid="52" grpId="0"/>
      <p:bldP spid="53" grpId="0"/>
      <p:bldP spid="54" grpId="0"/>
      <p:bldP spid="54" grpId="1"/>
      <p:bldP spid="54" grpId="2"/>
      <p:bldP spid="54" grpId="3"/>
      <p:bldP spid="54" grpId="4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102" grpId="0" animBg="1"/>
      <p:bldP spid="102" grpId="1" animBg="1"/>
      <p:bldP spid="102" grpId="2" animBg="1"/>
      <p:bldP spid="103" grpId="0" animBg="1"/>
      <p:bldP spid="101" grpId="0" animBg="1"/>
      <p:bldP spid="101" grpId="1" animBg="1"/>
      <p:bldP spid="104" grpId="0" animBg="1"/>
      <p:bldP spid="104" grpId="1" animBg="1"/>
      <p:bldP spid="89" grpId="0" animBg="1"/>
      <p:bldP spid="89" grpId="1" animBg="1"/>
      <p:bldP spid="1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2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20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627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4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53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C 0.01302 1.85185E-6 0.02379 0.01204 0.02379 0.02708 C 0.02379 0.04213 0.01302 0.0544 -2.22222E-6 0.0544 C -0.01302 0.0544 -0.02361 0.04213 -0.02361 0.02708 C -0.02361 0.01204 -0.01302 1.85185E-6 -2.22222E-6 1.85185E-6 Z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4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948000" cy="38160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5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步开始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的符号位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决定是否 当前部分积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7506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948000" cy="381600"/>
              </a:xfrm>
              <a:prstGeom prst="rect">
                <a:avLst/>
              </a:prstGeom>
              <a:blipFill>
                <a:blip r:embed="rId4"/>
                <a:stretch>
                  <a:fillRect l="-1575" t="-10448" b="-35821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466401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b="1" i="1" dirty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Arial Unicode MS"/>
                                  <a:cs typeface="Arial Unicode MS" pitchFamily="34" charset="-122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补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46640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411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943431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627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572298" y="3648328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599387" y="4310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15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10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1" name="AutoShape 7"/>
          <p:cNvSpPr>
            <a:spLocks noChangeArrowheads="1"/>
          </p:cNvSpPr>
          <p:nvPr/>
        </p:nvSpPr>
        <p:spPr bwMode="auto">
          <a:xfrm rot="-5400000">
            <a:off x="792000" y="4032000"/>
            <a:ext cx="648000" cy="43104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5616000" cy="38160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是负数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，所以当前部分积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5616000" cy="381600"/>
              </a:xfrm>
              <a:prstGeom prst="rect">
                <a:avLst/>
              </a:prstGeom>
              <a:blipFill>
                <a:blip r:embed="rId7"/>
                <a:stretch>
                  <a:fillRect l="-1946" t="-10448" b="-35821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6660000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执行加法运算，得到部分积。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【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步结束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】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 bwMode="auto">
              <a:xfrm>
                <a:off x="4168800" y="2005200"/>
                <a:ext cx="216000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800" y="2005200"/>
                <a:ext cx="216000" cy="358616"/>
              </a:xfrm>
              <a:prstGeom prst="rect">
                <a:avLst/>
              </a:prstGeom>
              <a:blipFill>
                <a:blip r:embed="rId8"/>
                <a:stretch>
                  <a:fillRect l="-40000" r="-14286" b="-1695"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3960000" cy="38160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然后，将加法器输出端回送输入端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4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8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27" presetID="35" presetClass="emph" presetSubtype="0" repeatCount="400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8000"/>
                            </p:stCondLst>
                            <p:childTnLst>
                              <p:par>
                                <p:cTn id="240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500"/>
                            </p:stCondLst>
                            <p:childTnLst>
                              <p:par>
                                <p:cTn id="247" presetID="18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9000"/>
                            </p:stCondLst>
                            <p:childTnLst>
                              <p:par>
                                <p:cTn id="251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9500"/>
                            </p:stCondLst>
                            <p:childTnLst>
                              <p:par>
                                <p:cTn id="258" presetID="35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000"/>
                            </p:stCondLst>
                            <p:childTnLst>
                              <p:par>
                                <p:cTn id="317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000"/>
                            </p:stCondLst>
                            <p:childTnLst>
                              <p:par>
                                <p:cTn id="320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000"/>
                            </p:stCondLst>
                            <p:childTnLst>
                              <p:par>
                                <p:cTn id="323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8000"/>
                            </p:stCondLst>
                            <p:childTnLst>
                              <p:par>
                                <p:cTn id="32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8000"/>
                            </p:stCondLst>
                            <p:childTnLst>
                              <p:par>
                                <p:cTn id="329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9" grpId="0" animBg="1"/>
      <p:bldP spid="750609" grpId="1" animBg="1"/>
      <p:bldP spid="750614" grpId="0" animBg="1"/>
      <p:bldP spid="750614" grpId="1" animBg="1"/>
      <p:bldP spid="750614" grpId="3" animBg="1"/>
      <p:bldP spid="750612" grpId="0" animBg="1"/>
      <p:bldP spid="750612" grpId="1" animBg="1"/>
      <p:bldP spid="750607" grpId="0" animBg="1"/>
      <p:bldP spid="750607" grpId="1" animBg="1"/>
      <p:bldP spid="750608" grpId="0" animBg="1"/>
      <p:bldP spid="750608" grpId="1" animBg="1"/>
      <p:bldP spid="750608" grpId="2" animBg="1"/>
      <p:bldP spid="750613" grpId="0" animBg="1"/>
      <p:bldP spid="750613" grpId="1" animBg="1"/>
      <p:bldP spid="2" grpId="0"/>
      <p:bldP spid="2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7" grpId="0" animBg="1"/>
      <p:bldP spid="37" grpId="1" animBg="1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750598" grpId="0" animBg="1"/>
      <p:bldP spid="750598" grpId="1" animBg="1"/>
      <p:bldP spid="750602" grpId="0" animBg="1"/>
      <p:bldP spid="750602" grpId="1" animBg="1"/>
      <p:bldP spid="66" grpId="0"/>
      <p:bldP spid="66" grpId="1"/>
      <p:bldP spid="67" grpId="0"/>
      <p:bldP spid="68" grpId="0"/>
      <p:bldP spid="68" grpId="1"/>
      <p:bldP spid="68" grpId="2"/>
      <p:bldP spid="68" grpId="3"/>
      <p:bldP spid="69" grpId="0"/>
      <p:bldP spid="69" grpId="1"/>
      <p:bldP spid="70" grpId="0"/>
      <p:bldP spid="70" grpId="1"/>
      <p:bldP spid="71" grpId="0"/>
      <p:bldP spid="71" grpId="1"/>
      <p:bldP spid="71" grpId="2"/>
      <p:bldP spid="71" grpId="3"/>
      <p:bldP spid="72" grpId="0"/>
      <p:bldP spid="72" grpId="3"/>
      <p:bldP spid="72" grpId="4"/>
      <p:bldP spid="73" grpId="0"/>
      <p:bldP spid="73" grpId="1"/>
      <p:bldP spid="73" grpId="2"/>
      <p:bldP spid="73" grpId="3"/>
      <p:bldP spid="74" grpId="0"/>
      <p:bldP spid="75" grpId="0"/>
      <p:bldP spid="75" grpId="1"/>
      <p:bldP spid="75" grpId="2"/>
      <p:bldP spid="76" grpId="0"/>
      <p:bldP spid="76" grpId="3"/>
      <p:bldP spid="76" grpId="4"/>
      <p:bldP spid="78" grpId="0"/>
      <p:bldP spid="78" grpId="2"/>
      <p:bldP spid="79" grpId="0"/>
      <p:bldP spid="80" grpId="0"/>
      <p:bldP spid="81" grpId="0"/>
      <p:bldP spid="81" grpId="2"/>
      <p:bldP spid="82" grpId="0"/>
      <p:bldP spid="83" grpId="0"/>
      <p:bldP spid="83" grpId="2"/>
      <p:bldP spid="84" grpId="0"/>
      <p:bldP spid="85" grpId="0"/>
      <p:bldP spid="85" grpId="2"/>
      <p:bldP spid="86" grpId="0"/>
      <p:bldP spid="86" grpId="2"/>
      <p:bldP spid="87" grpId="0"/>
      <p:bldP spid="88" grpId="0"/>
      <p:bldP spid="88" grpId="2"/>
      <p:bldP spid="90" grpId="0"/>
      <p:bldP spid="91" grpId="0"/>
      <p:bldP spid="92" grpId="0"/>
      <p:bldP spid="92" grpId="1"/>
      <p:bldP spid="93" grpId="0"/>
      <p:bldP spid="94" grpId="0"/>
      <p:bldP spid="95" grpId="0"/>
      <p:bldP spid="95" grpId="1"/>
      <p:bldP spid="96" grpId="0"/>
      <p:bldP spid="96" grpId="1"/>
      <p:bldP spid="97" grpId="0"/>
      <p:bldP spid="97" grpId="1"/>
      <p:bldP spid="98" grpId="0"/>
      <p:bldP spid="99" grpId="0"/>
      <p:bldP spid="99" grpId="1"/>
      <p:bldP spid="100" grpId="0"/>
      <p:bldP spid="100" grpId="1"/>
      <p:bldP spid="750601" grpId="0" animBg="1"/>
      <p:bldP spid="750601" grpId="1" animBg="1"/>
      <p:bldP spid="750604" grpId="0" animBg="1"/>
      <p:bldP spid="750604" grpId="1" animBg="1"/>
      <p:bldP spid="750604" grpId="2" animBg="1"/>
      <p:bldP spid="750605" grpId="0" animBg="1"/>
      <p:bldP spid="750605" grpId="1" animBg="1"/>
      <p:bldP spid="750605" grpId="2" animBg="1"/>
      <p:bldP spid="50" grpId="0" animBg="1"/>
      <p:bldP spid="50" grpId="1" animBg="1"/>
      <p:bldP spid="51" grpId="0"/>
      <p:bldP spid="52" grpId="0"/>
      <p:bldP spid="53" grpId="0"/>
      <p:bldP spid="54" grpId="0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102" grpId="0" animBg="1"/>
      <p:bldP spid="103" grpId="0" animBg="1"/>
      <p:bldP spid="103" grpId="1" animBg="1"/>
      <p:bldP spid="103" grpId="2" animBg="1"/>
      <p:bldP spid="101" grpId="0" animBg="1"/>
      <p:bldP spid="101" grpId="1" animBg="1"/>
      <p:bldP spid="89" grpId="2" animBg="1"/>
      <p:bldP spid="89" grpId="3" animBg="1"/>
      <p:bldP spid="105" grpId="0" animBg="1"/>
      <p:bldP spid="104" grpId="2"/>
      <p:bldP spid="104" grpId="3"/>
      <p:bldP spid="107" grpId="0" animBg="1"/>
      <p:bldP spid="10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14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4428000" cy="38160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【</a:t>
            </a:r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至此，定点补码一位乘法运算结束</a:t>
            </a:r>
            <a:r>
              <a:rPr lang="en-US" altLang="zh-CN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】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466401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b="1" i="1" dirty="0">
                                  <a:solidFill>
                                    <a:srgbClr val="000066"/>
                                  </a:solidFill>
                                  <a:latin typeface="Cambria Math" panose="02040503050406030204" pitchFamily="18" charset="0"/>
                                  <a:ea typeface="Arial Unicode MS"/>
                                  <a:cs typeface="Arial Unicode MS" pitchFamily="34" charset="-122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补</m:t>
                          </m:r>
                        </m:sub>
                      </m:sSub>
                    </m:oMath>
                  </m:oMathPara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46640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95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411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2000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20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 bwMode="auto">
              <a:xfrm>
                <a:off x="4168800" y="2005200"/>
                <a:ext cx="216000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800" y="2005200"/>
                <a:ext cx="216000" cy="358616"/>
              </a:xfrm>
              <a:prstGeom prst="rect">
                <a:avLst/>
              </a:prstGeom>
              <a:blipFill>
                <a:blip r:embed="rId7"/>
                <a:stretch>
                  <a:fillRect l="-40000" r="-14286" b="-1695"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5436000"/>
                <a:ext cx="4680000" cy="454667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运算结果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】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  <m:t>𝑿</m:t>
                            </m:r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  <m:t>∙</m:t>
                            </m:r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仿宋_GB2312" pitchFamily="49" charset="-122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补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=</m:t>
                    </m:r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𝟎</m:t>
                    </m:r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.</m:t>
                    </m:r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𝟏𝟎𝟎𝟎𝟏𝟏𝟏𝟏</m:t>
                    </m:r>
                  </m:oMath>
                </a14:m>
                <a:endParaRPr lang="en-US" altLang="zh-CN" sz="2000" b="1" dirty="0">
                  <a:solidFill>
                    <a:schemeClr val="accent2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mc:Choice>
        <mc:Fallback xmlns="">
          <p:sp>
            <p:nvSpPr>
              <p:cNvPr id="5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5436000"/>
                <a:ext cx="4680000" cy="454667"/>
              </a:xfrm>
              <a:prstGeom prst="rect">
                <a:avLst/>
              </a:prstGeom>
              <a:blipFill>
                <a:blip r:embed="rId8"/>
                <a:stretch>
                  <a:fillRect l="-2335" t="-8974" b="-15385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repeatCount="2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8E67CC-5BBC-4FE3-9098-C71DFE15A976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325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1973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设：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；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000" b="1" i="1" baseline="-25000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       定点补码一位乘法的布斯公式：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sz="2000" b="1" i="1" baseline="50000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1" i="1" baseline="50000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       其中，令：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</a:rPr>
                  <a:t>        </a:t>
                </a: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  <a:p>
                <a:pPr algn="l" defTabSz="762000" eaLnBrk="1" hangingPunct="1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197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4504C5-AD6C-4437-98BC-388BA0F5E141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定点原码一位乘法</a:t>
            </a:r>
            <a:r>
              <a:rPr lang="en-US" altLang="zh-CN" sz="44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；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；求：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（这里，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宋体" pitchFamily="2" charset="-122"/>
                  </a:rPr>
                  <a:t>  为通常意义的乘法运算）</a:t>
                </a:r>
                <a:endParaRPr lang="en-US" altLang="zh-CN" sz="2000" b="1" dirty="0">
                  <a:solidFill>
                    <a:srgbClr val="000066"/>
                  </a:solidFill>
                  <a:ea typeface="宋体" pitchFamily="2" charset="-122"/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的运算需要重新定义：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⊡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i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这里，“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宋体" pitchFamily="2" charset="-122"/>
                  </a:rPr>
                  <a:t>”是拼接的意思，指将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b="1" dirty="0">
                        <a:solidFill>
                          <a:srgbClr val="000066"/>
                        </a:solidFill>
                      </a:rPr>
                      <m:t>“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zh-CN" altLang="en-US" sz="2000" b="1" dirty="0">
                        <a:solidFill>
                          <a:srgbClr val="000066"/>
                        </a:solidFill>
                        <a:ea typeface="宋体" pitchFamily="2" charset="-122"/>
                      </a:rPr>
                      <m:t>”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宋体" pitchFamily="2" charset="-122"/>
                  </a:rPr>
                  <a:t>两侧的数据拼接起来。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/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9B70E2-D44D-4346-8AE4-295BA9AF7C7B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9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427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0.0 0 0 0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281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1 0 1 0 1</a:t>
            </a:r>
          </a:p>
        </p:txBody>
      </p:sp>
      <p:sp>
        <p:nvSpPr>
          <p:cNvPr id="54282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54283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H="1">
            <a:off x="4500563" y="3573463"/>
            <a:ext cx="647700" cy="287337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54289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黑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49940" name="Text Box 20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加法器与乘数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(y)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寄存器合起来保存乘积</a:t>
            </a:r>
          </a:p>
        </p:txBody>
      </p:sp>
      <p:sp>
        <p:nvSpPr>
          <p:cNvPr id="849941" name="Text Box 21"/>
          <p:cNvSpPr txBox="1">
            <a:spLocks noChangeArrowheads="1"/>
          </p:cNvSpPr>
          <p:nvPr/>
        </p:nvSpPr>
        <p:spPr bwMode="auto">
          <a:xfrm>
            <a:off x="6011863" y="4941888"/>
            <a:ext cx="2663825" cy="525462"/>
          </a:xfrm>
          <a:prstGeom prst="rect">
            <a:avLst/>
          </a:prstGeom>
          <a:noFill/>
          <a:ln w="25400" algn="ctr">
            <a:solidFill>
              <a:srgbClr val="80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资源使用情况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 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</a:rPr>
              <a:t>补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0" grpId="0" animBg="1"/>
      <p:bldP spid="849941" grpId="0" animBg="1"/>
      <p:bldP spid="8499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82593A-90E8-4B0E-890F-88D190D5B543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3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530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0.0 0 0 0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4023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55308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1"/>
          <p:cNvSpPr>
            <a:spLocks noChangeShapeType="1"/>
          </p:cNvSpPr>
          <p:nvPr/>
        </p:nvSpPr>
        <p:spPr bwMode="auto">
          <a:xfrm flipH="1">
            <a:off x="4500563" y="3573463"/>
            <a:ext cx="647700" cy="287337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55313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55314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315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4034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i="1" baseline="-25000">
                <a:solidFill>
                  <a:schemeClr val="accent2"/>
                </a:solidFill>
                <a:ea typeface="仿宋_GB2312" pitchFamily="49" charset="-122"/>
              </a:rPr>
              <a:t>i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+1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i="1" baseline="-25000">
                <a:solidFill>
                  <a:schemeClr val="accent2"/>
                </a:solidFill>
                <a:ea typeface="仿宋_GB2312" pitchFamily="49" charset="-122"/>
              </a:rPr>
              <a:t>i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)=0/1/-1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分别决定选择 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0 / [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 </a:t>
            </a:r>
            <a:r>
              <a:rPr lang="en-US" altLang="zh-CN" sz="2800" b="1">
                <a:solidFill>
                  <a:schemeClr val="accent2"/>
                </a:solidFill>
              </a:rPr>
              <a:t>/ [-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</a:t>
            </a:r>
            <a:endParaRPr lang="en-US" altLang="zh-CN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54036" name="Text Box 20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5318" name="Text Box 21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55319" name="Text Box 22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55320" name="Text Box 23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4040" name="AutoShape 24"/>
          <p:cNvSpPr>
            <a:spLocks/>
          </p:cNvSpPr>
          <p:nvPr/>
        </p:nvSpPr>
        <p:spPr bwMode="auto">
          <a:xfrm rot="5400000">
            <a:off x="4860132" y="4077494"/>
            <a:ext cx="144462" cy="431800"/>
          </a:xfrm>
          <a:prstGeom prst="leftBrace">
            <a:avLst>
              <a:gd name="adj1" fmla="val 24909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55322" name="Line 25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4043" name="Line 27"/>
          <p:cNvSpPr>
            <a:spLocks noChangeShapeType="1"/>
          </p:cNvSpPr>
          <p:nvPr/>
        </p:nvSpPr>
        <p:spPr bwMode="auto">
          <a:xfrm flipV="1">
            <a:off x="4932363" y="3860800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85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85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85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85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34" grpId="0" animBg="1"/>
      <p:bldP spid="854040" grpId="0" animBg="1"/>
      <p:bldP spid="8540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07841A-41E0-4787-99D5-19772C07B575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632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0.0 0 0 0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56332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Line 11"/>
          <p:cNvSpPr>
            <a:spLocks noChangeShapeType="1"/>
          </p:cNvSpPr>
          <p:nvPr/>
        </p:nvSpPr>
        <p:spPr bwMode="auto">
          <a:xfrm flipH="1">
            <a:off x="4500563" y="3573463"/>
            <a:ext cx="647700" cy="287337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5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56337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56338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339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6082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5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-1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，选择 </a:t>
            </a:r>
            <a:r>
              <a:rPr lang="en-US" altLang="zh-CN" sz="2800" b="1">
                <a:solidFill>
                  <a:schemeClr val="accent2"/>
                </a:solidFill>
              </a:rPr>
              <a:t>[-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</a:t>
            </a:r>
            <a:endParaRPr lang="en-US" altLang="zh-CN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56341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6342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56343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56344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56087" name="AutoShape 23"/>
          <p:cNvSpPr>
            <a:spLocks/>
          </p:cNvSpPr>
          <p:nvPr/>
        </p:nvSpPr>
        <p:spPr bwMode="auto">
          <a:xfrm rot="5400000">
            <a:off x="4860132" y="4077494"/>
            <a:ext cx="144462" cy="431800"/>
          </a:xfrm>
          <a:prstGeom prst="leftBrace">
            <a:avLst>
              <a:gd name="adj1" fmla="val 24909"/>
              <a:gd name="adj2" fmla="val 50000"/>
            </a:avLst>
          </a:prstGeom>
          <a:noFill/>
          <a:ln w="381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endParaRPr lang="zh-CN" altLang="en-US">
              <a:solidFill>
                <a:srgbClr val="000066"/>
              </a:solidFill>
            </a:endParaRPr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6089" name="Line 25"/>
          <p:cNvSpPr>
            <a:spLocks noChangeShapeType="1"/>
          </p:cNvSpPr>
          <p:nvPr/>
        </p:nvSpPr>
        <p:spPr bwMode="auto">
          <a:xfrm flipV="1">
            <a:off x="4932363" y="3860800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5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5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5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920"/>
                            </p:stCondLst>
                            <p:childTnLst>
                              <p:par>
                                <p:cTn id="11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85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87" grpId="0" animBg="1"/>
      <p:bldP spid="8560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B26FB3-6A29-402A-B3BC-A82E089230AB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51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735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0.0 0 0 0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860170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171" name="Line 11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57361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363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0178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将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[-X]</a:t>
            </a:r>
            <a:r>
              <a:rPr lang="zh-CN" altLang="en-US" sz="2800" b="1" baseline="-25000">
                <a:solidFill>
                  <a:schemeClr val="accent2"/>
                </a:solidFill>
                <a:ea typeface="仿宋_GB2312" pitchFamily="49" charset="-122"/>
              </a:rPr>
              <a:t>补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送至加法器</a:t>
            </a:r>
            <a:endParaRPr lang="en-US" altLang="zh-CN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57365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60180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57367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57368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0184" name="Line 24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0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" fill="hold"/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6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100" fill="hold"/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100" fill="hold"/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0" grpId="0" animBg="1"/>
      <p:bldP spid="860170" grpId="1" animBg="1"/>
      <p:bldP spid="860171" grpId="0" animBg="1"/>
      <p:bldP spid="860171" grpId="1" animBg="1"/>
      <p:bldP spid="860178" grpId="0" animBg="1"/>
      <p:bldP spid="860184" grpId="0" animBg="1"/>
      <p:bldP spid="86018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F9AE5E-0177-4C4A-BE15-7B86BF2D8AA1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5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837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1190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0 0 0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0.0 0 0 0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58385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58386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87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1202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将加法器输出端内容送至输入端</a:t>
            </a:r>
            <a:endParaRPr lang="en-US" altLang="zh-CN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58389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8390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58391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 dirty="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58392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1208" name="AutoShape 24"/>
          <p:cNvSpPr>
            <a:spLocks noChangeArrowheads="1"/>
          </p:cNvSpPr>
          <p:nvPr/>
        </p:nvSpPr>
        <p:spPr bwMode="auto">
          <a:xfrm rot="-5400000">
            <a:off x="539750" y="4221163"/>
            <a:ext cx="795338" cy="50641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" fill="hold"/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02" grpId="0" animBg="1"/>
      <p:bldP spid="8612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F4EC81-3F78-4F46-B2DA-EB2247504955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9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593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2214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0 0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2226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加法器执行加操作</a:t>
            </a:r>
            <a:endParaRPr lang="zh-CN" altLang="en-US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59414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59415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9417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6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" fill="hold"/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DBFDF9-A373-4851-8389-8BA1FD3342AE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23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042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0 0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1 0 1 0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0427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0428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11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0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1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2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0433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435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4274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右移一位</a:t>
            </a:r>
            <a:endParaRPr lang="en-US" altLang="zh-CN" sz="2800" b="1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864275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0438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0439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0440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4282" name="Text Box 26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64283" name="Text Box 27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1 1 0 1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864284" name="Text Box 28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0 0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0.0 1 1 0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xit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Right)">
                                      <p:cBhvr>
                                        <p:cTn id="17" dur="500"/>
                                        <p:tgtEl>
                                          <p:spTgt spid="86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Right)">
                                      <p:cBhvr>
                                        <p:cTn id="20" dur="500"/>
                                        <p:tgtEl>
                                          <p:spTgt spid="86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xit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slide(fromRight)">
                                      <p:cBhvr>
                                        <p:cTn id="23" dur="500"/>
                                        <p:tgtEl>
                                          <p:spTgt spid="864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64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86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6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980F65-04AE-4BA1-8AED-DA9C2DBA1310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5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144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8118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0.0 1 1 0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1 1 0 1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858122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8123" name="Line 11"/>
          <p:cNvSpPr>
            <a:spLocks noChangeShapeType="1"/>
          </p:cNvSpPr>
          <p:nvPr/>
        </p:nvSpPr>
        <p:spPr bwMode="auto">
          <a:xfrm flipH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8125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858127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1458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460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，选择 </a:t>
            </a:r>
            <a:r>
              <a:rPr lang="en-US" altLang="zh-CN" sz="2800" b="1">
                <a:solidFill>
                  <a:schemeClr val="accent2"/>
                </a:solidFill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</a:t>
            </a:r>
            <a:endParaRPr lang="en-US" altLang="zh-CN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1461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1462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1463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8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5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5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85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8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2" grpId="0" animBg="1"/>
      <p:bldP spid="858122" grpId="1" animBg="1"/>
      <p:bldP spid="858123" grpId="0" animBg="1"/>
      <p:bldP spid="858123" grpId="1" animBg="1"/>
      <p:bldP spid="858125" grpId="0" animBg="1"/>
      <p:bldP spid="8581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264564-D4B9-489F-A24D-515613A5FBAF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71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247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5286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1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0.0 1 1 0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473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1 1 0 1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2474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2475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2476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Line 11"/>
          <p:cNvSpPr>
            <a:spLocks noChangeShapeType="1"/>
          </p:cNvSpPr>
          <p:nvPr/>
        </p:nvSpPr>
        <p:spPr bwMode="auto">
          <a:xfrm flipH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8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9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2481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2482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483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484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，选择 </a:t>
            </a:r>
            <a:r>
              <a:rPr lang="en-US" altLang="zh-CN" sz="2800" b="1">
                <a:solidFill>
                  <a:schemeClr val="accent2"/>
                </a:solidFill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</a:t>
            </a:r>
            <a:endParaRPr lang="en-US" altLang="zh-CN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2485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2486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2487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2488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2489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5304" name="AutoShape 24"/>
          <p:cNvSpPr>
            <a:spLocks noChangeArrowheads="1"/>
          </p:cNvSpPr>
          <p:nvPr/>
        </p:nvSpPr>
        <p:spPr bwMode="auto">
          <a:xfrm rot="-5400000">
            <a:off x="539750" y="4221163"/>
            <a:ext cx="795338" cy="50641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3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418C6B-F08B-4FC2-A82A-A831E5D748B2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349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5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349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6310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1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1.1 0 0 1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497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1 1 0 1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3498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3499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3500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1" name="Line 11"/>
          <p:cNvSpPr>
            <a:spLocks noChangeShapeType="1"/>
          </p:cNvSpPr>
          <p:nvPr/>
        </p:nvSpPr>
        <p:spPr bwMode="auto">
          <a:xfrm flipH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2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3505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3506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507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508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加法器执行加操作</a:t>
            </a:r>
            <a:endParaRPr lang="zh-CN" altLang="en-US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3509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3510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3511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3512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3513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6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1E2B19-E565-4587-947D-2582A297389B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定点原码一位乘法</a:t>
            </a:r>
            <a:r>
              <a:rPr lang="en-US" altLang="zh-CN" sz="44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203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932000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3.13】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/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/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1203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932000"/>
              </a:xfrm>
              <a:blipFill>
                <a:blip r:embed="rId2"/>
                <a:stretch>
                  <a:fillRect l="-810" t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648248" y="1977812"/>
            <a:ext cx="2520000" cy="2554545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              </a:t>
            </a:r>
            <a:r>
              <a:rPr lang="en-US" altLang="zh-CN" sz="2000" b="1" dirty="0">
                <a:solidFill>
                  <a:srgbClr val="969696"/>
                </a:solidFill>
              </a:rPr>
              <a:t>0.</a:t>
            </a:r>
            <a:r>
              <a:rPr lang="en-US" altLang="zh-CN" sz="2000" b="1" dirty="0">
                <a:solidFill>
                  <a:srgbClr val="000066"/>
                </a:solidFill>
              </a:rPr>
              <a:t>1 1 0 1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+        </a:t>
            </a:r>
            <a:r>
              <a:rPr lang="en-US" altLang="zh-CN" sz="2000" b="1" dirty="0">
                <a:solidFill>
                  <a:srgbClr val="969696"/>
                </a:solidFill>
              </a:rPr>
              <a:t>0.</a:t>
            </a:r>
            <a:r>
              <a:rPr lang="en-US" altLang="zh-CN" sz="2000" b="1" dirty="0">
                <a:solidFill>
                  <a:srgbClr val="000066"/>
                </a:solidFill>
              </a:rPr>
              <a:t>1 0 1 1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</a:t>
            </a:r>
            <a:r>
              <a:rPr lang="en-US" altLang="zh-CN" sz="2000" b="1" dirty="0">
                <a:solidFill>
                  <a:srgbClr val="000066"/>
                </a:solidFill>
              </a:rPr>
              <a:t>            1 1 0 1    </a:t>
            </a:r>
            <a:r>
              <a:rPr lang="zh-CN" altLang="en-US" sz="2000" b="1" dirty="0">
                <a:solidFill>
                  <a:schemeClr val="accent2"/>
                </a:solidFill>
              </a:rPr>
              <a:t>运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          1 1 0 1       </a:t>
            </a:r>
            <a:r>
              <a:rPr lang="zh-CN" altLang="en-US" sz="2000" b="1" dirty="0">
                <a:solidFill>
                  <a:schemeClr val="accent2"/>
                </a:solidFill>
              </a:rPr>
              <a:t>算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       0 0 0 0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过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    1 1 0 1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程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----------------------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>
                <a:solidFill>
                  <a:srgbClr val="969696"/>
                </a:solidFill>
              </a:rPr>
              <a:t>0. </a:t>
            </a:r>
            <a:r>
              <a:rPr lang="en-US" altLang="zh-CN" sz="2000" b="1" dirty="0">
                <a:solidFill>
                  <a:srgbClr val="000066"/>
                </a:solidFill>
              </a:rPr>
              <a:t>1 0 0 0 1 1 1 1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2039" name="Text Box 7"/>
              <p:cNvSpPr txBox="1">
                <a:spLocks noChangeArrowheads="1"/>
              </p:cNvSpPr>
              <p:nvPr/>
            </p:nvSpPr>
            <p:spPr bwMode="auto">
              <a:xfrm>
                <a:off x="648248" y="4654748"/>
                <a:ext cx="2520000" cy="1548000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所用资源：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位寄存器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：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位寄存器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加法器：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位加法器</a:t>
                </a:r>
                <a:endParaRPr lang="en-US" altLang="zh-CN" sz="18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203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248" y="4654748"/>
                <a:ext cx="2520000" cy="1548000"/>
              </a:xfrm>
              <a:prstGeom prst="rect">
                <a:avLst/>
              </a:prstGeom>
              <a:blipFill>
                <a:blip r:embed="rId3"/>
                <a:stretch>
                  <a:fillRect l="-1435" t="-775"/>
                </a:stretch>
              </a:blipFill>
              <a:ln w="25400">
                <a:solidFill>
                  <a:srgbClr val="0000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2043" name="Text Box 11"/>
          <p:cNvSpPr txBox="1">
            <a:spLocks noChangeArrowheads="1"/>
          </p:cNvSpPr>
          <p:nvPr/>
        </p:nvSpPr>
        <p:spPr bwMode="auto">
          <a:xfrm>
            <a:off x="3968167" y="3146238"/>
            <a:ext cx="1765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运算过程分解</a:t>
            </a:r>
            <a:endParaRPr lang="en-US" altLang="zh-CN" sz="2000" b="1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线形标注 1 3"/>
          <p:cNvSpPr/>
          <p:nvPr/>
        </p:nvSpPr>
        <p:spPr bwMode="auto">
          <a:xfrm>
            <a:off x="3348496" y="4680000"/>
            <a:ext cx="2160000" cy="720000"/>
          </a:xfrm>
          <a:prstGeom prst="borderCallout1">
            <a:avLst>
              <a:gd name="adj1" fmla="val 50105"/>
              <a:gd name="adj2" fmla="val -494"/>
              <a:gd name="adj3" fmla="val 105499"/>
              <a:gd name="adj4" fmla="val -46014"/>
            </a:avLst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为何不用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位寄存器和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位累加器？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16216" y="1196752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①           0 0 0 0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         1 1 0 1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       </a:t>
            </a:r>
            <a:r>
              <a:rPr lang="en-US" altLang="zh-CN" sz="2000" b="1" dirty="0">
                <a:solidFill>
                  <a:srgbClr val="000066"/>
                </a:solidFill>
              </a:rPr>
              <a:t>1 1 0 1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564400" y="3607903"/>
            <a:ext cx="2573093" cy="0"/>
          </a:xfrm>
          <a:prstGeom prst="straightConnector1">
            <a:avLst/>
          </a:prstGeom>
          <a:ln w="25400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516216" y="2449190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②           1 1 0 1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      1 1 0 1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 </a:t>
            </a:r>
            <a:r>
              <a:rPr lang="en-US" altLang="zh-CN" sz="2000" b="1" dirty="0">
                <a:solidFill>
                  <a:srgbClr val="000066"/>
                </a:solidFill>
              </a:rPr>
              <a:t>1 0 0 1 1 1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516216" y="3703285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③     1 0 0 1 1 1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   0 0 0 0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 </a:t>
            </a:r>
            <a:r>
              <a:rPr lang="en-US" altLang="zh-CN" sz="2000" b="1" dirty="0">
                <a:solidFill>
                  <a:srgbClr val="000066"/>
                </a:solidFill>
              </a:rPr>
              <a:t>1 0 0 1 1 1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516216" y="4955723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④     1 0 0 1 1 1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1 1 0 1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1 0 0 0 1 1 1 1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3348496" y="5508000"/>
            <a:ext cx="2160000" cy="720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因符号位单独处理，无需存储符号位</a:t>
            </a:r>
            <a:endParaRPr lang="en-US" altLang="zh-CN" sz="1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800" b="1" dirty="0">
              <a:solidFill>
                <a:srgbClr val="FF0000"/>
              </a:solidFill>
              <a:latin typeface="Cambria Math" panose="020405030504060302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 Math" panose="020405030504060302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7" grpId="0" build="p"/>
      <p:bldP spid="812038" grpId="0" animBg="1"/>
      <p:bldP spid="812039" grpId="0" animBg="1"/>
      <p:bldP spid="812043" grpId="0"/>
      <p:bldP spid="4" grpId="0" animBg="1"/>
      <p:bldP spid="15" grpId="0" animBg="1"/>
      <p:bldP spid="18" grpId="0" animBg="1"/>
      <p:bldP spid="19" grpId="0" animBg="1"/>
      <p:bldP spid="21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54" name="Text Box 26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1 0</a:t>
            </a:r>
            <a:endParaRPr lang="zh-CN" altLang="en-US" sz="2800" b="1" u="sng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1.1 1 0 0</a:t>
            </a:r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BAAF24-A769-4D19-A538-278B1CB90666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451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9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451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7335" name="Text Box 7"/>
          <p:cNvSpPr txBox="1">
            <a:spLocks noChangeArrowheads="1"/>
          </p:cNvSpPr>
          <p:nvPr/>
        </p:nvSpPr>
        <p:spPr bwMode="auto">
          <a:xfrm>
            <a:off x="3348038" y="4438650"/>
            <a:ext cx="1511300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1 1 0 1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4522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4523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4524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Line 11"/>
          <p:cNvSpPr>
            <a:spLocks noChangeShapeType="1"/>
          </p:cNvSpPr>
          <p:nvPr/>
        </p:nvSpPr>
        <p:spPr bwMode="auto">
          <a:xfrm flipH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6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4529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4530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31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7346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右移一位</a:t>
            </a:r>
            <a:endParaRPr lang="zh-CN" altLang="en-US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867347" name="Text Box 19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4534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4535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4536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4537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7352" name="Text Box 2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67353" name="Text Box 25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867334" name="Text Box 6"/>
          <p:cNvSpPr txBox="1">
            <a:spLocks noChangeArrowheads="1"/>
          </p:cNvSpPr>
          <p:nvPr/>
        </p:nvSpPr>
        <p:spPr bwMode="auto">
          <a:xfrm>
            <a:off x="1331913" y="3575050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1 0</a:t>
            </a:r>
            <a:endParaRPr lang="zh-CN" altLang="en-US" sz="2800" b="1" u="sng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1.1 0 0 1</a:t>
            </a:r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8" dur="500"/>
                                        <p:tgtEl>
                                          <p:spTgt spid="86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1" dur="500"/>
                                        <p:tgtEl>
                                          <p:spTgt spid="867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4" dur="500"/>
                                        <p:tgtEl>
                                          <p:spTgt spid="86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67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67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867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8B302B-DBE2-4F6F-B325-0B7F02632C4D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65540" name="Text Box 2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5541" name="Text Box 25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868378" name="Text Box 26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1.1 1 0 0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554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5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6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5546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7" name="Text Box 8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5548" name="Text Box 9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868362" name="Line 10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8363" name="Line 11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1" name="Line 12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2" name="Line 13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Text Box 14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5554" name="Text Box 15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5555" name="Text Box 16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6" name="Text Box 17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5557" name="Text Box 18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-1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，选择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补</a:t>
            </a:r>
          </a:p>
        </p:txBody>
      </p:sp>
      <p:sp>
        <p:nvSpPr>
          <p:cNvPr id="868372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5559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5560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68375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86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2" grpId="0" animBg="1"/>
      <p:bldP spid="868362" grpId="1" animBg="1"/>
      <p:bldP spid="868363" grpId="0" animBg="1"/>
      <p:bldP spid="868363" grpId="1" animBg="1"/>
      <p:bldP spid="868375" grpId="0" animBg="1"/>
      <p:bldP spid="86837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B3C6C9-0FDB-4BA4-B925-662F60B21F35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8704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70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657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71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573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4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5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6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7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6578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6579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0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1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-1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，选择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补</a:t>
            </a:r>
          </a:p>
        </p:txBody>
      </p:sp>
      <p:sp>
        <p:nvSpPr>
          <p:cNvPr id="66582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6583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6584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585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24" name="AutoShape 24"/>
          <p:cNvSpPr>
            <a:spLocks noChangeArrowheads="1"/>
          </p:cNvSpPr>
          <p:nvPr/>
        </p:nvSpPr>
        <p:spPr bwMode="auto">
          <a:xfrm rot="-5400000">
            <a:off x="539750" y="4149726"/>
            <a:ext cx="795337" cy="50641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1331913" y="3576638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   0.1 1 0 1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  <a:p>
            <a:r>
              <a:rPr lang="en-US" altLang="zh-CN" sz="2800" b="1" u="sng" dirty="0">
                <a:solidFill>
                  <a:srgbClr val="000066"/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+ 1.1 1 0 0</a:t>
            </a:r>
            <a:endParaRPr lang="zh-CN" altLang="en-US" sz="2800" b="1" u="sng" dirty="0">
              <a:solidFill>
                <a:srgbClr val="000066"/>
              </a:solidFill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   1.1 1 0 0                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Arial Unicode MS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64252-C2D9-4736-8353-E208DAA46BF9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+ 1.1 1 0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0.1 0 0 1</a:t>
            </a:r>
            <a:r>
              <a:rPr lang="en-US" altLang="zh-CN" sz="2800" b="1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14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75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9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94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759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5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7596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7597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0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7603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604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1443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步：执行加法操作</a:t>
            </a:r>
            <a:endParaRPr lang="zh-CN" altLang="en-US" sz="2800" b="1" baseline="-2500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606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7607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7608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7609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0" name="AutoShape 24"/>
          <p:cNvSpPr>
            <a:spLocks noChangeArrowheads="1"/>
          </p:cNvSpPr>
          <p:nvPr/>
        </p:nvSpPr>
        <p:spPr bwMode="auto">
          <a:xfrm rot="-5400000">
            <a:off x="539750" y="4149726"/>
            <a:ext cx="795337" cy="50641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7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58663F-BF15-42D5-9883-A910A5AAA60A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1 1 1 0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+ 1.1 1 0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0.1 0 0 1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24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6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8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861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8621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4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5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68626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8627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28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2467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右移一位</a:t>
            </a:r>
          </a:p>
        </p:txBody>
      </p:sp>
      <p:sp>
        <p:nvSpPr>
          <p:cNvPr id="68630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8631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8632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633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2473" name="Text Box 25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2474" name="Text Box 26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872475" name="Text Box 27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+ 1.1 1 0 0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0.0 1 0 0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7" dur="500"/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0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23" dur="500"/>
                                        <p:tgtEl>
                                          <p:spTgt spid="87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7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87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72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74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822FDD-EF79-4812-BD21-0B02CB36B2D5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3499" name="Text Box 27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0.0 1 0 0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37" name="Text Box 26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69638" name="Text Box 25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964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96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42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6964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43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69644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873483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3484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3486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9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873488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69651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2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3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1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，选择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补</a:t>
            </a:r>
          </a:p>
        </p:txBody>
      </p:sp>
      <p:sp>
        <p:nvSpPr>
          <p:cNvPr id="69654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69655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69656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9657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" fill="hold"/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3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7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7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7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00" fill="hold"/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4" dur="100" fill="hold"/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3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83" grpId="0" animBg="1"/>
      <p:bldP spid="873483" grpId="1" animBg="1"/>
      <p:bldP spid="873484" grpId="0" animBg="1"/>
      <p:bldP spid="873484" grpId="1" animBg="1"/>
      <p:bldP spid="873486" grpId="0" animBg="1"/>
      <p:bldP spid="87348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E93D5-2620-4284-8F49-32265A285365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4498" name="Text Box 2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0 0 </a:t>
            </a:r>
            <a:endParaRPr lang="zh-CN" altLang="en-US" sz="2800" b="1" u="sng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0.0 1 0 0             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45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066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6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66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0666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67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0668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0674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0675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6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77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1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，选择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ea typeface="仿宋_GB2312" pitchFamily="49" charset="-122"/>
              </a:rPr>
              <a:t>X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]</a:t>
            </a:r>
            <a:r>
              <a:rPr lang="zh-CN" altLang="en-US" sz="2800" b="1" baseline="-2500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补</a:t>
            </a:r>
          </a:p>
        </p:txBody>
      </p:sp>
      <p:sp>
        <p:nvSpPr>
          <p:cNvPr id="70678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0679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0680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681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4520" name="AutoShape 24"/>
          <p:cNvSpPr>
            <a:spLocks noChangeArrowheads="1"/>
          </p:cNvSpPr>
          <p:nvPr/>
        </p:nvSpPr>
        <p:spPr bwMode="auto">
          <a:xfrm rot="-5400000">
            <a:off x="539750" y="4149726"/>
            <a:ext cx="795337" cy="50641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4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0FD9F2-967A-47EC-A43A-343F6C0CA06C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5522" name="Text Box 2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0 0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1.0 1 1 1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55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90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169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91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1692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71693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4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5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6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7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1698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1699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700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5539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执行加法操作</a:t>
            </a:r>
            <a:endParaRPr lang="zh-CN" altLang="en-US" sz="2800" b="1" baseline="-2500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02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1703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1704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1705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" fill="hold"/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7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485D7F-B00D-46AC-BACC-C2DFA088A5F3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6546" name="Text Box 2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0 0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1.0 1 1 1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65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14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271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15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2716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8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9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0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1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2722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2723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724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725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右移一位</a:t>
            </a:r>
            <a:endParaRPr lang="zh-CN" altLang="en-US" sz="2800" b="1" baseline="-25000">
              <a:solidFill>
                <a:schemeClr val="accent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2726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2727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2728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2729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6568" name="Text Box 2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6569" name="Text Box 25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876570" name="Text Box 26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1.0 0 1 1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+ 0.0 1 0 0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1.1 0 1 1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" dur="500"/>
                                        <p:tgtEl>
                                          <p:spTgt spid="87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9" dur="500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2" dur="500"/>
                                        <p:tgtEl>
                                          <p:spTgt spid="87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7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76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7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C6836D-1DBB-4C18-9364-EEB673A8AD76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7594" name="Text Box 26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.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1.1 0 1 1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3733" name="Text Box 25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3734" name="Text Box 2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75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37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373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8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373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9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3740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877579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7580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3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4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5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3746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3747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3748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3749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 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0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-1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，选择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[-X]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</a:t>
            </a:r>
          </a:p>
        </p:txBody>
      </p:sp>
      <p:sp>
        <p:nvSpPr>
          <p:cNvPr id="877588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3751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3752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77591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87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1000"/>
                                        <p:tgtEl>
                                          <p:spTgt spid="87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87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 animBg="1"/>
      <p:bldP spid="877579" grpId="1" animBg="1"/>
      <p:bldP spid="877580" grpId="0" animBg="1"/>
      <p:bldP spid="877580" grpId="1" animBg="1"/>
      <p:bldP spid="877591" grpId="0" animBg="1"/>
      <p:bldP spid="87759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1E2B19-E565-4587-947D-2582A297389B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3.3.1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定点原码一位乘法</a:t>
            </a:r>
            <a:r>
              <a:rPr lang="en-US" altLang="zh-CN" sz="440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20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800"/>
            <a:ext cx="8280000" cy="4932000"/>
          </a:xfrm>
          <a:noFill/>
        </p:spPr>
        <p:txBody>
          <a:bodyPr/>
          <a:lstStyle/>
          <a:p>
            <a:pPr algn="l" defTabSz="762000" eaLnBrk="1" hangingPunct="1"/>
            <a:r>
              <a:rPr lang="zh-CN" altLang="en-US" sz="2000" b="1" dirty="0">
                <a:solidFill>
                  <a:srgbClr val="FF0000"/>
                </a:solidFill>
              </a:rPr>
              <a:t>具体实现时，需要规范运算过程和简约资源</a:t>
            </a:r>
            <a:endParaRPr lang="en-US" altLang="zh-CN" sz="2000" b="1" i="1" dirty="0">
              <a:solidFill>
                <a:srgbClr val="FF0000"/>
              </a:solidFill>
            </a:endParaRPr>
          </a:p>
          <a:p>
            <a:pPr algn="l" defTabSz="762000" eaLnBrk="1" hangingPunct="1"/>
            <a:endParaRPr lang="en-US" altLang="zh-CN" sz="2000" b="1" i="1" dirty="0">
              <a:solidFill>
                <a:srgbClr val="000066"/>
              </a:solidFill>
            </a:endParaRPr>
          </a:p>
          <a:p>
            <a:pPr algn="l" defTabSz="762000" eaLnBrk="1" hangingPunct="1"/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648248" y="1977812"/>
            <a:ext cx="2520000" cy="2554545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              </a:t>
            </a:r>
            <a:r>
              <a:rPr lang="en-US" altLang="zh-CN" sz="2000" b="1" dirty="0">
                <a:solidFill>
                  <a:srgbClr val="969696"/>
                </a:solidFill>
              </a:rPr>
              <a:t>0.</a:t>
            </a:r>
            <a:r>
              <a:rPr lang="en-US" altLang="zh-CN" sz="2000" b="1" dirty="0">
                <a:solidFill>
                  <a:srgbClr val="000066"/>
                </a:solidFill>
              </a:rPr>
              <a:t>1 1 0 1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+        </a:t>
            </a:r>
            <a:r>
              <a:rPr lang="en-US" altLang="zh-CN" sz="2000" b="1" dirty="0">
                <a:solidFill>
                  <a:srgbClr val="969696"/>
                </a:solidFill>
              </a:rPr>
              <a:t>0.</a:t>
            </a:r>
            <a:r>
              <a:rPr lang="en-US" altLang="zh-CN" sz="2000" b="1" dirty="0">
                <a:solidFill>
                  <a:srgbClr val="000066"/>
                </a:solidFill>
              </a:rPr>
              <a:t>1 0 1 1</a:t>
            </a:r>
            <a:endParaRPr lang="zh-CN" altLang="en-US" sz="2000" b="1" dirty="0">
              <a:solidFill>
                <a:schemeClr val="accent2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</a:t>
            </a:r>
            <a:r>
              <a:rPr lang="en-US" altLang="zh-CN" sz="2000" b="1" dirty="0">
                <a:solidFill>
                  <a:srgbClr val="000066"/>
                </a:solidFill>
              </a:rPr>
              <a:t>            1 1 0 1    </a:t>
            </a:r>
            <a:r>
              <a:rPr lang="zh-CN" altLang="en-US" sz="2000" b="1" dirty="0">
                <a:solidFill>
                  <a:schemeClr val="accent2"/>
                </a:solidFill>
              </a:rPr>
              <a:t>运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          1 1 0 1       </a:t>
            </a:r>
            <a:r>
              <a:rPr lang="zh-CN" altLang="en-US" sz="2000" b="1" dirty="0">
                <a:solidFill>
                  <a:schemeClr val="accent2"/>
                </a:solidFill>
              </a:rPr>
              <a:t>算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       0 0 0 0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过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     1 1 0 1             </a:t>
            </a:r>
            <a:r>
              <a:rPr lang="zh-CN" altLang="en-US" sz="2000" b="1" dirty="0">
                <a:solidFill>
                  <a:schemeClr val="accent2"/>
                </a:solidFill>
              </a:rPr>
              <a:t>程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----------------------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>
                <a:solidFill>
                  <a:srgbClr val="969696"/>
                </a:solidFill>
              </a:rPr>
              <a:t>0. </a:t>
            </a:r>
            <a:r>
              <a:rPr lang="en-US" altLang="zh-CN" sz="2000" b="1" dirty="0">
                <a:solidFill>
                  <a:srgbClr val="000066"/>
                </a:solidFill>
              </a:rPr>
              <a:t>1 0 0 0 1 1 1 1</a:t>
            </a:r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auto">
          <a:xfrm>
            <a:off x="3968167" y="3146238"/>
            <a:ext cx="1765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prstDash val="dash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仿宋_GB2312" pitchFamily="49" charset="-122"/>
                <a:ea typeface="仿宋_GB2312" pitchFamily="49" charset="-122"/>
              </a:rPr>
              <a:t>运算过程分解</a:t>
            </a:r>
            <a:endParaRPr lang="en-US" altLang="zh-CN" sz="2000" b="1" dirty="0">
              <a:solidFill>
                <a:srgbClr val="0066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16216" y="1196752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①           0 0 0 0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         1 1 0 1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       </a:t>
            </a:r>
            <a:r>
              <a:rPr lang="en-US" altLang="zh-CN" sz="2000" b="1" dirty="0">
                <a:solidFill>
                  <a:srgbClr val="000066"/>
                </a:solidFill>
              </a:rPr>
              <a:t>1 1 0 1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564400" y="3607903"/>
            <a:ext cx="2573093" cy="0"/>
          </a:xfrm>
          <a:prstGeom prst="straightConnector1">
            <a:avLst/>
          </a:prstGeom>
          <a:ln w="25400"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516216" y="2449190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②           1 1 0 </a:t>
            </a:r>
            <a:r>
              <a:rPr lang="en-US" altLang="zh-CN" sz="2000" b="1" dirty="0">
                <a:solidFill>
                  <a:srgbClr val="A50021"/>
                </a:solidFill>
              </a:rPr>
              <a:t>1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      1 1 0 1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rgbClr val="000066"/>
                </a:solidFill>
              </a:rPr>
              <a:t> 0 0 1 1 </a:t>
            </a:r>
            <a:r>
              <a:rPr lang="en-US" altLang="zh-CN" sz="2000" b="1" dirty="0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516216" y="3703285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③     1 0 0 1 </a:t>
            </a:r>
            <a:r>
              <a:rPr lang="en-US" altLang="zh-CN" sz="2000" b="1" dirty="0">
                <a:solidFill>
                  <a:srgbClr val="A50021"/>
                </a:solidFill>
              </a:rPr>
              <a:t>1 1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   0 0 0 0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zh-CN" altLang="en-US" sz="2000" b="1" dirty="0">
                <a:solidFill>
                  <a:srgbClr val="000066"/>
                </a:solidFill>
              </a:rPr>
              <a:t>         </a:t>
            </a:r>
            <a:r>
              <a:rPr lang="en-US" altLang="zh-CN" sz="2000" b="1" dirty="0">
                <a:solidFill>
                  <a:srgbClr val="000066"/>
                </a:solidFill>
              </a:rPr>
              <a:t>1 0 0 1 </a:t>
            </a:r>
            <a:r>
              <a:rPr lang="en-US" altLang="zh-CN" sz="2000" b="1" dirty="0">
                <a:solidFill>
                  <a:srgbClr val="A50021"/>
                </a:solidFill>
              </a:rPr>
              <a:t>1 1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6516216" y="4955723"/>
            <a:ext cx="1944000" cy="1169551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</a:rPr>
              <a:t>④     1 0 0 </a:t>
            </a:r>
            <a:r>
              <a:rPr lang="en-US" altLang="zh-CN" sz="2000" b="1" dirty="0">
                <a:solidFill>
                  <a:srgbClr val="A50021"/>
                </a:solidFill>
              </a:rPr>
              <a:t>1 1 1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+  1 1 0 1</a:t>
            </a: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r>
              <a:rPr lang="en-US" altLang="zh-CN" sz="2000" b="1" dirty="0">
                <a:solidFill>
                  <a:srgbClr val="000066"/>
                </a:solidFill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rgbClr val="000066"/>
                </a:solidFill>
              </a:rPr>
              <a:t> 0 0 0 1 </a:t>
            </a:r>
            <a:r>
              <a:rPr lang="en-US" altLang="zh-CN" sz="2000" b="1" dirty="0">
                <a:solidFill>
                  <a:srgbClr val="A50021"/>
                </a:solidFill>
              </a:rPr>
              <a:t>1 1 1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>
                <a:spLocks noChangeArrowheads="1"/>
              </p:cNvSpPr>
              <p:nvPr/>
            </p:nvSpPr>
            <p:spPr bwMode="auto">
              <a:xfrm>
                <a:off x="648248" y="4631455"/>
                <a:ext cx="3240000" cy="175432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       改进后的资源使用情况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寄存器，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位（初值 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1101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</a:t>
                </a:r>
                <a:endParaRPr lang="en-US" altLang="zh-CN" sz="1800" b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寄存器，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位（初值 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1011</a:t>
                </a:r>
                <a:r>
                  <a:rPr lang="zh-CN" altLang="en-US" sz="18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</a:t>
                </a:r>
                <a:endParaRPr lang="en-US" altLang="zh-CN" sz="1800" b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累加器：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位（初值 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0000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</a:t>
                </a:r>
                <a:endParaRPr lang="zh-CN" altLang="en-US" sz="1800" b="1" dirty="0">
                  <a:solidFill>
                    <a:srgbClr val="0000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进位标志：</a:t>
                </a:r>
                <a:r>
                  <a:rPr lang="en-US" altLang="zh-CN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位（初值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zh-CN" altLang="en-US" sz="18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）</a:t>
                </a:r>
                <a:endParaRPr lang="zh-CN" altLang="en-US" sz="1800" b="1" dirty="0">
                  <a:solidFill>
                    <a:srgbClr val="FF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248" y="4631455"/>
                <a:ext cx="3240000" cy="1754326"/>
              </a:xfrm>
              <a:prstGeom prst="rect">
                <a:avLst/>
              </a:prstGeom>
              <a:blipFill>
                <a:blip r:embed="rId2"/>
                <a:stretch>
                  <a:fillRect l="-1119" t="-685" b="-2055"/>
                </a:stretch>
              </a:blipFill>
              <a:ln w="25400">
                <a:solidFill>
                  <a:srgbClr val="0000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 bwMode="auto">
          <a:xfrm>
            <a:off x="7507299" y="1269316"/>
            <a:ext cx="792000" cy="1044000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308304" y="2511965"/>
            <a:ext cx="792000" cy="1044000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111299" y="3766060"/>
            <a:ext cx="792000" cy="1044000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940164" y="5018498"/>
            <a:ext cx="792000" cy="1044000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1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2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7" grpId="0" build="p"/>
      <p:bldP spid="812038" grpId="0" animBg="1"/>
      <p:bldP spid="812043" grpId="0"/>
      <p:bldP spid="15" grpId="0" animBg="1"/>
      <p:bldP spid="18" grpId="0" animBg="1"/>
      <p:bldP spid="19" grpId="0" animBg="1"/>
      <p:bldP spid="21" grpId="0" animBg="1"/>
      <p:bldP spid="16" grpId="0" animBg="1"/>
      <p:bldP spid="2" grpId="0" animBg="1"/>
      <p:bldP spid="22" grpId="0" animBg="1"/>
      <p:bldP spid="23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1EC969-6AC8-40AC-AC5E-C310647BC046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8594" name="Text Box 2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+ 1.1 0 1 1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1.1 0 1 1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85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47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7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62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476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74765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6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7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8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9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4770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4771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72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73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 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(Y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-Y</a:t>
            </a:r>
            <a:r>
              <a:rPr lang="en-US" altLang="zh-CN" sz="2800" b="1" baseline="-25000">
                <a:solidFill>
                  <a:schemeClr val="accent2"/>
                </a:solidFill>
                <a:ea typeface="仿宋_GB2312" pitchFamily="49" charset="-122"/>
              </a:rPr>
              <a:t>0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)= -1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，选择</a:t>
            </a:r>
            <a:r>
              <a:rPr lang="en-US" altLang="zh-CN" sz="2800" b="1">
                <a:solidFill>
                  <a:schemeClr val="accent2"/>
                </a:solidFill>
                <a:ea typeface="仿宋_GB2312" pitchFamily="49" charset="-122"/>
              </a:rPr>
              <a:t>[-X]</a:t>
            </a:r>
            <a:r>
              <a:rPr lang="zh-CN" altLang="en-US" sz="2800" b="1" baseline="-25000">
                <a:solidFill>
                  <a:schemeClr val="accent2"/>
                </a:solidFill>
                <a:ea typeface="宋体" pitchFamily="2" charset="-122"/>
              </a:rPr>
              <a:t>补</a:t>
            </a:r>
          </a:p>
        </p:txBody>
      </p:sp>
      <p:sp>
        <p:nvSpPr>
          <p:cNvPr id="74774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4775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4776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4777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8616" name="AutoShape 24"/>
          <p:cNvSpPr>
            <a:spLocks noChangeArrowheads="1"/>
          </p:cNvSpPr>
          <p:nvPr/>
        </p:nvSpPr>
        <p:spPr bwMode="auto">
          <a:xfrm rot="-5400000">
            <a:off x="539750" y="4149726"/>
            <a:ext cx="795337" cy="50641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" fill="hold"/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6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5294B1-EDE5-4729-8A4F-DA1EBA93983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879618" name="Text Box 2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+ 1.1 0 1 1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0.1 0 0 0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</a:t>
            </a:r>
          </a:p>
        </p:txBody>
      </p:sp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8796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78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6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786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7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5788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75789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0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1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2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3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5794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5795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796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797" name="Text Box 19"/>
          <p:cNvSpPr txBox="1">
            <a:spLocks noChangeArrowheads="1"/>
          </p:cNvSpPr>
          <p:nvPr/>
        </p:nvSpPr>
        <p:spPr bwMode="auto">
          <a:xfrm>
            <a:off x="1116013" y="5661025"/>
            <a:ext cx="7056437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第</a:t>
            </a:r>
            <a:r>
              <a:rPr lang="en-US" altLang="zh-CN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步：</a:t>
            </a:r>
            <a:r>
              <a:rPr lang="zh-CN" altLang="en-US" sz="2800" b="1">
                <a:solidFill>
                  <a:schemeClr val="accent2"/>
                </a:solidFill>
                <a:ea typeface="仿宋_GB2312" pitchFamily="49" charset="-122"/>
              </a:rPr>
              <a:t>执行加法操作</a:t>
            </a:r>
            <a:endParaRPr lang="zh-CN" altLang="en-US" sz="2800" b="1" baseline="-250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5798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5799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5800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801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" fill="hold"/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100" fill="hold"/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9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8052BF-6DA0-4D93-AF71-3ABEF451AD8E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331913" y="3573463"/>
            <a:ext cx="1871662" cy="1379537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0.1 1 0 1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u="sng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+ 1.1 0 1 1 </a:t>
            </a:r>
            <a:endParaRPr lang="zh-CN" altLang="en-US" sz="2800" b="1" u="sng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0.1 0 0 0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             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3348038" y="4437063"/>
            <a:ext cx="1511300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1 1 1 1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1</a:t>
            </a:r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4932363" y="4437063"/>
            <a:ext cx="3603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6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 </a:t>
            </a:r>
          </a:p>
        </p:txBody>
      </p:sp>
      <p:sp>
        <p:nvSpPr>
          <p:cNvPr id="88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3.3.3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布斯公式</a:t>
            </a: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10" name="Rectangle 8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681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32766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y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1331913" y="5013325"/>
            <a:ext cx="1871662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76813" name="Line 11"/>
          <p:cNvSpPr>
            <a:spLocks noChangeShapeType="1"/>
          </p:cNvSpPr>
          <p:nvPr/>
        </p:nvSpPr>
        <p:spPr bwMode="auto">
          <a:xfrm flipH="1" flipV="1">
            <a:off x="3276600" y="3862388"/>
            <a:ext cx="1296988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2"/>
          <p:cNvSpPr>
            <a:spLocks noChangeShapeType="1"/>
          </p:cNvSpPr>
          <p:nvPr/>
        </p:nvSpPr>
        <p:spPr bwMode="auto">
          <a:xfrm flipH="1" flipV="1">
            <a:off x="4500563" y="3860800"/>
            <a:ext cx="719137" cy="576263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3"/>
          <p:cNvSpPr>
            <a:spLocks noChangeShapeType="1"/>
          </p:cNvSpPr>
          <p:nvPr/>
        </p:nvSpPr>
        <p:spPr bwMode="auto">
          <a:xfrm>
            <a:off x="5148263" y="31416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4"/>
          <p:cNvSpPr>
            <a:spLocks noChangeShapeType="1"/>
          </p:cNvSpPr>
          <p:nvPr/>
        </p:nvSpPr>
        <p:spPr bwMode="auto">
          <a:xfrm>
            <a:off x="5148263" y="3860800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Text Box 15"/>
          <p:cNvSpPr txBox="1">
            <a:spLocks noChangeArrowheads="1"/>
          </p:cNvSpPr>
          <p:nvPr/>
        </p:nvSpPr>
        <p:spPr bwMode="auto">
          <a:xfrm>
            <a:off x="5580063" y="28527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0.0 0 0 0</a:t>
            </a:r>
          </a:p>
        </p:txBody>
      </p:sp>
      <p:sp>
        <p:nvSpPr>
          <p:cNvPr id="76818" name="Text Box 16"/>
          <p:cNvSpPr txBox="1">
            <a:spLocks noChangeArrowheads="1"/>
          </p:cNvSpPr>
          <p:nvPr/>
        </p:nvSpPr>
        <p:spPr bwMode="auto">
          <a:xfrm>
            <a:off x="5580063" y="3500438"/>
            <a:ext cx="1512887" cy="525462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1.0 0 1 1</a:t>
            </a:r>
          </a:p>
        </p:txBody>
      </p:sp>
      <p:sp>
        <p:nvSpPr>
          <p:cNvPr id="76819" name="Text Box 17"/>
          <p:cNvSpPr txBox="1">
            <a:spLocks noChangeArrowheads="1"/>
          </p:cNvSpPr>
          <p:nvPr/>
        </p:nvSpPr>
        <p:spPr bwMode="auto">
          <a:xfrm>
            <a:off x="7164388" y="3500438"/>
            <a:ext cx="1584325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被乘数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x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6820" name="Text Box 18"/>
          <p:cNvSpPr txBox="1">
            <a:spLocks noChangeArrowheads="1"/>
          </p:cNvSpPr>
          <p:nvPr/>
        </p:nvSpPr>
        <p:spPr bwMode="auto">
          <a:xfrm>
            <a:off x="7164388" y="2852738"/>
            <a:ext cx="1150937" cy="525462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6821" name="Text Box 20"/>
          <p:cNvSpPr txBox="1">
            <a:spLocks noChangeArrowheads="1"/>
          </p:cNvSpPr>
          <p:nvPr/>
        </p:nvSpPr>
        <p:spPr bwMode="auto">
          <a:xfrm>
            <a:off x="5580063" y="4149725"/>
            <a:ext cx="1512887" cy="525463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0.1 1 0 1</a:t>
            </a:r>
          </a:p>
        </p:txBody>
      </p:sp>
      <p:sp>
        <p:nvSpPr>
          <p:cNvPr id="76822" name="Text Box 21"/>
          <p:cNvSpPr txBox="1">
            <a:spLocks noChangeArrowheads="1"/>
          </p:cNvSpPr>
          <p:nvPr/>
        </p:nvSpPr>
        <p:spPr bwMode="auto">
          <a:xfrm>
            <a:off x="7164388" y="4149725"/>
            <a:ext cx="1584325" cy="525463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[-X]</a:t>
            </a:r>
            <a:r>
              <a:rPr lang="zh-CN" altLang="en-US" sz="2800" b="1" baseline="-25000">
                <a:solidFill>
                  <a:srgbClr val="000066"/>
                </a:solidFill>
                <a:latin typeface="黑体" pitchFamily="2" charset="-122"/>
                <a:ea typeface="Arial Unicode MS" pitchFamily="34" charset="-122"/>
                <a:cs typeface="Arial Unicode MS" pitchFamily="34" charset="-122"/>
              </a:rPr>
              <a:t>补</a:t>
            </a:r>
          </a:p>
        </p:txBody>
      </p:sp>
      <p:sp>
        <p:nvSpPr>
          <p:cNvPr id="76823" name="Text Box 22"/>
          <p:cNvSpPr txBox="1">
            <a:spLocks noChangeArrowheads="1"/>
          </p:cNvSpPr>
          <p:nvPr/>
        </p:nvSpPr>
        <p:spPr bwMode="auto">
          <a:xfrm>
            <a:off x="4572000" y="5013325"/>
            <a:ext cx="1223963" cy="525463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附加位</a:t>
            </a:r>
            <a:endParaRPr lang="en-US" altLang="zh-CN" sz="2800" b="1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6824" name="Line 23"/>
          <p:cNvSpPr>
            <a:spLocks noChangeShapeType="1"/>
          </p:cNvSpPr>
          <p:nvPr/>
        </p:nvSpPr>
        <p:spPr bwMode="auto">
          <a:xfrm>
            <a:off x="5148263" y="4437063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5" name="AutoShape 24"/>
          <p:cNvSpPr>
            <a:spLocks/>
          </p:cNvSpPr>
          <p:nvPr/>
        </p:nvSpPr>
        <p:spPr bwMode="auto">
          <a:xfrm>
            <a:off x="6804025" y="5516563"/>
            <a:ext cx="1584325" cy="609600"/>
          </a:xfrm>
          <a:prstGeom prst="borderCallout3">
            <a:avLst>
              <a:gd name="adj1" fmla="val 18750"/>
              <a:gd name="adj2" fmla="val -4810"/>
              <a:gd name="adj3" fmla="val 18750"/>
              <a:gd name="adj4" fmla="val -241481"/>
              <a:gd name="adj5" fmla="val -38542"/>
              <a:gd name="adj6" fmla="val -241481"/>
              <a:gd name="adj7" fmla="val -112241"/>
              <a:gd name="adj8" fmla="val -232264"/>
            </a:avLst>
          </a:prstGeom>
          <a:solidFill>
            <a:srgbClr val="FFFFFF"/>
          </a:solidFill>
          <a:ln w="25400">
            <a:solidFill>
              <a:srgbClr val="80000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最终结果</a:t>
            </a:r>
            <a:endParaRPr lang="en-US" altLang="zh-CN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EB8661-35B2-4381-A17D-8BDFA31C115D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1916113"/>
            <a:ext cx="7129462" cy="2305050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zh-CN" altLang="en-US" sz="5400">
                <a:solidFill>
                  <a:srgbClr val="000066"/>
                </a:solidFill>
                <a:ea typeface="黑体" pitchFamily="2" charset="-122"/>
              </a:rPr>
              <a:t>定点原码一位乘</a:t>
            </a:r>
          </a:p>
          <a:p>
            <a:pPr defTabSz="762000" eaLnBrk="1" hangingPunct="1">
              <a:lnSpc>
                <a:spcPct val="110000"/>
              </a:lnSpc>
            </a:pPr>
            <a:r>
              <a:rPr lang="zh-CN" altLang="en-US" sz="5400">
                <a:solidFill>
                  <a:srgbClr val="000066"/>
                </a:solidFill>
                <a:ea typeface="黑体" pitchFamily="2" charset="-122"/>
              </a:rPr>
              <a:t>详细运算步骤分解</a:t>
            </a:r>
            <a:endParaRPr lang="zh-CN" altLang="en-US" sz="5400" b="1">
              <a:solidFill>
                <a:srgbClr val="000066"/>
              </a:solidFill>
              <a:latin typeface="宋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97878D-1993-490E-B5DD-44206F2139EF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539552" y="1110741"/>
            <a:ext cx="5040000" cy="12240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         0 0 0 0                                                  ①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+       1 1 0 1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>
                <a:solidFill>
                  <a:srgbClr val="FFFF00"/>
                </a:solidFill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</a:rPr>
              <a:t>1 1 0 1</a:t>
            </a:r>
            <a:r>
              <a:rPr lang="en-US" altLang="zh-CN" sz="2000" b="1" dirty="0">
                <a:solidFill>
                  <a:srgbClr val="FFFF00"/>
                </a:solidFill>
              </a:rPr>
              <a:t>        </a:t>
            </a:r>
            <a:r>
              <a:rPr lang="en-US" altLang="zh-CN" sz="2000" b="1" dirty="0">
                <a:solidFill>
                  <a:schemeClr val="accent2"/>
                </a:solidFill>
              </a:rPr>
              <a:t>1 0 1 1</a:t>
            </a:r>
            <a:r>
              <a:rPr lang="en-US" altLang="zh-CN" sz="2000" b="1" dirty="0">
                <a:solidFill>
                  <a:srgbClr val="00FF00"/>
                </a:solidFill>
              </a:rPr>
              <a:t>    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累加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>
                <a:solidFill>
                  <a:srgbClr val="000066"/>
                </a:solidFill>
              </a:rPr>
              <a:t>0 1 1 0        1</a:t>
            </a:r>
            <a:r>
              <a:rPr lang="en-US" altLang="zh-CN" sz="2000" b="1" dirty="0">
                <a:solidFill>
                  <a:srgbClr val="00FF0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1 0 1</a:t>
            </a:r>
            <a:r>
              <a:rPr lang="en-US" altLang="zh-CN" sz="2000" b="1" dirty="0">
                <a:solidFill>
                  <a:srgbClr val="FFFF00"/>
                </a:solidFill>
              </a:rPr>
              <a:t>  </a:t>
            </a:r>
            <a:r>
              <a:rPr lang="en-US" altLang="zh-CN" sz="2000" b="1" dirty="0">
                <a:solidFill>
                  <a:srgbClr val="969696"/>
                </a:solidFill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右移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539552" y="2399810"/>
            <a:ext cx="5040000" cy="12240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         0 1 1 0                                                  ②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+       1 1 0 1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rgbClr val="FFFF00"/>
                </a:solidFill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</a:rPr>
              <a:t>0 0 1 1        1</a:t>
            </a:r>
            <a:r>
              <a:rPr lang="en-US" altLang="zh-CN" sz="2000" b="1" dirty="0">
                <a:solidFill>
                  <a:srgbClr val="00FF0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1 0 1</a:t>
            </a:r>
            <a:r>
              <a:rPr lang="en-US" altLang="zh-CN" sz="2000" b="1" dirty="0">
                <a:solidFill>
                  <a:srgbClr val="00FF00"/>
                </a:solidFill>
              </a:rPr>
              <a:t>    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累加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>
                <a:solidFill>
                  <a:srgbClr val="000066"/>
                </a:solidFill>
              </a:rPr>
              <a:t>1 0 0 1        1 1</a:t>
            </a:r>
            <a:r>
              <a:rPr lang="en-US" altLang="zh-CN" sz="2000" b="1" dirty="0">
                <a:solidFill>
                  <a:srgbClr val="00FF0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1 0</a:t>
            </a:r>
            <a:r>
              <a:rPr lang="en-US" altLang="zh-CN" sz="2000" b="1" dirty="0">
                <a:solidFill>
                  <a:srgbClr val="FFFF00"/>
                </a:solidFill>
              </a:rPr>
              <a:t>  </a:t>
            </a:r>
            <a:r>
              <a:rPr lang="en-US" altLang="zh-CN" sz="2000" b="1" dirty="0">
                <a:solidFill>
                  <a:srgbClr val="969696"/>
                </a:solidFill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右移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806918" name="AutoShape 6"/>
          <p:cNvSpPr>
            <a:spLocks/>
          </p:cNvSpPr>
          <p:nvPr/>
        </p:nvSpPr>
        <p:spPr bwMode="auto">
          <a:xfrm>
            <a:off x="3716454" y="1174949"/>
            <a:ext cx="792000" cy="288000"/>
          </a:xfrm>
          <a:prstGeom prst="borderCallout1">
            <a:avLst>
              <a:gd name="adj1" fmla="val 51032"/>
              <a:gd name="adj2" fmla="val 382"/>
              <a:gd name="adj3" fmla="val 246602"/>
              <a:gd name="adj4" fmla="val -59711"/>
            </a:avLst>
          </a:prstGeom>
          <a:noFill/>
          <a:ln w="12700">
            <a:solidFill>
              <a:srgbClr val="00B05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乘数 </a:t>
            </a:r>
            <a:r>
              <a:rPr lang="en-US" altLang="zh-CN" sz="16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</a:p>
        </p:txBody>
      </p:sp>
      <p:sp>
        <p:nvSpPr>
          <p:cNvPr id="806919" name="AutoShape 7"/>
          <p:cNvSpPr>
            <a:spLocks/>
          </p:cNvSpPr>
          <p:nvPr/>
        </p:nvSpPr>
        <p:spPr bwMode="auto">
          <a:xfrm>
            <a:off x="2321356" y="1174949"/>
            <a:ext cx="1116000" cy="288000"/>
          </a:xfrm>
          <a:prstGeom prst="borderCallout1">
            <a:avLst>
              <a:gd name="adj1" fmla="val 49171"/>
              <a:gd name="adj2" fmla="val -20"/>
              <a:gd name="adj3" fmla="val 36272"/>
              <a:gd name="adj4" fmla="val -23582"/>
            </a:avLst>
          </a:prstGeom>
          <a:noFill/>
          <a:ln w="12700">
            <a:solidFill>
              <a:srgbClr val="00B050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 anchorCtr="1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累加器初值</a:t>
            </a:r>
            <a:endParaRPr lang="en-US" altLang="zh-CN" sz="16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39552" y="3688880"/>
            <a:ext cx="5040000" cy="12240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         1 0 0 1                                                  ③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+       0 0 0 0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>
                <a:solidFill>
                  <a:srgbClr val="FFFF00"/>
                </a:solidFill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</a:rPr>
              <a:t>1 0 0 1        1 1</a:t>
            </a:r>
            <a:r>
              <a:rPr lang="en-US" altLang="zh-CN" sz="2000" b="1" dirty="0">
                <a:solidFill>
                  <a:srgbClr val="00FF0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1 0</a:t>
            </a:r>
            <a:r>
              <a:rPr lang="en-US" altLang="zh-CN" sz="2000" b="1" dirty="0">
                <a:solidFill>
                  <a:srgbClr val="00FF00"/>
                </a:solidFill>
              </a:rPr>
              <a:t>    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累加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>
                <a:solidFill>
                  <a:srgbClr val="000066"/>
                </a:solidFill>
              </a:rPr>
              <a:t>0 1 0 0        1 1 1</a:t>
            </a:r>
            <a:r>
              <a:rPr lang="en-US" altLang="zh-CN" sz="2000" b="1" dirty="0">
                <a:solidFill>
                  <a:srgbClr val="00FF0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en-US" altLang="zh-CN" sz="2000" b="1" dirty="0">
                <a:solidFill>
                  <a:srgbClr val="FFFF00"/>
                </a:solidFill>
              </a:rPr>
              <a:t>  </a:t>
            </a:r>
            <a:r>
              <a:rPr lang="en-US" altLang="zh-CN" sz="2000" b="1" dirty="0">
                <a:solidFill>
                  <a:srgbClr val="969696"/>
                </a:solidFill>
              </a:rPr>
              <a:t>0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右移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9552" y="5004377"/>
            <a:ext cx="5040000" cy="122400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         0 1 0 0                                                  ④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+       1 1 0 1</a:t>
            </a:r>
            <a:endParaRPr lang="zh-CN" altLang="en-US" sz="2000" b="1" dirty="0">
              <a:solidFill>
                <a:srgbClr val="000066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 sz="2000" b="1" dirty="0">
                <a:solidFill>
                  <a:srgbClr val="000066"/>
                </a:solidFill>
              </a:rPr>
              <a:t>  -------------------</a:t>
            </a: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en-US" altLang="zh-CN" sz="2000" b="1" dirty="0">
                <a:solidFill>
                  <a:srgbClr val="FFFF00"/>
                </a:solidFill>
              </a:rPr>
              <a:t> </a:t>
            </a:r>
            <a:r>
              <a:rPr lang="en-US" altLang="zh-CN" sz="2000" b="1" dirty="0">
                <a:solidFill>
                  <a:srgbClr val="000066"/>
                </a:solidFill>
              </a:rPr>
              <a:t>0 0 0 1        1 1 1</a:t>
            </a:r>
            <a:r>
              <a:rPr lang="en-US" altLang="zh-CN" sz="2000" b="1" dirty="0">
                <a:solidFill>
                  <a:srgbClr val="00FF00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en-US" altLang="zh-CN" sz="2000" b="1" dirty="0">
                <a:solidFill>
                  <a:srgbClr val="00FF00"/>
                </a:solidFill>
              </a:rPr>
              <a:t>    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累加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00FF00"/>
                </a:solidFill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en-US" altLang="zh-CN" sz="2000" b="1" dirty="0">
                <a:solidFill>
                  <a:srgbClr val="000066"/>
                </a:solidFill>
              </a:rPr>
              <a:t>1 0 0 0        1 1 1 1  </a:t>
            </a:r>
            <a:r>
              <a:rPr lang="en-US" altLang="zh-CN" sz="2000" b="1" dirty="0">
                <a:solidFill>
                  <a:srgbClr val="969696"/>
                </a:solidFill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</a:rPr>
              <a:t>（</a:t>
            </a:r>
            <a:r>
              <a:rPr lang="zh-CN" altLang="en-US" sz="2000" dirty="0">
                <a:solidFill>
                  <a:srgbClr val="000066"/>
                </a:solidFill>
              </a:rPr>
              <a:t>右移</a:t>
            </a:r>
            <a:r>
              <a:rPr lang="zh-CN" altLang="en-US" sz="2000" b="1" dirty="0">
                <a:solidFill>
                  <a:srgbClr val="000066"/>
                </a:solidFill>
              </a:rPr>
              <a:t>）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539552" y="602416"/>
                <a:ext cx="5040000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dirty="0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累加器</a:t>
                </a:r>
                <a:r>
                  <a:rPr lang="zh-CN" altLang="en-US" sz="2000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dirty="0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寄存器</a:t>
                </a:r>
                <a:endParaRPr lang="en-US" altLang="zh-CN" sz="2000" dirty="0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602416"/>
                <a:ext cx="5040000" cy="400110"/>
              </a:xfrm>
              <a:prstGeom prst="rect">
                <a:avLst/>
              </a:prstGeom>
              <a:blipFill>
                <a:blip r:embed="rId2"/>
                <a:stretch>
                  <a:fillRect t="-12308" b="-2461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156144" y="1379291"/>
            <a:ext cx="2268000" cy="756000"/>
          </a:xfrm>
          <a:noFill/>
        </p:spPr>
        <p:txBody>
          <a:bodyPr lIns="72000" anchor="ctr" anchorCtr="1"/>
          <a:lstStyle/>
          <a:p>
            <a:pPr defTabSz="762000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66"/>
                </a:solidFill>
                <a:ea typeface="黑体" pitchFamily="2" charset="-122"/>
              </a:rPr>
              <a:t>运算结束后</a:t>
            </a:r>
            <a:br>
              <a:rPr lang="en-US" altLang="zh-CN" sz="2000" b="1" dirty="0">
                <a:solidFill>
                  <a:srgbClr val="000066"/>
                </a:solidFill>
                <a:ea typeface="黑体" pitchFamily="2" charset="-122"/>
              </a:rPr>
            </a:br>
            <a:r>
              <a:rPr lang="zh-CN" altLang="en-US" sz="2000" b="1" dirty="0">
                <a:solidFill>
                  <a:srgbClr val="000066"/>
                </a:solidFill>
                <a:ea typeface="黑体" pitchFamily="2" charset="-122"/>
              </a:rPr>
              <a:t>各部件内容如下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5868144" y="2197926"/>
                <a:ext cx="2844000" cy="2059025"/>
              </a:xfrm>
              <a:prstGeom prst="rect">
                <a:avLst/>
              </a:prstGeom>
              <a:noFill/>
              <a:ln w="12700">
                <a:solidFill>
                  <a:srgbClr val="0000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800" dirty="0">
                    <a:solidFill>
                      <a:srgbClr val="FFFF00"/>
                    </a:solidFill>
                    <a:latin typeface="黑体" pitchFamily="2" charset="-122"/>
                  </a:rPr>
                  <a:t>  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名称           结果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1800" dirty="0">
                    <a:solidFill>
                      <a:srgbClr val="000066"/>
                    </a:solidFill>
                  </a:rPr>
                  <a:t> ---------------------------------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累加器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(4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位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)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：</a:t>
                </a:r>
                <a:r>
                  <a:rPr lang="zh-CN" altLang="en-US" sz="1800" dirty="0">
                    <a:solidFill>
                      <a:srgbClr val="000066"/>
                    </a:solidFill>
                  </a:rPr>
                  <a:t>  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  </a:t>
                </a:r>
                <a:r>
                  <a:rPr lang="en-US" altLang="zh-CN" sz="1800" b="1" dirty="0">
                    <a:solidFill>
                      <a:srgbClr val="000066"/>
                    </a:solidFill>
                  </a:rPr>
                  <a:t>1 0 0 0</a:t>
                </a:r>
                <a:endParaRPr lang="zh-CN" altLang="en-US" sz="1800" b="1" dirty="0">
                  <a:solidFill>
                    <a:srgbClr val="000066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进位标志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(1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位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)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： 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0</a:t>
                </a:r>
                <a:endParaRPr lang="zh-CN" altLang="en-US" sz="1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寄存器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(4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位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)</a:t>
                </a:r>
                <a:r>
                  <a:rPr lang="zh-CN" altLang="en-US" sz="1800" dirty="0">
                    <a:latin typeface="黑体" pitchFamily="2" charset="-122"/>
                  </a:rPr>
                  <a:t> 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： </a:t>
                </a:r>
                <a:r>
                  <a:rPr lang="en-US" altLang="zh-CN" sz="1800" b="1" dirty="0">
                    <a:solidFill>
                      <a:srgbClr val="000066"/>
                    </a:solidFill>
                  </a:rPr>
                  <a:t>1 1 0 1</a:t>
                </a:r>
              </a:p>
              <a:p>
                <a:pPr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寄存器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(4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位</a:t>
                </a:r>
                <a:r>
                  <a:rPr lang="en-US" altLang="zh-CN" sz="1800" dirty="0">
                    <a:solidFill>
                      <a:srgbClr val="000066"/>
                    </a:solidFill>
                    <a:latin typeface="黑体" pitchFamily="2" charset="-122"/>
                  </a:rPr>
                  <a:t>)</a:t>
                </a:r>
                <a:r>
                  <a:rPr lang="zh-CN" altLang="en-US" sz="1800" dirty="0">
                    <a:latin typeface="黑体" pitchFamily="2" charset="-122"/>
                  </a:rPr>
                  <a:t> </a:t>
                </a:r>
                <a:r>
                  <a:rPr lang="zh-CN" altLang="en-US" sz="1800" dirty="0">
                    <a:solidFill>
                      <a:srgbClr val="000066"/>
                    </a:solidFill>
                    <a:latin typeface="黑体" pitchFamily="2" charset="-122"/>
                  </a:rPr>
                  <a:t>：</a:t>
                </a:r>
                <a:r>
                  <a:rPr lang="zh-CN" altLang="en-US" sz="1800" dirty="0">
                    <a:solidFill>
                      <a:srgbClr val="FFFF00"/>
                    </a:solidFill>
                    <a:latin typeface="黑体" pitchFamily="2" charset="-122"/>
                  </a:rPr>
                  <a:t> </a:t>
                </a:r>
                <a:r>
                  <a:rPr lang="en-US" altLang="zh-CN" sz="1800" b="1" dirty="0">
                    <a:solidFill>
                      <a:schemeClr val="accent2"/>
                    </a:solidFill>
                  </a:rPr>
                  <a:t>1 1 1 1</a:t>
                </a:r>
                <a:endParaRPr lang="zh-CN" altLang="en-US" sz="1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8144" y="2197926"/>
                <a:ext cx="2844000" cy="2059025"/>
              </a:xfrm>
              <a:prstGeom prst="rect">
                <a:avLst/>
              </a:prstGeom>
              <a:blipFill>
                <a:blip r:embed="rId3"/>
                <a:stretch>
                  <a:fillRect l="-1709" t="-885" b="-2360"/>
                </a:stretch>
              </a:blipFill>
              <a:ln w="12700">
                <a:solidFill>
                  <a:srgbClr val="000066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210144" y="5012339"/>
            <a:ext cx="2160000" cy="38048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969696"/>
                </a:solidFill>
              </a:rPr>
              <a:t>0.</a:t>
            </a:r>
            <a:r>
              <a:rPr lang="en-US" altLang="zh-CN" sz="2000" b="1" dirty="0">
                <a:solidFill>
                  <a:srgbClr val="000066"/>
                </a:solidFill>
              </a:rPr>
              <a:t>1 0 0 0 1 1 1 1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6642056" y="4572377"/>
            <a:ext cx="1296176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6038" rIns="92075" bIns="46038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1" hangingPunct="1">
              <a:lnSpc>
                <a:spcPct val="110000"/>
              </a:lnSpc>
            </a:pPr>
            <a:r>
              <a:rPr lang="zh-CN" altLang="en-US" sz="2000" b="1" dirty="0">
                <a:solidFill>
                  <a:srgbClr val="000066"/>
                </a:solidFill>
                <a:ea typeface="黑体" pitchFamily="2" charset="-122"/>
              </a:rPr>
              <a:t>运算结果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uiExpand="1" build="allAtOnce" animBg="1"/>
      <p:bldP spid="806917" grpId="0" uiExpand="1" build="allAtOnce" animBg="1"/>
      <p:bldP spid="806918" grpId="0" animBg="1"/>
      <p:bldP spid="806918" grpId="1" animBg="1"/>
      <p:bldP spid="806919" grpId="0" animBg="1"/>
      <p:bldP spid="806919" grpId="1" animBg="1"/>
      <p:bldP spid="9" grpId="0" uiExpand="1" build="allAtOnce" animBg="1"/>
      <p:bldP spid="10" grpId="0" uiExpand="1" build="allAtOnce" animBg="1"/>
      <p:bldP spid="11" grpId="0"/>
      <p:bldP spid="12" grpId="0" build="p"/>
      <p:bldP spid="13" grpId="0" animBg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F3DC77-DF30-4386-9426-25F3F89A87AD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285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indent="534988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原码乘法过程帮助我们理解了乘法实现的思路，但实际应用中，更有意义的是补码乘法运算。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；求：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endParaRPr lang="en-US" altLang="zh-CN" sz="2000" b="1" i="1" baseline="-25000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，因此需重新定义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可以证明下式成立：（证明见该书第三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版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p75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）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这里，“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ea typeface="宋体" pitchFamily="2" charset="-122"/>
                  </a:rPr>
                  <a:t>  ”为通常意义的乘法运算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737285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 b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4" name="Text Box 22"/>
              <p:cNvSpPr txBox="1">
                <a:spLocks noChangeArrowheads="1"/>
              </p:cNvSpPr>
              <p:nvPr/>
            </p:nvSpPr>
            <p:spPr bwMode="auto">
              <a:xfrm>
                <a:off x="1116013" y="5220000"/>
                <a:ext cx="468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加法器与乘数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寄存器共同保存乘积</a:t>
                </a:r>
              </a:p>
            </p:txBody>
          </p:sp>
        </mc:Choice>
        <mc:Fallback xmlns="">
          <p:sp>
            <p:nvSpPr>
              <p:cNvPr id="7506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5220000"/>
                <a:ext cx="4680000" cy="380480"/>
              </a:xfrm>
              <a:prstGeom prst="rect">
                <a:avLst/>
              </a:prstGeom>
              <a:blipFill>
                <a:blip r:embed="rId3"/>
                <a:stretch>
                  <a:fillRect l="-2332" t="-10448" b="-2238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863929" y="2520000"/>
            <a:ext cx="1800000" cy="38048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资源使用情况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4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51798" y="3051212"/>
            <a:ext cx="1296000" cy="504000"/>
            <a:chOff x="5508675" y="2628484"/>
            <a:chExt cx="1296000" cy="504000"/>
          </a:xfrm>
        </p:grpSpPr>
        <p:grpSp>
          <p:nvGrpSpPr>
            <p:cNvPr id="5" name="组合 4"/>
            <p:cNvGrpSpPr/>
            <p:nvPr/>
          </p:nvGrpSpPr>
          <p:grpSpPr>
            <a:xfrm>
              <a:off x="5580308" y="2700000"/>
              <a:ext cx="1114880" cy="359033"/>
              <a:chOff x="5580308" y="2700000"/>
              <a:chExt cx="1114880" cy="359033"/>
            </a:xfrm>
          </p:grpSpPr>
          <p:sp>
            <p:nvSpPr>
              <p:cNvPr id="2" name="矩形 1"/>
              <p:cNvSpPr/>
              <p:nvPr/>
            </p:nvSpPr>
            <p:spPr bwMode="auto">
              <a:xfrm>
                <a:off x="5580308" y="2700000"/>
                <a:ext cx="180000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5832000" y="2700000"/>
                <a:ext cx="216000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048000" y="2700417"/>
                <a:ext cx="216000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6264000" y="2700417"/>
                <a:ext cx="215188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6480000" y="2700417"/>
                <a:ext cx="215188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5760000" y="2700000"/>
                <a:ext cx="72000" cy="35861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.</a:t>
                </a:r>
                <a:endParaRPr kumimoji="0" lang="zh-CN" altLang="en-US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50609" name="Text Box 17"/>
            <p:cNvSpPr txBox="1">
              <a:spLocks noChangeArrowheads="1"/>
            </p:cNvSpPr>
            <p:nvPr/>
          </p:nvSpPr>
          <p:spPr bwMode="auto">
            <a:xfrm>
              <a:off x="5508675" y="2628484"/>
              <a:ext cx="1296000" cy="504000"/>
            </a:xfrm>
            <a:prstGeom prst="rect">
              <a:avLst/>
            </a:prstGeom>
            <a:noFill/>
            <a:ln w="25400" algn="ctr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endPara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51123" y="3770728"/>
            <a:ext cx="1296000" cy="504000"/>
            <a:chOff x="5508675" y="2628484"/>
            <a:chExt cx="1296000" cy="504000"/>
          </a:xfrm>
        </p:grpSpPr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5508675" y="2628484"/>
              <a:ext cx="1296000" cy="504000"/>
            </a:xfrm>
            <a:prstGeom prst="rect">
              <a:avLst/>
            </a:prstGeom>
            <a:noFill/>
            <a:ln w="25400" algn="ctr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36000" rIns="36000" bIns="360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endPara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5580308" y="2700000"/>
              <a:ext cx="180000" cy="3586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5832000" y="2700000"/>
              <a:ext cx="216000" cy="3586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6048675" y="2700417"/>
              <a:ext cx="216000" cy="3586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6264675" y="2700417"/>
              <a:ext cx="215188" cy="3586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6480675" y="2700417"/>
              <a:ext cx="215188" cy="3586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5760000" y="2700000"/>
              <a:ext cx="72000" cy="3586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rgbClr val="000066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.</a:t>
              </a:r>
              <a:endParaRPr kumimoji="0" lang="zh-CN" altLang="en-US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5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572298" y="3648328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79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599387" y="4310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0920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22"/>
              <p:cNvSpPr txBox="1">
                <a:spLocks noChangeArrowheads="1"/>
              </p:cNvSpPr>
              <p:nvPr/>
            </p:nvSpPr>
            <p:spPr bwMode="auto">
              <a:xfrm>
                <a:off x="4644000" y="4680000"/>
                <a:ext cx="4140000" cy="457424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36000" rIns="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仿宋_GB2312" pitchFamily="49" charset="-122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仿宋_GB2312" pitchFamily="49" charset="-122"/>
                    <a:ea typeface="仿宋_GB2312" pitchFamily="49" charset="-122"/>
                  </a:rPr>
                  <a:t>最低位</a:t>
                </a:r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控制一个</a:t>
                </a:r>
                <a:r>
                  <a:rPr lang="en-US" altLang="zh-CN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选</a:t>
                </a:r>
                <a:r>
                  <a:rPr lang="en-US" altLang="zh-CN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开关</a:t>
                </a:r>
              </a:p>
            </p:txBody>
          </p:sp>
        </mc:Choice>
        <mc:Fallback xmlns="">
          <p:sp>
            <p:nvSpPr>
              <p:cNvPr id="89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0" y="4680000"/>
                <a:ext cx="4140000" cy="457424"/>
              </a:xfrm>
              <a:prstGeom prst="rect">
                <a:avLst/>
              </a:prstGeom>
              <a:blipFill>
                <a:blip r:embed="rId6"/>
                <a:stretch>
                  <a:fillRect l="-3514" t="-1266" b="-126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22"/>
              <p:cNvSpPr txBox="1">
                <a:spLocks noChangeArrowheads="1"/>
              </p:cNvSpPr>
              <p:nvPr/>
            </p:nvSpPr>
            <p:spPr bwMode="auto">
              <a:xfrm>
                <a:off x="4644000" y="4680000"/>
                <a:ext cx="3240000" cy="457424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36000" rIns="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，则开关上拨</a:t>
                </a:r>
              </a:p>
            </p:txBody>
          </p:sp>
        </mc:Choice>
        <mc:Fallback xmlns="">
          <p:sp>
            <p:nvSpPr>
              <p:cNvPr id="52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0" y="4680000"/>
                <a:ext cx="3240000" cy="457424"/>
              </a:xfrm>
              <a:prstGeom prst="rect">
                <a:avLst/>
              </a:prstGeom>
              <a:blipFill>
                <a:blip r:embed="rId7"/>
                <a:stretch>
                  <a:fillRect l="-4486" t="-1266" b="-10127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22"/>
              <p:cNvSpPr txBox="1">
                <a:spLocks noChangeArrowheads="1"/>
              </p:cNvSpPr>
              <p:nvPr/>
            </p:nvSpPr>
            <p:spPr bwMode="auto">
              <a:xfrm>
                <a:off x="4644000" y="4680000"/>
                <a:ext cx="3240000" cy="457424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36000" rIns="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800000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，则开关下拨</a:t>
                </a:r>
              </a:p>
            </p:txBody>
          </p:sp>
        </mc:Choice>
        <mc:Fallback xmlns="">
          <p:sp>
            <p:nvSpPr>
              <p:cNvPr id="5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4000" y="4680000"/>
                <a:ext cx="3240000" cy="457424"/>
              </a:xfrm>
              <a:prstGeom prst="rect">
                <a:avLst/>
              </a:prstGeom>
              <a:blipFill>
                <a:blip r:embed="rId8"/>
                <a:stretch>
                  <a:fillRect l="-4486" t="-1266" b="-10127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1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2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4" presetID="35" presetClass="emph" presetSubtype="0" repeatCount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14" grpId="0" animBg="1"/>
      <p:bldP spid="750614" grpId="1" animBg="1"/>
      <p:bldP spid="750615" grpId="0"/>
      <p:bldP spid="750612" grpId="0" animBg="1"/>
      <p:bldP spid="750612" grpId="1" animBg="1"/>
      <p:bldP spid="750607" grpId="0" animBg="1"/>
      <p:bldP spid="750607" grpId="1" animBg="1"/>
      <p:bldP spid="750608" grpId="0" animBg="1"/>
      <p:bldP spid="750608" grpId="1" animBg="1"/>
      <p:bldP spid="750613" grpId="0" animBg="1"/>
      <p:bldP spid="750613" grpId="1" animBg="1"/>
      <p:bldP spid="750598" grpId="0" animBg="1"/>
      <p:bldP spid="750598" grpId="1" animBg="1"/>
      <p:bldP spid="750602" grpId="0" animBg="1"/>
      <p:bldP spid="750602" grpId="1" animBg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50601" grpId="0" animBg="1"/>
      <p:bldP spid="750601" grpId="1" animBg="1"/>
      <p:bldP spid="750603" grpId="0" animBg="1"/>
      <p:bldP spid="750603" grpId="1" animBg="1"/>
      <p:bldP spid="750603" grpId="2" animBg="1"/>
      <p:bldP spid="750603" grpId="3" animBg="1"/>
      <p:bldP spid="750604" grpId="0" animBg="1"/>
      <p:bldP spid="750604" grpId="1" animBg="1"/>
      <p:bldP spid="750605" grpId="0" animBg="1"/>
      <p:bldP spid="750605" grpId="1" animBg="1"/>
      <p:bldP spid="750605" grpId="2" animBg="1"/>
      <p:bldP spid="750605" grpId="3" animBg="1"/>
      <p:bldP spid="750611" grpId="0" animBg="1"/>
      <p:bldP spid="750611" grpId="1" animBg="1"/>
      <p:bldP spid="750611" grpId="2" animBg="1"/>
      <p:bldP spid="750611" grpId="3" animBg="1"/>
      <p:bldP spid="50" grpId="0" animBg="1"/>
      <p:bldP spid="50" grpId="1" animBg="1"/>
      <p:bldP spid="51" grpId="0"/>
      <p:bldP spid="51" grpId="1"/>
      <p:bldP spid="53" grpId="0"/>
      <p:bldP spid="53" grpId="1"/>
      <p:bldP spid="58" grpId="0"/>
      <p:bldP spid="58" grpId="1"/>
      <p:bldP spid="60" grpId="0"/>
      <p:bldP spid="60" grpId="1"/>
      <p:bldP spid="60" grpId="2"/>
      <p:bldP spid="60" grpId="3"/>
      <p:bldP spid="102" grpId="0" animBg="1"/>
      <p:bldP spid="102" grpId="1" animBg="1"/>
      <p:bldP spid="102" grpId="4" animBg="1"/>
      <p:bldP spid="103" grpId="0" animBg="1"/>
      <p:bldP spid="103" grpId="2" animBg="1"/>
      <p:bldP spid="103" grpId="3" animBg="1"/>
      <p:bldP spid="89" grpId="0" animBg="1"/>
      <p:bldP spid="89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5651798" y="3051212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9D15FE-7DD9-40C8-A38B-F45208FE5074}" type="datetime1">
              <a:rPr lang="zh-CN" altLang="en-US"/>
              <a:pPr>
                <a:defRPr/>
              </a:pPr>
              <a:t>2022/5/18</a:t>
            </a:fld>
            <a:endParaRPr lang="en-US" altLang="zh-CN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</p:spPr>
        <p:txBody>
          <a:bodyPr anchor="ctr"/>
          <a:lstStyle/>
          <a:p>
            <a:pPr algn="l" eaLnBrk="1" fontAlgn="b" hangingPunct="1">
              <a:defRPr/>
            </a:pPr>
            <a:r>
              <a:rPr lang="en-US" altLang="zh-CN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3.3.2</a:t>
            </a:r>
            <a:r>
              <a:rPr lang="zh-CN" altLang="en-US" sz="36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定点补码一位乘法</a:t>
            </a:r>
            <a:endParaRPr lang="en-US" altLang="zh-CN" sz="36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5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【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例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3.14】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𝟏𝟏𝟎𝟏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 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𝟎𝟎𝟏𝟏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𝟎𝟏𝟎𝟏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7505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800"/>
                <a:ext cx="8280000" cy="4714875"/>
              </a:xfrm>
              <a:blipFill>
                <a:blip r:embed="rId3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614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480000" cy="454667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步开始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，所以将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仿宋_GB2312" pitchFamily="49" charset="-122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送入加法器</a:t>
                </a:r>
                <a:endParaRPr lang="en-US" altLang="zh-CN" sz="2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5061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480000" cy="454667"/>
              </a:xfrm>
              <a:prstGeom prst="rect">
                <a:avLst/>
              </a:prstGeom>
              <a:blipFill>
                <a:blip r:embed="rId4"/>
                <a:stretch>
                  <a:fillRect l="-1687" t="-8861" b="-15190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863929" y="2520000"/>
            <a:ext cx="2160000" cy="380480"/>
          </a:xfrm>
          <a:prstGeom prst="rect">
            <a:avLst/>
          </a:prstGeom>
          <a:noFill/>
          <a:ln w="25400" algn="ctr">
            <a:noFill/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800000"/>
                </a:solidFill>
                <a:latin typeface="Cambria Math" panose="02040503050406030204" pitchFamily="18" charset="0"/>
                <a:ea typeface="仿宋_GB2312" pitchFamily="49" charset="-122"/>
              </a:rPr>
              <a:t>下面开始运算过程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12" name="Text Box 20"/>
              <p:cNvSpPr txBox="1">
                <a:spLocks noChangeArrowheads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被乘数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1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5123" y="3842728"/>
                <a:ext cx="1368401" cy="380480"/>
              </a:xfrm>
              <a:prstGeom prst="rect">
                <a:avLst/>
              </a:prstGeom>
              <a:blipFill>
                <a:blip r:embed="rId5"/>
                <a:stretch>
                  <a:fillRect l="-7424" t="-7463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7" name="Line 15"/>
          <p:cNvSpPr>
            <a:spLocks noChangeShapeType="1"/>
          </p:cNvSpPr>
          <p:nvPr/>
        </p:nvSpPr>
        <p:spPr bwMode="auto">
          <a:xfrm>
            <a:off x="5219998" y="3302116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>
            <a:off x="5219998" y="4022841"/>
            <a:ext cx="4318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>
            <a:off x="7055123" y="3122728"/>
            <a:ext cx="935013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常数 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0</a:t>
            </a:r>
            <a:endParaRPr lang="zh-CN" altLang="en-US" sz="20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723431" y="3122728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75123" y="3122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191123" y="3123145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407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623123" y="3123145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903123" y="3122728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5651123" y="3770728"/>
            <a:ext cx="1296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722756" y="3842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974448" y="3842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91123" y="3842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407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623123" y="3842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902448" y="38422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0598" name="Text Box 6"/>
          <p:cNvSpPr txBox="1">
            <a:spLocks noChangeArrowheads="1"/>
          </p:cNvSpPr>
          <p:nvPr/>
        </p:nvSpPr>
        <p:spPr bwMode="auto">
          <a:xfrm>
            <a:off x="1403648" y="3375141"/>
            <a:ext cx="1871662" cy="1379538"/>
          </a:xfrm>
          <a:prstGeom prst="rect">
            <a:avLst/>
          </a:prstGeom>
          <a:noFill/>
          <a:ln w="254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en-US" sz="2800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b="1" u="sng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+              </a:t>
            </a:r>
            <a:r>
              <a:rPr lang="en-US" altLang="zh-CN" sz="2800" b="1" u="sng" dirty="0">
                <a:solidFill>
                  <a:srgbClr val="FFFFFF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sz="2800" b="1" u="sng" dirty="0">
              <a:solidFill>
                <a:srgbClr val="FFFFFF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b="1" dirty="0">
                <a:solidFill>
                  <a:srgbClr val="000066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</a:t>
            </a:r>
            <a:endParaRPr lang="zh-CN" altLang="en-US" sz="2800" b="1" dirty="0">
              <a:solidFill>
                <a:srgbClr val="000066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50602" name="Text Box 10"/>
          <p:cNvSpPr txBox="1">
            <a:spLocks noChangeArrowheads="1"/>
          </p:cNvSpPr>
          <p:nvPr/>
        </p:nvSpPr>
        <p:spPr bwMode="auto">
          <a:xfrm>
            <a:off x="1403648" y="4813416"/>
            <a:ext cx="1871662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加法器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1943431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411123" y="431033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627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843123" y="4310338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123123" y="4309921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1943123" y="4309921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195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411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627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843123" y="430992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1943431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411123" y="34817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627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843123" y="34817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123123" y="3481344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1943123" y="34813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195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411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2627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2843123" y="34813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943431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2411123" y="3851870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2627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2843123" y="3851870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123123" y="3851453"/>
            <a:ext cx="72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.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943123" y="3851453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195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411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627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2843123" y="3851453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0601" name="Text Box 9"/>
              <p:cNvSpPr txBox="1">
                <a:spLocks noChangeArrowheads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rgbClr val="000066"/>
                    </a:solidFill>
                    <a:latin typeface="Arial" charset="0"/>
                    <a:ea typeface="Arial Unicode MS" pitchFamily="34" charset="-122"/>
                    <a:cs typeface="Arial Unicode MS" pitchFamily="34" charset="-122"/>
                  </a:rPr>
                  <a:t>乘数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altLang="zh-CN" sz="20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2"/>
                </a:endParaRPr>
              </a:p>
            </p:txBody>
          </p:sp>
        </mc:Choice>
        <mc:Fallback xmlns="">
          <p:sp>
            <p:nvSpPr>
              <p:cNvPr id="750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754" y="4813416"/>
                <a:ext cx="1008000" cy="380480"/>
              </a:xfrm>
              <a:prstGeom prst="rect">
                <a:avLst/>
              </a:prstGeom>
              <a:blipFill>
                <a:blip r:embed="rId6"/>
                <a:stretch>
                  <a:fillRect l="-1775" t="-7576" b="-25758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462942" y="4483551"/>
            <a:ext cx="396000" cy="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 flipH="1" flipV="1">
            <a:off x="3346485" y="3648328"/>
            <a:ext cx="1225125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572298" y="3648328"/>
            <a:ext cx="6477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4858880" y="3660891"/>
            <a:ext cx="260" cy="822660"/>
          </a:xfrm>
          <a:prstGeom prst="line">
            <a:avLst/>
          </a:prstGeom>
          <a:noFill/>
          <a:ln w="38100">
            <a:solidFill>
              <a:srgbClr val="000066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3527754" y="4238728"/>
            <a:ext cx="1008000" cy="504000"/>
          </a:xfrm>
          <a:prstGeom prst="rect">
            <a:avLst/>
          </a:prstGeom>
          <a:noFill/>
          <a:ln w="25400" algn="ctr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en-US" altLang="zh-CN" b="1" dirty="0">
              <a:solidFill>
                <a:srgbClr val="000066"/>
              </a:solidFill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599387" y="4310244"/>
            <a:ext cx="180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815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031754" y="4310661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47754" y="4310661"/>
            <a:ext cx="215188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599079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815754" y="4310728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031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47754" y="4310244"/>
            <a:ext cx="216000" cy="358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rgbClr val="000066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 flipH="1">
            <a:off x="4571611" y="3302728"/>
            <a:ext cx="648387" cy="346335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H="1" flipV="1">
            <a:off x="4571611" y="3662728"/>
            <a:ext cx="683546" cy="361949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 type="oval" w="sm" len="sm"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1" name="AutoShape 7"/>
          <p:cNvSpPr>
            <a:spLocks noChangeArrowheads="1"/>
          </p:cNvSpPr>
          <p:nvPr/>
        </p:nvSpPr>
        <p:spPr bwMode="auto">
          <a:xfrm rot="-5400000">
            <a:off x="792000" y="4032000"/>
            <a:ext cx="648000" cy="431042"/>
          </a:xfrm>
          <a:prstGeom prst="curvedDownArrow">
            <a:avLst>
              <a:gd name="adj1" fmla="val 31411"/>
              <a:gd name="adj2" fmla="val 62821"/>
              <a:gd name="adj3" fmla="val 33333"/>
            </a:avLst>
          </a:prstGeom>
          <a:solidFill>
            <a:srgbClr val="FFFFFF"/>
          </a:solidFill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3960000" cy="38160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Cambria Math" panose="02040503050406030204" pitchFamily="18" charset="0"/>
                <a:ea typeface="仿宋_GB2312" pitchFamily="49" charset="-122"/>
              </a:rPr>
              <a:t>然后，将加法器输出端回送输入端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auto">
          <a:xfrm>
            <a:off x="864000" y="2520000"/>
            <a:ext cx="4680000" cy="380480"/>
          </a:xfrm>
          <a:prstGeom prst="rect">
            <a:avLst/>
          </a:prstGeom>
          <a:noFill/>
          <a:ln w="25400" algn="ctr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accent2"/>
                </a:solidFill>
                <a:latin typeface="Cambria Math" panose="02040503050406030204" pitchFamily="18" charset="0"/>
                <a:ea typeface="仿宋_GB2312" pitchFamily="49" charset="-122"/>
              </a:rPr>
              <a:t>接着，执行加法运算，得到当前部分积</a:t>
            </a:r>
            <a:endParaRPr lang="en-US" altLang="zh-CN" sz="2000" b="1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22"/>
              <p:cNvSpPr txBox="1">
                <a:spLocks noChangeArrowheads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noFill/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最后，部分积与乘数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共同算术右移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位。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第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仿宋_GB2312" pitchFamily="49" charset="-122"/>
                  </a:rPr>
                  <a:t>步结束</a:t>
                </a:r>
                <a:r>
                  <a:rPr lang="en-US" altLang="zh-CN" sz="2000" b="1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</a:p>
            </p:txBody>
          </p:sp>
        </mc:Choice>
        <mc:Fallback xmlns="">
          <p:sp>
            <p:nvSpPr>
              <p:cNvPr id="10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000" y="2520000"/>
                <a:ext cx="6660000" cy="380480"/>
              </a:xfrm>
              <a:prstGeom prst="rect">
                <a:avLst/>
              </a:prstGeom>
              <a:blipFill>
                <a:blip r:embed="rId7"/>
                <a:stretch>
                  <a:fillRect l="-1642" t="-10448" b="-25373"/>
                </a:stretch>
              </a:blipFill>
              <a:ln w="25400" algn="ctr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5" presetClass="emph" presetSubtype="0" repeatCount="6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500" fill="hold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9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500" fill="hold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1" presetID="35" presetClass="emph" presetSubtype="0" repeatCount="6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000"/>
                            </p:stCondLst>
                            <p:childTnLst>
                              <p:par>
                                <p:cTn id="2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35" presetClass="emph" presetSubtype="0" repeatCount="4000" fill="hold" grpId="2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repeatCount="4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6000"/>
                            </p:stCondLst>
                            <p:childTnLst>
                              <p:par>
                                <p:cTn id="253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500"/>
                            </p:stCondLst>
                            <p:childTnLst>
                              <p:par>
                                <p:cTn id="260" presetID="18" presetClass="entr" presetSubtype="9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17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7500"/>
                            </p:stCondLst>
                            <p:childTnLst>
                              <p:par>
                                <p:cTn id="271" presetID="35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35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00"/>
                            </p:stCondLst>
                            <p:childTnLst>
                              <p:par>
                                <p:cTn id="30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35" presetClass="emph" presetSubtype="0" repeatCount="4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36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6500"/>
                            </p:stCondLst>
                            <p:childTnLst>
                              <p:par>
                                <p:cTn id="342" presetID="35" presetClass="emph" presetSubtype="0" repeatCount="4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34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8500"/>
                            </p:stCondLst>
                            <p:childTnLst>
                              <p:par>
                                <p:cTn id="34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111E-6 3.7037E-7 L 0.04132 -0.00093 " pathEditMode="relative" rAng="0" ptsTypes="AA">
                                      <p:cBhvr>
                                        <p:cTn id="3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2362 -3.7037E-6 " pathEditMode="relative" rAng="0" ptsTypes="AA">
                                      <p:cBhvr>
                                        <p:cTn id="3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000"/>
                            </p:stCondLst>
                            <p:childTnLst>
                              <p:par>
                                <p:cTn id="3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2361 -3.7037E-6 " pathEditMode="relative" rAng="0" ptsTypes="AA">
                                      <p:cBhvr>
                                        <p:cTn id="3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000"/>
                            </p:stCondLst>
                            <p:childTnLst>
                              <p:par>
                                <p:cTn id="37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0257 -3.7037E-6 " pathEditMode="relative" rAng="0" ptsTypes="AA">
                                      <p:cBhvr>
                                        <p:cTn id="3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4000"/>
                            </p:stCondLst>
                            <p:childTnLst>
                              <p:par>
                                <p:cTn id="37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08282 3.7037E-7 " pathEditMode="relative" rAng="0" ptsTypes="AA">
                                      <p:cBhvr>
                                        <p:cTn id="3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0"/>
                            </p:stCondLst>
                            <p:childTnLst>
                              <p:par>
                                <p:cTn id="3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2361 3.7037E-7 " pathEditMode="relative" rAng="0" ptsTypes="AA">
                                      <p:cBhvr>
                                        <p:cTn id="3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6000"/>
                            </p:stCondLst>
                            <p:childTnLst>
                              <p:par>
                                <p:cTn id="37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2361 -2.22222E-6 " pathEditMode="relative" rAng="0" ptsTypes="AA">
                                      <p:cBhvr>
                                        <p:cTn id="3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7000"/>
                            </p:stCondLst>
                            <p:childTnLst>
                              <p:par>
                                <p:cTn id="38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2361 -2.22222E-6 " pathEditMode="relative" rAng="0" ptsTypes="AA">
                                      <p:cBhvr>
                                        <p:cTn id="3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8000"/>
                            </p:stCondLst>
                            <p:childTnLst>
                              <p:par>
                                <p:cTn id="38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02969 -2.22222E-6 " pathEditMode="fixed" rAng="0" ptsTypes="AA">
                                      <p:cBhvr>
                                        <p:cTn id="3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9" grpId="0" animBg="1"/>
      <p:bldP spid="750609" grpId="1" animBg="1"/>
      <p:bldP spid="750614" grpId="0" animBg="1"/>
      <p:bldP spid="750614" grpId="1" animBg="1"/>
      <p:bldP spid="750614" grpId="2" animBg="1"/>
      <p:bldP spid="750615" grpId="0"/>
      <p:bldP spid="750615" grpId="1"/>
      <p:bldP spid="750612" grpId="0" animBg="1"/>
      <p:bldP spid="750612" grpId="1" animBg="1"/>
      <p:bldP spid="750607" grpId="0" animBg="1"/>
      <p:bldP spid="750607" grpId="1" animBg="1"/>
      <p:bldP spid="750608" grpId="0" animBg="1"/>
      <p:bldP spid="750608" grpId="1" animBg="1"/>
      <p:bldP spid="750608" grpId="2" animBg="1"/>
      <p:bldP spid="750613" grpId="0" animBg="1"/>
      <p:bldP spid="750613" grpId="1" animBg="1"/>
      <p:bldP spid="2" grpId="0"/>
      <p:bldP spid="2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7" grpId="0" animBg="1"/>
      <p:bldP spid="37" grpId="1" animBg="1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750598" grpId="0" animBg="1"/>
      <p:bldP spid="750598" grpId="1" animBg="1"/>
      <p:bldP spid="750602" grpId="0" animBg="1"/>
      <p:bldP spid="750602" grpId="1" animBg="1"/>
      <p:bldP spid="66" grpId="0"/>
      <p:bldP spid="66" grpId="1"/>
      <p:bldP spid="66" grpId="2"/>
      <p:bldP spid="67" grpId="0"/>
      <p:bldP spid="67" grpId="1"/>
      <p:bldP spid="67" grpId="2"/>
      <p:bldP spid="67" grpId="3"/>
      <p:bldP spid="67" grpId="4"/>
      <p:bldP spid="68" grpId="0"/>
      <p:bldP spid="68" grpId="1"/>
      <p:bldP spid="68" grpId="2"/>
      <p:bldP spid="68" grpId="3"/>
      <p:bldP spid="68" grpId="4"/>
      <p:bldP spid="69" grpId="0"/>
      <p:bldP spid="69" grpId="1"/>
      <p:bldP spid="69" grpId="2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3" grpId="0"/>
      <p:bldP spid="74" grpId="0"/>
      <p:bldP spid="75" grpId="0"/>
      <p:bldP spid="75" grpId="1"/>
      <p:bldP spid="75" grpId="2"/>
      <p:bldP spid="76" grpId="0"/>
      <p:bldP spid="76" grpId="1"/>
      <p:bldP spid="76" grpId="2"/>
      <p:bldP spid="78" grpId="0"/>
      <p:bldP spid="79" grpId="0"/>
      <p:bldP spid="79" grpId="2"/>
      <p:bldP spid="80" grpId="0"/>
      <p:bldP spid="80" grpId="2"/>
      <p:bldP spid="81" grpId="0"/>
      <p:bldP spid="82" grpId="0"/>
      <p:bldP spid="83" grpId="0"/>
      <p:bldP spid="83" grpId="2"/>
      <p:bldP spid="84" grpId="0"/>
      <p:bldP spid="84" grpId="2"/>
      <p:bldP spid="85" grpId="0"/>
      <p:bldP spid="86" grpId="0"/>
      <p:bldP spid="87" grpId="0"/>
      <p:bldP spid="87" grpId="2"/>
      <p:bldP spid="88" grpId="0"/>
      <p:bldP spid="88" grpId="2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7" grpId="0"/>
      <p:bldP spid="98" grpId="0"/>
      <p:bldP spid="99" grpId="0"/>
      <p:bldP spid="100" grpId="0"/>
      <p:bldP spid="750601" grpId="0" animBg="1"/>
      <p:bldP spid="750601" grpId="1" animBg="1"/>
      <p:bldP spid="750603" grpId="0" animBg="1"/>
      <p:bldP spid="750603" grpId="1" animBg="1"/>
      <p:bldP spid="750603" grpId="2" animBg="1"/>
      <p:bldP spid="750604" grpId="0" animBg="1"/>
      <p:bldP spid="750604" grpId="1" animBg="1"/>
      <p:bldP spid="750604" grpId="2" animBg="1"/>
      <p:bldP spid="750605" grpId="0" animBg="1"/>
      <p:bldP spid="750605" grpId="1" animBg="1"/>
      <p:bldP spid="750605" grpId="2" animBg="1"/>
      <p:bldP spid="750611" grpId="0" animBg="1"/>
      <p:bldP spid="750611" grpId="1" animBg="1"/>
      <p:bldP spid="750611" grpId="2" animBg="1"/>
      <p:bldP spid="50" grpId="0" animBg="1"/>
      <p:bldP spid="50" grpId="1" animBg="1"/>
      <p:bldP spid="51" grpId="0"/>
      <p:bldP spid="51" grpId="1"/>
      <p:bldP spid="51" grpId="2"/>
      <p:bldP spid="52" grpId="0"/>
      <p:bldP spid="53" grpId="0"/>
      <p:bldP spid="53" grpId="1"/>
      <p:bldP spid="53" grpId="2"/>
      <p:bldP spid="54" grpId="0"/>
      <p:bldP spid="57" grpId="0"/>
      <p:bldP spid="58" grpId="0"/>
      <p:bldP spid="58" grpId="1"/>
      <p:bldP spid="58" grpId="2"/>
      <p:bldP spid="59" grpId="0"/>
      <p:bldP spid="60" grpId="0"/>
      <p:bldP spid="60" grpId="1"/>
      <p:bldP spid="60" grpId="2"/>
      <p:bldP spid="60" grpId="3"/>
      <p:bldP spid="60" grpId="4"/>
      <p:bldP spid="102" grpId="0" animBg="1"/>
      <p:bldP spid="103" grpId="0" animBg="1"/>
      <p:bldP spid="103" grpId="1" animBg="1"/>
      <p:bldP spid="103" grpId="2" animBg="1"/>
      <p:bldP spid="101" grpId="0" animBg="1"/>
      <p:bldP spid="101" grpId="1" animBg="1"/>
      <p:bldP spid="104" grpId="0" animBg="1"/>
      <p:bldP spid="104" grpId="1" animBg="1"/>
      <p:bldP spid="89" grpId="0" animBg="1"/>
      <p:bldP spid="89" grpId="1" animBg="1"/>
      <p:bldP spid="105" grpId="0" animBg="1"/>
    </p:bld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18977</TotalTime>
  <Words>4753</Words>
  <Application>Microsoft Office PowerPoint</Application>
  <PresentationFormat>全屏显示(4:3)</PresentationFormat>
  <Paragraphs>1213</Paragraphs>
  <Slides>42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 Unicode MS</vt:lpstr>
      <vt:lpstr>仿宋_GB2312</vt:lpstr>
      <vt:lpstr>黑体</vt:lpstr>
      <vt:lpstr>宋体</vt:lpstr>
      <vt:lpstr>Arial</vt:lpstr>
      <vt:lpstr>Cambria Math</vt:lpstr>
      <vt:lpstr>Times New Roman</vt:lpstr>
      <vt:lpstr>att3</vt:lpstr>
      <vt:lpstr>PowerPoint 演示文稿</vt:lpstr>
      <vt:lpstr>3.3.1 定点原码一位乘法 </vt:lpstr>
      <vt:lpstr>3.3.1 定点原码一位乘法 </vt:lpstr>
      <vt:lpstr>3.3.1 定点原码一位乘法 </vt:lpstr>
      <vt:lpstr>PowerPoint 演示文稿</vt:lpstr>
      <vt:lpstr>PowerPoint 演示文稿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</vt:lpstr>
      <vt:lpstr>3.3.2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  <vt:lpstr>3.3.3 定点补码一位乘法(布斯公式)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庄 摩尔恶魔</cp:lastModifiedBy>
  <cp:revision>326</cp:revision>
  <cp:lastPrinted>1999-05-06T17:03:56Z</cp:lastPrinted>
  <dcterms:created xsi:type="dcterms:W3CDTF">1999-05-03T20:45:05Z</dcterms:created>
  <dcterms:modified xsi:type="dcterms:W3CDTF">2022-05-18T07:35:10Z</dcterms:modified>
</cp:coreProperties>
</file>