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761" r:id="rId2"/>
    <p:sldId id="765" r:id="rId3"/>
    <p:sldId id="766" r:id="rId4"/>
    <p:sldId id="760" r:id="rId5"/>
    <p:sldId id="762" r:id="rId6"/>
    <p:sldId id="767" r:id="rId7"/>
    <p:sldId id="768" r:id="rId8"/>
    <p:sldId id="764" r:id="rId9"/>
    <p:sldId id="769" r:id="rId10"/>
    <p:sldId id="783" r:id="rId11"/>
    <p:sldId id="770" r:id="rId12"/>
    <p:sldId id="771" r:id="rId13"/>
    <p:sldId id="772" r:id="rId14"/>
    <p:sldId id="773" r:id="rId15"/>
    <p:sldId id="782" r:id="rId16"/>
    <p:sldId id="774" r:id="rId17"/>
    <p:sldId id="776" r:id="rId18"/>
    <p:sldId id="775" r:id="rId19"/>
    <p:sldId id="777" r:id="rId20"/>
    <p:sldId id="778" r:id="rId21"/>
    <p:sldId id="753" r:id="rId22"/>
    <p:sldId id="755" r:id="rId23"/>
    <p:sldId id="779" r:id="rId24"/>
    <p:sldId id="758" r:id="rId25"/>
    <p:sldId id="780" r:id="rId26"/>
    <p:sldId id="781" r:id="rId27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00"/>
    <a:srgbClr val="000066"/>
    <a:srgbClr val="333333"/>
    <a:srgbClr val="00FF00"/>
    <a:srgbClr val="FF0000"/>
    <a:srgbClr val="CCFFCC"/>
    <a:srgbClr val="CC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5" autoAdjust="0"/>
    <p:restoredTop sz="94604" autoAdjust="0"/>
  </p:normalViewPr>
  <p:slideViewPr>
    <p:cSldViewPr>
      <p:cViewPr>
        <p:scale>
          <a:sx n="100" d="100"/>
          <a:sy n="100" d="100"/>
        </p:scale>
        <p:origin x="360" y="10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notesViewPr>
    <p:cSldViewPr>
      <p:cViewPr varScale="1">
        <p:scale>
          <a:sx n="54" d="100"/>
          <a:sy n="54" d="100"/>
        </p:scale>
        <p:origin x="-1182" y="-84"/>
      </p:cViewPr>
      <p:guideLst>
        <p:guide orient="horz" pos="292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431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8951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8950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6975"/>
            <a:ext cx="3028951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6975"/>
            <a:ext cx="3028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fld id="{40F5A4ED-B4C3-4040-BD98-E2803368B8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515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A919B-A28B-4083-AF2E-E0E48718BB66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43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94B5B-3BA6-4B5C-8D0B-69C8A48D6FD2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1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1A68F-14BD-4130-8139-2273138C2712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592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069EB-C06F-4E1C-9AA7-6494E29A4914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907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4A02B-E00D-45BD-A812-85D5343620B9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87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F9C7F-1BDC-4F61-9265-32F0358F7FD1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51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4F461-5328-48A5-A1FB-522087222AB1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91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39773-9464-4A7D-93F8-C6006444BD69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50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12902-1714-42BF-9CCB-46146BFEB1C0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25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DF67A-5FEF-43D4-823A-C4405F33B113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92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53508-FD0F-4C8F-A617-5C9E285248E4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275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54690136-C1BA-447C-A64F-4230ECB2B62B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3124200" y="6553200"/>
            <a:ext cx="28956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charset="0"/>
              <a:ea typeface="宋体" pitchFamily="2" charset="-122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311150" y="311150"/>
            <a:ext cx="8521700" cy="6121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032" name="Group 10"/>
          <p:cNvGrpSpPr>
            <a:grpSpLocks/>
          </p:cNvGrpSpPr>
          <p:nvPr/>
        </p:nvGrpSpPr>
        <p:grpSpPr bwMode="auto">
          <a:xfrm>
            <a:off x="7794625" y="6380163"/>
            <a:ext cx="460375" cy="179387"/>
            <a:chOff x="4910" y="4019"/>
            <a:chExt cx="290" cy="113"/>
          </a:xfrm>
        </p:grpSpPr>
        <p:sp>
          <p:nvSpPr>
            <p:cNvPr id="1037" name="Freeform 11"/>
            <p:cNvSpPr>
              <a:spLocks/>
            </p:cNvSpPr>
            <p:nvPr/>
          </p:nvSpPr>
          <p:spPr bwMode="auto">
            <a:xfrm>
              <a:off x="4910" y="4019"/>
              <a:ext cx="98" cy="113"/>
            </a:xfrm>
            <a:custGeom>
              <a:avLst/>
              <a:gdLst>
                <a:gd name="T0" fmla="*/ 33 w 98"/>
                <a:gd name="T1" fmla="*/ 92 h 113"/>
                <a:gd name="T2" fmla="*/ 27 w 98"/>
                <a:gd name="T3" fmla="*/ 112 h 113"/>
                <a:gd name="T4" fmla="*/ 0 w 98"/>
                <a:gd name="T5" fmla="*/ 112 h 113"/>
                <a:gd name="T6" fmla="*/ 35 w 98"/>
                <a:gd name="T7" fmla="*/ 0 h 113"/>
                <a:gd name="T8" fmla="*/ 64 w 98"/>
                <a:gd name="T9" fmla="*/ 0 h 113"/>
                <a:gd name="T10" fmla="*/ 97 w 98"/>
                <a:gd name="T11" fmla="*/ 112 h 113"/>
                <a:gd name="T12" fmla="*/ 69 w 98"/>
                <a:gd name="T13" fmla="*/ 112 h 113"/>
                <a:gd name="T14" fmla="*/ 64 w 98"/>
                <a:gd name="T15" fmla="*/ 92 h 113"/>
                <a:gd name="T16" fmla="*/ 33 w 98"/>
                <a:gd name="T17" fmla="*/ 92 h 113"/>
                <a:gd name="T18" fmla="*/ 39 w 98"/>
                <a:gd name="T19" fmla="*/ 68 h 113"/>
                <a:gd name="T20" fmla="*/ 50 w 98"/>
                <a:gd name="T21" fmla="*/ 31 h 113"/>
                <a:gd name="T22" fmla="*/ 59 w 98"/>
                <a:gd name="T23" fmla="*/ 68 h 113"/>
                <a:gd name="T24" fmla="*/ 39 w 98"/>
                <a:gd name="T25" fmla="*/ 68 h 113"/>
                <a:gd name="T26" fmla="*/ 33 w 98"/>
                <a:gd name="T27" fmla="*/ 92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8" h="113">
                  <a:moveTo>
                    <a:pt x="33" y="92"/>
                  </a:moveTo>
                  <a:lnTo>
                    <a:pt x="27" y="112"/>
                  </a:lnTo>
                  <a:lnTo>
                    <a:pt x="0" y="112"/>
                  </a:lnTo>
                  <a:lnTo>
                    <a:pt x="35" y="0"/>
                  </a:lnTo>
                  <a:lnTo>
                    <a:pt x="64" y="0"/>
                  </a:lnTo>
                  <a:lnTo>
                    <a:pt x="97" y="112"/>
                  </a:lnTo>
                  <a:lnTo>
                    <a:pt x="69" y="112"/>
                  </a:lnTo>
                  <a:lnTo>
                    <a:pt x="64" y="92"/>
                  </a:lnTo>
                  <a:lnTo>
                    <a:pt x="33" y="92"/>
                  </a:lnTo>
                  <a:lnTo>
                    <a:pt x="39" y="68"/>
                  </a:lnTo>
                  <a:lnTo>
                    <a:pt x="50" y="31"/>
                  </a:lnTo>
                  <a:lnTo>
                    <a:pt x="59" y="68"/>
                  </a:lnTo>
                  <a:lnTo>
                    <a:pt x="39" y="68"/>
                  </a:lnTo>
                  <a:lnTo>
                    <a:pt x="33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2"/>
            <p:cNvSpPr>
              <a:spLocks/>
            </p:cNvSpPr>
            <p:nvPr/>
          </p:nvSpPr>
          <p:spPr bwMode="auto">
            <a:xfrm>
              <a:off x="4990" y="4019"/>
              <a:ext cx="79" cy="113"/>
            </a:xfrm>
            <a:custGeom>
              <a:avLst/>
              <a:gdLst>
                <a:gd name="T0" fmla="*/ 26 w 79"/>
                <a:gd name="T1" fmla="*/ 23 h 113"/>
                <a:gd name="T2" fmla="*/ 0 w 79"/>
                <a:gd name="T3" fmla="*/ 23 h 113"/>
                <a:gd name="T4" fmla="*/ 0 w 79"/>
                <a:gd name="T5" fmla="*/ 0 h 113"/>
                <a:gd name="T6" fmla="*/ 78 w 79"/>
                <a:gd name="T7" fmla="*/ 0 h 113"/>
                <a:gd name="T8" fmla="*/ 78 w 79"/>
                <a:gd name="T9" fmla="*/ 23 h 113"/>
                <a:gd name="T10" fmla="*/ 52 w 79"/>
                <a:gd name="T11" fmla="*/ 23 h 113"/>
                <a:gd name="T12" fmla="*/ 52 w 79"/>
                <a:gd name="T13" fmla="*/ 112 h 113"/>
                <a:gd name="T14" fmla="*/ 26 w 79"/>
                <a:gd name="T15" fmla="*/ 112 h 113"/>
                <a:gd name="T16" fmla="*/ 26 w 79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" h="113">
                  <a:moveTo>
                    <a:pt x="2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23"/>
                  </a:lnTo>
                  <a:lnTo>
                    <a:pt x="52" y="23"/>
                  </a:lnTo>
                  <a:lnTo>
                    <a:pt x="52" y="112"/>
                  </a:lnTo>
                  <a:lnTo>
                    <a:pt x="26" y="112"/>
                  </a:lnTo>
                  <a:lnTo>
                    <a:pt x="2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3"/>
            <p:cNvSpPr>
              <a:spLocks/>
            </p:cNvSpPr>
            <p:nvPr/>
          </p:nvSpPr>
          <p:spPr bwMode="auto">
            <a:xfrm>
              <a:off x="5059" y="4041"/>
              <a:ext cx="79" cy="91"/>
            </a:xfrm>
            <a:custGeom>
              <a:avLst/>
              <a:gdLst>
                <a:gd name="T0" fmla="*/ 23 w 79"/>
                <a:gd name="T1" fmla="*/ 54 h 91"/>
                <a:gd name="T2" fmla="*/ 40 w 79"/>
                <a:gd name="T3" fmla="*/ 70 h 91"/>
                <a:gd name="T4" fmla="*/ 30 w 79"/>
                <a:gd name="T5" fmla="*/ 71 h 91"/>
                <a:gd name="T6" fmla="*/ 25 w 79"/>
                <a:gd name="T7" fmla="*/ 69 h 91"/>
                <a:gd name="T8" fmla="*/ 22 w 79"/>
                <a:gd name="T9" fmla="*/ 64 h 91"/>
                <a:gd name="T10" fmla="*/ 22 w 79"/>
                <a:gd name="T11" fmla="*/ 57 h 91"/>
                <a:gd name="T12" fmla="*/ 23 w 79"/>
                <a:gd name="T13" fmla="*/ 54 h 91"/>
                <a:gd name="T14" fmla="*/ 8 w 79"/>
                <a:gd name="T15" fmla="*/ 39 h 91"/>
                <a:gd name="T16" fmla="*/ 1 w 79"/>
                <a:gd name="T17" fmla="*/ 51 h 91"/>
                <a:gd name="T18" fmla="*/ 0 w 79"/>
                <a:gd name="T19" fmla="*/ 68 h 91"/>
                <a:gd name="T20" fmla="*/ 7 w 79"/>
                <a:gd name="T21" fmla="*/ 81 h 91"/>
                <a:gd name="T22" fmla="*/ 22 w 79"/>
                <a:gd name="T23" fmla="*/ 89 h 91"/>
                <a:gd name="T24" fmla="*/ 44 w 79"/>
                <a:gd name="T25" fmla="*/ 90 h 91"/>
                <a:gd name="T26" fmla="*/ 60 w 79"/>
                <a:gd name="T27" fmla="*/ 84 h 91"/>
                <a:gd name="T28" fmla="*/ 61 w 79"/>
                <a:gd name="T29" fmla="*/ 84 h 91"/>
                <a:gd name="T30" fmla="*/ 62 w 79"/>
                <a:gd name="T31" fmla="*/ 85 h 91"/>
                <a:gd name="T32" fmla="*/ 63 w 79"/>
                <a:gd name="T33" fmla="*/ 86 h 91"/>
                <a:gd name="T34" fmla="*/ 65 w 79"/>
                <a:gd name="T35" fmla="*/ 87 h 91"/>
                <a:gd name="T36" fmla="*/ 67 w 79"/>
                <a:gd name="T37" fmla="*/ 88 h 91"/>
                <a:gd name="T38" fmla="*/ 69 w 79"/>
                <a:gd name="T39" fmla="*/ 89 h 91"/>
                <a:gd name="T40" fmla="*/ 70 w 79"/>
                <a:gd name="T41" fmla="*/ 89 h 91"/>
                <a:gd name="T42" fmla="*/ 71 w 79"/>
                <a:gd name="T43" fmla="*/ 89 h 91"/>
                <a:gd name="T44" fmla="*/ 72 w 79"/>
                <a:gd name="T45" fmla="*/ 89 h 91"/>
                <a:gd name="T46" fmla="*/ 73 w 79"/>
                <a:gd name="T47" fmla="*/ 89 h 91"/>
                <a:gd name="T48" fmla="*/ 75 w 79"/>
                <a:gd name="T49" fmla="*/ 89 h 91"/>
                <a:gd name="T50" fmla="*/ 77 w 79"/>
                <a:gd name="T51" fmla="*/ 89 h 91"/>
                <a:gd name="T52" fmla="*/ 78 w 79"/>
                <a:gd name="T53" fmla="*/ 89 h 91"/>
                <a:gd name="T54" fmla="*/ 78 w 79"/>
                <a:gd name="T55" fmla="*/ 69 h 91"/>
                <a:gd name="T56" fmla="*/ 74 w 79"/>
                <a:gd name="T57" fmla="*/ 69 h 91"/>
                <a:gd name="T58" fmla="*/ 71 w 79"/>
                <a:gd name="T59" fmla="*/ 69 h 91"/>
                <a:gd name="T60" fmla="*/ 71 w 79"/>
                <a:gd name="T61" fmla="*/ 68 h 91"/>
                <a:gd name="T62" fmla="*/ 72 w 79"/>
                <a:gd name="T63" fmla="*/ 67 h 91"/>
                <a:gd name="T64" fmla="*/ 72 w 79"/>
                <a:gd name="T65" fmla="*/ 66 h 91"/>
                <a:gd name="T66" fmla="*/ 72 w 79"/>
                <a:gd name="T67" fmla="*/ 65 h 91"/>
                <a:gd name="T68" fmla="*/ 73 w 79"/>
                <a:gd name="T69" fmla="*/ 64 h 91"/>
                <a:gd name="T70" fmla="*/ 73 w 79"/>
                <a:gd name="T71" fmla="*/ 62 h 91"/>
                <a:gd name="T72" fmla="*/ 73 w 79"/>
                <a:gd name="T73" fmla="*/ 61 h 91"/>
                <a:gd name="T74" fmla="*/ 73 w 79"/>
                <a:gd name="T75" fmla="*/ 60 h 91"/>
                <a:gd name="T76" fmla="*/ 73 w 79"/>
                <a:gd name="T77" fmla="*/ 59 h 91"/>
                <a:gd name="T78" fmla="*/ 73 w 79"/>
                <a:gd name="T79" fmla="*/ 58 h 91"/>
                <a:gd name="T80" fmla="*/ 73 w 79"/>
                <a:gd name="T81" fmla="*/ 57 h 91"/>
                <a:gd name="T82" fmla="*/ 73 w 79"/>
                <a:gd name="T83" fmla="*/ 56 h 91"/>
                <a:gd name="T84" fmla="*/ 73 w 79"/>
                <a:gd name="T85" fmla="*/ 55 h 91"/>
                <a:gd name="T86" fmla="*/ 73 w 79"/>
                <a:gd name="T87" fmla="*/ 36 h 91"/>
                <a:gd name="T88" fmla="*/ 54 w 79"/>
                <a:gd name="T89" fmla="*/ 36 h 91"/>
                <a:gd name="T90" fmla="*/ 54 w 79"/>
                <a:gd name="T91" fmla="*/ 55 h 91"/>
                <a:gd name="T92" fmla="*/ 31 w 79"/>
                <a:gd name="T93" fmla="*/ 34 h 91"/>
                <a:gd name="T94" fmla="*/ 27 w 79"/>
                <a:gd name="T95" fmla="*/ 28 h 91"/>
                <a:gd name="T96" fmla="*/ 26 w 79"/>
                <a:gd name="T97" fmla="*/ 24 h 91"/>
                <a:gd name="T98" fmla="*/ 26 w 79"/>
                <a:gd name="T99" fmla="*/ 19 h 91"/>
                <a:gd name="T100" fmla="*/ 30 w 79"/>
                <a:gd name="T101" fmla="*/ 18 h 91"/>
                <a:gd name="T102" fmla="*/ 34 w 79"/>
                <a:gd name="T103" fmla="*/ 19 h 91"/>
                <a:gd name="T104" fmla="*/ 36 w 79"/>
                <a:gd name="T105" fmla="*/ 24 h 91"/>
                <a:gd name="T106" fmla="*/ 36 w 79"/>
                <a:gd name="T107" fmla="*/ 35 h 91"/>
                <a:gd name="T108" fmla="*/ 55 w 79"/>
                <a:gd name="T109" fmla="*/ 35 h 91"/>
                <a:gd name="T110" fmla="*/ 55 w 79"/>
                <a:gd name="T111" fmla="*/ 16 h 91"/>
                <a:gd name="T112" fmla="*/ 48 w 79"/>
                <a:gd name="T113" fmla="*/ 5 h 91"/>
                <a:gd name="T114" fmla="*/ 30 w 79"/>
                <a:gd name="T115" fmla="*/ 0 h 91"/>
                <a:gd name="T116" fmla="*/ 12 w 79"/>
                <a:gd name="T117" fmla="*/ 6 h 91"/>
                <a:gd name="T118" fmla="*/ 3 w 79"/>
                <a:gd name="T119" fmla="*/ 21 h 91"/>
                <a:gd name="T120" fmla="*/ 9 w 79"/>
                <a:gd name="T121" fmla="*/ 39 h 91"/>
                <a:gd name="T122" fmla="*/ 23 w 79"/>
                <a:gd name="T123" fmla="*/ 54 h 9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9" h="91">
                  <a:moveTo>
                    <a:pt x="23" y="54"/>
                  </a:moveTo>
                  <a:lnTo>
                    <a:pt x="40" y="70"/>
                  </a:lnTo>
                  <a:lnTo>
                    <a:pt x="30" y="71"/>
                  </a:lnTo>
                  <a:lnTo>
                    <a:pt x="25" y="69"/>
                  </a:lnTo>
                  <a:lnTo>
                    <a:pt x="22" y="64"/>
                  </a:lnTo>
                  <a:lnTo>
                    <a:pt x="22" y="57"/>
                  </a:lnTo>
                  <a:lnTo>
                    <a:pt x="23" y="54"/>
                  </a:lnTo>
                  <a:lnTo>
                    <a:pt x="8" y="39"/>
                  </a:lnTo>
                  <a:lnTo>
                    <a:pt x="1" y="51"/>
                  </a:lnTo>
                  <a:lnTo>
                    <a:pt x="0" y="68"/>
                  </a:lnTo>
                  <a:lnTo>
                    <a:pt x="7" y="81"/>
                  </a:lnTo>
                  <a:lnTo>
                    <a:pt x="22" y="89"/>
                  </a:lnTo>
                  <a:lnTo>
                    <a:pt x="44" y="90"/>
                  </a:lnTo>
                  <a:lnTo>
                    <a:pt x="60" y="84"/>
                  </a:lnTo>
                  <a:lnTo>
                    <a:pt x="61" y="84"/>
                  </a:lnTo>
                  <a:lnTo>
                    <a:pt x="62" y="85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67" y="88"/>
                  </a:lnTo>
                  <a:lnTo>
                    <a:pt x="69" y="89"/>
                  </a:lnTo>
                  <a:lnTo>
                    <a:pt x="70" y="89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3" y="89"/>
                  </a:lnTo>
                  <a:lnTo>
                    <a:pt x="75" y="89"/>
                  </a:lnTo>
                  <a:lnTo>
                    <a:pt x="77" y="89"/>
                  </a:lnTo>
                  <a:lnTo>
                    <a:pt x="78" y="89"/>
                  </a:lnTo>
                  <a:lnTo>
                    <a:pt x="78" y="69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71" y="68"/>
                  </a:lnTo>
                  <a:lnTo>
                    <a:pt x="72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3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59"/>
                  </a:lnTo>
                  <a:lnTo>
                    <a:pt x="73" y="58"/>
                  </a:lnTo>
                  <a:lnTo>
                    <a:pt x="73" y="57"/>
                  </a:lnTo>
                  <a:lnTo>
                    <a:pt x="73" y="56"/>
                  </a:lnTo>
                  <a:lnTo>
                    <a:pt x="73" y="55"/>
                  </a:lnTo>
                  <a:lnTo>
                    <a:pt x="73" y="36"/>
                  </a:lnTo>
                  <a:lnTo>
                    <a:pt x="54" y="36"/>
                  </a:lnTo>
                  <a:lnTo>
                    <a:pt x="54" y="55"/>
                  </a:lnTo>
                  <a:lnTo>
                    <a:pt x="31" y="34"/>
                  </a:lnTo>
                  <a:lnTo>
                    <a:pt x="27" y="28"/>
                  </a:lnTo>
                  <a:lnTo>
                    <a:pt x="26" y="24"/>
                  </a:lnTo>
                  <a:lnTo>
                    <a:pt x="26" y="19"/>
                  </a:lnTo>
                  <a:lnTo>
                    <a:pt x="30" y="18"/>
                  </a:lnTo>
                  <a:lnTo>
                    <a:pt x="34" y="19"/>
                  </a:lnTo>
                  <a:lnTo>
                    <a:pt x="36" y="24"/>
                  </a:lnTo>
                  <a:lnTo>
                    <a:pt x="36" y="35"/>
                  </a:lnTo>
                  <a:lnTo>
                    <a:pt x="55" y="35"/>
                  </a:lnTo>
                  <a:lnTo>
                    <a:pt x="55" y="16"/>
                  </a:lnTo>
                  <a:lnTo>
                    <a:pt x="48" y="5"/>
                  </a:lnTo>
                  <a:lnTo>
                    <a:pt x="30" y="0"/>
                  </a:lnTo>
                  <a:lnTo>
                    <a:pt x="12" y="6"/>
                  </a:lnTo>
                  <a:lnTo>
                    <a:pt x="3" y="21"/>
                  </a:lnTo>
                  <a:lnTo>
                    <a:pt x="9" y="39"/>
                  </a:lnTo>
                  <a:lnTo>
                    <a:pt x="23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4"/>
            <p:cNvSpPr>
              <a:spLocks/>
            </p:cNvSpPr>
            <p:nvPr/>
          </p:nvSpPr>
          <p:spPr bwMode="auto">
            <a:xfrm>
              <a:off x="5122" y="4019"/>
              <a:ext cx="78" cy="113"/>
            </a:xfrm>
            <a:custGeom>
              <a:avLst/>
              <a:gdLst>
                <a:gd name="T0" fmla="*/ 25 w 78"/>
                <a:gd name="T1" fmla="*/ 23 h 113"/>
                <a:gd name="T2" fmla="*/ 0 w 78"/>
                <a:gd name="T3" fmla="*/ 23 h 113"/>
                <a:gd name="T4" fmla="*/ 0 w 78"/>
                <a:gd name="T5" fmla="*/ 0 h 113"/>
                <a:gd name="T6" fmla="*/ 77 w 78"/>
                <a:gd name="T7" fmla="*/ 0 h 113"/>
                <a:gd name="T8" fmla="*/ 77 w 78"/>
                <a:gd name="T9" fmla="*/ 23 h 113"/>
                <a:gd name="T10" fmla="*/ 51 w 78"/>
                <a:gd name="T11" fmla="*/ 23 h 113"/>
                <a:gd name="T12" fmla="*/ 51 w 78"/>
                <a:gd name="T13" fmla="*/ 112 h 113"/>
                <a:gd name="T14" fmla="*/ 25 w 78"/>
                <a:gd name="T15" fmla="*/ 112 h 113"/>
                <a:gd name="T16" fmla="*/ 25 w 78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13">
                  <a:moveTo>
                    <a:pt x="25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3"/>
                  </a:lnTo>
                  <a:lnTo>
                    <a:pt x="51" y="23"/>
                  </a:lnTo>
                  <a:lnTo>
                    <a:pt x="51" y="112"/>
                  </a:lnTo>
                  <a:lnTo>
                    <a:pt x="25" y="112"/>
                  </a:lnTo>
                  <a:lnTo>
                    <a:pt x="25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8532813" y="6553200"/>
            <a:ext cx="5953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fld id="{B4663895-278C-4D5B-8FED-7EEA045ACEAE}" type="slidenum">
              <a:rPr lang="zh-CN" altLang="en-US" sz="1200">
                <a:solidFill>
                  <a:srgbClr val="FF0000"/>
                </a:solidFill>
                <a:latin typeface="黑体" pitchFamily="2" charset="-122"/>
              </a:rPr>
              <a:pPr algn="ctr"/>
              <a:t>‹#›</a:t>
            </a:fld>
            <a:endParaRPr lang="en-US" altLang="zh-CN" sz="120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7818438" y="6259513"/>
            <a:ext cx="492125" cy="26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5" name="Rectangle 24"/>
          <p:cNvSpPr>
            <a:spLocks noChangeArrowheads="1"/>
          </p:cNvSpPr>
          <p:nvPr/>
        </p:nvSpPr>
        <p:spPr bwMode="auto">
          <a:xfrm>
            <a:off x="685800" y="88900"/>
            <a:ext cx="3600000" cy="4007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计算机组成与结构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</a:t>
            </a:r>
            <a:endParaRPr lang="zh-CN" altLang="zh-CN" sz="20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5867400" y="6248400"/>
            <a:ext cx="2514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1800" smtClean="0">
                <a:solidFill>
                  <a:srgbClr val="FF0000"/>
                </a:solidFill>
                <a:ea typeface="隶书" pitchFamily="49" charset="-122"/>
              </a:rPr>
              <a:t>中国矿业大学（北京）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teach.jwc.bupt.cn:4213/szljyszxt/skja/digital/005060200.ht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657668-9402-4404-8E8B-B723E74E4E17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2708275"/>
            <a:ext cx="7129462" cy="1008063"/>
          </a:xfrm>
          <a:noFill/>
        </p:spPr>
        <p:txBody>
          <a:bodyPr/>
          <a:lstStyle/>
          <a:p>
            <a:pPr defTabSz="762000" eaLnBrk="1" hangingPunct="1">
              <a:lnSpc>
                <a:spcPct val="110000"/>
              </a:lnSpc>
            </a:pPr>
            <a:r>
              <a:rPr lang="en-US" altLang="zh-CN" sz="48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48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主存储器</a:t>
            </a:r>
          </a:p>
        </p:txBody>
      </p:sp>
    </p:spTree>
    <p:extLst>
      <p:ext uri="{BB962C8B-B14F-4D97-AF65-F5344CB8AC3E}">
        <p14:creationId xmlns:p14="http://schemas.microsoft.com/office/powerpoint/2010/main" val="353167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864035" y="2831545"/>
            <a:ext cx="3523488" cy="2243328"/>
            <a:chOff x="4934712" y="2707541"/>
            <a:chExt cx="3523488" cy="224332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712" y="2707541"/>
              <a:ext cx="3523488" cy="2243328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 bwMode="auto">
            <a:xfrm>
              <a:off x="5868144" y="3429000"/>
              <a:ext cx="144016" cy="28803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7271465" y="3429000"/>
              <a:ext cx="144016" cy="28803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 flipV="1">
              <a:off x="5436096" y="3817111"/>
              <a:ext cx="216024" cy="10385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/>
            <p:cNvCxnSpPr/>
            <p:nvPr/>
          </p:nvCxnSpPr>
          <p:spPr bwMode="auto">
            <a:xfrm flipH="1" flipV="1">
              <a:off x="7617116" y="3829205"/>
              <a:ext cx="216024" cy="10385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/>
            <p:cNvCxnSpPr/>
            <p:nvPr/>
          </p:nvCxnSpPr>
          <p:spPr bwMode="auto">
            <a:xfrm rot="16200000" flipV="1">
              <a:off x="5875056" y="4205163"/>
              <a:ext cx="216024" cy="10385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/>
            <p:cNvCxnSpPr/>
            <p:nvPr/>
          </p:nvCxnSpPr>
          <p:spPr bwMode="auto">
            <a:xfrm rot="5400000" flipH="1" flipV="1">
              <a:off x="7202911" y="4205163"/>
              <a:ext cx="216024" cy="10385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" name="矩形 4"/>
          <p:cNvSpPr/>
          <p:nvPr/>
        </p:nvSpPr>
        <p:spPr bwMode="auto">
          <a:xfrm>
            <a:off x="5652120" y="3068960"/>
            <a:ext cx="1872208" cy="2007467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2D4A9E-FB13-4BA9-8F8E-A7F1C1C73BF0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4.2 RAM</a:t>
            </a: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（随机存储器）</a:t>
            </a:r>
            <a:endParaRPr lang="zh-CN" altLang="en-US" sz="4000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一、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SRAM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（静态随机存储器）</a:t>
            </a:r>
            <a:endParaRPr lang="en-US" altLang="zh-CN" sz="24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进一步，可以等效为：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627063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SRAM</a:t>
            </a:r>
            <a:r>
              <a:rPr lang="zh-CN" alt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基本</a:t>
            </a:r>
            <a:r>
              <a:rPr lang="zh-CN" alt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存储单元等效图</a:t>
            </a:r>
            <a:r>
              <a:rPr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             </a:t>
            </a:r>
            <a:r>
              <a:rPr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SRAM</a:t>
            </a:r>
            <a:r>
              <a:rPr lang="zh-CN" alt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基本存储单元等效</a:t>
            </a:r>
            <a:r>
              <a:rPr lang="zh-CN" alt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endParaRPr lang="en-US" altLang="zh-CN" sz="1600" b="1" dirty="0" smtClean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615123" y="2832642"/>
            <a:ext cx="3529201" cy="224400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 bwMode="auto">
          <a:xfrm>
            <a:off x="4354635" y="3891077"/>
            <a:ext cx="506728" cy="331965"/>
          </a:xfrm>
          <a:prstGeom prst="rightArrow">
            <a:avLst/>
          </a:prstGeom>
          <a:solidFill>
            <a:srgbClr val="FFFFFF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18174" y="2833099"/>
            <a:ext cx="3523488" cy="2243328"/>
            <a:chOff x="4934712" y="2707541"/>
            <a:chExt cx="3523488" cy="2243328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712" y="2707541"/>
              <a:ext cx="3523488" cy="2243328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 bwMode="auto">
            <a:xfrm>
              <a:off x="5868144" y="3429000"/>
              <a:ext cx="144016" cy="28803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7271465" y="3429000"/>
              <a:ext cx="144016" cy="28803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 flipV="1">
              <a:off x="5436096" y="3817111"/>
              <a:ext cx="216024" cy="10385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/>
            <p:cNvCxnSpPr/>
            <p:nvPr/>
          </p:nvCxnSpPr>
          <p:spPr bwMode="auto">
            <a:xfrm flipH="1" flipV="1">
              <a:off x="7617116" y="3829205"/>
              <a:ext cx="216024" cy="10385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连接符 23"/>
            <p:cNvCxnSpPr/>
            <p:nvPr/>
          </p:nvCxnSpPr>
          <p:spPr bwMode="auto">
            <a:xfrm rot="16200000" flipV="1">
              <a:off x="5875056" y="4205163"/>
              <a:ext cx="216024" cy="10385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/>
            <p:cNvCxnSpPr/>
            <p:nvPr/>
          </p:nvCxnSpPr>
          <p:spPr bwMode="auto">
            <a:xfrm rot="5400000" flipH="1" flipV="1">
              <a:off x="7202911" y="4205163"/>
              <a:ext cx="216024" cy="10385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组合 12"/>
          <p:cNvGrpSpPr/>
          <p:nvPr/>
        </p:nvGrpSpPr>
        <p:grpSpPr>
          <a:xfrm>
            <a:off x="5978064" y="3968952"/>
            <a:ext cx="211442" cy="166506"/>
            <a:chOff x="6300192" y="4012299"/>
            <a:chExt cx="211442" cy="166506"/>
          </a:xfrm>
        </p:grpSpPr>
        <p:sp>
          <p:nvSpPr>
            <p:cNvPr id="7" name="等腰三角形 6"/>
            <p:cNvSpPr/>
            <p:nvPr/>
          </p:nvSpPr>
          <p:spPr bwMode="auto">
            <a:xfrm rot="16200000">
              <a:off x="6345520" y="4012690"/>
              <a:ext cx="166506" cy="165723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6300192" y="4072693"/>
              <a:ext cx="45719" cy="45719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 flipH="1">
            <a:off x="7009878" y="3969003"/>
            <a:ext cx="211442" cy="166506"/>
            <a:chOff x="6300192" y="4012299"/>
            <a:chExt cx="211442" cy="166506"/>
          </a:xfrm>
        </p:grpSpPr>
        <p:sp>
          <p:nvSpPr>
            <p:cNvPr id="30" name="等腰三角形 29"/>
            <p:cNvSpPr/>
            <p:nvPr/>
          </p:nvSpPr>
          <p:spPr bwMode="auto">
            <a:xfrm rot="16200000">
              <a:off x="6345520" y="4012690"/>
              <a:ext cx="166506" cy="165723"/>
            </a:xfrm>
            <a:prstGeom prst="triangl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1" name="椭圆 30"/>
            <p:cNvSpPr/>
            <p:nvPr/>
          </p:nvSpPr>
          <p:spPr bwMode="auto">
            <a:xfrm>
              <a:off x="6300192" y="4072693"/>
              <a:ext cx="45719" cy="45719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216086" y="4052205"/>
            <a:ext cx="325944" cy="1555"/>
            <a:chOff x="7216086" y="4052205"/>
            <a:chExt cx="325944" cy="1555"/>
          </a:xfrm>
        </p:grpSpPr>
        <p:cxnSp>
          <p:nvCxnSpPr>
            <p:cNvPr id="34" name="直接连接符 33"/>
            <p:cNvCxnSpPr/>
            <p:nvPr/>
          </p:nvCxnSpPr>
          <p:spPr bwMode="auto">
            <a:xfrm>
              <a:off x="7380312" y="4053759"/>
              <a:ext cx="161718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7216086" y="4052205"/>
              <a:ext cx="161718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" name="组合 37"/>
          <p:cNvGrpSpPr/>
          <p:nvPr/>
        </p:nvGrpSpPr>
        <p:grpSpPr>
          <a:xfrm>
            <a:off x="5644311" y="4049669"/>
            <a:ext cx="325944" cy="1555"/>
            <a:chOff x="7216086" y="4052205"/>
            <a:chExt cx="325944" cy="1555"/>
          </a:xfrm>
        </p:grpSpPr>
        <p:cxnSp>
          <p:nvCxnSpPr>
            <p:cNvPr id="39" name="直接连接符 38"/>
            <p:cNvCxnSpPr/>
            <p:nvPr/>
          </p:nvCxnSpPr>
          <p:spPr bwMode="auto">
            <a:xfrm>
              <a:off x="7380312" y="4053759"/>
              <a:ext cx="161718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7216086" y="4052205"/>
              <a:ext cx="161718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7169" name="直接连接符 7168"/>
          <p:cNvCxnSpPr/>
          <p:nvPr/>
        </p:nvCxnSpPr>
        <p:spPr bwMode="auto">
          <a:xfrm>
            <a:off x="5806029" y="4381092"/>
            <a:ext cx="56617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1" name="直接连接符 7170"/>
          <p:cNvCxnSpPr/>
          <p:nvPr/>
        </p:nvCxnSpPr>
        <p:spPr bwMode="auto">
          <a:xfrm>
            <a:off x="5806029" y="4044966"/>
            <a:ext cx="0" cy="33612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/>
          <p:cNvCxnSpPr/>
          <p:nvPr/>
        </p:nvCxnSpPr>
        <p:spPr bwMode="auto">
          <a:xfrm>
            <a:off x="7377804" y="4044966"/>
            <a:ext cx="0" cy="33612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/>
          <p:cNvCxnSpPr/>
          <p:nvPr/>
        </p:nvCxnSpPr>
        <p:spPr bwMode="auto">
          <a:xfrm>
            <a:off x="6811633" y="4381092"/>
            <a:ext cx="56617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9" name="直接连接符 7178"/>
          <p:cNvCxnSpPr>
            <a:stCxn id="7" idx="3"/>
          </p:cNvCxnSpPr>
          <p:nvPr/>
        </p:nvCxnSpPr>
        <p:spPr bwMode="auto">
          <a:xfrm flipV="1">
            <a:off x="6189507" y="4052204"/>
            <a:ext cx="195310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连接符 54"/>
          <p:cNvCxnSpPr/>
          <p:nvPr/>
        </p:nvCxnSpPr>
        <p:spPr bwMode="auto">
          <a:xfrm flipV="1">
            <a:off x="6802938" y="4058614"/>
            <a:ext cx="195310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2" name="直接连接符 7181"/>
          <p:cNvCxnSpPr/>
          <p:nvPr/>
        </p:nvCxnSpPr>
        <p:spPr bwMode="auto">
          <a:xfrm flipV="1">
            <a:off x="6372200" y="4052204"/>
            <a:ext cx="439363" cy="3288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接连接符 57"/>
          <p:cNvCxnSpPr/>
          <p:nvPr/>
        </p:nvCxnSpPr>
        <p:spPr bwMode="auto">
          <a:xfrm flipH="1" flipV="1">
            <a:off x="6373453" y="4052203"/>
            <a:ext cx="439363" cy="3288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3" name="文本框 7182"/>
          <p:cNvSpPr txBox="1"/>
          <p:nvPr/>
        </p:nvSpPr>
        <p:spPr>
          <a:xfrm>
            <a:off x="5806029" y="3640709"/>
            <a:ext cx="1571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  T</a:t>
            </a:r>
            <a:r>
              <a:rPr lang="en-US" altLang="zh-CN" sz="1600" baseline="-25000" dirty="0" smtClean="0"/>
              <a:t>1</a:t>
            </a:r>
            <a:r>
              <a:rPr lang="en-US" altLang="zh-CN" sz="1600" dirty="0" smtClean="0"/>
              <a:t>                T</a:t>
            </a:r>
            <a:r>
              <a:rPr lang="en-US" altLang="zh-CN" sz="1600" baseline="-25000" dirty="0" smtClean="0"/>
              <a:t>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5674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2D4A9E-FB13-4BA9-8F8E-A7F1C1C73BF0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4.2 RAM</a:t>
            </a: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（随机存储器）</a:t>
            </a:r>
            <a:endParaRPr lang="zh-CN" altLang="en-US" sz="4000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二、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SRAM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存储器结构</a:t>
            </a:r>
            <a:endParaRPr lang="en-US" altLang="zh-CN" sz="24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用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SRAM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基本存储单元构成的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SRAM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存储器示意图如下：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2238375" algn="l" defTabSz="762000" eaLnBrk="1" hangingPunct="1">
              <a:lnSpc>
                <a:spcPct val="150000"/>
              </a:lnSpc>
              <a:spcBef>
                <a:spcPts val="1800"/>
              </a:spcBef>
            </a:pPr>
            <a:r>
              <a:rPr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SRAM</a:t>
            </a:r>
            <a:r>
              <a:rPr lang="zh-CN" alt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基本存储单元示意图</a:t>
            </a:r>
            <a:endParaRPr lang="en-US" altLang="zh-CN" sz="1600" b="1" dirty="0" smtClean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8" name="Picture 6" descr="CAI5-4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20888"/>
            <a:ext cx="4732020" cy="349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2D4A9E-FB13-4BA9-8F8E-A7F1C1C73BF0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4.2 RAM</a:t>
            </a: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（随机存储器）</a:t>
            </a:r>
            <a:endParaRPr lang="zh-CN" altLang="en-US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3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2875"/>
                <a:ext cx="8280000" cy="49307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三、为什么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SRAM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存储器要使用矩阵结构排列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存储单元？</a:t>
                </a:r>
                <a:endParaRPr lang="en-US" altLang="zh-CN" sz="2400" b="1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  <a:p>
                <a:pPr indent="539750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与线性结构相比，在存储单元数量相同的情况下</a:t>
                </a:r>
                <a:r>
                  <a:rPr lang="zh-CN" altLang="en-US" sz="20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，矩阵结构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所需要的选择线较少</a:t>
                </a:r>
                <a:r>
                  <a:rPr lang="zh-CN" altLang="en-US" sz="2000" b="1" dirty="0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，这意味着其占用的集成电路面积更少，换句话说，其存储器集成度更高。</a:t>
                </a:r>
                <a:endParaRPr lang="en-US" altLang="zh-CN" sz="2000" b="1" dirty="0" smtClean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indent="539750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例如，若地址线为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𝒏</m:t>
                    </m:r>
                  </m:oMath>
                </a14:m>
                <a:r>
                  <a:rPr lang="zh-CN" altLang="en-US" sz="2000" b="1" dirty="0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个，则能直接访问的存储单元数量为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𝟐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𝒏</m:t>
                        </m:r>
                      </m:sup>
                    </m:sSup>
                    <m:r>
                      <a:rPr lang="en-US" altLang="zh-CN" sz="2000" b="1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sz="2000" b="1" dirty="0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个。当</a:t>
                </a:r>
                <a:r>
                  <a:rPr lang="zh-CN" altLang="en-US" sz="20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采用</a:t>
                </a:r>
                <a:r>
                  <a:rPr lang="zh-CN" altLang="en-US" sz="2000" b="1" dirty="0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线性结构排列时，需要的“选择线”为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𝟐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𝒏</m:t>
                        </m:r>
                      </m:sup>
                    </m:sSup>
                    <m:r>
                      <a:rPr lang="en-US" altLang="zh-CN" sz="2000" b="1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sz="2000" b="1" dirty="0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个；而当采用矩阵结构排列时，每个存储单元由“行选择线”和“列选择线”的共同选择，假定行、列地址相等，均</a:t>
                </a:r>
                <a:r>
                  <a:rPr lang="zh-CN" altLang="en-US" sz="20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为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𝒏</m:t>
                    </m:r>
                  </m:oMath>
                </a14:m>
                <a:r>
                  <a:rPr lang="zh-CN" altLang="en-US" sz="2000" b="1" dirty="0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个，</a:t>
                </a:r>
                <a:r>
                  <a:rPr lang="zh-CN" altLang="en-US" sz="20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则</a:t>
                </a:r>
                <a:r>
                  <a:rPr lang="zh-CN" altLang="en-US" sz="2000" b="1" dirty="0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“行选择线”</a:t>
                </a:r>
                <a:r>
                  <a:rPr lang="zh-CN" altLang="en-US" sz="20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和</a:t>
                </a:r>
                <a:r>
                  <a:rPr lang="zh-CN" altLang="en-US" sz="2000" b="1" dirty="0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“列选择线”</a:t>
                </a:r>
                <a:r>
                  <a:rPr lang="zh-CN" altLang="en-US" sz="20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就</a:t>
                </a:r>
                <a:r>
                  <a:rPr lang="zh-CN" altLang="en-US" sz="2000" b="1" dirty="0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均</a:t>
                </a:r>
                <a:r>
                  <a:rPr lang="zh-CN" altLang="en-US" sz="2000" b="1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𝒏</m:t>
                        </m:r>
                      </m:sup>
                    </m:sSup>
                    <m:r>
                      <a:rPr lang="en-US" altLang="zh-CN" sz="2000" b="1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sz="2000" b="1" dirty="0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个，合计为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𝒏</m:t>
                        </m:r>
                      </m:sup>
                    </m:sSup>
                    <m:r>
                      <a:rPr lang="en-US" altLang="zh-CN" sz="2000" b="1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𝒏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sz="2000" b="1" dirty="0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个，而当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𝒏</m:t>
                    </m:r>
                  </m:oMath>
                </a14:m>
                <a:r>
                  <a:rPr lang="zh-CN" altLang="en-US" sz="2000" b="1" dirty="0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较大时，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≪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𝟐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000" b="1" dirty="0" smtClean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。即矩阵结构所需的“选择线”远小于线性结构所需的“选择线”。</a:t>
                </a:r>
                <a:endParaRPr lang="en-US" altLang="zh-CN" sz="2000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7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2875"/>
                <a:ext cx="8280000" cy="4930775"/>
              </a:xfrm>
              <a:blipFill>
                <a:blip r:embed="rId2"/>
                <a:stretch>
                  <a:fillRect l="-1178" r="-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84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2D4A9E-FB13-4BA9-8F8E-A7F1C1C73BF0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4.2 RAM</a:t>
            </a: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（随机存储器）</a:t>
            </a:r>
            <a:endParaRPr lang="zh-CN" altLang="en-US" sz="4000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四、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DRAM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（动态随机存储器）</a:t>
            </a:r>
            <a:endParaRPr lang="en-US" altLang="zh-CN" sz="24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用晶体管构成的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DRAM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基本存储单元的示意图如下：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627063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DRAM</a:t>
            </a:r>
            <a:r>
              <a:rPr lang="zh-CN" alt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基本存储单元示意图                              </a:t>
            </a:r>
            <a:r>
              <a:rPr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DRAM</a:t>
            </a:r>
            <a:r>
              <a:rPr lang="zh-CN" alt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基本存储单元等效图</a:t>
            </a:r>
            <a:endParaRPr lang="en-US" altLang="zh-CN" sz="1600" b="1" dirty="0" smtClean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lum bright="-40000" contrast="60000"/>
          </a:blip>
          <a:stretch>
            <a:fillRect/>
          </a:stretch>
        </p:blipFill>
        <p:spPr>
          <a:xfrm>
            <a:off x="1043608" y="2773154"/>
            <a:ext cx="2692801" cy="199410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5076056" y="2773154"/>
            <a:ext cx="2692400" cy="1991360"/>
            <a:chOff x="5076056" y="2773154"/>
            <a:chExt cx="2692400" cy="199136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2773154"/>
              <a:ext cx="2692400" cy="1991360"/>
            </a:xfrm>
            <a:prstGeom prst="rect">
              <a:avLst/>
            </a:prstGeom>
          </p:spPr>
        </p:pic>
        <p:cxnSp>
          <p:nvCxnSpPr>
            <p:cNvPr id="14" name="直接连接符 13"/>
            <p:cNvCxnSpPr/>
            <p:nvPr/>
          </p:nvCxnSpPr>
          <p:spPr bwMode="auto">
            <a:xfrm flipV="1">
              <a:off x="6300192" y="3212976"/>
              <a:ext cx="216024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" name="右箭头 11"/>
          <p:cNvSpPr/>
          <p:nvPr/>
        </p:nvSpPr>
        <p:spPr bwMode="auto">
          <a:xfrm>
            <a:off x="4096512" y="3602851"/>
            <a:ext cx="506728" cy="331965"/>
          </a:xfrm>
          <a:prstGeom prst="rightArrow">
            <a:avLst/>
          </a:prstGeom>
          <a:solidFill>
            <a:srgbClr val="FFFFFF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7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2D4A9E-FB13-4BA9-8F8E-A7F1C1C73BF0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4.2 RAM</a:t>
            </a: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（随机存储器）</a:t>
            </a:r>
            <a:endParaRPr lang="zh-CN" altLang="en-US" sz="4000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Arial" charset="0"/>
                <a:cs typeface="Arial" charset="0"/>
              </a:rPr>
              <a:t>五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DRAM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存储器结构</a:t>
            </a:r>
            <a:endParaRPr lang="en-US" altLang="zh-CN" sz="24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445198" y="2046149"/>
            <a:ext cx="8302801" cy="384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1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2D4A9E-FB13-4BA9-8F8E-A7F1C1C73BF0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4.2 RAM</a:t>
            </a: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（随机存储器）</a:t>
            </a:r>
            <a:endParaRPr lang="zh-CN" altLang="en-US" sz="4000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Arial" charset="0"/>
                <a:cs typeface="Arial" charset="0"/>
              </a:rPr>
              <a:t>六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SRAM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与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DRAM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的比较</a:t>
            </a:r>
            <a:endParaRPr lang="en-US" altLang="zh-CN" sz="24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集成度：       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SRAM &lt; DRAM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速度：           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SRAM &gt; DRAM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控制复杂度：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SRAM &lt; DRAM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，因为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DRAM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需要刷新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用途：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SRAM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通常用于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Cache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DRAM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通常用于主存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57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2D4A9E-FB13-4BA9-8F8E-A7F1C1C73BF0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4.4 </a:t>
            </a: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存储器的组成与控制</a:t>
            </a:r>
            <a:endParaRPr lang="zh-CN" altLang="en-US" sz="4000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一、存储器容量扩展</a:t>
            </a:r>
            <a:endParaRPr lang="en-US" altLang="zh-CN" sz="24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在用存储器芯片构造存储系统的过程中，可能存在单片存储器容量不能满足存储系统要求的情况，因此需要使用多片存储器构造存储细系统，这称之为存储器容量扩展。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存储器容量扩展有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种类型：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）位扩展：指用多个存储器芯片，对“存储单元”的数据宽度进行扩展。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）字扩展：指用多个存储器芯片，对“存储单元”的数量进行扩展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）字位扩展：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指用多个存储器芯片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，同时进行“字扩展”和“位扩展”。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3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2D4A9E-FB13-4BA9-8F8E-A7F1C1C73BF0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4.4 </a:t>
            </a: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存储器的组成与控制</a:t>
            </a:r>
            <a:endParaRPr lang="zh-CN" altLang="en-US" sz="4000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位扩展</a:t>
            </a:r>
            <a:endParaRPr lang="en-US" altLang="zh-CN" sz="24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9" name="Picture 6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69" y="2217928"/>
            <a:ext cx="5416061" cy="3940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1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2D4A9E-FB13-4BA9-8F8E-A7F1C1C73BF0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4.4 </a:t>
            </a: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存储器的组成与控制</a:t>
            </a:r>
            <a:endParaRPr lang="zh-CN" altLang="en-US" sz="4000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字扩展</a:t>
            </a:r>
            <a:endParaRPr lang="en-US" altLang="zh-CN" sz="24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8" name="Picture 6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69" y="2194920"/>
            <a:ext cx="5416061" cy="3940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3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2D4A9E-FB13-4BA9-8F8E-A7F1C1C73BF0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4.4 </a:t>
            </a: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存储器的组成与控制</a:t>
            </a:r>
            <a:endParaRPr lang="zh-CN" altLang="en-US" sz="4000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字位扩展</a:t>
            </a:r>
            <a:endParaRPr lang="en-US" altLang="zh-CN" sz="24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9" name="Picture 6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018" y="2176949"/>
            <a:ext cx="5556738" cy="404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659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2D4A9E-FB13-4BA9-8F8E-A7F1C1C73BF0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4.0 </a:t>
            </a: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存储系统</a:t>
            </a:r>
            <a:endParaRPr lang="zh-CN" altLang="en-US" sz="4000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一、当代存储系统的层次型结构</a:t>
            </a:r>
            <a:endParaRPr lang="en-US" altLang="zh-CN" sz="24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indent="534988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itchFamily="34" charset="0"/>
              </a:rPr>
              <a:t>存储器</a:t>
            </a:r>
            <a:r>
              <a:rPr lang="zh-CN" altLang="en-US" sz="2000" b="1" dirty="0">
                <a:solidFill>
                  <a:srgbClr val="FF0000"/>
                </a:solidFill>
                <a:latin typeface="Arial" pitchFamily="34" charset="0"/>
              </a:rPr>
              <a:t>设计目标</a:t>
            </a:r>
            <a:r>
              <a:rPr lang="zh-CN" altLang="en-US" sz="2000" b="1" dirty="0">
                <a:latin typeface="Arial" pitchFamily="34" charset="0"/>
              </a:rPr>
              <a:t>：速度快、容量大、成本可以接受。</a:t>
            </a:r>
            <a:endParaRPr lang="en-US" altLang="zh-CN" sz="2000" b="1" dirty="0">
              <a:latin typeface="Arial" pitchFamily="34" charset="0"/>
            </a:endParaRPr>
          </a:p>
          <a:p>
            <a:pPr indent="534988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itchFamily="34" charset="0"/>
              </a:rPr>
              <a:t>存储器</a:t>
            </a:r>
            <a:r>
              <a:rPr lang="zh-CN" altLang="en-US" sz="2000" b="1" dirty="0">
                <a:solidFill>
                  <a:srgbClr val="FF0000"/>
                </a:solidFill>
                <a:latin typeface="Arial" pitchFamily="34" charset="0"/>
              </a:rPr>
              <a:t>技术现状</a:t>
            </a:r>
            <a:r>
              <a:rPr lang="zh-CN" altLang="en-US" sz="2000" b="1" dirty="0">
                <a:latin typeface="Arial" pitchFamily="34" charset="0"/>
              </a:rPr>
              <a:t>：存在多种不同介质的存储器，但任何单一介质存储器不同时具有速度快、容量大、成本低的特点。</a:t>
            </a:r>
            <a:endParaRPr lang="en-US" altLang="zh-CN" sz="2000" b="1" dirty="0">
              <a:latin typeface="Arial" pitchFamily="34" charset="0"/>
            </a:endParaRPr>
          </a:p>
          <a:p>
            <a:pPr indent="534988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itchFamily="34" charset="0"/>
              </a:rPr>
              <a:t>存储系统</a:t>
            </a:r>
            <a:r>
              <a:rPr lang="zh-CN" altLang="en-US" sz="2000" b="1" dirty="0">
                <a:solidFill>
                  <a:srgbClr val="FF0000"/>
                </a:solidFill>
                <a:latin typeface="Arial" pitchFamily="34" charset="0"/>
              </a:rPr>
              <a:t>实现方法</a:t>
            </a:r>
            <a:r>
              <a:rPr lang="zh-CN" altLang="en-US" sz="2000" b="1" dirty="0">
                <a:latin typeface="Arial" pitchFamily="34" charset="0"/>
              </a:rPr>
              <a:t>：利用多种存储介质，构造多层次存储系统。</a:t>
            </a:r>
            <a:endParaRPr lang="en-US" altLang="zh-CN" sz="2000" b="1" dirty="0">
              <a:latin typeface="Arial" pitchFamily="34" charset="0"/>
            </a:endParaRPr>
          </a:p>
          <a:p>
            <a:pPr indent="534988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itchFamily="34" charset="0"/>
              </a:rPr>
              <a:t>存储系统</a:t>
            </a:r>
            <a:r>
              <a:rPr lang="zh-CN" altLang="en-US" sz="2000" b="1" dirty="0">
                <a:solidFill>
                  <a:srgbClr val="FF0000"/>
                </a:solidFill>
                <a:latin typeface="Arial" pitchFamily="34" charset="0"/>
              </a:rPr>
              <a:t>组成</a:t>
            </a:r>
            <a:r>
              <a:rPr lang="zh-CN" altLang="en-US" sz="2000" b="1" dirty="0">
                <a:latin typeface="Arial" pitchFamily="34" charset="0"/>
              </a:rPr>
              <a:t>：由</a:t>
            </a:r>
            <a:r>
              <a:rPr lang="en-US" altLang="zh-CN" sz="2000" b="1" dirty="0">
                <a:latin typeface="Arial" pitchFamily="34" charset="0"/>
              </a:rPr>
              <a:t>Cache</a:t>
            </a:r>
            <a:r>
              <a:rPr lang="zh-CN" altLang="en-US" sz="2000" b="1" dirty="0">
                <a:latin typeface="Arial" pitchFamily="34" charset="0"/>
              </a:rPr>
              <a:t>、主存、虚拟存储器三个层次组成。</a:t>
            </a:r>
            <a:endParaRPr lang="en-US" altLang="zh-CN" sz="2000" b="1" dirty="0">
              <a:latin typeface="Arial" pitchFamily="34" charset="0"/>
            </a:endParaRPr>
          </a:p>
          <a:p>
            <a:pPr indent="534988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itchFamily="34" charset="0"/>
              </a:rPr>
              <a:t>理论依据</a:t>
            </a:r>
            <a:r>
              <a:rPr lang="zh-CN" altLang="en-US" sz="2000" b="1" dirty="0">
                <a:latin typeface="Arial" pitchFamily="34" charset="0"/>
              </a:rPr>
              <a:t>：</a:t>
            </a:r>
            <a:r>
              <a:rPr lang="zh-CN" altLang="en-US" sz="2000" b="1" dirty="0">
                <a:latin typeface="Arial" pitchFamily="34" charset="0"/>
                <a:hlinkClick r:id="rId2" action="ppaction://hlinksldjump"/>
              </a:rPr>
              <a:t>程序的局部性原理</a:t>
            </a:r>
            <a:r>
              <a:rPr lang="zh-CN" altLang="en-US" sz="2000" b="1" dirty="0">
                <a:latin typeface="Arial" pitchFamily="34" charset="0"/>
              </a:rPr>
              <a:t>。</a:t>
            </a:r>
            <a:endParaRPr lang="en-US" altLang="zh-CN" sz="2000" b="1" dirty="0">
              <a:latin typeface="Arial" pitchFamily="34" charset="0"/>
            </a:endParaRPr>
          </a:p>
          <a:p>
            <a:pPr indent="534988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itchFamily="34" charset="0"/>
              </a:rPr>
              <a:t>Cache</a:t>
            </a:r>
            <a:r>
              <a:rPr lang="zh-CN" altLang="en-US" sz="2000" b="1" dirty="0">
                <a:solidFill>
                  <a:srgbClr val="FF0000"/>
                </a:solidFill>
                <a:latin typeface="Arial" pitchFamily="34" charset="0"/>
              </a:rPr>
              <a:t>层的作用</a:t>
            </a:r>
            <a:r>
              <a:rPr lang="zh-CN" altLang="en-US" sz="2000" b="1" dirty="0">
                <a:latin typeface="Arial" pitchFamily="34" charset="0"/>
              </a:rPr>
              <a:t>：解决存取速度和存储成本之间的矛盾。</a:t>
            </a:r>
            <a:endParaRPr lang="en-US" altLang="zh-CN" sz="2000" b="1" dirty="0">
              <a:latin typeface="Arial" pitchFamily="34" charset="0"/>
            </a:endParaRPr>
          </a:p>
          <a:p>
            <a:pPr indent="534988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 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itchFamily="34" charset="0"/>
              </a:rPr>
              <a:t>虚拟存储器</a:t>
            </a:r>
            <a:r>
              <a:rPr lang="zh-CN" altLang="en-US" sz="2000" b="1" dirty="0">
                <a:solidFill>
                  <a:srgbClr val="FF0000"/>
                </a:solidFill>
                <a:latin typeface="Arial" pitchFamily="34" charset="0"/>
              </a:rPr>
              <a:t>层的作用</a:t>
            </a:r>
            <a:r>
              <a:rPr lang="zh-CN" altLang="en-US" sz="2000" b="1" dirty="0">
                <a:latin typeface="Arial" pitchFamily="34" charset="0"/>
              </a:rPr>
              <a:t>：解决存储容量和存储成本之间的矛盾。</a:t>
            </a:r>
            <a:endParaRPr lang="en-US" altLang="zh-CN" sz="2000" b="1" dirty="0">
              <a:latin typeface="Arial" pitchFamily="34" charset="0"/>
            </a:endParaRPr>
          </a:p>
          <a:p>
            <a:pPr indent="623888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Arial" charset="0"/>
              <a:cs typeface="Arial" charset="0"/>
            </a:endParaRP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4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2D4A9E-FB13-4BA9-8F8E-A7F1C1C73BF0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4.4 </a:t>
            </a: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存储器的组成与控制</a:t>
            </a:r>
            <a:endParaRPr lang="zh-CN" altLang="en-US" sz="4000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二、存储器刷新</a:t>
            </a:r>
            <a:endParaRPr lang="en-US" altLang="zh-CN" sz="24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Arial" charset="0"/>
                <a:cs typeface="Arial" charset="0"/>
              </a:rPr>
              <a:t>1</a:t>
            </a:r>
            <a:r>
              <a:rPr lang="zh-CN" altLang="en-US" sz="2000" b="1" dirty="0" smtClean="0">
                <a:latin typeface="Arial" charset="0"/>
                <a:cs typeface="Arial" charset="0"/>
              </a:rPr>
              <a:t>）采用</a:t>
            </a:r>
            <a:r>
              <a:rPr lang="zh-CN" altLang="en-US" sz="2000" b="1" dirty="0">
                <a:latin typeface="Arial" charset="0"/>
                <a:cs typeface="Arial" charset="0"/>
              </a:rPr>
              <a:t>“读出”方式。读出过程就是再生过程</a:t>
            </a:r>
            <a:r>
              <a:rPr lang="zh-CN" altLang="en-US" sz="2000" b="1" dirty="0" smtClean="0">
                <a:latin typeface="Arial" charset="0"/>
                <a:cs typeface="Arial" charset="0"/>
              </a:rPr>
              <a:t>。</a:t>
            </a:r>
            <a:endParaRPr lang="en-US" altLang="zh-CN" sz="2000" b="1" dirty="0" smtClean="0">
              <a:latin typeface="Arial" charset="0"/>
              <a:cs typeface="Arial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Arial" charset="0"/>
                <a:cs typeface="Arial" charset="0"/>
              </a:rPr>
              <a:t>2</a:t>
            </a:r>
            <a:r>
              <a:rPr lang="zh-CN" altLang="en-US" sz="2000" b="1" dirty="0" smtClean="0">
                <a:latin typeface="Arial" charset="0"/>
                <a:cs typeface="Arial" charset="0"/>
              </a:rPr>
              <a:t>）一</a:t>
            </a:r>
            <a:r>
              <a:rPr lang="zh-CN" altLang="en-US" sz="2000" b="1" dirty="0">
                <a:latin typeface="Arial" charset="0"/>
                <a:cs typeface="Arial" charset="0"/>
              </a:rPr>
              <a:t>次刷新一行。每个芯片内可能存在若干</a:t>
            </a:r>
            <a:r>
              <a:rPr lang="en-US" altLang="zh-CN" sz="2000" b="1" dirty="0">
                <a:latin typeface="Arial" charset="0"/>
                <a:cs typeface="Arial" charset="0"/>
              </a:rPr>
              <a:t>bank</a:t>
            </a:r>
            <a:r>
              <a:rPr lang="zh-CN" altLang="en-US" sz="2000" b="1" dirty="0">
                <a:latin typeface="Arial" charset="0"/>
                <a:cs typeface="Arial" charset="0"/>
              </a:rPr>
              <a:t>，每个</a:t>
            </a:r>
            <a:r>
              <a:rPr lang="en-US" altLang="zh-CN" sz="2000" b="1" dirty="0">
                <a:latin typeface="Arial" charset="0"/>
                <a:cs typeface="Arial" charset="0"/>
              </a:rPr>
              <a:t>bank</a:t>
            </a:r>
            <a:r>
              <a:rPr lang="zh-CN" altLang="en-US" sz="2000" b="1" dirty="0">
                <a:latin typeface="Arial" charset="0"/>
                <a:cs typeface="Arial" charset="0"/>
              </a:rPr>
              <a:t>可能有若干行，所有</a:t>
            </a:r>
            <a:r>
              <a:rPr lang="en-US" altLang="zh-CN" sz="2000" b="1" dirty="0">
                <a:latin typeface="Arial" charset="0"/>
                <a:cs typeface="Arial" charset="0"/>
              </a:rPr>
              <a:t>bank</a:t>
            </a:r>
            <a:r>
              <a:rPr lang="zh-CN" altLang="en-US" sz="2000" b="1" dirty="0">
                <a:latin typeface="Arial" charset="0"/>
                <a:cs typeface="Arial" charset="0"/>
              </a:rPr>
              <a:t>的对应行同时刷新</a:t>
            </a:r>
            <a:r>
              <a:rPr lang="zh-CN" altLang="en-US" sz="2000" b="1" dirty="0" smtClean="0">
                <a:latin typeface="Arial" charset="0"/>
                <a:cs typeface="Arial" charset="0"/>
              </a:rPr>
              <a:t>。</a:t>
            </a:r>
            <a:endParaRPr lang="en-US" altLang="zh-CN" sz="2000" b="1" dirty="0" smtClean="0">
              <a:latin typeface="Arial" charset="0"/>
              <a:cs typeface="Arial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Arial" charset="0"/>
                <a:cs typeface="Arial" charset="0"/>
              </a:rPr>
              <a:t>3</a:t>
            </a:r>
            <a:r>
              <a:rPr lang="zh-CN" altLang="en-US" sz="2000" b="1" dirty="0" smtClean="0">
                <a:latin typeface="Arial" charset="0"/>
                <a:cs typeface="Arial" charset="0"/>
              </a:rPr>
              <a:t>）普通</a:t>
            </a:r>
            <a:r>
              <a:rPr lang="zh-CN" altLang="en-US" sz="2000" b="1" dirty="0">
                <a:latin typeface="Arial" charset="0"/>
                <a:cs typeface="Arial" charset="0"/>
              </a:rPr>
              <a:t>的读过程（进行了刷新），不能取代专门的刷新过程</a:t>
            </a:r>
            <a:r>
              <a:rPr lang="zh-CN" altLang="en-US" sz="2000" b="1" dirty="0" smtClean="0">
                <a:latin typeface="Arial" charset="0"/>
                <a:cs typeface="Arial" charset="0"/>
              </a:rPr>
              <a:t>。</a:t>
            </a:r>
            <a:endParaRPr lang="en-US" altLang="zh-CN" sz="2000" b="1" dirty="0" smtClean="0">
              <a:latin typeface="Arial" charset="0"/>
              <a:cs typeface="Arial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Arial" charset="0"/>
                <a:cs typeface="Arial" charset="0"/>
              </a:rPr>
              <a:t>常用</a:t>
            </a:r>
            <a:r>
              <a:rPr lang="zh-CN" altLang="en-US" sz="2000" b="1" dirty="0">
                <a:latin typeface="Arial" charset="0"/>
                <a:cs typeface="Arial" charset="0"/>
              </a:rPr>
              <a:t>的刷新方式有两种</a:t>
            </a:r>
            <a:r>
              <a:rPr lang="zh-CN" altLang="en-US" sz="2000" b="1" dirty="0" smtClean="0">
                <a:latin typeface="Arial" charset="0"/>
                <a:cs typeface="Arial" charset="0"/>
              </a:rPr>
              <a:t>：</a:t>
            </a:r>
            <a:endParaRPr lang="en-US" altLang="zh-CN" sz="2000" b="1" dirty="0" smtClean="0">
              <a:latin typeface="Arial" charset="0"/>
              <a:cs typeface="Arial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Arial" charset="0"/>
                <a:cs typeface="Arial" charset="0"/>
              </a:rPr>
              <a:t>1</a:t>
            </a:r>
            <a:r>
              <a:rPr lang="zh-CN" altLang="en-US" sz="2000" b="1" dirty="0" smtClean="0">
                <a:latin typeface="Arial" charset="0"/>
                <a:cs typeface="Arial" charset="0"/>
              </a:rPr>
              <a:t>）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集中刷新</a:t>
            </a:r>
            <a:r>
              <a:rPr lang="zh-CN" altLang="en-US" sz="2000" b="1" dirty="0" smtClean="0">
                <a:latin typeface="Arial" charset="0"/>
                <a:cs typeface="Arial" charset="0"/>
              </a:rPr>
              <a:t>：在</a:t>
            </a:r>
            <a:r>
              <a:rPr lang="zh-CN" altLang="en-US" sz="2000" b="1" dirty="0">
                <a:latin typeface="Arial" charset="0"/>
                <a:cs typeface="Arial" charset="0"/>
              </a:rPr>
              <a:t>一个刷新周期内，利用一段固定时间，依次对所有行逐一刷新（再生）一遍</a:t>
            </a:r>
            <a:r>
              <a:rPr lang="zh-CN" altLang="en-US" sz="2000" b="1" dirty="0" smtClean="0">
                <a:latin typeface="Arial" charset="0"/>
                <a:cs typeface="Arial" charset="0"/>
              </a:rPr>
              <a:t>。</a:t>
            </a:r>
            <a:endParaRPr lang="en-US" altLang="zh-CN" sz="2000" b="1" dirty="0" smtClean="0">
              <a:latin typeface="Arial" charset="0"/>
              <a:cs typeface="Arial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Arial" charset="0"/>
                <a:cs typeface="Arial" charset="0"/>
              </a:rPr>
              <a:t>2</a:t>
            </a:r>
            <a:r>
              <a:rPr lang="zh-CN" altLang="en-US" sz="2000" b="1" dirty="0" smtClean="0">
                <a:latin typeface="Arial" charset="0"/>
                <a:cs typeface="Arial" charset="0"/>
              </a:rPr>
              <a:t>）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分布式刷新</a:t>
            </a:r>
            <a:r>
              <a:rPr lang="zh-CN" altLang="en-US" sz="2000" b="1" dirty="0" smtClean="0">
                <a:latin typeface="Arial" charset="0"/>
                <a:cs typeface="Arial" charset="0"/>
              </a:rPr>
              <a:t>：在</a:t>
            </a:r>
            <a:r>
              <a:rPr lang="zh-CN" altLang="en-US" sz="2000" b="1" dirty="0">
                <a:latin typeface="Arial" charset="0"/>
                <a:cs typeface="Arial" charset="0"/>
              </a:rPr>
              <a:t>刷新周期内平均地分散地依次对所有行逐一刷新（再生）一遍。   </a:t>
            </a:r>
            <a:endParaRPr lang="en-US" altLang="zh-CN" sz="2000" b="1" dirty="0">
              <a:latin typeface="Arial" charset="0"/>
              <a:cs typeface="Arial" charset="0"/>
            </a:endParaRP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1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91BFBA3-7ABC-42F9-A7F3-7FC7DF1D2168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4.3 </a:t>
            </a:r>
            <a:r>
              <a:rPr lang="zh-CN" alt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多体交叉存储器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 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定义：</a:t>
            </a:r>
            <a:r>
              <a:rPr lang="zh-CN" altLang="en-US" sz="2000" b="1" dirty="0" smtClean="0">
                <a:latin typeface="宋体" pitchFamily="2" charset="-122"/>
              </a:rPr>
              <a:t>多体交叉存储器：由多个互相独立，容量相同的存储体构成的存储器。每个存储体都有各自的读写线路，地址寄存器和数据寄存器，各自以等同的方式与</a:t>
            </a:r>
            <a:r>
              <a:rPr lang="en-US" altLang="zh-CN" sz="2000" b="1" dirty="0" smtClean="0">
                <a:latin typeface="宋体" pitchFamily="2" charset="-122"/>
              </a:rPr>
              <a:t>CPU</a:t>
            </a:r>
            <a:r>
              <a:rPr lang="zh-CN" altLang="en-US" sz="2000" b="1" dirty="0" smtClean="0">
                <a:latin typeface="宋体" pitchFamily="2" charset="-122"/>
              </a:rPr>
              <a:t>传递信息。各存储体的读写过程并行进行。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宋体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宋体" pitchFamily="2" charset="-122"/>
              </a:rPr>
              <a:t>   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原因：</a:t>
            </a:r>
            <a:r>
              <a:rPr lang="zh-CN" altLang="en-US" sz="2000" b="1" dirty="0" smtClean="0">
                <a:latin typeface="宋体" pitchFamily="2" charset="-122"/>
              </a:rPr>
              <a:t>现代计算机系统中，</a:t>
            </a:r>
            <a:r>
              <a:rPr lang="en-US" altLang="zh-CN" sz="2000" b="1" dirty="0" smtClean="0">
                <a:latin typeface="宋体" pitchFamily="2" charset="-122"/>
              </a:rPr>
              <a:t>CPU</a:t>
            </a:r>
            <a:r>
              <a:rPr lang="zh-CN" altLang="en-US" sz="2000" b="1" dirty="0" smtClean="0">
                <a:latin typeface="宋体" pitchFamily="2" charset="-122"/>
              </a:rPr>
              <a:t>的工作速度大大高于主存的工作速度，为了提高工作效率，采用了多体交叉寻址技术，使</a:t>
            </a:r>
            <a:r>
              <a:rPr lang="en-US" altLang="zh-CN" sz="2000" b="1" dirty="0" smtClean="0">
                <a:latin typeface="宋体" pitchFamily="2" charset="-122"/>
              </a:rPr>
              <a:t>CPU</a:t>
            </a:r>
            <a:r>
              <a:rPr lang="zh-CN" altLang="en-US" sz="2000" b="1" dirty="0" smtClean="0">
                <a:latin typeface="宋体" pitchFamily="2" charset="-122"/>
              </a:rPr>
              <a:t>能够同时对多个存储体进行读写操作。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3AACD91-855E-41A8-8007-6CF4B0F077D9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74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4.3 </a:t>
            </a: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多体交叉存储器</a:t>
            </a:r>
            <a:endParaRPr lang="zh-CN" altLang="en-US" sz="4000" dirty="0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</p:spPr>
        <p:txBody>
          <a:bodyPr/>
          <a:lstStyle/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低位交叉编址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法</a:t>
            </a:r>
            <a:r>
              <a:rPr lang="zh-CN" altLang="en-US" sz="2000" b="1" dirty="0">
                <a:latin typeface="宋体" pitchFamily="2" charset="-122"/>
              </a:rPr>
              <a:t>：</a:t>
            </a:r>
            <a:r>
              <a:rPr lang="zh-CN" altLang="en-US" sz="2000" b="1" dirty="0" smtClean="0">
                <a:latin typeface="宋体" pitchFamily="2" charset="-122"/>
              </a:rPr>
              <a:t>主要用于并行访问。</a:t>
            </a:r>
            <a:r>
              <a:rPr lang="zh-CN" altLang="en-US" sz="2000" b="1" dirty="0">
                <a:latin typeface="宋体" pitchFamily="2" charset="-122"/>
              </a:rPr>
              <a:t>以模</a:t>
            </a:r>
            <a:r>
              <a:rPr lang="en-US" altLang="zh-CN" sz="2000" b="1" dirty="0" smtClean="0">
                <a:latin typeface="宋体" pitchFamily="2" charset="-122"/>
              </a:rPr>
              <a:t>4</a:t>
            </a:r>
            <a:r>
              <a:rPr lang="zh-CN" altLang="en-US" sz="2000" b="1" dirty="0" smtClean="0">
                <a:latin typeface="宋体" pitchFamily="2" charset="-122"/>
              </a:rPr>
              <a:t>（</a:t>
            </a:r>
            <a:r>
              <a:rPr lang="en-US" altLang="zh-CN" sz="2000" b="1" dirty="0">
                <a:latin typeface="宋体" pitchFamily="2" charset="-122"/>
              </a:rPr>
              <a:t>4</a:t>
            </a:r>
            <a:r>
              <a:rPr lang="zh-CN" altLang="en-US" sz="2000" b="1" dirty="0">
                <a:latin typeface="宋体" pitchFamily="2" charset="-122"/>
              </a:rPr>
              <a:t>路</a:t>
            </a:r>
            <a:r>
              <a:rPr lang="zh-CN" altLang="en-US" sz="2000" b="1" dirty="0" smtClean="0">
                <a:latin typeface="宋体" pitchFamily="2" charset="-122"/>
              </a:rPr>
              <a:t>）交叉编址为例。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740432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97226"/>
              </p:ext>
            </p:extLst>
          </p:nvPr>
        </p:nvGraphicFramePr>
        <p:xfrm>
          <a:off x="484337" y="2325991"/>
          <a:ext cx="3358659" cy="1737470"/>
        </p:xfrm>
        <a:graphic>
          <a:graphicData uri="http://schemas.openxmlformats.org/drawingml/2006/table">
            <a:tbl>
              <a:tblPr/>
              <a:tblGrid>
                <a:gridCol w="613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存储体</a:t>
                      </a:r>
                    </a:p>
                  </a:txBody>
                  <a:tcPr marT="45731" marB="45731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编址序列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A1  A0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T="45731" marB="45731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 4,  8, 12, ……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0      0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1, 5,  9, 13, ……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0      1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2, 6, 10, 14, ……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1      0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3, 7, 11, 15, ……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1      1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60" y="2325991"/>
            <a:ext cx="4519676" cy="3818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3AACD91-855E-41A8-8007-6CF4B0F077D9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740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4.3 </a:t>
            </a: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多体交叉存储器</a:t>
            </a:r>
            <a:endParaRPr lang="zh-CN" altLang="en-US" sz="4000" dirty="0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</p:spPr>
        <p:txBody>
          <a:bodyPr/>
          <a:lstStyle/>
          <a:p>
            <a:pPr indent="536575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高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位交叉编址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法</a:t>
            </a:r>
            <a:r>
              <a:rPr lang="zh-CN" altLang="en-US" sz="2000" b="1" dirty="0" smtClean="0">
                <a:latin typeface="宋体" pitchFamily="2" charset="-122"/>
              </a:rPr>
              <a:t>：</a:t>
            </a:r>
            <a:r>
              <a:rPr lang="zh-CN" altLang="en-US" sz="2000" b="1" dirty="0">
                <a:latin typeface="宋体" pitchFamily="2" charset="-122"/>
              </a:rPr>
              <a:t>主要</a:t>
            </a:r>
            <a:r>
              <a:rPr lang="zh-CN" altLang="en-US" sz="2000" b="1" dirty="0" smtClean="0">
                <a:latin typeface="宋体" pitchFamily="2" charset="-122"/>
              </a:rPr>
              <a:t>用于</a:t>
            </a:r>
            <a:r>
              <a:rPr lang="zh-CN" altLang="en-US" sz="2000" b="1" dirty="0">
                <a:latin typeface="宋体" pitchFamily="2" charset="-122"/>
              </a:rPr>
              <a:t>扩容。以模</a:t>
            </a:r>
            <a:r>
              <a:rPr lang="en-US" altLang="zh-CN" sz="2000" b="1" dirty="0">
                <a:latin typeface="宋体" pitchFamily="2" charset="-122"/>
              </a:rPr>
              <a:t>4</a:t>
            </a:r>
            <a:r>
              <a:rPr lang="zh-CN" altLang="en-US" sz="2000" b="1" dirty="0">
                <a:latin typeface="宋体" pitchFamily="2" charset="-122"/>
              </a:rPr>
              <a:t>交叉编址、</a:t>
            </a:r>
            <a:r>
              <a:rPr lang="zh-CN" altLang="en-US" sz="2000" b="1" dirty="0" smtClean="0">
                <a:latin typeface="宋体" pitchFamily="2" charset="-122"/>
              </a:rPr>
              <a:t>体容量</a:t>
            </a:r>
            <a:r>
              <a:rPr lang="en-US" altLang="zh-CN" sz="2000" b="1" dirty="0">
                <a:latin typeface="宋体" pitchFamily="2" charset="-122"/>
              </a:rPr>
              <a:t>16KB</a:t>
            </a:r>
            <a:r>
              <a:rPr lang="zh-CN" altLang="en-US" sz="2000" b="1" dirty="0">
                <a:latin typeface="宋体" pitchFamily="2" charset="-122"/>
              </a:rPr>
              <a:t>为例。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740432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78237"/>
              </p:ext>
            </p:extLst>
          </p:nvPr>
        </p:nvGraphicFramePr>
        <p:xfrm>
          <a:off x="476528" y="2276872"/>
          <a:ext cx="3403983" cy="1737470"/>
        </p:xfrm>
        <a:graphic>
          <a:graphicData uri="http://schemas.openxmlformats.org/drawingml/2006/table">
            <a:tbl>
              <a:tblPr/>
              <a:tblGrid>
                <a:gridCol w="595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存储体</a:t>
                      </a:r>
                    </a:p>
                  </a:txBody>
                  <a:tcPr marT="45731" marB="45731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编址序列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A1  A0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T="45731" marB="45731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0000H, 0001H,……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0      0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4000H, 4001H,……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0      1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8000H, 8001H,……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1      0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C000H, C001H,……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1      1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014" y="2198678"/>
            <a:ext cx="4563853" cy="302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292E9F2-952C-4A72-AA8C-29C1884A1561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743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4.3 </a:t>
            </a: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多体交叉存储器</a:t>
            </a:r>
            <a:endParaRPr lang="zh-CN" altLang="en-US" sz="4000" dirty="0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</p:spPr>
        <p:txBody>
          <a:bodyPr/>
          <a:lstStyle/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Cambria Math" panose="02040503050406030204" pitchFamily="18" charset="0"/>
              </a:rPr>
              <a:t>存取控制方法（</a:t>
            </a:r>
            <a:r>
              <a:rPr lang="en-US" altLang="zh-CN" sz="2000" b="1" dirty="0" smtClean="0">
                <a:latin typeface="Cambria Math" panose="02040503050406030204" pitchFamily="18" charset="0"/>
              </a:rPr>
              <a:t>2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种）：</a:t>
            </a:r>
            <a:endParaRPr lang="en-US" altLang="zh-CN" sz="2000" b="1" dirty="0" smtClean="0">
              <a:latin typeface="Cambria Math" panose="02040503050406030204" pitchFamily="18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Cambria Math" panose="02040503050406030204" pitchFamily="18" charset="0"/>
              </a:rPr>
              <a:t>1) 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同时访问：所有存储体同时启动一次存储周期，相对各自的数据寄存器并行读写信息。</a:t>
            </a:r>
            <a:endParaRPr lang="en-US" altLang="zh-CN" sz="2000" b="1" dirty="0" smtClean="0">
              <a:latin typeface="Cambria Math" panose="02040503050406030204" pitchFamily="18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Cambria Math" panose="02040503050406030204" pitchFamily="18" charset="0"/>
              </a:rPr>
              <a:t>2) 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交叉访问：</a:t>
            </a:r>
            <a:r>
              <a:rPr lang="en-US" altLang="zh-CN" sz="2000" b="1" dirty="0" smtClean="0">
                <a:latin typeface="Cambria Math" panose="02040503050406030204" pitchFamily="18" charset="0"/>
              </a:rPr>
              <a:t>M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个存储体轮流启动各自访问周期，相邻两个存储体的最小启动间隔等于</a:t>
            </a:r>
            <a:r>
              <a:rPr lang="en-US" altLang="zh-CN" sz="2000" b="1" dirty="0" smtClean="0">
                <a:latin typeface="Cambria Math" panose="02040503050406030204" pitchFamily="18" charset="0"/>
              </a:rPr>
              <a:t>1/M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单存储体访问周期。</a:t>
            </a:r>
            <a:r>
              <a:rPr lang="en-US" altLang="zh-CN" sz="2000" b="1" dirty="0" smtClean="0">
                <a:latin typeface="Cambria Math" panose="02040503050406030204" pitchFamily="18" charset="0"/>
              </a:rPr>
              <a:t>(</a:t>
            </a:r>
            <a:r>
              <a:rPr lang="zh-CN" altLang="en-US" sz="2000" b="1" dirty="0" smtClean="0">
                <a:latin typeface="Cambria Math" panose="02040503050406030204" pitchFamily="18" charset="0"/>
              </a:rPr>
              <a:t>书中图</a:t>
            </a:r>
            <a:r>
              <a:rPr lang="en-US" altLang="zh-CN" sz="2000" b="1" dirty="0" smtClean="0">
                <a:latin typeface="Cambria Math" panose="02040503050406030204" pitchFamily="18" charset="0"/>
              </a:rPr>
              <a:t>4.18)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101799" y="3753899"/>
            <a:ext cx="4161601" cy="2646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657668-9402-4404-8E8B-B723E74E4E17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2708275"/>
            <a:ext cx="7129462" cy="1008063"/>
          </a:xfrm>
          <a:noFill/>
        </p:spPr>
        <p:txBody>
          <a:bodyPr/>
          <a:lstStyle/>
          <a:p>
            <a:pPr defTabSz="762000" eaLnBrk="1" hangingPunct="1">
              <a:lnSpc>
                <a:spcPct val="110000"/>
              </a:lnSpc>
            </a:pPr>
            <a:r>
              <a:rPr lang="zh-CN" altLang="en-US" sz="48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本章结束</a:t>
            </a:r>
          </a:p>
        </p:txBody>
      </p:sp>
    </p:spTree>
    <p:extLst>
      <p:ext uri="{BB962C8B-B14F-4D97-AF65-F5344CB8AC3E}">
        <p14:creationId xmlns:p14="http://schemas.microsoft.com/office/powerpoint/2010/main" val="128349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1FB0AF-3A05-41F7-8379-059A9495D7BE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程序的局部性原理</a:t>
            </a:r>
            <a:endParaRPr lang="zh-CN" altLang="en-US" sz="36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C00000"/>
                </a:solidFill>
                <a:latin typeface="宋体" pitchFamily="2" charset="-122"/>
              </a:rPr>
              <a:t>程序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的局部性</a:t>
            </a:r>
            <a:r>
              <a:rPr lang="zh-CN" altLang="en-US" sz="2000" b="1" dirty="0" smtClean="0">
                <a:latin typeface="宋体" pitchFamily="2" charset="-122"/>
              </a:rPr>
              <a:t>原理：程序</a:t>
            </a:r>
            <a:r>
              <a:rPr lang="zh-CN" altLang="en-US" sz="2000" b="1" dirty="0">
                <a:latin typeface="宋体" pitchFamily="2" charset="-122"/>
              </a:rPr>
              <a:t>在执行时呈现出局部性规律，即在一段时间内，整个程序的执行仅限于程序中的某一部分。相应地，</a:t>
            </a:r>
            <a:r>
              <a:rPr lang="zh-CN" altLang="en-US" sz="2000" b="1" dirty="0" smtClean="0">
                <a:latin typeface="宋体" pitchFamily="2" charset="-122"/>
              </a:rPr>
              <a:t>执行程序过程中所</a:t>
            </a:r>
            <a:r>
              <a:rPr lang="zh-CN" altLang="en-US" sz="2000" b="1" dirty="0">
                <a:latin typeface="宋体" pitchFamily="2" charset="-122"/>
              </a:rPr>
              <a:t>访问的存储空间也局限于某个内存区域</a:t>
            </a:r>
            <a:r>
              <a:rPr lang="zh-CN" altLang="en-US" sz="2000" b="1" dirty="0" smtClean="0">
                <a:latin typeface="宋体" pitchFamily="2" charset="-122"/>
              </a:rPr>
              <a:t>。</a:t>
            </a:r>
            <a:endParaRPr lang="en-US" altLang="zh-CN" sz="2000" b="1" dirty="0" smtClean="0"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latin typeface="宋体" pitchFamily="2" charset="-122"/>
              </a:rPr>
              <a:t>局部</a:t>
            </a:r>
            <a:r>
              <a:rPr lang="zh-CN" altLang="en-US" sz="2000" b="1" dirty="0">
                <a:latin typeface="宋体" pitchFamily="2" charset="-122"/>
              </a:rPr>
              <a:t>性原理又表现为：时间局部性和空间局部性</a:t>
            </a:r>
            <a:r>
              <a:rPr lang="zh-CN" altLang="en-US" sz="2000" b="1" dirty="0" smtClean="0">
                <a:latin typeface="宋体" pitchFamily="2" charset="-122"/>
              </a:rPr>
              <a:t>。</a:t>
            </a:r>
            <a:endParaRPr lang="en-US" altLang="zh-CN" sz="2000" b="1" dirty="0" smtClean="0"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C00000"/>
                </a:solidFill>
                <a:latin typeface="宋体" pitchFamily="2" charset="-122"/>
              </a:rPr>
              <a:t>时间局部性</a:t>
            </a:r>
            <a:r>
              <a:rPr lang="zh-CN" altLang="en-US" sz="2000" b="1" dirty="0" smtClean="0">
                <a:latin typeface="宋体" pitchFamily="2" charset="-122"/>
              </a:rPr>
              <a:t>：如果</a:t>
            </a:r>
            <a:r>
              <a:rPr lang="zh-CN" altLang="en-US" sz="2000" b="1" dirty="0">
                <a:latin typeface="宋体" pitchFamily="2" charset="-122"/>
              </a:rPr>
              <a:t>程序中的某条</a:t>
            </a:r>
            <a:r>
              <a:rPr lang="zh-CN" altLang="en-US" sz="2000" b="1" dirty="0" smtClean="0">
                <a:latin typeface="宋体" pitchFamily="2" charset="-122"/>
              </a:rPr>
              <a:t>指令</a:t>
            </a:r>
            <a:r>
              <a:rPr lang="zh-CN" altLang="en-US" sz="2000" b="1" dirty="0">
                <a:latin typeface="宋体" pitchFamily="2" charset="-122"/>
              </a:rPr>
              <a:t>被</a:t>
            </a:r>
            <a:r>
              <a:rPr lang="zh-CN" altLang="en-US" sz="2000" b="1" dirty="0" smtClean="0">
                <a:latin typeface="宋体" pitchFamily="2" charset="-122"/>
              </a:rPr>
              <a:t>执行</a:t>
            </a:r>
            <a:r>
              <a:rPr lang="zh-CN" altLang="en-US" sz="2000" b="1" dirty="0">
                <a:latin typeface="宋体" pitchFamily="2" charset="-122"/>
              </a:rPr>
              <a:t>，则不久之后该指令可能再次被执行；如果某数据被访问，则不久之后该数据可能再次被访问</a:t>
            </a:r>
            <a:r>
              <a:rPr lang="zh-CN" altLang="en-US" sz="2000" b="1" dirty="0" smtClean="0">
                <a:latin typeface="宋体" pitchFamily="2" charset="-122"/>
              </a:rPr>
              <a:t>。</a:t>
            </a:r>
            <a:endParaRPr lang="en-US" altLang="zh-CN" sz="2000" b="1" dirty="0" smtClean="0">
              <a:latin typeface="宋体" pitchFamily="2" charset="-122"/>
            </a:endParaRPr>
          </a:p>
          <a:p>
            <a:pPr indent="542925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C00000"/>
                </a:solidFill>
                <a:latin typeface="宋体" pitchFamily="2" charset="-122"/>
              </a:rPr>
              <a:t>空间局部性</a:t>
            </a:r>
            <a:r>
              <a:rPr lang="zh-CN" altLang="en-US" sz="2000" b="1" dirty="0">
                <a:latin typeface="宋体" pitchFamily="2" charset="-122"/>
              </a:rPr>
              <a:t>：如果程序中的某条指令被执行，则不久之后该</a:t>
            </a:r>
            <a:r>
              <a:rPr lang="zh-CN" altLang="en-US" sz="2000" b="1" dirty="0" smtClean="0">
                <a:latin typeface="宋体" pitchFamily="2" charset="-122"/>
              </a:rPr>
              <a:t>指令附近的指令可能被</a:t>
            </a:r>
            <a:r>
              <a:rPr lang="zh-CN" altLang="en-US" sz="2000" b="1" dirty="0">
                <a:latin typeface="宋体" pitchFamily="2" charset="-122"/>
              </a:rPr>
              <a:t>执行</a:t>
            </a:r>
            <a:r>
              <a:rPr lang="zh-CN" altLang="en-US" sz="2000" b="1" dirty="0" smtClean="0">
                <a:latin typeface="宋体" pitchFamily="2" charset="-122"/>
              </a:rPr>
              <a:t>；如果程序</a:t>
            </a:r>
            <a:r>
              <a:rPr lang="zh-CN" altLang="en-US" sz="2000" b="1" dirty="0">
                <a:latin typeface="宋体" pitchFamily="2" charset="-122"/>
              </a:rPr>
              <a:t>访问了某个存储单元，则不久</a:t>
            </a:r>
            <a:r>
              <a:rPr lang="zh-CN" altLang="en-US" sz="2000" b="1" dirty="0" smtClean="0">
                <a:latin typeface="宋体" pitchFamily="2" charset="-122"/>
              </a:rPr>
              <a:t>之后，其</a:t>
            </a:r>
            <a:r>
              <a:rPr lang="zh-CN" altLang="en-US" sz="2000" b="1" dirty="0">
                <a:latin typeface="宋体" pitchFamily="2" charset="-122"/>
              </a:rPr>
              <a:t>附近的存储单元也将被访问</a:t>
            </a:r>
            <a:r>
              <a:rPr lang="zh-CN" altLang="en-US" sz="2000" b="1" dirty="0" smtClean="0">
                <a:latin typeface="宋体" pitchFamily="2" charset="-122"/>
              </a:rPr>
              <a:t>。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9464" name="动作按钮: 上一张 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51725" y="692150"/>
            <a:ext cx="649288" cy="433388"/>
          </a:xfrm>
          <a:prstGeom prst="actionButtonReturn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49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2D4A9E-FB13-4BA9-8F8E-A7F1C1C73BF0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4.0 </a:t>
            </a: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存储系统</a:t>
            </a:r>
            <a:endParaRPr lang="zh-CN" altLang="en-US" sz="4000" dirty="0" smtClean="0"/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552575" y="1490663"/>
            <a:ext cx="5832475" cy="2898775"/>
          </a:xfrm>
          <a:prstGeom prst="rect">
            <a:avLst/>
          </a:prstGeom>
          <a:solidFill>
            <a:schemeClr val="accent3"/>
          </a:solidFill>
          <a:ln w="28575">
            <a:solidFill>
              <a:srgbClr val="0070C0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kumimoji="1"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CPU</a:t>
            </a:r>
          </a:p>
          <a:p>
            <a:pPr eaLnBrk="1" hangingPunct="1">
              <a:defRPr/>
            </a:pPr>
            <a:endParaRPr kumimoji="1" lang="en-US" altLang="zh-CN" sz="2000" b="1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552575" y="4625975"/>
            <a:ext cx="5832475" cy="6080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主存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（常用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DRAM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实现）</a:t>
            </a:r>
            <a:endParaRPr kumimoji="1" lang="zh-CN" altLang="en-US" sz="2000" b="1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1552575" y="5662613"/>
            <a:ext cx="5832475" cy="473075"/>
          </a:xfrm>
          <a:prstGeom prst="rect">
            <a:avLst/>
          </a:prstGeom>
          <a:solidFill>
            <a:srgbClr val="C3E3E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虚拟存储器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（常用硬盘等辅存实现）</a:t>
            </a:r>
            <a:endParaRPr kumimoji="1" lang="zh-CN" altLang="en-US" sz="2000" b="1" dirty="0">
              <a:solidFill>
                <a:srgbClr val="00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5151438" y="4152900"/>
            <a:ext cx="0" cy="473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4468813" y="5233988"/>
            <a:ext cx="0" cy="428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435600" y="1628775"/>
            <a:ext cx="1685925" cy="431800"/>
          </a:xfrm>
          <a:prstGeom prst="rect">
            <a:avLst/>
          </a:prstGeom>
          <a:solidFill>
            <a:schemeClr val="accent3">
              <a:lumMod val="9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Register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203575" y="1628775"/>
            <a:ext cx="1685925" cy="431800"/>
          </a:xfrm>
          <a:prstGeom prst="rect">
            <a:avLst/>
          </a:prstGeom>
          <a:solidFill>
            <a:schemeClr val="accent3">
              <a:lumMod val="9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Register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763713" y="2308225"/>
            <a:ext cx="5472112" cy="1960563"/>
          </a:xfrm>
          <a:prstGeom prst="rect">
            <a:avLst/>
          </a:prstGeom>
          <a:solidFill>
            <a:schemeClr val="accent6">
              <a:lumMod val="20000"/>
              <a:lumOff val="80000"/>
              <a:alpha val="32000"/>
            </a:schemeClr>
          </a:solidFill>
          <a:ln w="28575">
            <a:solidFill>
              <a:srgbClr val="FF0000"/>
            </a:solidFill>
            <a:prstDash val="sysDash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kumimoji="1"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Cache</a:t>
            </a:r>
          </a:p>
          <a:p>
            <a:pPr eaLnBrk="1" hangingPunct="1">
              <a:defRPr/>
            </a:pPr>
            <a:endParaRPr kumimoji="1" lang="en-US" altLang="zh-CN" sz="2000" b="1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3192463" y="3757613"/>
            <a:ext cx="3916362" cy="395287"/>
          </a:xfrm>
          <a:prstGeom prst="rect">
            <a:avLst/>
          </a:prstGeom>
          <a:solidFill>
            <a:srgbClr val="FF858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L3 Cache</a:t>
            </a: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5424488" y="3098800"/>
            <a:ext cx="1684337" cy="395288"/>
          </a:xfrm>
          <a:prstGeom prst="rect">
            <a:avLst/>
          </a:prstGeom>
          <a:solidFill>
            <a:srgbClr val="FFAAAA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L2 Cache</a:t>
            </a: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3192463" y="3098800"/>
            <a:ext cx="1684337" cy="395288"/>
          </a:xfrm>
          <a:prstGeom prst="rect">
            <a:avLst/>
          </a:prstGeom>
          <a:solidFill>
            <a:srgbClr val="FFAAAA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000" b="1" dirty="0">
                <a:latin typeface="Arial" pitchFamily="34" charset="0"/>
                <a:ea typeface="宋体" pitchFamily="2" charset="-122"/>
                <a:cs typeface="Arial" pitchFamily="34" charset="0"/>
              </a:rPr>
              <a:t>L2 Cache</a:t>
            </a: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5422900" y="2439988"/>
            <a:ext cx="1685925" cy="409575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L1 Cache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3205163" y="2439988"/>
            <a:ext cx="1684337" cy="409575"/>
          </a:xfrm>
          <a:prstGeom prst="rect">
            <a:avLst/>
          </a:prstGeom>
          <a:solidFill>
            <a:srgbClr val="FFCDC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en-US" altLang="zh-CN" sz="2000" b="1" dirty="0">
                <a:latin typeface="Arial" pitchFamily="34" charset="0"/>
                <a:ea typeface="宋体" pitchFamily="2" charset="-122"/>
                <a:cs typeface="Arial" pitchFamily="34" charset="0"/>
              </a:rPr>
              <a:t>L1 Cache</a:t>
            </a: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6265863" y="3509963"/>
            <a:ext cx="0" cy="247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>
            <a:off x="4035425" y="3490913"/>
            <a:ext cx="0" cy="247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0"/>
          <p:cNvSpPr>
            <a:spLocks noChangeShapeType="1"/>
          </p:cNvSpPr>
          <p:nvPr/>
        </p:nvSpPr>
        <p:spPr bwMode="auto">
          <a:xfrm>
            <a:off x="4038600" y="2851150"/>
            <a:ext cx="0" cy="247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0"/>
          <p:cNvSpPr>
            <a:spLocks noChangeShapeType="1"/>
          </p:cNvSpPr>
          <p:nvPr/>
        </p:nvSpPr>
        <p:spPr bwMode="auto">
          <a:xfrm>
            <a:off x="6265863" y="2851150"/>
            <a:ext cx="0" cy="247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65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2D4A9E-FB13-4BA9-8F8E-A7F1C1C73BF0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4.1 </a:t>
            </a: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主存简介</a:t>
            </a:r>
            <a:endParaRPr lang="zh-CN" altLang="en-US" sz="4000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一、存储器分类</a:t>
            </a:r>
            <a:endParaRPr lang="en-US" altLang="zh-CN" sz="24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latin typeface="Arial" charset="0"/>
                <a:cs typeface="Arial" charset="0"/>
              </a:rPr>
              <a:t>按照存储器</a:t>
            </a:r>
            <a:r>
              <a:rPr lang="zh-CN" altLang="en-US" sz="2000" b="1" dirty="0" smtClean="0">
                <a:latin typeface="Arial" charset="0"/>
                <a:cs typeface="Arial" charset="0"/>
              </a:rPr>
              <a:t>功能和</a:t>
            </a:r>
            <a:endParaRPr lang="en-US" altLang="zh-CN" sz="2000" b="1" dirty="0" smtClean="0">
              <a:latin typeface="Arial" charset="0"/>
              <a:cs typeface="Arial" charset="0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Arial" charset="0"/>
                <a:cs typeface="Arial" charset="0"/>
              </a:rPr>
              <a:t>存储介质类型可以对存</a:t>
            </a:r>
            <a:endParaRPr lang="en-US" altLang="zh-CN" sz="2000" b="1" dirty="0" smtClean="0">
              <a:latin typeface="Arial" charset="0"/>
              <a:cs typeface="Arial" charset="0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Arial" charset="0"/>
                <a:cs typeface="Arial" charset="0"/>
              </a:rPr>
              <a:t>储器进行如下分类：</a:t>
            </a:r>
            <a:endParaRPr lang="en-US" altLang="zh-CN" sz="2000" b="1" dirty="0" smtClean="0">
              <a:latin typeface="Arial" charset="0"/>
              <a:cs typeface="Arial" charset="0"/>
            </a:endParaRPr>
          </a:p>
          <a:p>
            <a:pPr indent="623888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Arial" charset="0"/>
              <a:cs typeface="Arial" charset="0"/>
            </a:endParaRP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52830"/>
              </p:ext>
            </p:extLst>
          </p:nvPr>
        </p:nvGraphicFramePr>
        <p:xfrm>
          <a:off x="3491880" y="1076682"/>
          <a:ext cx="4686120" cy="525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3124080" imgH="3504960" progId="Equation.DSMT4">
                  <p:embed/>
                </p:oleObj>
              </mc:Choice>
              <mc:Fallback>
                <p:oleObj name="Equation" r:id="rId3" imgW="3124080" imgH="3504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1880" y="1076682"/>
                        <a:ext cx="4686120" cy="5257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777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2D4A9E-FB13-4BA9-8F8E-A7F1C1C73BF0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4.1 </a:t>
            </a: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主存简介</a:t>
            </a:r>
            <a:endParaRPr lang="zh-CN" altLang="en-US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3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12875"/>
                <a:ext cx="8280000" cy="49307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400" b="1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二、主存的主要技术指标</a:t>
                </a:r>
                <a:endParaRPr lang="en-US" altLang="zh-CN" sz="2400" b="1" dirty="0" smtClean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  <a:p>
                <a:pPr indent="539750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latin typeface="Arial" charset="0"/>
                    <a:cs typeface="Arial" charset="0"/>
                  </a:rPr>
                  <a:t>1</a:t>
                </a:r>
                <a:r>
                  <a:rPr lang="zh-CN" altLang="en-US" sz="2000" b="1" dirty="0" smtClean="0">
                    <a:latin typeface="Arial" charset="0"/>
                    <a:cs typeface="Arial" charset="0"/>
                  </a:rPr>
                  <a:t>）容量</a:t>
                </a:r>
                <a:endParaRPr lang="en-US" altLang="zh-CN" sz="2000" b="1" dirty="0" smtClean="0">
                  <a:latin typeface="Arial" charset="0"/>
                  <a:cs typeface="Arial" charset="0"/>
                </a:endParaRPr>
              </a:p>
              <a:p>
                <a:pPr indent="539750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Arial" charset="0"/>
                  </a:rPr>
                  <a:t>★ </a:t>
                </a:r>
                <a:r>
                  <a:rPr lang="zh-CN" altLang="en-US" sz="2000" b="1" dirty="0" smtClean="0">
                    <a:latin typeface="Arial" charset="0"/>
                    <a:cs typeface="Arial" charset="0"/>
                  </a:rPr>
                  <a:t>主存的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最小存储单位</a:t>
                </a:r>
                <a:r>
                  <a:rPr lang="zh-CN" altLang="en-US" sz="2000" b="1" dirty="0" smtClean="0">
                    <a:latin typeface="Arial" charset="0"/>
                    <a:cs typeface="Arial" charset="0"/>
                  </a:rPr>
                  <a:t>是位</a:t>
                </a:r>
                <a:r>
                  <a:rPr lang="en-US" altLang="zh-CN" sz="2000" b="1" dirty="0" smtClean="0">
                    <a:latin typeface="Arial" charset="0"/>
                    <a:cs typeface="Arial" charset="0"/>
                  </a:rPr>
                  <a:t>(bit)</a:t>
                </a:r>
                <a:r>
                  <a:rPr lang="zh-CN" altLang="en-US" sz="2000" b="1" dirty="0" smtClean="0">
                    <a:latin typeface="Arial" charset="0"/>
                    <a:cs typeface="Arial" charset="0"/>
                  </a:rPr>
                  <a:t>，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最小访问单位</a:t>
                </a:r>
                <a:r>
                  <a:rPr lang="zh-CN" altLang="en-US" sz="2000" b="1" dirty="0" smtClean="0">
                    <a:latin typeface="Arial" charset="0"/>
                    <a:cs typeface="Arial" charset="0"/>
                  </a:rPr>
                  <a:t>是字节</a:t>
                </a:r>
                <a:r>
                  <a:rPr lang="en-US" altLang="zh-CN" sz="2000" b="1" dirty="0" smtClean="0">
                    <a:latin typeface="Arial" charset="0"/>
                    <a:cs typeface="Arial" charset="0"/>
                  </a:rPr>
                  <a:t>(byte)</a:t>
                </a:r>
                <a:r>
                  <a:rPr lang="zh-CN" altLang="en-US" sz="2000" b="1" dirty="0" smtClean="0">
                    <a:latin typeface="Arial" charset="0"/>
                    <a:cs typeface="Arial" charset="0"/>
                  </a:rPr>
                  <a:t>。</a:t>
                </a:r>
                <a:endParaRPr lang="en-US" altLang="zh-CN" sz="2000" b="1" dirty="0" smtClean="0">
                  <a:latin typeface="Arial" charset="0"/>
                  <a:cs typeface="Arial" charset="0"/>
                </a:endParaRPr>
              </a:p>
              <a:p>
                <a:pPr indent="539750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latin typeface="宋体" panose="02010600030101010101" pitchFamily="2" charset="-122"/>
                    <a:ea typeface="宋体" panose="02010600030101010101" pitchFamily="2" charset="-122"/>
                    <a:cs typeface="Arial" charset="0"/>
                  </a:rPr>
                  <a:t>★ </a:t>
                </a:r>
                <a:r>
                  <a:rPr lang="zh-CN" altLang="en-US" sz="2000" b="1" dirty="0" smtClean="0">
                    <a:latin typeface="Arial" charset="0"/>
                    <a:cs typeface="Arial" charset="0"/>
                  </a:rPr>
                  <a:t>描述存储器容量的常见符号标记有“数”和“量”两种标记：</a:t>
                </a:r>
                <a:endParaRPr lang="en-US" altLang="zh-CN" sz="2000" b="1" dirty="0" smtClean="0">
                  <a:latin typeface="Arial" charset="0"/>
                  <a:cs typeface="Arial" charset="0"/>
                </a:endParaRPr>
              </a:p>
              <a:p>
                <a:pPr indent="539750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latin typeface="Arial" charset="0"/>
                    <a:cs typeface="Arial" charset="0"/>
                  </a:rPr>
                  <a:t> </a:t>
                </a:r>
                <a:r>
                  <a:rPr lang="en-US" altLang="zh-CN" sz="2000" b="1" dirty="0" smtClean="0">
                    <a:latin typeface="Arial" charset="0"/>
                    <a:cs typeface="Arial" charset="0"/>
                  </a:rPr>
                  <a:t>     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数的符号标记</a:t>
                </a:r>
                <a:r>
                  <a:rPr lang="zh-CN" altLang="en-US" sz="2000" b="1" dirty="0" smtClean="0">
                    <a:latin typeface="Arial" charset="0"/>
                    <a:cs typeface="Arial" charset="0"/>
                  </a:rPr>
                  <a:t>：</a:t>
                </a:r>
                <a:r>
                  <a:rPr lang="en-US" altLang="zh-CN" sz="2000" b="1" dirty="0" smtClean="0">
                    <a:latin typeface="Arial" charset="0"/>
                    <a:cs typeface="Arial" charset="0"/>
                  </a:rPr>
                  <a:t>K</a:t>
                </a:r>
                <a:r>
                  <a:rPr lang="zh-CN" altLang="en-US" sz="2000" b="1" dirty="0" smtClean="0">
                    <a:latin typeface="Arial" charset="0"/>
                    <a:cs typeface="Arial" charset="0"/>
                  </a:rPr>
                  <a:t>、</a:t>
                </a:r>
                <a:r>
                  <a:rPr lang="en-US" altLang="zh-CN" sz="2000" b="1" dirty="0" smtClean="0">
                    <a:latin typeface="Arial" charset="0"/>
                    <a:cs typeface="Arial" charset="0"/>
                  </a:rPr>
                  <a:t>M</a:t>
                </a:r>
                <a:r>
                  <a:rPr lang="zh-CN" altLang="en-US" sz="2000" b="1" dirty="0" smtClean="0">
                    <a:latin typeface="Arial" charset="0"/>
                    <a:cs typeface="Arial" charset="0"/>
                  </a:rPr>
                  <a:t>、</a:t>
                </a:r>
                <a:r>
                  <a:rPr lang="en-US" altLang="zh-CN" sz="2000" b="1" dirty="0" smtClean="0">
                    <a:latin typeface="Arial" charset="0"/>
                    <a:cs typeface="Arial" charset="0"/>
                  </a:rPr>
                  <a:t>G</a:t>
                </a:r>
                <a:r>
                  <a:rPr lang="zh-CN" altLang="en-US" sz="2000" b="1" dirty="0" smtClean="0">
                    <a:latin typeface="Arial" charset="0"/>
                    <a:cs typeface="Arial" charset="0"/>
                  </a:rPr>
                  <a:t>、</a:t>
                </a:r>
                <a:r>
                  <a:rPr lang="en-US" altLang="zh-CN" sz="2000" b="1" dirty="0" smtClean="0">
                    <a:latin typeface="Arial" charset="0"/>
                    <a:cs typeface="Arial" charset="0"/>
                  </a:rPr>
                  <a:t>T </a:t>
                </a:r>
                <a:r>
                  <a:rPr lang="zh-CN" altLang="en-US" sz="2000" b="1" dirty="0" smtClean="0">
                    <a:latin typeface="Arial" charset="0"/>
                    <a:cs typeface="Arial" charset="0"/>
                  </a:rPr>
                  <a:t>等等，其中：</a:t>
                </a:r>
                <a:endParaRPr lang="en-US" altLang="zh-CN" sz="2000" b="1" dirty="0" smtClean="0">
                  <a:latin typeface="Arial" charset="0"/>
                  <a:cs typeface="Arial" charset="0"/>
                </a:endParaRPr>
              </a:p>
              <a:p>
                <a:pPr indent="539750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latin typeface="Arial" charset="0"/>
                    <a:cs typeface="Arial" charset="0"/>
                  </a:rPr>
                  <a:t> </a:t>
                </a:r>
                <a:r>
                  <a:rPr lang="en-US" altLang="zh-CN" sz="2000" b="1" dirty="0" smtClean="0">
                    <a:latin typeface="Arial" charset="0"/>
                    <a:cs typeface="Arial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Arial" charset="0"/>
                      </a:rPr>
                      <m:t>𝟏𝐊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Arial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Arial" charset="0"/>
                          </a:rPr>
                          <m:t>𝟏𝟎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Arial" charset="0"/>
                      </a:rPr>
                      <m:t>𝟏𝟎𝟐𝟒</m:t>
                    </m:r>
                  </m:oMath>
                </a14:m>
                <a:endParaRPr lang="en-US" altLang="zh-CN" sz="2000" b="1" dirty="0" smtClean="0">
                  <a:latin typeface="Arial" charset="0"/>
                  <a:cs typeface="Arial" charset="0"/>
                </a:endParaRPr>
              </a:p>
              <a:p>
                <a:pPr indent="539750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latin typeface="Arial" charset="0"/>
                    <a:cs typeface="Arial" charset="0"/>
                  </a:rPr>
                  <a:t> </a:t>
                </a:r>
                <a:r>
                  <a:rPr lang="en-US" altLang="zh-CN" sz="2000" b="1" dirty="0" smtClean="0">
                    <a:latin typeface="Arial" charset="0"/>
                    <a:cs typeface="Arial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000" b="1" i="0">
                        <a:latin typeface="Cambria Math" panose="02040503050406030204" pitchFamily="18" charset="0"/>
                        <a:cs typeface="Arial" charset="0"/>
                      </a:rPr>
                      <m:t>𝟏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Arial" charset="0"/>
                      </a:rPr>
                      <m:t>𝐌</m:t>
                    </m:r>
                    <m:r>
                      <a:rPr lang="en-US" altLang="zh-CN" sz="2000" b="1" i="0"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zh-CN" sz="2000" b="1" i="0">
                            <a:latin typeface="Cambria Math" panose="02040503050406030204" pitchFamily="18" charset="0"/>
                            <a:cs typeface="Arial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cs typeface="Arial" charset="0"/>
                          </a:rPr>
                          <m:t>𝟐</m:t>
                        </m:r>
                        <m:r>
                          <a:rPr lang="en-US" altLang="zh-CN" sz="2000" b="1" i="0">
                            <a:latin typeface="Cambria Math" panose="02040503050406030204" pitchFamily="18" charset="0"/>
                            <a:cs typeface="Arial" charset="0"/>
                          </a:rPr>
                          <m:t>𝟎</m:t>
                        </m:r>
                      </m:sup>
                    </m:sSup>
                    <m:r>
                      <a:rPr lang="en-US" altLang="zh-CN" sz="2000" b="1" i="0"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Arial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Arial" charset="0"/>
                          </a:rPr>
                          <m:t>𝟏𝟎</m:t>
                        </m:r>
                      </m:sup>
                    </m:sSup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Arial" charset="0"/>
                      </a:rPr>
                      <m:t>𝐊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zh-CN" sz="2000" b="1" i="0">
                        <a:latin typeface="Cambria Math" panose="02040503050406030204" pitchFamily="18" charset="0"/>
                        <a:cs typeface="Arial" charset="0"/>
                      </a:rPr>
                      <m:t>𝟏𝟎𝟐𝟒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Arial" charset="0"/>
                      </a:rPr>
                      <m:t>𝐊</m:t>
                    </m:r>
                  </m:oMath>
                </a14:m>
                <a:endParaRPr lang="en-US" altLang="zh-CN" sz="2000" b="1" dirty="0">
                  <a:latin typeface="Arial" charset="0"/>
                  <a:cs typeface="Arial" charset="0"/>
                </a:endParaRPr>
              </a:p>
              <a:p>
                <a:pPr indent="539750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cs typeface="Arial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cs typeface="Arial" charset="0"/>
                      </a:rPr>
                      <m:t>𝟏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Arial" charset="0"/>
                      </a:rPr>
                      <m:t>𝐆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cs typeface="Arial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cs typeface="Arial" charset="0"/>
                          </a:rPr>
                          <m:t>𝟑</m:t>
                        </m:r>
                        <m:r>
                          <a:rPr lang="en-US" altLang="zh-CN" sz="2000" b="1">
                            <a:latin typeface="Cambria Math" panose="02040503050406030204" pitchFamily="18" charset="0"/>
                            <a:cs typeface="Arial" charset="0"/>
                          </a:rPr>
                          <m:t>𝟎</m:t>
                        </m:r>
                      </m:sup>
                    </m:sSup>
                    <m:r>
                      <a:rPr lang="en-US" altLang="zh-CN" sz="2000" b="1"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Arial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Arial" charset="0"/>
                          </a:rPr>
                          <m:t>𝟏𝟎</m:t>
                        </m:r>
                      </m:sup>
                    </m:sSup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Arial" charset="0"/>
                      </a:rPr>
                      <m:t>𝐌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cs typeface="Arial" charset="0"/>
                      </a:rPr>
                      <m:t>𝟏𝟎𝟐𝟒𝐌</m:t>
                    </m:r>
                  </m:oMath>
                </a14:m>
                <a:endParaRPr lang="en-US" altLang="zh-CN" sz="2000" b="1" dirty="0">
                  <a:latin typeface="Arial" charset="0"/>
                  <a:cs typeface="Arial" charset="0"/>
                </a:endParaRPr>
              </a:p>
              <a:p>
                <a:pPr indent="539750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cs typeface="Arial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cs typeface="Arial" charset="0"/>
                      </a:rPr>
                      <m:t>𝟏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Arial" charset="0"/>
                      </a:rPr>
                      <m:t>𝐓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cs typeface="Arial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cs typeface="Arial" charset="0"/>
                          </a:rPr>
                          <m:t>𝟒</m:t>
                        </m:r>
                        <m:r>
                          <a:rPr lang="en-US" altLang="zh-CN" sz="2000" b="1">
                            <a:latin typeface="Cambria Math" panose="02040503050406030204" pitchFamily="18" charset="0"/>
                            <a:cs typeface="Arial" charset="0"/>
                          </a:rPr>
                          <m:t>𝟎</m:t>
                        </m:r>
                      </m:sup>
                    </m:sSup>
                    <m:r>
                      <a:rPr lang="en-US" altLang="zh-CN" sz="2000" b="1"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Arial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Arial" charset="0"/>
                          </a:rPr>
                          <m:t>𝟏𝟎</m:t>
                        </m:r>
                      </m:sup>
                    </m:sSup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Arial" charset="0"/>
                      </a:rPr>
                      <m:t>𝐆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cs typeface="Arial" charset="0"/>
                      </a:rPr>
                      <m:t>𝟏𝟎𝟐𝟒𝐆</m:t>
                    </m:r>
                  </m:oMath>
                </a14:m>
                <a:endParaRPr lang="en-US" altLang="zh-CN" sz="2000" b="1" dirty="0" smtClean="0">
                  <a:latin typeface="Arial" charset="0"/>
                  <a:cs typeface="Arial" charset="0"/>
                </a:endParaRPr>
              </a:p>
              <a:p>
                <a:pPr indent="539750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latin typeface="Arial" charset="0"/>
                    <a:cs typeface="Arial" charset="0"/>
                  </a:rPr>
                  <a:t> </a:t>
                </a:r>
                <a:r>
                  <a:rPr lang="en-US" altLang="zh-CN" sz="2000" b="1" dirty="0" smtClean="0">
                    <a:latin typeface="Arial" charset="0"/>
                    <a:cs typeface="Arial" charset="0"/>
                  </a:rPr>
                  <a:t>      </a:t>
                </a:r>
              </a:p>
            </p:txBody>
          </p:sp>
        </mc:Choice>
        <mc:Fallback xmlns="">
          <p:sp>
            <p:nvSpPr>
              <p:cNvPr id="717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12875"/>
                <a:ext cx="8280000" cy="4930775"/>
              </a:xfrm>
              <a:blipFill>
                <a:blip r:embed="rId2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2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2D4A9E-FB13-4BA9-8F8E-A7F1C1C73BF0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4.1 </a:t>
            </a: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主存简介</a:t>
            </a:r>
            <a:endParaRPr lang="zh-CN" altLang="en-US" sz="4000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</p:spPr>
        <p:txBody>
          <a:bodyPr/>
          <a:lstStyle/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     量的符号标记</a:t>
            </a:r>
            <a:r>
              <a:rPr lang="zh-CN" altLang="en-US" sz="2000" b="1" dirty="0" smtClean="0">
                <a:latin typeface="Arial" charset="0"/>
                <a:cs typeface="Arial" charset="0"/>
              </a:rPr>
              <a:t>：</a:t>
            </a:r>
            <a:r>
              <a:rPr lang="en-US" altLang="zh-CN" sz="2000" b="1" dirty="0" smtClean="0">
                <a:latin typeface="Arial" charset="0"/>
                <a:cs typeface="Arial" charset="0"/>
              </a:rPr>
              <a:t>bit</a:t>
            </a:r>
            <a:r>
              <a:rPr lang="zh-CN" altLang="en-US" sz="2000" b="1" dirty="0" smtClean="0">
                <a:latin typeface="Arial" charset="0"/>
                <a:cs typeface="Arial" charset="0"/>
              </a:rPr>
              <a:t>、</a:t>
            </a:r>
            <a:r>
              <a:rPr lang="en-US" altLang="zh-CN" sz="2000" b="1" dirty="0" smtClean="0">
                <a:latin typeface="Arial" charset="0"/>
                <a:cs typeface="Arial" charset="0"/>
              </a:rPr>
              <a:t>byte</a:t>
            </a:r>
            <a:r>
              <a:rPr lang="zh-CN" altLang="en-US" sz="2000" b="1" dirty="0" smtClean="0">
                <a:latin typeface="Arial" charset="0"/>
                <a:cs typeface="Arial" charset="0"/>
              </a:rPr>
              <a:t>、</a:t>
            </a:r>
            <a:r>
              <a:rPr lang="en-US" altLang="zh-CN" sz="2000" b="1" dirty="0" smtClean="0">
                <a:latin typeface="Arial" charset="0"/>
                <a:cs typeface="Arial" charset="0"/>
              </a:rPr>
              <a:t>word</a:t>
            </a:r>
            <a:r>
              <a:rPr lang="zh-CN" altLang="en-US" sz="2000" b="1" dirty="0" smtClean="0">
                <a:latin typeface="Arial" charset="0"/>
                <a:cs typeface="Arial" charset="0"/>
              </a:rPr>
              <a:t>、</a:t>
            </a:r>
            <a:r>
              <a:rPr lang="en-US" altLang="zh-CN" sz="2000" b="1" dirty="0" err="1" smtClean="0">
                <a:latin typeface="Arial" charset="0"/>
                <a:cs typeface="Arial" charset="0"/>
              </a:rPr>
              <a:t>dword</a:t>
            </a:r>
            <a:r>
              <a:rPr lang="zh-CN" altLang="en-US" sz="2000" b="1" dirty="0" smtClean="0">
                <a:latin typeface="Arial" charset="0"/>
                <a:cs typeface="Arial" charset="0"/>
              </a:rPr>
              <a:t>等等，其中：</a:t>
            </a:r>
            <a:endParaRPr lang="en-US" altLang="zh-CN" sz="2000" b="1" dirty="0" smtClean="0">
              <a:latin typeface="Arial" charset="0"/>
              <a:cs typeface="Arial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latin typeface="Arial" charset="0"/>
                <a:cs typeface="Arial" charset="0"/>
              </a:rPr>
              <a:t> </a:t>
            </a:r>
            <a:r>
              <a:rPr lang="en-US" altLang="zh-CN" sz="2000" b="1" dirty="0" smtClean="0">
                <a:latin typeface="Arial" charset="0"/>
                <a:cs typeface="Arial" charset="0"/>
              </a:rPr>
              <a:t>     1 bit</a:t>
            </a:r>
            <a:r>
              <a:rPr lang="zh-CN" altLang="en-US" sz="2000" b="1" dirty="0" smtClean="0">
                <a:latin typeface="Arial" charset="0"/>
                <a:cs typeface="Arial" charset="0"/>
              </a:rPr>
              <a:t>（最小存储单位），缩写为 </a:t>
            </a:r>
            <a:r>
              <a:rPr lang="en-US" altLang="zh-CN" sz="2000" b="1" dirty="0" smtClean="0">
                <a:latin typeface="Arial" charset="0"/>
                <a:cs typeface="Arial" charset="0"/>
              </a:rPr>
              <a:t>b</a:t>
            </a: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latin typeface="Arial" charset="0"/>
                <a:cs typeface="Arial" charset="0"/>
              </a:rPr>
              <a:t> </a:t>
            </a:r>
            <a:r>
              <a:rPr lang="en-US" altLang="zh-CN" sz="2000" b="1" dirty="0" smtClean="0">
                <a:latin typeface="Arial" charset="0"/>
                <a:cs typeface="Arial" charset="0"/>
              </a:rPr>
              <a:t>     1 byte 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 8 bit 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（最小访问单位），缩写为 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1 word = 16 bit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，缩写为 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1 </a:t>
            </a:r>
            <a:r>
              <a:rPr lang="en-US" altLang="zh-CN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dword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32 bit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，一般不缩写</a:t>
            </a:r>
            <a:endParaRPr lang="en-US" altLang="zh-CN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本书中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表示存储容量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的方法有两种：</a:t>
            </a:r>
            <a:endParaRPr lang="en-US" altLang="zh-CN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①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“数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+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字母”法：例如，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16KB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256Mb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1Gb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64GB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等等；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②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“数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×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单元位数”法：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16K×8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256M×1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1G×1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64G×8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64M×4 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等等；</a:t>
            </a:r>
            <a:endParaRPr lang="en-US" altLang="zh-CN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78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2D4A9E-FB13-4BA9-8F8E-A7F1C1C73BF0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4.1 </a:t>
            </a: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主存简介</a:t>
            </a:r>
            <a:endParaRPr lang="zh-CN" altLang="en-US" sz="4000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</p:spPr>
        <p:txBody>
          <a:bodyPr/>
          <a:lstStyle/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Arial" charset="0"/>
                <a:cs typeface="Arial" charset="0"/>
              </a:rPr>
              <a:t>2</a:t>
            </a:r>
            <a:r>
              <a:rPr lang="zh-CN" altLang="en-US" sz="2000" b="1" dirty="0" smtClean="0">
                <a:latin typeface="Arial" charset="0"/>
                <a:cs typeface="Arial" charset="0"/>
              </a:rPr>
              <a:t>）访问速度</a:t>
            </a:r>
            <a:endParaRPr lang="en-US" altLang="zh-CN" sz="2000" b="1" dirty="0" smtClean="0">
              <a:latin typeface="Arial" charset="0"/>
              <a:cs typeface="Arial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charset="0"/>
              </a:rPr>
              <a:t>描述存储器访问速度的指标有两个：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  <a:cs typeface="Arial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charset="0"/>
              </a:rPr>
              <a:t>★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charset="0"/>
              </a:rPr>
              <a:t>存取时间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charset="0"/>
              </a:rPr>
              <a:t>：指启动一次存储器操作（读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charset="0"/>
              </a:rPr>
              <a:t>/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charset="0"/>
              </a:rPr>
              <a:t>写）到完成该操作所用的时间。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  <a:cs typeface="Arial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charset="0"/>
              </a:rPr>
              <a:t>★ 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charset="0"/>
              </a:rPr>
              <a:t>存储器周期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charset="0"/>
              </a:rPr>
              <a:t>：指连续启动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charset="0"/>
              </a:rPr>
              <a:t>2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charset="0"/>
              </a:rPr>
              <a:t>次独立的存储器操作所需的最小间隔。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  <a:cs typeface="Arial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Arial" charset="0"/>
              </a:rPr>
              <a:t>这两个指标的含义与数值虽然都非常接近（存储周期略大于存取时间），但存取时间通常用于描述存储器芯片的性能；而存储器周期通常用于描述存储系统的性能。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  <a:cs typeface="Arial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Arial" charset="0"/>
              <a:cs typeface="Arial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Arial" charset="0"/>
                <a:cs typeface="Arial" charset="0"/>
              </a:rPr>
              <a:t>除了容量和速度外，主存的技术指标还包括：功耗、价格、</a:t>
            </a:r>
            <a:r>
              <a:rPr lang="en-US" altLang="zh-CN" sz="2000" b="1" dirty="0" smtClean="0">
                <a:latin typeface="Arial" charset="0"/>
                <a:cs typeface="Arial" charset="0"/>
              </a:rPr>
              <a:t>……</a:t>
            </a:r>
            <a:r>
              <a:rPr lang="zh-CN" altLang="en-US" sz="2000" b="1" dirty="0" smtClean="0">
                <a:latin typeface="Arial" charset="0"/>
                <a:cs typeface="Arial" charset="0"/>
              </a:rPr>
              <a:t>等。</a:t>
            </a:r>
            <a:endParaRPr lang="en-US" altLang="zh-CN" sz="2000" b="1" dirty="0" smtClean="0">
              <a:latin typeface="Arial" charset="0"/>
              <a:cs typeface="Arial" charset="0"/>
            </a:endParaRP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60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2D4A9E-FB13-4BA9-8F8E-A7F1C1C73BF0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4.1 </a:t>
            </a: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主存简介</a:t>
            </a:r>
            <a:endParaRPr lang="zh-CN" altLang="en-US" sz="4000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Arial" charset="0"/>
                <a:cs typeface="Arial" charset="0"/>
              </a:rPr>
              <a:t>三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、主存的基本操作</a:t>
            </a:r>
            <a:endParaRPr lang="en-US" altLang="zh-CN" sz="24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CPU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对主存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的基本操作包括读操作和写操作：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读操作：将主存中的数据送入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CPU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；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写操作：将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CPU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中的数据送入主存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主存操作所需的信号：地址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总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线、数据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总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线、控制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总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线。其中控制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总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线包括：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W/-R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M/-IO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Ready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等。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需要指出的是：主存操作除了读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写操作外，还包括一些辅助操作，例如：刷新操作、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DMA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操作、校验操作、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……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等等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2000" b="1" dirty="0" smtClean="0">
              <a:latin typeface="Arial" charset="0"/>
              <a:cs typeface="Arial" charset="0"/>
            </a:endParaRP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1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2D4A9E-FB13-4BA9-8F8E-A7F1C1C73BF0}" type="datetime1">
              <a:rPr lang="zh-CN" altLang="en-US"/>
              <a:pPr>
                <a:defRPr/>
              </a:pPr>
              <a:t>2021/4/1</a:t>
            </a:fld>
            <a:endParaRPr lang="en-US" altLang="zh-CN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4.2 RAM</a:t>
            </a:r>
            <a:r>
              <a:rPr lang="zh-CN" alt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（随机存储器）</a:t>
            </a:r>
            <a:endParaRPr lang="zh-CN" altLang="en-US" sz="4000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  <a:noFill/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一、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SRAM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（静态随机存储器）</a:t>
            </a:r>
            <a:endParaRPr lang="en-US" altLang="zh-CN" sz="24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用晶体管构成的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SRAM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基本存储单元的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示意图即等效图如下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627063" algn="l" defTabSz="762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SRAM</a:t>
            </a:r>
            <a:r>
              <a:rPr lang="zh-CN" alt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基本存储单元示意图                              </a:t>
            </a:r>
            <a:r>
              <a:rPr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SRAM</a:t>
            </a:r>
            <a:r>
              <a:rPr lang="zh-CN" alt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基本存储单元等效</a:t>
            </a:r>
            <a:r>
              <a:rPr lang="zh-CN" alt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lang="en-US" altLang="zh-CN" sz="1600" b="1" dirty="0" smtClean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15123" y="2832642"/>
            <a:ext cx="3529201" cy="2244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864035" y="2831545"/>
            <a:ext cx="3523488" cy="2243328"/>
            <a:chOff x="4934712" y="2707541"/>
            <a:chExt cx="3523488" cy="224332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712" y="2707541"/>
              <a:ext cx="3523488" cy="2243328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 bwMode="auto">
            <a:xfrm>
              <a:off x="5868144" y="3429000"/>
              <a:ext cx="144016" cy="28803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7271465" y="3429000"/>
              <a:ext cx="144016" cy="288032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 flipV="1">
              <a:off x="5436096" y="3817111"/>
              <a:ext cx="216024" cy="10385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/>
            <p:cNvCxnSpPr/>
            <p:nvPr/>
          </p:nvCxnSpPr>
          <p:spPr bwMode="auto">
            <a:xfrm flipH="1" flipV="1">
              <a:off x="7617116" y="3829205"/>
              <a:ext cx="216024" cy="10385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/>
            <p:cNvCxnSpPr/>
            <p:nvPr/>
          </p:nvCxnSpPr>
          <p:spPr bwMode="auto">
            <a:xfrm rot="16200000" flipV="1">
              <a:off x="5875056" y="4205163"/>
              <a:ext cx="216024" cy="10385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/>
            <p:cNvCxnSpPr/>
            <p:nvPr/>
          </p:nvCxnSpPr>
          <p:spPr bwMode="auto">
            <a:xfrm rot="5400000" flipH="1" flipV="1">
              <a:off x="7202911" y="4205163"/>
              <a:ext cx="216024" cy="10385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" name="右箭头 11"/>
          <p:cNvSpPr/>
          <p:nvPr/>
        </p:nvSpPr>
        <p:spPr bwMode="auto">
          <a:xfrm>
            <a:off x="4354635" y="3891077"/>
            <a:ext cx="506728" cy="331965"/>
          </a:xfrm>
          <a:prstGeom prst="rightArrow">
            <a:avLst/>
          </a:prstGeom>
          <a:solidFill>
            <a:srgbClr val="FFFFFF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166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t3">
  <a:themeElements>
    <a:clrScheme name="att3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att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att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t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16360</TotalTime>
  <Words>1805</Words>
  <Application>Microsoft Office PowerPoint</Application>
  <PresentationFormat>全屏显示(4:3)</PresentationFormat>
  <Paragraphs>220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黑体</vt:lpstr>
      <vt:lpstr>隶书</vt:lpstr>
      <vt:lpstr>宋体</vt:lpstr>
      <vt:lpstr>微软雅黑</vt:lpstr>
      <vt:lpstr>Arial</vt:lpstr>
      <vt:lpstr>Cambria Math</vt:lpstr>
      <vt:lpstr>Times New Roman</vt:lpstr>
      <vt:lpstr>att3</vt:lpstr>
      <vt:lpstr>Equation</vt:lpstr>
      <vt:lpstr>PowerPoint 演示文稿</vt:lpstr>
      <vt:lpstr>4.0 存储系统</vt:lpstr>
      <vt:lpstr>4.0 存储系统</vt:lpstr>
      <vt:lpstr>4.1 主存简介</vt:lpstr>
      <vt:lpstr>4.1 主存简介</vt:lpstr>
      <vt:lpstr>4.1 主存简介</vt:lpstr>
      <vt:lpstr>4.1 主存简介</vt:lpstr>
      <vt:lpstr>4.1 主存简介</vt:lpstr>
      <vt:lpstr>4.2 RAM（随机存储器）</vt:lpstr>
      <vt:lpstr>4.2 RAM（随机存储器）</vt:lpstr>
      <vt:lpstr>4.2 RAM（随机存储器）</vt:lpstr>
      <vt:lpstr>4.2 RAM（随机存储器）</vt:lpstr>
      <vt:lpstr>4.2 RAM（随机存储器）</vt:lpstr>
      <vt:lpstr>4.2 RAM（随机存储器）</vt:lpstr>
      <vt:lpstr>4.2 RAM（随机存储器）</vt:lpstr>
      <vt:lpstr>4.4 存储器的组成与控制</vt:lpstr>
      <vt:lpstr>4.4 存储器的组成与控制</vt:lpstr>
      <vt:lpstr>4.4 存储器的组成与控制</vt:lpstr>
      <vt:lpstr>4.4 存储器的组成与控制</vt:lpstr>
      <vt:lpstr>4.4 存储器的组成与控制</vt:lpstr>
      <vt:lpstr>4.3 多体交叉存储器</vt:lpstr>
      <vt:lpstr>4.3 多体交叉存储器</vt:lpstr>
      <vt:lpstr>4.3 多体交叉存储器</vt:lpstr>
      <vt:lpstr>4.3 多体交叉存储器</vt:lpstr>
      <vt:lpstr>PowerPoint 演示文稿</vt:lpstr>
      <vt:lpstr>程序的局部性原理</vt:lpstr>
    </vt:vector>
  </TitlesOfParts>
  <Company>AT&amp;T Labs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MPEG-4 audio and what can I do with it?</dc:title>
  <dc:creator>Schuyler Quackenbush</dc:creator>
  <cp:lastModifiedBy>Windows 用户</cp:lastModifiedBy>
  <cp:revision>182</cp:revision>
  <cp:lastPrinted>1999-05-06T17:03:56Z</cp:lastPrinted>
  <dcterms:created xsi:type="dcterms:W3CDTF">1999-05-03T20:45:05Z</dcterms:created>
  <dcterms:modified xsi:type="dcterms:W3CDTF">2021-04-01T10:53:51Z</dcterms:modified>
</cp:coreProperties>
</file>