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25"/>
  </p:notesMasterIdLst>
  <p:handoutMasterIdLst>
    <p:handoutMasterId r:id="rId26"/>
  </p:handoutMasterIdLst>
  <p:sldIdLst>
    <p:sldId id="764" r:id="rId3"/>
    <p:sldId id="765" r:id="rId4"/>
    <p:sldId id="746" r:id="rId5"/>
    <p:sldId id="747" r:id="rId6"/>
    <p:sldId id="766" r:id="rId7"/>
    <p:sldId id="748" r:id="rId8"/>
    <p:sldId id="749" r:id="rId9"/>
    <p:sldId id="767" r:id="rId10"/>
    <p:sldId id="768" r:id="rId11"/>
    <p:sldId id="750" r:id="rId12"/>
    <p:sldId id="751" r:id="rId13"/>
    <p:sldId id="752" r:id="rId14"/>
    <p:sldId id="753" r:id="rId15"/>
    <p:sldId id="754" r:id="rId16"/>
    <p:sldId id="755" r:id="rId17"/>
    <p:sldId id="757" r:id="rId18"/>
    <p:sldId id="758" r:id="rId19"/>
    <p:sldId id="759" r:id="rId20"/>
    <p:sldId id="773" r:id="rId21"/>
    <p:sldId id="771" r:id="rId22"/>
    <p:sldId id="770" r:id="rId23"/>
    <p:sldId id="769" r:id="rId24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9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CCFF99"/>
    <a:srgbClr val="CCFFCC"/>
    <a:srgbClr val="FFFFFF"/>
    <a:srgbClr val="333333"/>
    <a:srgbClr val="00FF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5" autoAdjust="0"/>
    <p:restoredTop sz="94604" autoAdjust="0"/>
  </p:normalViewPr>
  <p:slideViewPr>
    <p:cSldViewPr>
      <p:cViewPr varScale="1">
        <p:scale>
          <a:sx n="101" d="100"/>
          <a:sy n="101" d="100"/>
        </p:scale>
        <p:origin x="1050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007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86FE74B5-0082-4DED-B6F9-01ACFB28B0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680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87497-CE0E-4DE1-8B23-D25351420C8F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93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E4B8A-7B76-4A8B-937C-5D324ABDE64E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3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5F03-488E-4DE3-B499-5E27810AE94E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4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ea typeface="黑体" pitchFamily="2" charset="-122"/>
              </a:defRPr>
            </a:lvl1pPr>
          </a:lstStyle>
          <a:p>
            <a:pPr>
              <a:defRPr/>
            </a:pPr>
            <a:fld id="{AF3683A9-83E5-4FB2-B1AC-ECD853C317BD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843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ea typeface="黑体" pitchFamily="2" charset="-122"/>
              </a:defRPr>
            </a:lvl1pPr>
          </a:lstStyle>
          <a:p>
            <a:pPr>
              <a:defRPr/>
            </a:pPr>
            <a:fld id="{D04FF144-2C3D-445F-AA39-3214969E66FA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232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ea typeface="黑体" pitchFamily="2" charset="-122"/>
              </a:defRPr>
            </a:lvl1pPr>
          </a:lstStyle>
          <a:p>
            <a:pPr>
              <a:defRPr/>
            </a:pPr>
            <a:fld id="{11980CAF-EB6C-426E-922A-C9F3FD634010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767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ea typeface="黑体" pitchFamily="2" charset="-122"/>
              </a:defRPr>
            </a:lvl1pPr>
          </a:lstStyle>
          <a:p>
            <a:pPr>
              <a:defRPr/>
            </a:pPr>
            <a:fld id="{A23F848A-FA2A-4B29-9EE5-E9EC93AB2BE0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137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ea typeface="黑体" pitchFamily="2" charset="-122"/>
              </a:defRPr>
            </a:lvl1pPr>
          </a:lstStyle>
          <a:p>
            <a:pPr>
              <a:defRPr/>
            </a:pPr>
            <a:fld id="{E018102C-3ADF-44BB-B442-ED102670539D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74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ea typeface="黑体" pitchFamily="2" charset="-122"/>
              </a:defRPr>
            </a:lvl1pPr>
          </a:lstStyle>
          <a:p>
            <a:pPr>
              <a:defRPr/>
            </a:pPr>
            <a:fld id="{17B49221-DCAD-43D6-BCAE-D765BC9E735D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332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ea typeface="黑体" pitchFamily="2" charset="-122"/>
              </a:defRPr>
            </a:lvl1pPr>
          </a:lstStyle>
          <a:p>
            <a:pPr>
              <a:defRPr/>
            </a:pPr>
            <a:fld id="{EB67D827-F6EC-4DF0-88E6-A017BB815476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920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ea typeface="黑体" pitchFamily="2" charset="-122"/>
              </a:defRPr>
            </a:lvl1pPr>
          </a:lstStyle>
          <a:p>
            <a:pPr>
              <a:defRPr/>
            </a:pPr>
            <a:fld id="{C6BD24A6-7435-4260-B2E0-B1EB87580E12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21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2D02B-F934-4482-8AA0-E25B3001365F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03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ea typeface="黑体" pitchFamily="2" charset="-122"/>
              </a:defRPr>
            </a:lvl1pPr>
          </a:lstStyle>
          <a:p>
            <a:pPr>
              <a:defRPr/>
            </a:pPr>
            <a:fld id="{D34F70B8-936A-448F-B8EA-1AD487DD9E8B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51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ea typeface="黑体" pitchFamily="2" charset="-122"/>
              </a:defRPr>
            </a:lvl1pPr>
          </a:lstStyle>
          <a:p>
            <a:pPr>
              <a:defRPr/>
            </a:pPr>
            <a:fld id="{2A47F202-02F0-41EB-B4D1-29B9C2F85063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527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2400">
                <a:latin typeface="Times New Roman" pitchFamily="18" charset="0"/>
                <a:ea typeface="黑体" pitchFamily="2" charset="-122"/>
              </a:defRPr>
            </a:lvl1pPr>
          </a:lstStyle>
          <a:p>
            <a:pPr>
              <a:defRPr/>
            </a:pPr>
            <a:fld id="{5FF87191-A24A-4B4A-84EB-CB452F845B4C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78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F7EB5-993D-4C51-879A-D316B21DEED4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46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FBB7C-CF53-4429-8C86-A9A39CE3B4FE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20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2302D-925B-43C7-BF3A-CCD9A479676D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69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5932-6A78-448E-A601-F8B30D1A2E9F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95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CA1E4-F637-447D-8FD1-37253A120641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5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54166-C9D6-43FC-8021-5E40E8259B1E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77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5932D-798D-41B4-9F4D-71C3590458E5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3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F25B4478-56F1-4B7C-9600-F5AA1F1B758C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54497EF1-F161-4CD4-86EE-7C3162A96880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1" y="88900"/>
            <a:ext cx="3600000" cy="4007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计算机组成与结构</a:t>
            </a:r>
            <a:r>
              <a:rPr lang="en-US" altLang="zh-CN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</a:t>
            </a:r>
            <a:endParaRPr lang="zh-CN" altLang="zh-CN" sz="20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宋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fld id="{12A391A3-533C-4E93-A965-0A4883E64928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2056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2061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44C540EC-7921-497D-9D1C-3A7F09147278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1" y="88900"/>
            <a:ext cx="3598168" cy="4007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计算机组成与结构</a:t>
            </a:r>
            <a:r>
              <a:rPr lang="en-US" altLang="zh-CN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</a:t>
            </a:r>
            <a:endParaRPr lang="zh-CN" altLang="zh-CN" sz="20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CCFFCC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57668-9402-4404-8E8B-B723E74E4E17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08275"/>
            <a:ext cx="7129462" cy="1008063"/>
          </a:xfrm>
          <a:noFill/>
        </p:spPr>
        <p:txBody>
          <a:bodyPr/>
          <a:lstStyle/>
          <a:p>
            <a:pPr defTabSz="762000" eaLnBrk="1" hangingPunct="1">
              <a:lnSpc>
                <a:spcPct val="110000"/>
              </a:lnSpc>
            </a:pPr>
            <a:r>
              <a:rPr lang="en-US" altLang="zh-CN" sz="480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5 </a:t>
            </a:r>
            <a:r>
              <a:rPr lang="zh-CN" altLang="en-US" sz="480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指令系统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A8F68F-30E1-468D-BD0C-E23FABA23257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5.3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寻址方式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一、寻址的概念</a:t>
            </a: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一个完整的指令执行过程由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取指令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和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执行指令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两个过程构成。所谓寻址方式是指在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执行指令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过程中，寻找操作数 的方式。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623888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对于指令的操作数来说，可能的存放位置有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处（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  <a:hlinkClick r:id="rId2" action="ppaction://hlinksldjump"/>
              </a:rPr>
              <a:t>图示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）：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指令中。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此时，指令中的地址码部分就是操作数。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寄存器中。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此时，指令中的地址码部分是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中的寄存器号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或称为寄存器地址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。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存储器</a:t>
            </a:r>
            <a:r>
              <a:rPr lang="zh-CN" alt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（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或外设中）。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此时，指令中的地址码部分是存储器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或外设端口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地址。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623888" algn="l" defTabSz="762000" eaLnBrk="1" hangingPunct="1">
              <a:lnSpc>
                <a:spcPct val="120000"/>
              </a:lnSpc>
              <a:defRPr/>
            </a:pP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itchFamily="2" charset="-122"/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6044A8-4879-40EA-A45C-E6DEC8743E33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5.3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寻址方式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二、寻址方式</a:t>
            </a: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直接寻址。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操作数在存储器中，指令地址码中存放操作数在存储器中的地址。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寄存器寻址。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操作数在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寄存器中，指令地址码中存放操作数所在的寄存器号。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基址寻址。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操作数在存储器中，指令地址码中存放的内容 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基址寄存器的内容 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操作数地址。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变址寻址。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操作数在存储器中，指令地址码中存放的内容 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变址寄存器的内容 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操作数地址。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algn="l" defTabSz="762000" eaLnBrk="1" hangingPunct="1">
              <a:lnSpc>
                <a:spcPct val="120000"/>
              </a:lnSpc>
              <a:defRPr/>
            </a:pPr>
            <a:endParaRPr lang="zh-CN" altLang="en-US" sz="24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20000"/>
              </a:lnSpc>
              <a:defRPr/>
            </a:pPr>
            <a:endParaRPr lang="zh-CN" altLang="en-US" sz="24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20000"/>
              </a:lnSpc>
              <a:defRPr/>
            </a:pPr>
            <a:endParaRPr lang="zh-CN" altLang="en-US" sz="24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rgbClr val="000066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itchFamily="2" charset="-122"/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AB38FD2-BE3B-4583-8ECB-F7213A6A739E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5.3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寻址方式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间接寻址。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间接寻址分为寄存器间接寻址和存储器间接寻址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种：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寄存器间接寻址时，操作数在存储器中，指令地址码部分是一个寄存器号，该寄存器的内容即为操作数的地址。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存储器间接寻址时，操作数在存储器中，指令地址码部分是一个存储器地址，该该存储单元的内容即为操作数的地址。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在目前主流微机中，由于在执行指令过程中，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被设计成只允许最多访问一次存储器，因此，一般没有存储器间接寻址方式，而仅有寄存器间接寻址方式。</a:t>
            </a:r>
            <a:endParaRPr lang="zh-CN" altLang="en-US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20000"/>
              </a:lnSpc>
              <a:defRPr/>
            </a:pPr>
            <a:endParaRPr lang="zh-CN" altLang="en-US" sz="24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rgbClr val="000066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itchFamily="2" charset="-122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94E6C7-DA12-4A29-8BED-DA9DBACDB18B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5.3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寻址方式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6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相对寻址。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操作数在存储器中，指令地址码中存放的内容 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+ PC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的内容 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= 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操作数地址。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  <a:cs typeface="Arial" charset="0"/>
            </a:endParaRPr>
          </a:p>
          <a:p>
            <a:pPr indent="623888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这种寻址方式通常用于转移指令。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  <a:cs typeface="Arial" charset="0"/>
            </a:endParaRPr>
          </a:p>
          <a:p>
            <a:pPr indent="623888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7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立即寻址。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操作数在指令中（指令地址码部分）。</a:t>
            </a:r>
          </a:p>
          <a:p>
            <a:pPr indent="623888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8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堆栈寻址。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操作数在存储器中，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SP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寄存器的内容 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= 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操作数地址。但是堆栈操作之后，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SP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内容应自动修改，修改的原则是“后进先出 ”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  <a:cs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itchFamily="2" charset="-122"/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0CD248-A778-43C5-BB63-6A8D04B9EF01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5.3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寻址方式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需要说明的是，对于二元运算来说，其两个操作数可能使用不同的寻址方式。因此，在指令中上述寻址方式经常以组合的形式出现。另外，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从执行效率的角度看：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立即寻址和寄存器寻址这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种方式下，由于操作数在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中，因此执行速度快；相反其它几种寻址方式，由于操作数在存储器中，因此需要访存，从而执行速度较慢。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从寻址方式的灵活性（方便编程）角度看：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操作数在存储器中时，寻址方式种类多，灵活性高；而寄存器寻址方式次之；立即寻址方式最差。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itchFamily="2" charset="-122"/>
            </a:endParaRP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13EAC48-CE1B-46B1-AF39-7EC4A0D5CABA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5.4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指令类型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539750" algn="l" defTabSz="762000" eaLnBrk="1" hangingPunct="1">
              <a:lnSpc>
                <a:spcPct val="200000"/>
              </a:lnSpc>
              <a:spcBef>
                <a:spcPts val="0"/>
              </a:spcBef>
              <a:tabLst>
                <a:tab pos="3411538" algn="l"/>
              </a:tabLst>
            </a:pP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按照指令功能可以将指令分为如下类型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200000"/>
              </a:lnSpc>
              <a:spcBef>
                <a:spcPts val="0"/>
              </a:spcBef>
              <a:tabLst>
                <a:tab pos="3411538" algn="l"/>
              </a:tabLst>
            </a:pP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）算术逻辑指令 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	2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）移位指令。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200000"/>
              </a:lnSpc>
              <a:spcBef>
                <a:spcPts val="0"/>
              </a:spcBef>
              <a:tabLst>
                <a:tab pos="3411538" algn="l"/>
              </a:tabLst>
            </a:pP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）浮点运算指令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	4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）十进制运算指令（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BCD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码指令）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200000"/>
              </a:lnSpc>
              <a:spcBef>
                <a:spcPts val="0"/>
              </a:spcBef>
              <a:tabLst>
                <a:tab pos="3411538" algn="l"/>
              </a:tabLst>
            </a:pP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5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）字符串指令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	6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）数据传送指令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200000"/>
              </a:lnSpc>
              <a:spcBef>
                <a:spcPts val="0"/>
              </a:spcBef>
              <a:tabLst>
                <a:tab pos="3411538" algn="l"/>
              </a:tabLst>
            </a:pP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7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）转移指令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	8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）堆栈指令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200000"/>
              </a:lnSpc>
              <a:spcBef>
                <a:spcPts val="0"/>
              </a:spcBef>
              <a:tabLst>
                <a:tab pos="3411538" algn="l"/>
              </a:tabLst>
            </a:pP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9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I/O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指令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	10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）特权指令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20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11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）其它</a:t>
            </a:r>
            <a:r>
              <a:rPr lang="zh-CN" altLang="en-US" sz="2000" b="1" dirty="0">
                <a:solidFill>
                  <a:srgbClr val="000066"/>
                </a:solidFill>
                <a:latin typeface="Arial" charset="0"/>
                <a:cs typeface="Arial" charset="0"/>
              </a:rPr>
              <a:t>指令（如</a:t>
            </a:r>
            <a:r>
              <a:rPr lang="en-US" altLang="zh-CN" sz="2000" b="1" dirty="0">
                <a:solidFill>
                  <a:srgbClr val="000066"/>
                </a:solidFill>
                <a:latin typeface="Arial" charset="0"/>
                <a:cs typeface="Arial" charset="0"/>
              </a:rPr>
              <a:t>SIMD</a:t>
            </a:r>
            <a:r>
              <a:rPr lang="zh-CN" altLang="en-US" sz="2000" b="1" dirty="0">
                <a:solidFill>
                  <a:srgbClr val="000066"/>
                </a:solidFill>
                <a:latin typeface="Arial" charset="0"/>
                <a:cs typeface="Arial" charset="0"/>
              </a:rPr>
              <a:t>指令，位操作指令等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）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itchFamily="2" charset="-122"/>
            </a:endParaRP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0BE7A1-E637-43CC-B736-A9377DB303BA}" type="datetime1">
              <a:rPr lang="zh-CN" altLang="en-US" sz="1400" b="0" smtClean="0">
                <a:solidFill>
                  <a:srgbClr val="FF0000"/>
                </a:solidFill>
                <a:latin typeface="宋体" pitchFamily="2" charset="-122"/>
              </a:rPr>
              <a:pPr>
                <a:spcBef>
                  <a:spcPct val="0"/>
                </a:spcBef>
                <a:buFontTx/>
                <a:buNone/>
              </a:pPr>
              <a:t>2021/4/19</a:t>
            </a:fld>
            <a:endParaRPr lang="en-US" altLang="zh-CN" sz="1400" b="0" smtClean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5.5 RISC</a:t>
            </a:r>
            <a:r>
              <a:rPr lang="zh-CN" altLang="en-US" sz="3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3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CISC</a:t>
            </a:r>
            <a:r>
              <a:rPr lang="zh-CN" altLang="en-US" sz="3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CCFFCC"/>
              </a:solidFill>
              <a:latin typeface="宋体" pitchFamily="2" charset="-122"/>
            </a:endParaRP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CCFFCC"/>
              </a:solidFill>
              <a:latin typeface="宋体" pitchFamily="2" charset="-122"/>
            </a:endParaRPr>
          </a:p>
        </p:txBody>
      </p:sp>
      <p:sp>
        <p:nvSpPr>
          <p:cNvPr id="29702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932362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一、概述</a:t>
            </a:r>
            <a:endParaRPr lang="en-US" altLang="zh-CN" sz="20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Arial" charset="0"/>
                <a:cs typeface="Arial" charset="0"/>
              </a:rPr>
              <a:t>1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）随着</a:t>
            </a:r>
            <a:r>
              <a:rPr lang="en-US" altLang="zh-CN" sz="2000" dirty="0" smtClean="0">
                <a:latin typeface="Arial" charset="0"/>
                <a:cs typeface="Arial" charset="0"/>
              </a:rPr>
              <a:t>VLSI</a:t>
            </a:r>
            <a:r>
              <a:rPr lang="zh-CN" altLang="en-US" sz="2000" dirty="0" smtClean="0">
                <a:latin typeface="Arial" charset="0"/>
                <a:cs typeface="Arial" charset="0"/>
              </a:rPr>
              <a:t>技术的发展，硬件成本不断下降，为了提高编程效率、人们构造具有更多、更复杂指令的指令系统。</a:t>
            </a:r>
            <a:endParaRPr lang="en-US" altLang="zh-CN" sz="2000" dirty="0" smtClean="0">
              <a:latin typeface="Arial" charset="0"/>
              <a:cs typeface="Arial" charset="0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Arial" charset="0"/>
                <a:cs typeface="Arial" charset="0"/>
              </a:rPr>
              <a:t>2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）</a:t>
            </a:r>
            <a:r>
              <a:rPr lang="en-US" altLang="zh-CN" sz="2000" dirty="0" smtClean="0">
                <a:latin typeface="Arial" charset="0"/>
                <a:cs typeface="Arial" charset="0"/>
              </a:rPr>
              <a:t>CPU</a:t>
            </a:r>
            <a:r>
              <a:rPr lang="zh-CN" altLang="en-US" sz="2000" dirty="0" smtClean="0">
                <a:latin typeface="Arial" charset="0"/>
                <a:cs typeface="Arial" charset="0"/>
              </a:rPr>
              <a:t>的系列化和指令系统向下兼容，也使得指令系统越来越庞大和复杂。</a:t>
            </a:r>
            <a:endParaRPr lang="en-US" altLang="zh-CN" sz="2000" dirty="0" smtClean="0">
              <a:latin typeface="Arial" charset="0"/>
              <a:cs typeface="Arial" charset="0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Arial" charset="0"/>
                <a:cs typeface="Arial" charset="0"/>
              </a:rPr>
              <a:t>这种指令数目多、指令功能复杂的指令系统称为</a:t>
            </a:r>
            <a:r>
              <a:rPr lang="en-US" altLang="zh-CN" sz="2000" dirty="0" smtClean="0">
                <a:latin typeface="Arial" charset="0"/>
                <a:cs typeface="Arial" charset="0"/>
              </a:rPr>
              <a:t>CISC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（</a:t>
            </a:r>
            <a:r>
              <a:rPr lang="en-US" altLang="zh-CN" sz="2000" dirty="0" smtClean="0">
                <a:latin typeface="Arial" charset="0"/>
                <a:cs typeface="Arial" charset="0"/>
              </a:rPr>
              <a:t>Complex Instruction Set Computer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，</a:t>
            </a:r>
            <a:r>
              <a:rPr lang="zh-CN" altLang="en-US" sz="2000" smtClean="0">
                <a:solidFill>
                  <a:srgbClr val="FF0000"/>
                </a:solidFill>
                <a:latin typeface="Arial" charset="0"/>
                <a:cs typeface="Arial" charset="0"/>
              </a:rPr>
              <a:t>复杂指令集计算机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）。</a:t>
            </a:r>
            <a:endParaRPr lang="en-US" altLang="zh-CN" sz="2000" dirty="0" smtClean="0">
              <a:latin typeface="Arial" charset="0"/>
              <a:cs typeface="Arial" charset="0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Arial" charset="0"/>
                <a:cs typeface="Arial" charset="0"/>
              </a:rPr>
              <a:t>与</a:t>
            </a:r>
            <a:r>
              <a:rPr lang="en-US" altLang="zh-CN" sz="2000" dirty="0" smtClean="0">
                <a:latin typeface="Arial" charset="0"/>
                <a:cs typeface="Arial" charset="0"/>
              </a:rPr>
              <a:t>CISC</a:t>
            </a:r>
            <a:r>
              <a:rPr lang="zh-CN" altLang="en-US" sz="2000" dirty="0" smtClean="0">
                <a:latin typeface="Arial" charset="0"/>
                <a:cs typeface="Arial" charset="0"/>
              </a:rPr>
              <a:t>思路相对反的另一种指令系统是 </a:t>
            </a:r>
            <a:r>
              <a:rPr lang="en-US" altLang="zh-CN" sz="2000" dirty="0" smtClean="0">
                <a:latin typeface="Arial" charset="0"/>
                <a:cs typeface="Arial" charset="0"/>
              </a:rPr>
              <a:t>RISC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（</a:t>
            </a:r>
            <a:r>
              <a:rPr lang="en-US" altLang="zh-CN" sz="2000" dirty="0">
                <a:latin typeface="Arial" charset="0"/>
                <a:cs typeface="Arial" charset="0"/>
              </a:rPr>
              <a:t> </a:t>
            </a:r>
            <a:r>
              <a:rPr lang="en-US" altLang="zh-CN" sz="2000" dirty="0" smtClean="0">
                <a:latin typeface="Arial" charset="0"/>
                <a:cs typeface="Arial" charset="0"/>
              </a:rPr>
              <a:t>Reduced </a:t>
            </a:r>
            <a:r>
              <a:rPr lang="en-US" altLang="zh-CN" sz="2000" dirty="0">
                <a:latin typeface="Arial" charset="0"/>
                <a:cs typeface="Arial" charset="0"/>
              </a:rPr>
              <a:t>Instruction </a:t>
            </a:r>
            <a:r>
              <a:rPr lang="en-US" altLang="zh-CN" sz="2000" dirty="0" smtClean="0">
                <a:latin typeface="Arial" charset="0"/>
                <a:cs typeface="Arial" charset="0"/>
              </a:rPr>
              <a:t>Set </a:t>
            </a:r>
            <a:r>
              <a:rPr lang="en-US" altLang="zh-CN" sz="2000" dirty="0">
                <a:latin typeface="Arial" charset="0"/>
                <a:cs typeface="Arial" charset="0"/>
              </a:rPr>
              <a:t>Computer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精简指令集计算机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）</a:t>
            </a:r>
            <a:endParaRPr lang="en-US" altLang="zh-CN" sz="2000" dirty="0" smtClean="0">
              <a:latin typeface="Arial" charset="0"/>
              <a:cs typeface="Arial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zh-CN" altLang="en-US" sz="2000" b="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F4DC21-F835-4842-8C7F-FAD9797EC0E9}" type="datetime1">
              <a:rPr lang="zh-CN" altLang="en-US" sz="1400" b="0" smtClean="0">
                <a:solidFill>
                  <a:srgbClr val="FF0000"/>
                </a:solidFill>
                <a:latin typeface="宋体" pitchFamily="2" charset="-122"/>
              </a:rPr>
              <a:pPr>
                <a:spcBef>
                  <a:spcPct val="0"/>
                </a:spcBef>
                <a:buFontTx/>
                <a:buNone/>
              </a:pPr>
              <a:t>2021/4/19</a:t>
            </a:fld>
            <a:endParaRPr lang="en-US" altLang="zh-CN" sz="1400" b="0" smtClean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5.5 RISC</a:t>
            </a:r>
            <a:r>
              <a:rPr lang="zh-CN" altLang="en-US" sz="3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3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CISC</a:t>
            </a:r>
            <a:r>
              <a:rPr lang="zh-CN" altLang="en-US" sz="3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lang="zh-CN" altLang="en-US" dirty="0" smtClean="0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CCFFCC"/>
              </a:solidFill>
              <a:latin typeface="宋体" pitchFamily="2" charset="-122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CCFFCC"/>
              </a:solidFill>
              <a:latin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035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932362"/>
              </a:xfrm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二、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RISC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的产生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     </a:t>
                </a:r>
              </a:p>
              <a:p>
                <a:pPr indent="5365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zh-CN" altLang="en-US" sz="2000" dirty="0" smtClean="0">
                    <a:latin typeface="Arial" pitchFamily="34" charset="0"/>
                    <a:cs typeface="Arial" pitchFamily="34" charset="0"/>
                  </a:rPr>
                  <a:t>）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20%-80%</a:t>
                </a:r>
                <a:r>
                  <a:rPr lang="zh-CN" altLang="en-US" sz="2000" dirty="0" smtClean="0">
                    <a:latin typeface="Arial" pitchFamily="34" charset="0"/>
                    <a:cs typeface="Arial" pitchFamily="34" charset="0"/>
                  </a:rPr>
                  <a:t>定律。</a:t>
                </a:r>
                <a:endParaRPr lang="en-US" altLang="zh-CN" sz="2000" dirty="0" smtClean="0">
                  <a:latin typeface="Arial" pitchFamily="34" charset="0"/>
                  <a:cs typeface="Arial" pitchFamily="34" charset="0"/>
                </a:endParaRPr>
              </a:p>
              <a:p>
                <a:pPr indent="5365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zh-CN" altLang="en-US" sz="2000" dirty="0" smtClean="0">
                    <a:latin typeface="Arial" pitchFamily="34" charset="0"/>
                    <a:cs typeface="Arial" pitchFamily="34" charset="0"/>
                  </a:rPr>
                  <a:t>）降低指令系统的复杂性，便于使用流水线等技术缩短每条指令的机器周期数、便于降低机器周期时间即提高工作频率。</a:t>
                </a:r>
                <a:endParaRPr lang="en-US" altLang="zh-CN" sz="2000" dirty="0" smtClean="0">
                  <a:latin typeface="Arial" pitchFamily="34" charset="0"/>
                  <a:cs typeface="Arial" pitchFamily="34" charset="0"/>
                </a:endParaRPr>
              </a:p>
              <a:p>
                <a:pPr indent="536575"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endParaRPr lang="en-US" altLang="zh-CN" sz="2000" dirty="0" smtClean="0">
                  <a:latin typeface="Arial" pitchFamily="34" charset="0"/>
                  <a:cs typeface="Arial" pitchFamily="34" charset="0"/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dirty="0" smtClean="0">
                    <a:latin typeface="+mn-ea"/>
                  </a:rPr>
                  <a:t>    </a:t>
                </a:r>
                <a:r>
                  <a:rPr lang="zh-CN" altLang="en-US" sz="2000" dirty="0" smtClean="0"/>
                  <a:t>计算机执行程序所需时间：</a:t>
                </a: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0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𝐂𝐏𝐈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endParaRPr lang="en-US" altLang="zh-CN" sz="2000" dirty="0" smtClean="0"/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en-US" altLang="zh-CN" sz="2000" dirty="0" smtClean="0"/>
                  <a:t>        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zh-CN" altLang="en-US" sz="2000" dirty="0" smtClean="0"/>
                  <a:t>：程序需要的机器指令数目</a:t>
                </a: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000" dirty="0" smtClean="0"/>
                  <a:t>       </a:t>
                </a:r>
                <a:r>
                  <a:rPr lang="zh-CN" altLang="en-US" sz="200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CPI</a:t>
                </a:r>
                <a:r>
                  <a:rPr lang="zh-CN" altLang="en-US" sz="2000" dirty="0" smtClean="0"/>
                  <a:t>：每条指令的平均机器周期数目</a:t>
                </a: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  <a:defRPr/>
                </a:pPr>
                <a:r>
                  <a:rPr lang="zh-CN" altLang="en-US" sz="2000" dirty="0" smtClean="0"/>
                  <a:t>        </a:t>
                </a:r>
                <a:r>
                  <a:rPr lang="en-US" altLang="zh-CN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zh-CN" altLang="en-US" sz="2000" dirty="0" smtClean="0"/>
                  <a:t>：每个机器周期</a:t>
                </a:r>
                <a:r>
                  <a:rPr lang="zh-CN" altLang="en-US" sz="2000" dirty="0"/>
                  <a:t>的</a:t>
                </a:r>
                <a:r>
                  <a:rPr lang="zh-CN" altLang="en-US" sz="2000" dirty="0" smtClean="0"/>
                  <a:t>时间长度</a:t>
                </a:r>
                <a:endParaRPr lang="en-US" altLang="zh-CN" sz="2000" b="0" dirty="0" smtClean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4035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4463"/>
                <a:ext cx="8280000" cy="4932362"/>
              </a:xfrm>
              <a:blipFill>
                <a:blip r:embed="rId2"/>
                <a:stretch>
                  <a:fillRect l="-810" r="-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230B98-03B9-47EC-BC84-94D5B76062A8}" type="datetime1">
              <a:rPr lang="zh-CN" altLang="en-US" sz="1400" b="0" smtClean="0">
                <a:solidFill>
                  <a:srgbClr val="FF0000"/>
                </a:solidFill>
                <a:latin typeface="宋体" pitchFamily="2" charset="-122"/>
              </a:rPr>
              <a:pPr>
                <a:spcBef>
                  <a:spcPct val="0"/>
                </a:spcBef>
                <a:buFontTx/>
                <a:buNone/>
              </a:pPr>
              <a:t>2021/4/19</a:t>
            </a:fld>
            <a:endParaRPr lang="en-US" altLang="zh-CN" sz="1400" b="0" smtClean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5.5 RISC</a:t>
            </a:r>
            <a:r>
              <a:rPr lang="zh-CN" altLang="en-US" sz="3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3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CISC</a:t>
            </a:r>
            <a:r>
              <a:rPr lang="zh-CN" altLang="en-US" sz="36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endParaRPr lang="zh-CN" altLang="en-US" dirty="0" smtClean="0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CCFFCC"/>
              </a:solidFill>
              <a:latin typeface="宋体" pitchFamily="2" charset="-122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CCFFCC"/>
              </a:solidFill>
              <a:latin typeface="宋体" pitchFamily="2" charset="-122"/>
            </a:endParaRPr>
          </a:p>
        </p:txBody>
      </p:sp>
      <p:sp>
        <p:nvSpPr>
          <p:cNvPr id="317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932362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三、</a:t>
            </a:r>
            <a:r>
              <a:rPr lang="en-US" altLang="zh-CN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RISC</a:t>
            </a:r>
            <a:r>
              <a:rPr lang="zh-CN" altLang="en-US" sz="20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的特点</a:t>
            </a:r>
            <a:endParaRPr lang="en-US" altLang="zh-CN" sz="20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Arial" charset="0"/>
                <a:cs typeface="Arial" charset="0"/>
              </a:rPr>
              <a:t>1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）优先选取使用频率高的简单指令、避免复杂指令。</a:t>
            </a:r>
            <a:endParaRPr lang="en-US" altLang="zh-CN" sz="2000" dirty="0" smtClean="0"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Arial" charset="0"/>
                <a:cs typeface="Arial" charset="0"/>
              </a:rPr>
              <a:t>2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）指令长度固定，指令格式和寻址方式种类少，指令之间各字段划分比较一致，各字段功能较规整。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Arial" charset="0"/>
                <a:cs typeface="Arial" charset="0"/>
              </a:rPr>
              <a:t>        </a:t>
            </a:r>
            <a:r>
              <a:rPr lang="en-US" altLang="zh-CN" sz="2000" dirty="0" smtClean="0">
                <a:latin typeface="Arial" charset="0"/>
                <a:cs typeface="Arial" charset="0"/>
              </a:rPr>
              <a:t>3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）尽可能使用寄存器</a:t>
            </a:r>
            <a:r>
              <a:rPr lang="en-US" altLang="zh-CN" sz="2000" dirty="0" smtClean="0">
                <a:latin typeface="Arial" charset="0"/>
                <a:cs typeface="Arial" charset="0"/>
              </a:rPr>
              <a:t>-</a:t>
            </a:r>
            <a:r>
              <a:rPr lang="zh-CN" altLang="en-US" sz="2000" dirty="0" smtClean="0">
                <a:latin typeface="Arial" charset="0"/>
                <a:cs typeface="Arial" charset="0"/>
              </a:rPr>
              <a:t>寄存器寻址方式。</a:t>
            </a:r>
            <a:endParaRPr lang="en-US" altLang="zh-CN" sz="2000" dirty="0" smtClean="0">
              <a:latin typeface="Arial" charset="0"/>
              <a:cs typeface="Arial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Arial" charset="0"/>
                <a:cs typeface="Arial" charset="0"/>
              </a:rPr>
              <a:t>        </a:t>
            </a:r>
            <a:r>
              <a:rPr lang="en-US" altLang="zh-CN" sz="2000" dirty="0" smtClean="0">
                <a:latin typeface="Arial" charset="0"/>
                <a:cs typeface="Arial" charset="0"/>
              </a:rPr>
              <a:t>4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）通用寄存器数量多。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Arial" charset="0"/>
                <a:cs typeface="Arial" charset="0"/>
              </a:rPr>
              <a:t>        </a:t>
            </a:r>
            <a:r>
              <a:rPr lang="en-US" altLang="zh-CN" sz="2000" dirty="0" smtClean="0">
                <a:latin typeface="Arial" charset="0"/>
                <a:cs typeface="Arial" charset="0"/>
              </a:rPr>
              <a:t>5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）大部分指令是单周期指令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Arial" charset="0"/>
                <a:cs typeface="Arial" charset="0"/>
              </a:rPr>
              <a:t>        </a:t>
            </a:r>
            <a:r>
              <a:rPr lang="en-US" altLang="zh-CN" sz="2000" dirty="0" smtClean="0">
                <a:latin typeface="Arial" charset="0"/>
                <a:cs typeface="Arial" charset="0"/>
              </a:rPr>
              <a:t>6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）控制器用组合逻辑方式而不是微程序方式。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Arial" charset="0"/>
                <a:cs typeface="Arial" charset="0"/>
              </a:rPr>
              <a:t>        </a:t>
            </a:r>
            <a:r>
              <a:rPr lang="en-US" altLang="zh-CN" sz="2000" dirty="0" smtClean="0">
                <a:latin typeface="Arial" charset="0"/>
                <a:cs typeface="Arial" charset="0"/>
              </a:rPr>
              <a:t>7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）重视编译优化工作。</a:t>
            </a:r>
            <a:endParaRPr lang="en-US" altLang="zh-CN" sz="20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57668-9402-4404-8E8B-B723E74E4E17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08275"/>
            <a:ext cx="7129462" cy="1008063"/>
          </a:xfrm>
          <a:noFill/>
        </p:spPr>
        <p:txBody>
          <a:bodyPr/>
          <a:lstStyle/>
          <a:p>
            <a:pPr defTabSz="762000" eaLnBrk="1" hangingPunct="1">
              <a:lnSpc>
                <a:spcPct val="110000"/>
              </a:lnSpc>
            </a:pPr>
            <a:r>
              <a:rPr lang="zh-CN" altLang="en-US" sz="4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本章结束</a:t>
            </a:r>
          </a:p>
        </p:txBody>
      </p:sp>
    </p:spTree>
    <p:extLst>
      <p:ext uri="{BB962C8B-B14F-4D97-AF65-F5344CB8AC3E}">
        <p14:creationId xmlns:p14="http://schemas.microsoft.com/office/powerpoint/2010/main" val="14685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57668-9402-4404-8E8B-B723E74E4E17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5.1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指令系统的发展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20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世纪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50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年代和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60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年代早期：仅有基本指令（算术指令、逻辑指令、数据传送指令、转移指令等）；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60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年代中后期：指令功能进一步丰富（出现乘除指令、浮点指令、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BCD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指令、字符串指令等等）；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60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年代后期，系列机的出现，产生了向下兼容的指令集设计方案。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4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70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年代末，精简指令系统计算的出现；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5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90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年代以后，一方面精简指令系统计算机的进一步完善；另一方面，一些因应计算机体系结构变化的新指令（例如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MMX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、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SIMD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、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SSE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指令、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GPU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指令等）也不断出现。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230B98-03B9-47EC-BC84-94D5B76062A8}" type="datetime1">
              <a:rPr lang="zh-CN" altLang="en-US" sz="1400" b="0" smtClean="0">
                <a:solidFill>
                  <a:srgbClr val="FF0000"/>
                </a:solidFill>
                <a:latin typeface="宋体" pitchFamily="2" charset="-122"/>
              </a:rPr>
              <a:pPr>
                <a:spcBef>
                  <a:spcPct val="0"/>
                </a:spcBef>
                <a:buFontTx/>
                <a:buNone/>
              </a:pPr>
              <a:t>2021/4/19</a:t>
            </a:fld>
            <a:endParaRPr lang="en-US" altLang="zh-CN" sz="1400" b="0" smtClean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指令集设计的</a:t>
            </a:r>
            <a:r>
              <a:rPr lang="en-US" altLang="zh-CN" sz="36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个基本要求 </a:t>
            </a:r>
            <a:endParaRPr lang="zh-CN" altLang="en-US" dirty="0" smtClean="0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CCFFCC"/>
              </a:solidFill>
              <a:latin typeface="宋体" pitchFamily="2" charset="-122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CCFFCC"/>
              </a:solidFill>
              <a:latin typeface="宋体" pitchFamily="2" charset="-122"/>
            </a:endParaRPr>
          </a:p>
        </p:txBody>
      </p:sp>
      <p:sp>
        <p:nvSpPr>
          <p:cNvPr id="317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932362"/>
          </a:xfrm>
          <a:noFill/>
        </p:spPr>
        <p:txBody>
          <a:bodyPr/>
          <a:lstStyle/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Arial" pitchFamily="34" charset="0"/>
              </a:rPr>
              <a:t>完整性、正交性、</a:t>
            </a:r>
            <a:r>
              <a:rPr lang="zh-CN" altLang="en-US" sz="2000" dirty="0">
                <a:latin typeface="Arial" pitchFamily="34" charset="0"/>
              </a:rPr>
              <a:t>规整</a:t>
            </a:r>
            <a:r>
              <a:rPr lang="zh-CN" altLang="en-US" sz="2000" dirty="0" smtClean="0">
                <a:latin typeface="Arial" pitchFamily="34" charset="0"/>
              </a:rPr>
              <a:t>性、高效率、</a:t>
            </a:r>
            <a:r>
              <a:rPr lang="zh-CN" altLang="en-US" sz="2000" dirty="0">
                <a:latin typeface="Arial" pitchFamily="34" charset="0"/>
              </a:rPr>
              <a:t>兼容性</a:t>
            </a:r>
            <a:endParaRPr lang="en-US" altLang="zh-CN" sz="2000" dirty="0" smtClean="0">
              <a:latin typeface="Arial" charset="0"/>
              <a:cs typeface="Arial" charset="0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Arial" charset="0"/>
                <a:cs typeface="Arial" charset="0"/>
              </a:rPr>
              <a:t>1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）</a:t>
            </a:r>
            <a:r>
              <a:rPr lang="zh-CN" altLang="en-US" sz="2000" dirty="0" smtClean="0">
                <a:solidFill>
                  <a:srgbClr val="FF0000"/>
                </a:solidFill>
                <a:latin typeface="Arial" pitchFamily="34" charset="0"/>
              </a:rPr>
              <a:t>完整性：</a:t>
            </a:r>
            <a:r>
              <a:rPr lang="zh-CN" altLang="en-US" sz="2000" dirty="0">
                <a:latin typeface="Arial" pitchFamily="34" charset="0"/>
              </a:rPr>
              <a:t>对于</a:t>
            </a:r>
            <a:r>
              <a:rPr lang="zh-CN" altLang="en-US" sz="2000" dirty="0" smtClean="0">
                <a:latin typeface="Arial" pitchFamily="34" charset="0"/>
              </a:rPr>
              <a:t>任何可解</a:t>
            </a:r>
            <a:r>
              <a:rPr lang="zh-CN" altLang="en-US" sz="2000" dirty="0">
                <a:latin typeface="Arial" pitchFamily="34" charset="0"/>
              </a:rPr>
              <a:t>的问题，指令系统所提供的指令足够。</a:t>
            </a:r>
            <a:endParaRPr lang="en-US" altLang="zh-CN" sz="2000" dirty="0">
              <a:latin typeface="Arial" pitchFamily="34" charset="0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Arial" pitchFamily="34" charset="0"/>
              </a:rPr>
              <a:t>2</a:t>
            </a:r>
            <a:r>
              <a:rPr lang="zh-CN" altLang="en-US" sz="2000" dirty="0" smtClean="0">
                <a:latin typeface="Arial" pitchFamily="34" charset="0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</a:rPr>
              <a:t>正交性：</a:t>
            </a:r>
            <a:r>
              <a:rPr lang="zh-CN" altLang="en-US" sz="2000" dirty="0">
                <a:latin typeface="Arial" pitchFamily="34" charset="0"/>
              </a:rPr>
              <a:t>指令系统中无</a:t>
            </a:r>
            <a:r>
              <a:rPr lang="zh-CN" altLang="en-US" sz="2000" dirty="0" smtClean="0">
                <a:latin typeface="Arial" pitchFamily="34" charset="0"/>
              </a:rPr>
              <a:t>冗余指令</a:t>
            </a:r>
            <a:r>
              <a:rPr lang="zh-CN" altLang="en-US" sz="2000" dirty="0">
                <a:latin typeface="Arial" pitchFamily="34" charset="0"/>
              </a:rPr>
              <a:t>，即每一条指令都是不可替代的。</a:t>
            </a:r>
            <a:endParaRPr lang="en-US" altLang="zh-CN" sz="2000" dirty="0">
              <a:latin typeface="Arial" pitchFamily="34" charset="0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Arial" pitchFamily="34" charset="0"/>
              </a:rPr>
              <a:t>3</a:t>
            </a:r>
            <a:r>
              <a:rPr lang="zh-CN" altLang="en-US" sz="2000" dirty="0" smtClean="0">
                <a:latin typeface="Arial" pitchFamily="34" charset="0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</a:rPr>
              <a:t>规整性：</a:t>
            </a:r>
            <a:r>
              <a:rPr lang="zh-CN" altLang="en-US" sz="2000" dirty="0">
                <a:latin typeface="Arial" pitchFamily="34" charset="0"/>
              </a:rPr>
              <a:t>包括对称性和均匀性。对称性是指所有指令系统的存储单元使用、操作码设置必须对称（</a:t>
            </a:r>
            <a:r>
              <a:rPr lang="zh-CN" altLang="en-US" sz="2000" dirty="0" smtClean="0">
                <a:latin typeface="Arial" pitchFamily="34" charset="0"/>
              </a:rPr>
              <a:t>例如“</a:t>
            </a:r>
            <a:r>
              <a:rPr lang="en-US" altLang="zh-CN" sz="2000" dirty="0" smtClean="0">
                <a:latin typeface="Arial" pitchFamily="34" charset="0"/>
              </a:rPr>
              <a:t>MOV </a:t>
            </a:r>
            <a:r>
              <a:rPr lang="en-US" altLang="zh-CN" sz="2000" dirty="0">
                <a:latin typeface="Arial" pitchFamily="34" charset="0"/>
              </a:rPr>
              <a:t>AX, </a:t>
            </a:r>
            <a:r>
              <a:rPr lang="en-US" altLang="zh-CN" sz="2000" dirty="0" smtClean="0">
                <a:latin typeface="Arial" pitchFamily="34" charset="0"/>
              </a:rPr>
              <a:t>BX</a:t>
            </a:r>
            <a:r>
              <a:rPr lang="zh-CN" altLang="en-US" sz="2000" dirty="0" smtClean="0">
                <a:latin typeface="Arial" pitchFamily="34" charset="0"/>
              </a:rPr>
              <a:t>”和“</a:t>
            </a:r>
            <a:r>
              <a:rPr lang="en-US" altLang="zh-CN" sz="2000" dirty="0" smtClean="0">
                <a:latin typeface="Arial" pitchFamily="34" charset="0"/>
              </a:rPr>
              <a:t>MOV </a:t>
            </a:r>
            <a:r>
              <a:rPr lang="en-US" altLang="zh-CN" sz="2000" dirty="0">
                <a:latin typeface="Arial" pitchFamily="34" charset="0"/>
              </a:rPr>
              <a:t>BX, </a:t>
            </a:r>
            <a:r>
              <a:rPr lang="en-US" altLang="zh-CN" sz="2000" dirty="0" smtClean="0">
                <a:latin typeface="Arial" pitchFamily="34" charset="0"/>
              </a:rPr>
              <a:t>AX</a:t>
            </a:r>
            <a:r>
              <a:rPr lang="zh-CN" altLang="en-US" sz="2000" dirty="0" smtClean="0">
                <a:latin typeface="Arial" pitchFamily="34" charset="0"/>
              </a:rPr>
              <a:t>”须</a:t>
            </a:r>
            <a:r>
              <a:rPr lang="zh-CN" altLang="en-US" sz="2000" dirty="0">
                <a:latin typeface="Arial" pitchFamily="34" charset="0"/>
              </a:rPr>
              <a:t>成对出现）；均匀性是指对于各种不同的操作数类型、字长、操作种类和数据存储单元，指令的设置都要同等对待。</a:t>
            </a:r>
            <a:endParaRPr lang="en-US" altLang="zh-CN" sz="2000" dirty="0">
              <a:latin typeface="Arial" pitchFamily="34" charset="0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Arial" pitchFamily="34" charset="0"/>
              </a:rPr>
              <a:t>4</a:t>
            </a:r>
            <a:r>
              <a:rPr lang="zh-CN" altLang="en-US" sz="2000" dirty="0" smtClean="0">
                <a:latin typeface="Arial" pitchFamily="34" charset="0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</a:rPr>
              <a:t>高效率：</a:t>
            </a:r>
            <a:r>
              <a:rPr lang="zh-CN" altLang="en-US" sz="2000" dirty="0">
                <a:latin typeface="Arial" pitchFamily="34" charset="0"/>
              </a:rPr>
              <a:t>指令的执行速度快、使用频度高。</a:t>
            </a:r>
            <a:endParaRPr lang="en-US" altLang="zh-CN" sz="2000" dirty="0">
              <a:latin typeface="Arial" pitchFamily="34" charset="0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Arial" pitchFamily="34" charset="0"/>
              </a:rPr>
              <a:t>5</a:t>
            </a:r>
            <a:r>
              <a:rPr lang="zh-CN" altLang="en-US" sz="2000" dirty="0" smtClean="0">
                <a:latin typeface="Arial" pitchFamily="34" charset="0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Arial" pitchFamily="34" charset="0"/>
              </a:rPr>
              <a:t>兼容性：</a:t>
            </a:r>
            <a:r>
              <a:rPr lang="zh-CN" altLang="en-US" sz="2000" dirty="0">
                <a:latin typeface="Arial" pitchFamily="34" charset="0"/>
              </a:rPr>
              <a:t>主要是要实现向后兼容，指令系统可以增加新指令，但不能删除或更改已有指令的功能</a:t>
            </a:r>
            <a:r>
              <a:rPr lang="zh-CN" altLang="en-US" sz="2000" dirty="0" smtClean="0">
                <a:latin typeface="Arial" pitchFamily="34" charset="0"/>
              </a:rPr>
              <a:t>。</a:t>
            </a:r>
            <a:endParaRPr lang="en-US" altLang="zh-CN" sz="2000" dirty="0" smtClean="0">
              <a:latin typeface="Arial" charset="0"/>
              <a:cs typeface="Arial" charset="0"/>
            </a:endParaRPr>
          </a:p>
        </p:txBody>
      </p:sp>
      <p:sp>
        <p:nvSpPr>
          <p:cNvPr id="7" name="动作按钮: 上一张 6">
            <a:hlinkClick r:id="rId2" action="ppaction://hlinksldjump" highlightClick="1"/>
          </p:cNvPr>
          <p:cNvSpPr/>
          <p:nvPr/>
        </p:nvSpPr>
        <p:spPr>
          <a:xfrm>
            <a:off x="7912067" y="466601"/>
            <a:ext cx="721147" cy="432048"/>
          </a:xfrm>
          <a:prstGeom prst="actionButtonRetur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8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230B98-03B9-47EC-BC84-94D5B76062A8}" type="datetime1">
              <a:rPr lang="zh-CN" altLang="en-US" sz="1400" b="0" smtClean="0">
                <a:solidFill>
                  <a:srgbClr val="FF0000"/>
                </a:solidFill>
                <a:latin typeface="宋体" pitchFamily="2" charset="-122"/>
              </a:rPr>
              <a:pPr>
                <a:spcBef>
                  <a:spcPct val="0"/>
                </a:spcBef>
                <a:buFontTx/>
                <a:buNone/>
              </a:pPr>
              <a:t>2021/4/19</a:t>
            </a:fld>
            <a:endParaRPr lang="en-US" altLang="zh-CN" sz="1400" b="0" smtClean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数据对准 </a:t>
            </a:r>
            <a:endParaRPr lang="zh-CN" altLang="en-US" dirty="0" smtClean="0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CCFFCC"/>
              </a:solidFill>
              <a:latin typeface="宋体" pitchFamily="2" charset="-122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CCFFCC"/>
              </a:solidFill>
              <a:latin typeface="宋体" pitchFamily="2" charset="-122"/>
            </a:endParaRPr>
          </a:p>
        </p:txBody>
      </p:sp>
      <p:sp>
        <p:nvSpPr>
          <p:cNvPr id="317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4463"/>
            <a:ext cx="8280000" cy="4932362"/>
          </a:xfrm>
          <a:noFill/>
        </p:spPr>
        <p:txBody>
          <a:bodyPr/>
          <a:lstStyle/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Arial" charset="0"/>
                <a:cs typeface="Arial" charset="0"/>
              </a:rPr>
              <a:t>在当代计算机系统中，对于</a:t>
            </a:r>
            <a:r>
              <a:rPr lang="en-US" altLang="zh-CN" sz="2000" dirty="0" smtClean="0">
                <a:latin typeface="Arial" charset="0"/>
                <a:cs typeface="Arial" charset="0"/>
              </a:rPr>
              <a:t>64</a:t>
            </a:r>
            <a:r>
              <a:rPr lang="zh-CN" altLang="en-US" sz="2000" dirty="0" smtClean="0">
                <a:latin typeface="Arial" charset="0"/>
                <a:cs typeface="Arial" charset="0"/>
              </a:rPr>
              <a:t>位（</a:t>
            </a:r>
            <a:r>
              <a:rPr lang="en-US" altLang="zh-CN" sz="2000" dirty="0" smtClean="0">
                <a:latin typeface="Arial" charset="0"/>
                <a:cs typeface="Arial" charset="0"/>
              </a:rPr>
              <a:t>8</a:t>
            </a:r>
            <a:r>
              <a:rPr lang="zh-CN" altLang="en-US" sz="2000" dirty="0">
                <a:latin typeface="Arial" charset="0"/>
                <a:cs typeface="Arial" charset="0"/>
              </a:rPr>
              <a:t> </a:t>
            </a:r>
            <a:r>
              <a:rPr lang="en-US" altLang="zh-CN" sz="2000" dirty="0" smtClean="0">
                <a:latin typeface="Arial" charset="0"/>
                <a:cs typeface="Arial" charset="0"/>
              </a:rPr>
              <a:t>byte</a:t>
            </a:r>
            <a:r>
              <a:rPr lang="zh-CN" altLang="en-US" sz="2000" dirty="0" smtClean="0">
                <a:latin typeface="Arial" charset="0"/>
                <a:cs typeface="Arial" charset="0"/>
              </a:rPr>
              <a:t>）计算机来说，其访问内存数据时只能以</a:t>
            </a:r>
            <a:r>
              <a:rPr lang="en-US" altLang="zh-CN" sz="2000" dirty="0" smtClean="0">
                <a:latin typeface="Arial" charset="0"/>
                <a:cs typeface="Arial" charset="0"/>
              </a:rPr>
              <a:t>1/2/4/8</a:t>
            </a:r>
            <a:r>
              <a:rPr lang="zh-CN" altLang="en-US" sz="2000" dirty="0" smtClean="0">
                <a:latin typeface="Arial" charset="0"/>
                <a:cs typeface="Arial" charset="0"/>
              </a:rPr>
              <a:t>个</a:t>
            </a:r>
            <a:r>
              <a:rPr lang="en-US" altLang="zh-CN" sz="2000" dirty="0" smtClean="0">
                <a:latin typeface="Arial" charset="0"/>
                <a:cs typeface="Arial" charset="0"/>
              </a:rPr>
              <a:t>byte</a:t>
            </a:r>
            <a:r>
              <a:rPr lang="zh-CN" altLang="en-US" sz="2000" dirty="0" smtClean="0">
                <a:latin typeface="Arial" charset="0"/>
                <a:cs typeface="Arial" charset="0"/>
              </a:rPr>
              <a:t>为单位进行读</a:t>
            </a:r>
            <a:r>
              <a:rPr lang="en-US" altLang="zh-CN" sz="2000" dirty="0" smtClean="0">
                <a:latin typeface="Arial" charset="0"/>
                <a:cs typeface="Arial" charset="0"/>
              </a:rPr>
              <a:t>/</a:t>
            </a:r>
            <a:r>
              <a:rPr lang="zh-CN" altLang="en-US" sz="2000" dirty="0" smtClean="0">
                <a:latin typeface="Arial" charset="0"/>
                <a:cs typeface="Arial" charset="0"/>
              </a:rPr>
              <a:t>写，当数据存放位置对准时，只需一个存储器周期即可完成读</a:t>
            </a:r>
            <a:r>
              <a:rPr lang="en-US" altLang="zh-CN" sz="2000" dirty="0" smtClean="0">
                <a:latin typeface="Arial" charset="0"/>
                <a:cs typeface="Arial" charset="0"/>
              </a:rPr>
              <a:t>/</a:t>
            </a:r>
            <a:r>
              <a:rPr lang="zh-CN" altLang="en-US" sz="2000" dirty="0" smtClean="0">
                <a:latin typeface="Arial" charset="0"/>
                <a:cs typeface="Arial" charset="0"/>
              </a:rPr>
              <a:t>写；否则，可能需要</a:t>
            </a:r>
            <a:r>
              <a:rPr lang="zh-CN" altLang="en-US" sz="2000" dirty="0">
                <a:latin typeface="Arial" charset="0"/>
                <a:cs typeface="Arial" charset="0"/>
              </a:rPr>
              <a:t>两个</a:t>
            </a:r>
            <a:r>
              <a:rPr lang="zh-CN" altLang="en-US" sz="2000" dirty="0" smtClean="0">
                <a:latin typeface="Arial" charset="0"/>
                <a:cs typeface="Arial" charset="0"/>
              </a:rPr>
              <a:t>存储器周期。</a:t>
            </a:r>
            <a:endParaRPr lang="en-US" altLang="zh-CN" sz="2000" dirty="0" smtClean="0">
              <a:latin typeface="Arial" charset="0"/>
              <a:cs typeface="Arial" charset="0"/>
            </a:endParaRPr>
          </a:p>
        </p:txBody>
      </p:sp>
      <p:sp>
        <p:nvSpPr>
          <p:cNvPr id="7" name="动作按钮: 上一张 6">
            <a:hlinkClick r:id="rId2" action="ppaction://hlinksldjump" highlightClick="1"/>
          </p:cNvPr>
          <p:cNvSpPr/>
          <p:nvPr/>
        </p:nvSpPr>
        <p:spPr>
          <a:xfrm>
            <a:off x="7912067" y="466601"/>
            <a:ext cx="721147" cy="432048"/>
          </a:xfrm>
          <a:prstGeom prst="actionButtonRetur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16648"/>
              </p:ext>
            </p:extLst>
          </p:nvPr>
        </p:nvGraphicFramePr>
        <p:xfrm>
          <a:off x="1061999" y="3068960"/>
          <a:ext cx="7092000" cy="29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8740288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5649582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38204791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6124972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56869409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5772811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31259865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9024436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57646234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1015924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FF0000"/>
                          </a:solidFill>
                        </a:rPr>
                        <a:t>地址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存储器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002060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</a:rPr>
                        <a:t>说明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4425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0H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2-byte </a:t>
                      </a:r>
                      <a:r>
                        <a:rPr lang="zh-CN" alt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数据</a:t>
                      </a:r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4-byte </a:t>
                      </a:r>
                      <a:r>
                        <a:rPr lang="zh-CN" alt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数据</a:t>
                      </a:r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对准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7883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8H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8-byte </a:t>
                      </a:r>
                      <a:r>
                        <a:rPr lang="zh-CN" alt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数据</a:t>
                      </a:r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对准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9990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10H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2-byte </a:t>
                      </a:r>
                      <a:r>
                        <a:rPr lang="zh-CN" alt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数据</a:t>
                      </a:r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对准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4765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18H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4-byte </a:t>
                      </a:r>
                      <a:r>
                        <a:rPr lang="zh-CN" alt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数据</a:t>
                      </a:r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对准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3769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20H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2-byte </a:t>
                      </a:r>
                      <a:r>
                        <a:rPr lang="zh-CN" alt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数据</a:t>
                      </a:r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4-byte </a:t>
                      </a:r>
                      <a:r>
                        <a:rPr lang="zh-CN" alt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数据</a:t>
                      </a:r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未对准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6383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28H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2-byte</a:t>
                      </a:r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未对准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0202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30H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2-byte</a:t>
                      </a:r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4-byte </a:t>
                      </a:r>
                      <a:r>
                        <a:rPr lang="zh-CN" alt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数据</a:t>
                      </a:r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未对准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9280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38H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4-byte </a:t>
                      </a:r>
                      <a:r>
                        <a:rPr lang="zh-CN" alt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数据</a:t>
                      </a:r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未对准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4014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40H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8-byte </a:t>
                      </a:r>
                      <a:r>
                        <a:rPr lang="zh-CN" alt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数据</a:t>
                      </a:r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未对准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502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48H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8-byte </a:t>
                      </a:r>
                      <a:r>
                        <a:rPr lang="zh-CN" altLang="en-US" sz="1200" b="1" dirty="0" smtClean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数据</a:t>
                      </a:r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未对准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028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8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230B98-03B9-47EC-BC84-94D5B76062A8}" type="datetime1">
              <a:rPr lang="zh-CN" altLang="en-US" sz="1400" b="0" smtClean="0">
                <a:solidFill>
                  <a:srgbClr val="FF0000"/>
                </a:solidFill>
                <a:latin typeface="宋体" pitchFamily="2" charset="-122"/>
              </a:rPr>
              <a:pPr>
                <a:spcBef>
                  <a:spcPct val="0"/>
                </a:spcBef>
                <a:buFontTx/>
                <a:buNone/>
              </a:pPr>
              <a:t>2021/4/19</a:t>
            </a:fld>
            <a:endParaRPr lang="en-US" altLang="zh-CN" sz="1400" b="0" smtClean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操作数的存放位置 </a:t>
            </a:r>
            <a:endParaRPr lang="zh-CN" altLang="en-US" dirty="0" smtClean="0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CCFFCC"/>
              </a:solidFill>
              <a:latin typeface="宋体" pitchFamily="2" charset="-122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CCFFCC"/>
              </a:solidFill>
              <a:latin typeface="宋体" pitchFamily="2" charset="-122"/>
            </a:endParaRPr>
          </a:p>
        </p:txBody>
      </p:sp>
      <p:sp>
        <p:nvSpPr>
          <p:cNvPr id="7" name="动作按钮: 上一张 6">
            <a:hlinkClick r:id="rId2" action="ppaction://hlinksldjump" highlightClick="1"/>
          </p:cNvPr>
          <p:cNvSpPr/>
          <p:nvPr/>
        </p:nvSpPr>
        <p:spPr>
          <a:xfrm>
            <a:off x="7912067" y="454878"/>
            <a:ext cx="721147" cy="432048"/>
          </a:xfrm>
          <a:prstGeom prst="actionButtonRetur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88725"/>
              </p:ext>
            </p:extLst>
          </p:nvPr>
        </p:nvGraphicFramePr>
        <p:xfrm>
          <a:off x="1331640" y="1844824"/>
          <a:ext cx="4138261" cy="366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7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00">
                <a:tc rowSpan="2" gridSpan="3"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52000" marT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gridSpan="3" vMerge="1"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002060"/>
                          </a:solidFill>
                        </a:rPr>
                        <a:t>寄存器组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002060"/>
                          </a:solidFill>
                        </a:rPr>
                        <a:t>运算器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操作数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002060"/>
                          </a:solidFill>
                        </a:rPr>
                        <a:t>指令队列</a:t>
                      </a:r>
                      <a:endParaRPr lang="zh-CN" alt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77788"/>
              </p:ext>
            </p:extLst>
          </p:nvPr>
        </p:nvGraphicFramePr>
        <p:xfrm>
          <a:off x="6228184" y="1844824"/>
          <a:ext cx="1548000" cy="355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rgbClr val="000066"/>
                          </a:solidFill>
                        </a:rPr>
                        <a:t>存储器</a:t>
                      </a:r>
                      <a:endParaRPr lang="zh-CN" alt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rgbClr val="FF0000"/>
                          </a:solidFill>
                        </a:rPr>
                        <a:t>操作数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 flipV="1">
            <a:off x="3059832" y="4437112"/>
            <a:ext cx="3168352" cy="36004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2987824" y="3326296"/>
            <a:ext cx="864096" cy="11108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921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DF9196-B57C-443B-8740-6AEE8BA2DB7E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5.2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指令格式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一、问题提出</a:t>
            </a: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指令字长会对计算机产生如下影响：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① 指令功能的丰富性；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② 程序的存储效率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是否含有无用信息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)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；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③ 程序的执行效率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是否与机器字长匹配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)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；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18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二、设计目标</a:t>
            </a: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① 规整指令格式，尽量与计算机字长相匹配，以便尽可能减少取指令、译码时间；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② 优化指令字长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平均指令长度最短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)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，提高存储效率。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（</a:t>
            </a:r>
            <a:r>
              <a:rPr lang="zh-CN" altLang="en-US" sz="2000" b="1" dirty="0">
                <a:solidFill>
                  <a:srgbClr val="00B0F0"/>
                </a:solidFill>
                <a:latin typeface="宋体" pitchFamily="2" charset="-122"/>
                <a:hlinkClick r:id="rId2" action="ppaction://hlinksldjump"/>
              </a:rPr>
              <a:t>指令设计的</a:t>
            </a:r>
            <a:r>
              <a:rPr lang="en-US" altLang="zh-CN" sz="2000" b="1" dirty="0">
                <a:solidFill>
                  <a:srgbClr val="00B0F0"/>
                </a:solidFill>
                <a:latin typeface="宋体" pitchFamily="2" charset="-122"/>
                <a:hlinkClick r:id="rId2" action="ppaction://hlinksldjump"/>
              </a:rPr>
              <a:t>5</a:t>
            </a:r>
            <a:r>
              <a:rPr lang="zh-CN" altLang="en-US" sz="2000" b="1" dirty="0">
                <a:solidFill>
                  <a:srgbClr val="00B0F0"/>
                </a:solidFill>
                <a:latin typeface="宋体" pitchFamily="2" charset="-122"/>
                <a:hlinkClick r:id="rId2" action="ppaction://hlinksldjump"/>
              </a:rPr>
              <a:t>个基本要求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zh-CN" altLang="en-US" sz="2000" b="1" dirty="0">
                <a:solidFill>
                  <a:srgbClr val="00B0F0"/>
                </a:solidFill>
                <a:latin typeface="宋体" pitchFamily="2" charset="-122"/>
              </a:rPr>
              <a:t/>
            </a:r>
            <a:br>
              <a:rPr lang="zh-CN" altLang="en-US" sz="2000" b="1" dirty="0">
                <a:solidFill>
                  <a:srgbClr val="00B0F0"/>
                </a:solidFill>
                <a:latin typeface="宋体" pitchFamily="2" charset="-122"/>
              </a:rPr>
            </a:b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38CB2D-C72B-4086-A948-6A244FE06FC9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5.2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指令格式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三、指令的组成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    指令由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操作码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和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地址码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两部分构成；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 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①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 操作码：指明操作种类和所用操作数的数据类型； 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    ② 地址码：包括操作数的地址、地址的附加信息、寻址方式等。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zh-CN" altLang="en-US" sz="2400" b="1" dirty="0" smtClean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619523" y="2492374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操作码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203848" y="2492374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地址码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8F30A9-181A-4F8F-B11A-ED1563529DBF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5.2 </a:t>
            </a:r>
            <a:r>
              <a:rPr lang="zh-CN" altLang="en-US" sz="36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指令格式</a:t>
            </a:r>
            <a:endParaRPr lang="zh-CN" altLang="en-US" smtClean="0">
              <a:solidFill>
                <a:srgbClr val="000066"/>
              </a:solidFill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四、指令格式的分类</a:t>
            </a: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根据地址码部分所给出地址的个数，指令格式分为</a:t>
            </a:r>
            <a:r>
              <a:rPr lang="zh-CN" alt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：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零地址指令、一地址指令、二地址指令、多地址指令。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zh-CN" altLang="en-US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① 零地址指令，包括无需操作数的指令</a:t>
            </a:r>
            <a:r>
              <a:rPr lang="zh-CN" altLang="en-US" sz="2000" b="1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NOP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HLT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等）和默认操作数的指令（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PUSH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RET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等）两种情况；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367799" y="4437113"/>
            <a:ext cx="1751916" cy="504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零地址指令：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131840" y="4437112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8F30A9-181A-4F8F-B11A-ED1563529DBF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5.2 </a:t>
            </a:r>
            <a:r>
              <a:rPr lang="zh-CN" altLang="en-US" sz="36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指令格式</a:t>
            </a:r>
            <a:endParaRPr lang="zh-CN" altLang="en-US" smtClean="0">
              <a:solidFill>
                <a:srgbClr val="000066"/>
              </a:solidFill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② 一地址指令，对于某些一元运算，该地址既是操作数地址，又是操作结果的地址；对于某些二元运算，其中一个操作数地址使用默认值（无需指定）；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③ 二地址指令，对于大部分普通二元运算指令，其中一个操作数地址也作为操作结果的地址。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71120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zh-CN" altLang="en-US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④ 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多地址指令，通常仅出现于大型机中。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87623" y="2924945"/>
            <a:ext cx="1788075" cy="504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一地址指令：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87824" y="2924944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72000" y="2924944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198193" y="4782861"/>
            <a:ext cx="1788075" cy="504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二地址指令：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998394" y="4782860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582570" y="4782860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0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156325" y="4782860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0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58FBE0-05D8-4D18-9A49-B9FB78FD81CE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5.2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指令格式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五、指令操作码的扩展技术</a:t>
            </a: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① 指令总长度固定；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② 在地址码较少的指令中，将地址码部分扩充为指令操作码。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例如：</a:t>
            </a: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zh-CN" altLang="en-US" sz="2000" b="1" dirty="0" smtClean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97810" y="3838086"/>
            <a:ext cx="1751916" cy="504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零地址指令：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761851" y="3838085"/>
            <a:ext cx="4752204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61799" y="4558167"/>
            <a:ext cx="1788075" cy="504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一地址指令：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62000" y="4558166"/>
            <a:ext cx="3167730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29730" y="4558166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71599" y="5301209"/>
            <a:ext cx="1788075" cy="5048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二地址指令：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771800" y="5301208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355976" y="5301208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0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929731" y="5301208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0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058FBE0-05D8-4D18-9A49-B9FB78FD81CE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5.2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指令格式</a:t>
            </a:r>
            <a:endParaRPr lang="zh-CN" altLang="en-US" dirty="0" smtClean="0">
              <a:solidFill>
                <a:srgbClr val="000066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18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六、指令操作码的优化技术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    ① 指令总长度可变；</a:t>
            </a:r>
            <a:b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</a:b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    ② 根据指令在程序中的使用频率，构造平均码长最短的指令操作码。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    ③ 有时还要兼顾与指令字长的匹配。</a:t>
            </a:r>
            <a:endParaRPr lang="zh-CN" altLang="en-US" sz="2400" b="1" dirty="0" smtClean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10275" y="4221088"/>
            <a:ext cx="864096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r>
              <a:rPr lang="en-US" altLang="zh-CN" sz="2000" b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0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274371" y="4221088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03648" y="4941168"/>
            <a:ext cx="1872207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r>
              <a:rPr lang="en-US" altLang="zh-CN" sz="2000" b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0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275855" y="4941168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410275" y="3509520"/>
            <a:ext cx="13615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r>
              <a:rPr lang="en-US" altLang="zh-CN" sz="2000" b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0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403649" y="5661248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r>
              <a:rPr lang="en-US" altLang="zh-CN" sz="2000" b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0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87825" y="5661248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0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561580" y="5661248"/>
            <a:ext cx="1584325" cy="5048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000" b="1" baseline="-2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6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98F30A9-181A-4F8F-B11A-ED1563529DBF}" type="datetime1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5.2 </a:t>
            </a:r>
            <a:r>
              <a:rPr lang="zh-CN" altLang="en-US" sz="36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指令格式</a:t>
            </a:r>
            <a:endParaRPr lang="zh-CN" altLang="en-US" smtClean="0">
              <a:solidFill>
                <a:srgbClr val="000066"/>
              </a:solidFill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七、指令长度与数据字长的关系</a:t>
            </a: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）数据字长决定计算机的运算精度；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）地址码长度决定计算机寻址能力；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）指令长度、数据长度通常以字节（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byte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）为单位计算。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）为加快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访存速度，存储器中存放数据时通常要求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  <a:hlinkClick r:id="rId2" action="ppaction://hlinksldjump"/>
              </a:rPr>
              <a:t>数据对准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；如果数据不对准，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可能会降低</a:t>
            </a:r>
            <a:r>
              <a:rPr lang="en-US" altLang="zh-CN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访存速度。</a:t>
            </a:r>
            <a:endParaRPr lang="en-US" altLang="zh-CN" sz="2000" b="1" dirty="0" smtClean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3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CCFFCC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CCFFCC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16366</TotalTime>
  <Words>1798</Words>
  <Application>Microsoft Office PowerPoint</Application>
  <PresentationFormat>全屏显示(4:3)</PresentationFormat>
  <Paragraphs>230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黑体</vt:lpstr>
      <vt:lpstr>楷体_GB2312</vt:lpstr>
      <vt:lpstr>隶书</vt:lpstr>
      <vt:lpstr>宋体</vt:lpstr>
      <vt:lpstr>微软雅黑</vt:lpstr>
      <vt:lpstr>Arial</vt:lpstr>
      <vt:lpstr>Cambria Math</vt:lpstr>
      <vt:lpstr>Times New Roman</vt:lpstr>
      <vt:lpstr>att3</vt:lpstr>
      <vt:lpstr>1_att3</vt:lpstr>
      <vt:lpstr>PowerPoint 演示文稿</vt:lpstr>
      <vt:lpstr>5.1 指令系统的发展</vt:lpstr>
      <vt:lpstr>5.2 指令格式</vt:lpstr>
      <vt:lpstr>5.2 指令格式</vt:lpstr>
      <vt:lpstr>5.2 指令格式</vt:lpstr>
      <vt:lpstr>5.2 指令格式</vt:lpstr>
      <vt:lpstr>5.2 指令格式</vt:lpstr>
      <vt:lpstr>5.2 指令格式</vt:lpstr>
      <vt:lpstr>5.2 指令格式</vt:lpstr>
      <vt:lpstr>5.3 寻址方式</vt:lpstr>
      <vt:lpstr>5.3 寻址方式</vt:lpstr>
      <vt:lpstr>5.3 寻址方式</vt:lpstr>
      <vt:lpstr>5.3 寻址方式</vt:lpstr>
      <vt:lpstr>5.3 寻址方式</vt:lpstr>
      <vt:lpstr>5.4 指令类型</vt:lpstr>
      <vt:lpstr>5.5 RISC和CISC </vt:lpstr>
      <vt:lpstr>5.5 RISC和CISC </vt:lpstr>
      <vt:lpstr>5.5 RISC和CISC </vt:lpstr>
      <vt:lpstr>PowerPoint 演示文稿</vt:lpstr>
      <vt:lpstr>指令集设计的5个基本要求 </vt:lpstr>
      <vt:lpstr>数据对准 </vt:lpstr>
      <vt:lpstr>操作数的存放位置 </vt:lpstr>
    </vt:vector>
  </TitlesOfParts>
  <Company>中国矿业大学(北京)(cumtb)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creator>shq</dc:creator>
  <dc:description>清华，王爱英，第3版</dc:description>
  <cp:lastModifiedBy>Windows 用户</cp:lastModifiedBy>
  <cp:revision>178</cp:revision>
  <cp:lastPrinted>1999-05-06T17:03:56Z</cp:lastPrinted>
  <dcterms:created xsi:type="dcterms:W3CDTF">1999-05-03T20:45:05Z</dcterms:created>
  <dcterms:modified xsi:type="dcterms:W3CDTF">2021-04-19T01:29:10Z</dcterms:modified>
</cp:coreProperties>
</file>