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835" r:id="rId2"/>
    <p:sldId id="818" r:id="rId3"/>
    <p:sldId id="827" r:id="rId4"/>
    <p:sldId id="834" r:id="rId5"/>
    <p:sldId id="828" r:id="rId6"/>
    <p:sldId id="829" r:id="rId7"/>
    <p:sldId id="830" r:id="rId8"/>
    <p:sldId id="831" r:id="rId9"/>
    <p:sldId id="832" r:id="rId10"/>
    <p:sldId id="833" r:id="rId11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9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003366"/>
    <a:srgbClr val="000000"/>
    <a:srgbClr val="4D4D4D"/>
    <a:srgbClr val="969696"/>
    <a:srgbClr val="FF0000"/>
    <a:srgbClr val="00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04" autoAdjust="0"/>
  </p:normalViewPr>
  <p:slideViewPr>
    <p:cSldViewPr>
      <p:cViewPr varScale="1">
        <p:scale>
          <a:sx n="107" d="100"/>
          <a:sy n="107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01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CC466D0D-8F64-4580-A52F-E5886FF52D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999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94A3-B368-4F2B-9F0C-CD6A467DAFC1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4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8B40-62E4-4266-9747-315D24D4BED0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2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F3CAC-B362-4B0C-97AD-A701B7B60F93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5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CFB1-7FAA-41DE-B069-AF95D07DD529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1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270A2-03B2-45FE-B48A-FF9ED82D9D7B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D9EA4-5804-42F5-AA19-CDEF43377B2B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0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15AE0-94D3-4EFD-B1B7-1EB642D80488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6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6B36-31AF-4011-914D-833E842EAAF5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D67E-F871-42CC-9B90-A69760F71205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5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8FEA-ED18-45B3-BC61-DA0A5C05C6E1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F302-4463-427A-80D1-417A56CF6179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43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FACA31-B1A9-473D-B8FC-6842913E153E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68E9D5F3-749D-4FFD-9745-2C8ACEB92E86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310136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038" rIns="72000" bIns="46038" anchor="ctr" anchorCtr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</a:t>
            </a:r>
            <a:endParaRPr lang="zh-CN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43D99F-6C64-46F6-8630-6F7FCD4BADF2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5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中央处理器</a:t>
            </a:r>
          </a:p>
        </p:txBody>
      </p:sp>
    </p:spTree>
    <p:extLst>
      <p:ext uri="{BB962C8B-B14F-4D97-AF65-F5344CB8AC3E}">
        <p14:creationId xmlns:p14="http://schemas.microsoft.com/office/powerpoint/2010/main" val="4353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运算器框图</a:t>
            </a:r>
            <a:endParaRPr lang="en-US" altLang="zh-CN" sz="4400" dirty="0" smtClean="0">
              <a:solidFill>
                <a:srgbClr val="000066"/>
              </a:solidFill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>
          <a:xfrm>
            <a:off x="7912067" y="454878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409999" y="1331913"/>
            <a:ext cx="6324001" cy="48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6.0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引言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控制器是计算机硬件系统的四个组成部分之一。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早期计算机采用分立元件，随着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LSI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的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出现，微处理器将运算器和控制器集成在一个芯片上，称为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Central Processing Unit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，中央处理器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）。不过，随着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VLSI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技术的高速发展，当代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中除了运算器和控制器外，还含有更多的电路，例如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、集成内存控制器（两者属于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存储系统的一部分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），多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核心、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GPU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Graphics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Processing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Unit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）等等。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计算机的完整工作过程可描述如下：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加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电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→ 生成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reset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信号 → 执行程序 → 停机 → 关电</a:t>
            </a:r>
            <a:endParaRPr lang="en-US" altLang="zh-CN" sz="20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43D99F-6C64-46F6-8630-6F7FCD4BADF2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6.1 </a:t>
            </a:r>
            <a:r>
              <a:rPr lang="zh-CN" altLang="en-US" sz="5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控制器组成</a:t>
            </a:r>
          </a:p>
        </p:txBody>
      </p:sp>
    </p:spTree>
    <p:extLst>
      <p:ext uri="{BB962C8B-B14F-4D97-AF65-F5344CB8AC3E}">
        <p14:creationId xmlns:p14="http://schemas.microsoft.com/office/powerpoint/2010/main" val="37700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控制器的组成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一、控制器的功能</a:t>
            </a:r>
            <a:endParaRPr lang="en-US" altLang="zh-CN" b="1" dirty="0" smtClean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取指令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：从存储器中按序取出指令。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分析指令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：又称为指令译码。根据分析结果生成相应控制信号，如果操作数在存储器中，还要生成操作数地址，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……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执行指令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：发出该指令的控制信号，同时形成下一条指令的地址。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控制程序和数据的输入与结果的输出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：根据程序的安排或人工干预，向设备发出命令来完成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功能。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对异常情况和某些请求的处理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：异常情况包括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内的异常（如溢出、奇偶错等）和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外部的异常（如断电等），请求主要指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请求（如键盘、鼠标、硬盘的传输数据等）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4608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控制器的组成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二、控制器的组成</a:t>
            </a:r>
            <a:endParaRPr lang="en-US" altLang="zh-CN" b="1" dirty="0" smtClean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程序计数器（</a:t>
            </a:r>
            <a:r>
              <a:rPr lang="en-US" altLang="zh-CN" sz="20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PC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）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：用来存放下一条指令的地址，并且在每条指令执行的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过程中由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自动修改，它是计算机的自动执行机制之一。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指令寄存器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：用以存放当前正在执行的指令。但在当代计算机中，广泛使用的是指令队列（可以理解为多个指令寄存器）。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指令译码器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：对指令译码并产生相应的控制信号。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脉冲及启停线路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：脉冲电路用来将脉冲源送来的信号进行处理，生成计算机使用的基本时钟信号。启停线路用来保证计算机在的启动和关闭时，计算机的安全性。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2438" indent="-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 </a:t>
            </a:r>
            <a:r>
              <a:rPr lang="zh-CN" altLang="en-US" sz="2000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时序控制信号形成部件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：用来形成每条指令的工作时序。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控制器的组成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三、指令的执行过程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</a:rPr>
              <a:t>在计算机中，每个运算任务（对应一段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程序）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通常可以细分为若干更小的任务，每个小任务由一条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去实现。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</a:rPr>
              <a:t>类似地，每条指令通常又细分为若干个执行步骤，执行步骤的具体实现方法可以不同，并因此决定了不同的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控制器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实现方案。典型的控制器实现方案</a:t>
            </a:r>
            <a:r>
              <a:rPr lang="zh-CN" altLang="en-US" sz="2000" b="1" dirty="0">
                <a:solidFill>
                  <a:srgbClr val="000066"/>
                </a:solidFill>
              </a:rPr>
              <a:t>有两种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微程序控制器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；②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组合逻辑控制器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（硬布线控制器）。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</a:rPr>
              <a:t>但无论哪一种控制器实现方案，“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指令细分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”的</a:t>
            </a:r>
            <a:r>
              <a:rPr lang="zh-CN" altLang="en-US" sz="2000" b="1" dirty="0">
                <a:solidFill>
                  <a:srgbClr val="000066"/>
                </a:solidFill>
              </a:rPr>
              <a:t>基本思路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是相同的。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控制器的组成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下面以加法指令为例说明“指令细分”为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个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步骤的执行过程：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取指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”；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计算操作数地址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”；“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取操作数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”；“</a:t>
            </a: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加操作和送结果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”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假定指令格式为：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取指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：从存储器取出指令送入指令寄存器，同时程序计数器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。需要如下控制信号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：（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  <a:hlinkClick r:id="rId2" action="ppaction://hlinksldjump"/>
              </a:rPr>
              <a:t>参见运算器框图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★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PC→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指令地址送地址总线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M/-IO=1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W/-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R=0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读出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存储器内容放到数据总线上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DB→IR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数据总线内容送指令寄存器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PC+1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：程序计数器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，为下一条指令取指做准备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12058"/>
              </p:ext>
            </p:extLst>
          </p:nvPr>
        </p:nvGraphicFramePr>
        <p:xfrm>
          <a:off x="3059832" y="2492896"/>
          <a:ext cx="4680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00">
                  <a:extLst>
                    <a:ext uri="{9D8B030D-6E8A-4147-A177-3AD203B41FA5}">
                      <a16:colId xmlns:a16="http://schemas.microsoft.com/office/drawing/2014/main" val="3806903312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3268626786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6979017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103073115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Disp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47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控制器的组成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②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计算操作数地址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中计算操作数地址，并将其送入地址寄存器。需要如下控制信号：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  <a:hlinkClick r:id="rId2" action="ppaction://hlinksldjump"/>
              </a:rPr>
              <a:t>参见运算器框图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rs1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→GR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(rs1)→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rs1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寄存器内容送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disp</a:t>
            </a:r>
            <a:r>
              <a:rPr lang="en-US" altLang="zh-CN" sz="2000" b="1" dirty="0" err="1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偏移量内容送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发出加操作命令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★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 →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：有效地址送地址寄存器：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控制器的组成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</p:spPr>
        <p:txBody>
          <a:bodyPr/>
          <a:lstStyle/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③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取操作数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：到存储器中取操作数。控制信号：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  <a:hlinkClick r:id="rId2" action="ppaction://hlinksldjump"/>
              </a:rPr>
              <a:t>参见运算器框图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AR→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：地址寄存器内容送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地址总线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M/-IO=1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W/-R=0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读出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存储器内容放到数据总线上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→DR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将数据总线内容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送数据寄存器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④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加操作和送结果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：执行加法运算，将求和结果送给指定寄存器；并根据运算结果设置标志位。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需要如下控制信号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  <a:hlinkClick r:id="rId2" action="ppaction://hlinksldjump"/>
              </a:rPr>
              <a:t>参见运算器框图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★ 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rs→</a:t>
            </a:r>
            <a:r>
              <a:rPr lang="en-US" altLang="zh-CN" sz="2000" b="1" dirty="0" err="1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内容送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DR→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数据寄存器内容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送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★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发出加操作命令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45243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★ 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rd→</a:t>
            </a:r>
            <a:r>
              <a:rPr lang="en-US" altLang="zh-CN" sz="2000" b="1" dirty="0" err="1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 →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结果送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寄存器，并设置标志位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18061</TotalTime>
  <Words>892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隶书</vt:lpstr>
      <vt:lpstr>宋体</vt:lpstr>
      <vt:lpstr>Arial</vt:lpstr>
      <vt:lpstr>Cambria Math</vt:lpstr>
      <vt:lpstr>Times New Roman</vt:lpstr>
      <vt:lpstr>Wingdings</vt:lpstr>
      <vt:lpstr>att3</vt:lpstr>
      <vt:lpstr>PowerPoint 演示文稿</vt:lpstr>
      <vt:lpstr>6.0 引言 </vt:lpstr>
      <vt:lpstr>PowerPoint 演示文稿</vt:lpstr>
      <vt:lpstr>6.1 控制器的组成 </vt:lpstr>
      <vt:lpstr>6.1 控制器的组成 </vt:lpstr>
      <vt:lpstr>6.1 控制器的组成 </vt:lpstr>
      <vt:lpstr>6.1 控制器的组成 </vt:lpstr>
      <vt:lpstr>6.1 控制器的组成 </vt:lpstr>
      <vt:lpstr>6.1 控制器的组成 </vt:lpstr>
      <vt:lpstr>运算器框图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Windows 用户</cp:lastModifiedBy>
  <cp:revision>223</cp:revision>
  <cp:lastPrinted>1999-05-06T17:03:56Z</cp:lastPrinted>
  <dcterms:created xsi:type="dcterms:W3CDTF">1999-05-03T20:45:05Z</dcterms:created>
  <dcterms:modified xsi:type="dcterms:W3CDTF">2021-11-28T06:09:02Z</dcterms:modified>
</cp:coreProperties>
</file>