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3556000" cy="2673350"/>
  <p:notesSz cx="3556000" cy="2673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63" y="8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541463" cy="133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014538" y="0"/>
            <a:ext cx="1539875" cy="133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0DD43-D30D-40B3-A66D-CB6C43605E20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334963"/>
            <a:ext cx="1200150" cy="901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355600" y="1285875"/>
            <a:ext cx="2844800" cy="1054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2540000"/>
            <a:ext cx="1541463" cy="133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014538" y="2540000"/>
            <a:ext cx="1539875" cy="133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A0E38-7B00-4B7B-94BA-18CE6785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63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密歇根大学，</a:t>
            </a:r>
            <a:r>
              <a:rPr lang="en-US" altLang="zh-CN" dirty="0"/>
              <a:t>2</a:t>
            </a:r>
            <a:r>
              <a:rPr lang="zh-CN" altLang="en-US" dirty="0"/>
              <a:t>圣母大学 </a:t>
            </a:r>
            <a:r>
              <a:rPr lang="en-US" altLang="zh-CN" dirty="0"/>
              <a:t>3</a:t>
            </a:r>
            <a:r>
              <a:rPr lang="zh-CN" altLang="en-US" dirty="0"/>
              <a:t>加州大学尔湾分校</a:t>
            </a:r>
            <a:r>
              <a:rPr lang="en-US" altLang="zh-CN" dirty="0"/>
              <a:t>4</a:t>
            </a:r>
            <a:r>
              <a:rPr lang="zh-CN" altLang="en-US" dirty="0"/>
              <a:t>加州大学圣地亚哥分校</a:t>
            </a:r>
            <a:r>
              <a:rPr lang="en-US" altLang="zh-CN" dirty="0"/>
              <a:t>5</a:t>
            </a:r>
            <a:r>
              <a:rPr lang="zh-CN" altLang="en-US" dirty="0"/>
              <a:t>亚利桑那大学</a:t>
            </a:r>
            <a:r>
              <a:rPr lang="en-US" altLang="zh-CN" dirty="0"/>
              <a:t>6</a:t>
            </a:r>
            <a:r>
              <a:rPr lang="zh-CN" altLang="en-US" dirty="0"/>
              <a:t>德州农工大学</a:t>
            </a:r>
            <a:r>
              <a:rPr lang="en-US" altLang="zh-CN" dirty="0"/>
              <a:t>7</a:t>
            </a:r>
            <a:r>
              <a:rPr lang="zh-CN" altLang="en-US" dirty="0"/>
              <a:t>加州大学河滨分校</a:t>
            </a:r>
            <a:r>
              <a:rPr lang="en-US" altLang="zh-CN" dirty="0"/>
              <a:t>8</a:t>
            </a:r>
            <a:r>
              <a:rPr lang="zh-CN" altLang="en-US" dirty="0"/>
              <a:t>阿拉巴马大学</a:t>
            </a:r>
            <a:r>
              <a:rPr lang="en-US" altLang="zh-CN" dirty="0"/>
              <a:t>9</a:t>
            </a:r>
            <a:r>
              <a:rPr lang="zh-CN" altLang="en-US" dirty="0"/>
              <a:t>莱特州立大学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A0E38-7B00-4B7B-94BA-18CE6785308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4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92249" cy="267254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74389" y="237558"/>
            <a:ext cx="2018664" cy="742950"/>
          </a:xfrm>
          <a:custGeom>
            <a:avLst/>
            <a:gdLst/>
            <a:ahLst/>
            <a:cxnLst/>
            <a:rect l="l" t="t" r="r" b="b"/>
            <a:pathLst>
              <a:path w="2018664" h="742950">
                <a:moveTo>
                  <a:pt x="1647427" y="0"/>
                </a:moveTo>
                <a:lnTo>
                  <a:pt x="371041" y="0"/>
                </a:lnTo>
                <a:lnTo>
                  <a:pt x="324498" y="2892"/>
                </a:lnTo>
                <a:lnTo>
                  <a:pt x="279681" y="11336"/>
                </a:lnTo>
                <a:lnTo>
                  <a:pt x="236936" y="24985"/>
                </a:lnTo>
                <a:lnTo>
                  <a:pt x="196612" y="43490"/>
                </a:lnTo>
                <a:lnTo>
                  <a:pt x="159057" y="66504"/>
                </a:lnTo>
                <a:lnTo>
                  <a:pt x="124617" y="93679"/>
                </a:lnTo>
                <a:lnTo>
                  <a:pt x="93642" y="124666"/>
                </a:lnTo>
                <a:lnTo>
                  <a:pt x="66478" y="159119"/>
                </a:lnTo>
                <a:lnTo>
                  <a:pt x="43473" y="196689"/>
                </a:lnTo>
                <a:lnTo>
                  <a:pt x="24975" y="237029"/>
                </a:lnTo>
                <a:lnTo>
                  <a:pt x="11331" y="279790"/>
                </a:lnTo>
                <a:lnTo>
                  <a:pt x="2890" y="324625"/>
                </a:lnTo>
                <a:lnTo>
                  <a:pt x="0" y="371186"/>
                </a:lnTo>
                <a:lnTo>
                  <a:pt x="2890" y="417747"/>
                </a:lnTo>
                <a:lnTo>
                  <a:pt x="11331" y="462582"/>
                </a:lnTo>
                <a:lnTo>
                  <a:pt x="24975" y="505343"/>
                </a:lnTo>
                <a:lnTo>
                  <a:pt x="43473" y="545683"/>
                </a:lnTo>
                <a:lnTo>
                  <a:pt x="66478" y="583253"/>
                </a:lnTo>
                <a:lnTo>
                  <a:pt x="93642" y="617706"/>
                </a:lnTo>
                <a:lnTo>
                  <a:pt x="124617" y="648694"/>
                </a:lnTo>
                <a:lnTo>
                  <a:pt x="159057" y="675869"/>
                </a:lnTo>
                <a:lnTo>
                  <a:pt x="196612" y="698883"/>
                </a:lnTo>
                <a:lnTo>
                  <a:pt x="236936" y="717388"/>
                </a:lnTo>
                <a:lnTo>
                  <a:pt x="279681" y="731037"/>
                </a:lnTo>
                <a:lnTo>
                  <a:pt x="324498" y="739481"/>
                </a:lnTo>
                <a:lnTo>
                  <a:pt x="371041" y="742373"/>
                </a:lnTo>
                <a:lnTo>
                  <a:pt x="1647427" y="742373"/>
                </a:lnTo>
                <a:lnTo>
                  <a:pt x="1693969" y="739481"/>
                </a:lnTo>
                <a:lnTo>
                  <a:pt x="1738787" y="731037"/>
                </a:lnTo>
                <a:lnTo>
                  <a:pt x="1781531" y="717388"/>
                </a:lnTo>
                <a:lnTo>
                  <a:pt x="1821855" y="698883"/>
                </a:lnTo>
                <a:lnTo>
                  <a:pt x="1859411" y="675869"/>
                </a:lnTo>
                <a:lnTo>
                  <a:pt x="1893850" y="648694"/>
                </a:lnTo>
                <a:lnTo>
                  <a:pt x="1924826" y="617706"/>
                </a:lnTo>
                <a:lnTo>
                  <a:pt x="1951990" y="583253"/>
                </a:lnTo>
                <a:lnTo>
                  <a:pt x="1974995" y="545683"/>
                </a:lnTo>
                <a:lnTo>
                  <a:pt x="1993493" y="505343"/>
                </a:lnTo>
                <a:lnTo>
                  <a:pt x="2007137" y="462582"/>
                </a:lnTo>
                <a:lnTo>
                  <a:pt x="2015578" y="417747"/>
                </a:lnTo>
                <a:lnTo>
                  <a:pt x="2018469" y="371186"/>
                </a:lnTo>
                <a:lnTo>
                  <a:pt x="2015578" y="324625"/>
                </a:lnTo>
                <a:lnTo>
                  <a:pt x="2007137" y="279790"/>
                </a:lnTo>
                <a:lnTo>
                  <a:pt x="1993493" y="237029"/>
                </a:lnTo>
                <a:lnTo>
                  <a:pt x="1974995" y="196689"/>
                </a:lnTo>
                <a:lnTo>
                  <a:pt x="1951990" y="159119"/>
                </a:lnTo>
                <a:lnTo>
                  <a:pt x="1924826" y="124666"/>
                </a:lnTo>
                <a:lnTo>
                  <a:pt x="1893850" y="93679"/>
                </a:lnTo>
                <a:lnTo>
                  <a:pt x="1859411" y="66504"/>
                </a:lnTo>
                <a:lnTo>
                  <a:pt x="1821855" y="43490"/>
                </a:lnTo>
                <a:lnTo>
                  <a:pt x="1781531" y="24985"/>
                </a:lnTo>
                <a:lnTo>
                  <a:pt x="1738787" y="11336"/>
                </a:lnTo>
                <a:lnTo>
                  <a:pt x="1693969" y="2892"/>
                </a:lnTo>
                <a:lnTo>
                  <a:pt x="16474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755" y="2175151"/>
            <a:ext cx="1501482" cy="42686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779759" y="2175154"/>
            <a:ext cx="1620520" cy="43180"/>
          </a:xfrm>
          <a:custGeom>
            <a:avLst/>
            <a:gdLst/>
            <a:ahLst/>
            <a:cxnLst/>
            <a:rect l="l" t="t" r="r" b="b"/>
            <a:pathLst>
              <a:path w="1620520" h="43180">
                <a:moveTo>
                  <a:pt x="1620215" y="21348"/>
                </a:moveTo>
                <a:lnTo>
                  <a:pt x="1618538" y="13042"/>
                </a:lnTo>
                <a:lnTo>
                  <a:pt x="1613966" y="6261"/>
                </a:lnTo>
                <a:lnTo>
                  <a:pt x="1607185" y="1676"/>
                </a:lnTo>
                <a:lnTo>
                  <a:pt x="1598879" y="0"/>
                </a:lnTo>
                <a:lnTo>
                  <a:pt x="1583105" y="0"/>
                </a:lnTo>
                <a:lnTo>
                  <a:pt x="1577543" y="0"/>
                </a:lnTo>
                <a:lnTo>
                  <a:pt x="0" y="0"/>
                </a:lnTo>
                <a:lnTo>
                  <a:pt x="0" y="42684"/>
                </a:lnTo>
                <a:lnTo>
                  <a:pt x="1577543" y="42684"/>
                </a:lnTo>
                <a:lnTo>
                  <a:pt x="1583105" y="42684"/>
                </a:lnTo>
                <a:lnTo>
                  <a:pt x="1598879" y="42684"/>
                </a:lnTo>
                <a:lnTo>
                  <a:pt x="1607185" y="41008"/>
                </a:lnTo>
                <a:lnTo>
                  <a:pt x="1613966" y="36436"/>
                </a:lnTo>
                <a:lnTo>
                  <a:pt x="1618538" y="29654"/>
                </a:lnTo>
                <a:lnTo>
                  <a:pt x="1620215" y="21348"/>
                </a:lnTo>
                <a:close/>
              </a:path>
            </a:pathLst>
          </a:custGeom>
          <a:solidFill>
            <a:srgbClr val="004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6829" y="493102"/>
            <a:ext cx="2328690" cy="21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00447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4352" y="1497076"/>
            <a:ext cx="2493645" cy="668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447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447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8117" y="614870"/>
            <a:ext cx="1549622" cy="17644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4610" y="614870"/>
            <a:ext cx="1549622" cy="17644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447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96610" cy="267254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916" y="99547"/>
            <a:ext cx="3352516" cy="286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0447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588" y="477514"/>
            <a:ext cx="3254375" cy="568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11199" y="2486215"/>
            <a:ext cx="1139952" cy="133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8117" y="2486215"/>
            <a:ext cx="819340" cy="133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4892" y="2486215"/>
            <a:ext cx="819340" cy="133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hyperlink" Target="http://www.ddvahid.comforinforma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hyperlink" Target="http://www.ddvahid.com/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06400" y="493102"/>
            <a:ext cx="3047999" cy="2045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 </a:t>
            </a:r>
            <a:r>
              <a:rPr lang="en-US" altLang="zh-CN" spc="-30" dirty="0">
                <a:solidFill>
                  <a:srgbClr val="FF0000"/>
                </a:solidFill>
              </a:rPr>
              <a:t>U204206B-Digital Electronics</a:t>
            </a:r>
            <a:r>
              <a:rPr dirty="0">
                <a:solidFill>
                  <a:srgbClr val="FF0000"/>
                </a:solidFill>
              </a:rPr>
              <a:t>–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lang="en-US" altLang="zh-CN" spc="-35" dirty="0">
                <a:solidFill>
                  <a:srgbClr val="FF0000"/>
                </a:solidFill>
              </a:rPr>
              <a:t>Spring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spc="-20" dirty="0">
                <a:solidFill>
                  <a:srgbClr val="FF0000"/>
                </a:solidFill>
              </a:rPr>
              <a:t>20</a:t>
            </a:r>
            <a:r>
              <a:rPr lang="en-US" spc="-20" dirty="0">
                <a:solidFill>
                  <a:srgbClr val="FF0000"/>
                </a:solidFill>
              </a:rPr>
              <a:t>22</a:t>
            </a:r>
            <a:endParaRPr spc="-2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0B2B4B-332C-4A3A-B759-1D5C0B71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955675"/>
            <a:ext cx="2133600" cy="5210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69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32" y="2605735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14366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9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5218" y="95835"/>
            <a:ext cx="1681480" cy="286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40" dirty="0"/>
              <a:t> </a:t>
            </a:r>
            <a:r>
              <a:rPr dirty="0"/>
              <a:t>Logic</a:t>
            </a:r>
            <a:r>
              <a:rPr spc="-35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spc="-10" dirty="0"/>
              <a:t>Introduction</a:t>
            </a:r>
          </a:p>
          <a:p>
            <a:pPr marL="12700">
              <a:lnSpc>
                <a:spcPts val="790"/>
              </a:lnSpc>
            </a:pPr>
            <a:r>
              <a:rPr sz="700" i="1" dirty="0">
                <a:latin typeface="Tahoma"/>
                <a:cs typeface="Tahoma"/>
              </a:rPr>
              <a:t>How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to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Encode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Numbers: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Binary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spc="-10" dirty="0">
                <a:latin typeface="Tahoma"/>
                <a:cs typeface="Tahoma"/>
              </a:rPr>
              <a:t>Numbers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878" y="482560"/>
            <a:ext cx="1847214" cy="16287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245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Working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with</a:t>
            </a:r>
            <a:r>
              <a:rPr sz="900" spc="8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binary</a:t>
            </a:r>
            <a:r>
              <a:rPr sz="900" spc="8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numbers</a:t>
            </a:r>
            <a:endParaRPr sz="900">
              <a:latin typeface="Tahoma"/>
              <a:cs typeface="Tahoma"/>
            </a:endParaRPr>
          </a:p>
          <a:p>
            <a:pPr marL="304165" marR="24765" lvl="1" indent="-114300">
              <a:lnSpc>
                <a:spcPts val="830"/>
              </a:lnSpc>
              <a:spcBef>
                <a:spcPts val="215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In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base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ten,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helps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know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powers </a:t>
            </a:r>
            <a:r>
              <a:rPr sz="750" dirty="0">
                <a:latin typeface="Tahoma"/>
                <a:cs typeface="Tahoma"/>
              </a:rPr>
              <a:t>of</a:t>
            </a:r>
            <a:r>
              <a:rPr sz="750" spc="20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10</a:t>
            </a:r>
            <a:endParaRPr sz="750">
              <a:latin typeface="Tahoma"/>
              <a:cs typeface="Tahoma"/>
            </a:endParaRPr>
          </a:p>
          <a:p>
            <a:pPr marL="457834" marR="75565" lvl="2" indent="-89535">
              <a:lnSpc>
                <a:spcPts val="770"/>
              </a:lnSpc>
              <a:spcBef>
                <a:spcPts val="170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latin typeface="Tahoma"/>
                <a:cs typeface="Tahoma"/>
              </a:rPr>
              <a:t>one,</a:t>
            </a:r>
            <a:r>
              <a:rPr sz="700" spc="-2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ten,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hundred,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thousand,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spc="-25" dirty="0">
                <a:latin typeface="Tahoma"/>
                <a:cs typeface="Tahoma"/>
              </a:rPr>
              <a:t>ten</a:t>
            </a:r>
            <a:r>
              <a:rPr sz="700" dirty="0">
                <a:latin typeface="Tahoma"/>
                <a:cs typeface="Tahoma"/>
              </a:rPr>
              <a:t> thousand,</a:t>
            </a:r>
            <a:r>
              <a:rPr sz="700" spc="-50" dirty="0">
                <a:latin typeface="Tahoma"/>
                <a:cs typeface="Tahoma"/>
              </a:rPr>
              <a:t> </a:t>
            </a:r>
            <a:r>
              <a:rPr sz="700" spc="-25" dirty="0">
                <a:latin typeface="Tahoma"/>
                <a:cs typeface="Tahoma"/>
              </a:rPr>
              <a:t>...</a:t>
            </a:r>
            <a:endParaRPr sz="700">
              <a:latin typeface="Tahoma"/>
              <a:cs typeface="Tahoma"/>
            </a:endParaRPr>
          </a:p>
          <a:p>
            <a:pPr marL="304165" marR="5080" lvl="1" indent="-114300">
              <a:lnSpc>
                <a:spcPts val="869"/>
              </a:lnSpc>
              <a:spcBef>
                <a:spcPts val="145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In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base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two,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helps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know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powers </a:t>
            </a:r>
            <a:r>
              <a:rPr sz="750" dirty="0">
                <a:latin typeface="Tahoma"/>
                <a:cs typeface="Tahoma"/>
              </a:rPr>
              <a:t>of</a:t>
            </a:r>
            <a:r>
              <a:rPr sz="750" spc="20" dirty="0">
                <a:latin typeface="Tahoma"/>
                <a:cs typeface="Tahoma"/>
              </a:rPr>
              <a:t> </a:t>
            </a:r>
            <a:r>
              <a:rPr sz="750" spc="-50" dirty="0">
                <a:latin typeface="Tahoma"/>
                <a:cs typeface="Tahoma"/>
              </a:rPr>
              <a:t>2</a:t>
            </a:r>
            <a:endParaRPr sz="750">
              <a:latin typeface="Tahoma"/>
              <a:cs typeface="Tahoma"/>
            </a:endParaRPr>
          </a:p>
          <a:p>
            <a:pPr marL="457834" marR="30480" lvl="2" indent="-89535">
              <a:lnSpc>
                <a:spcPct val="89700"/>
              </a:lnSpc>
              <a:spcBef>
                <a:spcPts val="125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latin typeface="Tahoma"/>
                <a:cs typeface="Tahoma"/>
              </a:rPr>
              <a:t>one,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two,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four,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eight,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sixteen, </a:t>
            </a:r>
            <a:r>
              <a:rPr sz="700" dirty="0">
                <a:latin typeface="Tahoma"/>
                <a:cs typeface="Tahoma"/>
              </a:rPr>
              <a:t>thirty</a:t>
            </a:r>
            <a:r>
              <a:rPr sz="700" spc="-2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two,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sixty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four,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one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hundred </a:t>
            </a:r>
            <a:r>
              <a:rPr sz="700" dirty="0">
                <a:latin typeface="Tahoma"/>
                <a:cs typeface="Tahoma"/>
              </a:rPr>
              <a:t>twenty</a:t>
            </a:r>
            <a:r>
              <a:rPr sz="700" spc="-2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eight</a:t>
            </a:r>
            <a:endParaRPr sz="700">
              <a:latin typeface="Tahoma"/>
              <a:cs typeface="Tahoma"/>
            </a:endParaRPr>
          </a:p>
          <a:p>
            <a:pPr marL="635635" marR="77470" indent="-89535">
              <a:lnSpc>
                <a:spcPct val="93600"/>
              </a:lnSpc>
              <a:spcBef>
                <a:spcPts val="165"/>
              </a:spcBef>
            </a:pPr>
            <a:r>
              <a:rPr sz="400" dirty="0">
                <a:solidFill>
                  <a:srgbClr val="0A31FF"/>
                </a:solidFill>
                <a:latin typeface="Wingdings"/>
                <a:cs typeface="Wingdings"/>
              </a:rPr>
              <a:t></a:t>
            </a:r>
            <a:r>
              <a:rPr sz="400" spc="254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latin typeface="Tahoma"/>
                <a:cs typeface="Tahoma"/>
              </a:rPr>
              <a:t>(Note: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unlike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base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ten,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we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don’t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have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common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names,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spc="-20" dirty="0">
                <a:latin typeface="Tahoma"/>
                <a:cs typeface="Tahoma"/>
              </a:rPr>
              <a:t>like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“thousand,”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for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each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position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spc="-25" dirty="0">
                <a:latin typeface="Tahoma"/>
                <a:cs typeface="Tahoma"/>
              </a:rPr>
              <a:t>in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base</a:t>
            </a:r>
            <a:r>
              <a:rPr sz="600" spc="2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ten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--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so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we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use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the</a:t>
            </a:r>
            <a:r>
              <a:rPr sz="600" spc="20" dirty="0">
                <a:latin typeface="Tahoma"/>
                <a:cs typeface="Tahoma"/>
              </a:rPr>
              <a:t> </a:t>
            </a:r>
            <a:r>
              <a:rPr sz="600" spc="-20" dirty="0">
                <a:latin typeface="Tahoma"/>
                <a:cs typeface="Tahoma"/>
              </a:rPr>
              <a:t>base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ten</a:t>
            </a:r>
            <a:r>
              <a:rPr sz="600" spc="2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name)</a:t>
            </a:r>
            <a:endParaRPr sz="600">
              <a:latin typeface="Tahoma"/>
              <a:cs typeface="Tahom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033927" y="1391021"/>
          <a:ext cx="1310640" cy="356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431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750" baseline="-2222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400" spc="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aseline="-2222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400" spc="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aseline="-2222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400" spc="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aseline="-2222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400" spc="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37" baseline="-2222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400" spc="-25" dirty="0">
                          <a:latin typeface="Arial"/>
                          <a:cs typeface="Arial"/>
                        </a:rPr>
                        <a:t>5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750" baseline="-2222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400" spc="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37" baseline="-2222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400" spc="-25" dirty="0">
                          <a:latin typeface="Arial"/>
                          <a:cs typeface="Arial"/>
                        </a:rPr>
                        <a:t>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750" spc="-37" baseline="-2222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400" spc="-25" dirty="0">
                          <a:latin typeface="Arial"/>
                          <a:cs typeface="Arial"/>
                        </a:rPr>
                        <a:t>2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750" spc="-37" baseline="-2222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400" spc="-25" dirty="0">
                          <a:latin typeface="Arial"/>
                          <a:cs typeface="Arial"/>
                        </a:rPr>
                        <a:t>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750" spc="-37" baseline="-2222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400" spc="-25" dirty="0">
                          <a:latin typeface="Arial"/>
                          <a:cs typeface="Arial"/>
                        </a:rPr>
                        <a:t>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1905" algn="ctr">
                        <a:lnSpc>
                          <a:spcPts val="505"/>
                        </a:lnSpc>
                        <a:spcBef>
                          <a:spcPts val="355"/>
                        </a:spcBef>
                      </a:pPr>
                      <a:r>
                        <a:rPr sz="500" dirty="0">
                          <a:solidFill>
                            <a:srgbClr val="00A9D6"/>
                          </a:solidFill>
                          <a:latin typeface="Arial"/>
                          <a:cs typeface="Arial"/>
                        </a:rPr>
                        <a:t>512</a:t>
                      </a:r>
                      <a:r>
                        <a:rPr sz="500" spc="45" dirty="0">
                          <a:solidFill>
                            <a:srgbClr val="00A9D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solidFill>
                            <a:srgbClr val="00A9D6"/>
                          </a:solidFill>
                          <a:latin typeface="Arial"/>
                          <a:cs typeface="Arial"/>
                        </a:rPr>
                        <a:t>256</a:t>
                      </a:r>
                      <a:r>
                        <a:rPr sz="500" spc="40" dirty="0">
                          <a:solidFill>
                            <a:srgbClr val="00A9D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solidFill>
                            <a:srgbClr val="00A9D6"/>
                          </a:solidFill>
                          <a:latin typeface="Arial"/>
                          <a:cs typeface="Arial"/>
                        </a:rPr>
                        <a:t>128</a:t>
                      </a:r>
                      <a:r>
                        <a:rPr sz="500" spc="130" dirty="0">
                          <a:solidFill>
                            <a:srgbClr val="00A9D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solidFill>
                            <a:srgbClr val="00A9D6"/>
                          </a:solidFill>
                          <a:latin typeface="Arial"/>
                          <a:cs typeface="Arial"/>
                        </a:rPr>
                        <a:t>64</a:t>
                      </a:r>
                      <a:r>
                        <a:rPr sz="500" spc="320" dirty="0">
                          <a:solidFill>
                            <a:srgbClr val="00A9D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spc="-25" dirty="0">
                          <a:solidFill>
                            <a:srgbClr val="00A9D6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505"/>
                        </a:lnSpc>
                        <a:spcBef>
                          <a:spcPts val="355"/>
                        </a:spcBef>
                      </a:pPr>
                      <a:r>
                        <a:rPr sz="500" dirty="0">
                          <a:solidFill>
                            <a:srgbClr val="00A9D6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sz="500" spc="330" dirty="0">
                          <a:solidFill>
                            <a:srgbClr val="00A9D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spc="-50" dirty="0">
                          <a:solidFill>
                            <a:srgbClr val="00A9D6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ts val="505"/>
                        </a:lnSpc>
                        <a:spcBef>
                          <a:spcPts val="355"/>
                        </a:spcBef>
                      </a:pPr>
                      <a:r>
                        <a:rPr sz="500" dirty="0">
                          <a:solidFill>
                            <a:srgbClr val="00A9D6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505"/>
                        </a:lnSpc>
                        <a:spcBef>
                          <a:spcPts val="355"/>
                        </a:spcBef>
                      </a:pPr>
                      <a:r>
                        <a:rPr sz="500" dirty="0">
                          <a:solidFill>
                            <a:srgbClr val="00A9D6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505"/>
                        </a:lnSpc>
                        <a:spcBef>
                          <a:spcPts val="355"/>
                        </a:spcBef>
                      </a:pPr>
                      <a:r>
                        <a:rPr sz="500" dirty="0">
                          <a:solidFill>
                            <a:srgbClr val="00A9D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2851457" y="539457"/>
            <a:ext cx="489584" cy="635"/>
          </a:xfrm>
          <a:custGeom>
            <a:avLst/>
            <a:gdLst/>
            <a:ahLst/>
            <a:cxnLst/>
            <a:rect l="l" t="t" r="r" b="b"/>
            <a:pathLst>
              <a:path w="489585" h="634">
                <a:moveTo>
                  <a:pt x="0" y="0"/>
                </a:moveTo>
                <a:lnTo>
                  <a:pt x="95234" y="618"/>
                </a:lnTo>
              </a:path>
              <a:path w="489585" h="634">
                <a:moveTo>
                  <a:pt x="131720" y="0"/>
                </a:moveTo>
                <a:lnTo>
                  <a:pt x="226336" y="618"/>
                </a:lnTo>
              </a:path>
              <a:path w="489585" h="634">
                <a:moveTo>
                  <a:pt x="262821" y="0"/>
                </a:moveTo>
                <a:lnTo>
                  <a:pt x="358055" y="618"/>
                </a:lnTo>
              </a:path>
              <a:path w="489585" h="634">
                <a:moveTo>
                  <a:pt x="394541" y="0"/>
                </a:moveTo>
                <a:lnTo>
                  <a:pt x="489157" y="618"/>
                </a:lnTo>
              </a:path>
            </a:pathLst>
          </a:custGeom>
          <a:ln w="7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98561" y="805765"/>
            <a:ext cx="51371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solidFill>
                  <a:srgbClr val="00A9D6"/>
                </a:solidFill>
                <a:latin typeface="Arial"/>
                <a:cs typeface="Arial"/>
              </a:rPr>
              <a:t>1000</a:t>
            </a:r>
            <a:r>
              <a:rPr sz="500" spc="-10" dirty="0">
                <a:solidFill>
                  <a:srgbClr val="00A9D6"/>
                </a:solidFill>
                <a:latin typeface="Arial"/>
                <a:cs typeface="Arial"/>
              </a:rPr>
              <a:t> </a:t>
            </a:r>
            <a:r>
              <a:rPr sz="500" dirty="0">
                <a:solidFill>
                  <a:srgbClr val="00A9D6"/>
                </a:solidFill>
                <a:latin typeface="Arial"/>
                <a:cs typeface="Arial"/>
              </a:rPr>
              <a:t>100</a:t>
            </a:r>
            <a:r>
              <a:rPr sz="500" spc="245" dirty="0">
                <a:solidFill>
                  <a:srgbClr val="00A9D6"/>
                </a:solidFill>
                <a:latin typeface="Arial"/>
                <a:cs typeface="Arial"/>
              </a:rPr>
              <a:t> </a:t>
            </a:r>
            <a:r>
              <a:rPr sz="500" dirty="0">
                <a:solidFill>
                  <a:srgbClr val="00A9D6"/>
                </a:solidFill>
                <a:latin typeface="Arial"/>
                <a:cs typeface="Arial"/>
              </a:rPr>
              <a:t>10</a:t>
            </a:r>
            <a:r>
              <a:rPr sz="500" spc="360" dirty="0">
                <a:solidFill>
                  <a:srgbClr val="00A9D6"/>
                </a:solidFill>
                <a:latin typeface="Arial"/>
                <a:cs typeface="Arial"/>
              </a:rPr>
              <a:t> </a:t>
            </a:r>
            <a:r>
              <a:rPr sz="500" spc="-50" dirty="0">
                <a:solidFill>
                  <a:srgbClr val="00A9D6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51457" y="773924"/>
            <a:ext cx="489584" cy="635"/>
          </a:xfrm>
          <a:custGeom>
            <a:avLst/>
            <a:gdLst/>
            <a:ahLst/>
            <a:cxnLst/>
            <a:rect l="l" t="t" r="r" b="b"/>
            <a:pathLst>
              <a:path w="489585" h="634">
                <a:moveTo>
                  <a:pt x="0" y="0"/>
                </a:moveTo>
                <a:lnTo>
                  <a:pt x="95234" y="618"/>
                </a:lnTo>
              </a:path>
              <a:path w="489585" h="634">
                <a:moveTo>
                  <a:pt x="131720" y="0"/>
                </a:moveTo>
                <a:lnTo>
                  <a:pt x="226336" y="618"/>
                </a:lnTo>
              </a:path>
              <a:path w="489585" h="634">
                <a:moveTo>
                  <a:pt x="262821" y="0"/>
                </a:moveTo>
                <a:lnTo>
                  <a:pt x="358055" y="618"/>
                </a:lnTo>
              </a:path>
              <a:path w="489585" h="634">
                <a:moveTo>
                  <a:pt x="394541" y="0"/>
                </a:moveTo>
                <a:lnTo>
                  <a:pt x="489157" y="618"/>
                </a:lnTo>
              </a:path>
            </a:pathLst>
          </a:custGeom>
          <a:ln w="7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09646" y="566350"/>
            <a:ext cx="58737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10</a:t>
            </a:r>
            <a:r>
              <a:rPr sz="450" baseline="27777" dirty="0">
                <a:latin typeface="Arial"/>
                <a:cs typeface="Arial"/>
              </a:rPr>
              <a:t>3</a:t>
            </a:r>
            <a:r>
              <a:rPr sz="450" spc="412" baseline="27777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10</a:t>
            </a:r>
            <a:r>
              <a:rPr sz="450" baseline="27777" dirty="0">
                <a:latin typeface="Arial"/>
                <a:cs typeface="Arial"/>
              </a:rPr>
              <a:t>2</a:t>
            </a:r>
            <a:r>
              <a:rPr sz="450" spc="412" baseline="27777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10</a:t>
            </a:r>
            <a:r>
              <a:rPr sz="450" baseline="27777" dirty="0">
                <a:latin typeface="Arial"/>
                <a:cs typeface="Arial"/>
              </a:rPr>
              <a:t>1</a:t>
            </a:r>
            <a:r>
              <a:rPr sz="450" spc="412" baseline="27777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10</a:t>
            </a:r>
            <a:r>
              <a:rPr sz="450" spc="-37" baseline="27777" dirty="0">
                <a:latin typeface="Arial"/>
                <a:cs typeface="Arial"/>
              </a:rPr>
              <a:t>0</a:t>
            </a:r>
            <a:endParaRPr sz="450" baseline="27777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78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20" y="2605735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10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9863" y="99547"/>
            <a:ext cx="1680845" cy="286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40" dirty="0"/>
              <a:t> </a:t>
            </a:r>
            <a:r>
              <a:rPr dirty="0"/>
              <a:t>Logic</a:t>
            </a:r>
            <a:r>
              <a:rPr spc="-35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spc="-10" dirty="0"/>
              <a:t>Introduction</a:t>
            </a:r>
          </a:p>
          <a:p>
            <a:pPr marL="12700">
              <a:lnSpc>
                <a:spcPts val="790"/>
              </a:lnSpc>
            </a:pPr>
            <a:r>
              <a:rPr sz="700" i="1" dirty="0">
                <a:latin typeface="Tahoma"/>
                <a:cs typeface="Tahoma"/>
              </a:rPr>
              <a:t>Converting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from</a:t>
            </a:r>
            <a:r>
              <a:rPr sz="700" i="1" spc="-10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Decimal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to</a:t>
            </a:r>
            <a:r>
              <a:rPr sz="700" i="1" spc="-10" dirty="0">
                <a:latin typeface="Tahoma"/>
                <a:cs typeface="Tahoma"/>
              </a:rPr>
              <a:t> Binary</a:t>
            </a:r>
            <a:endParaRPr sz="7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5048" y="1999246"/>
            <a:ext cx="1382219" cy="34581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74429" y="483020"/>
            <a:ext cx="2748280" cy="9131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530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What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is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value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of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binary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number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100110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decimal?</a:t>
            </a:r>
            <a:endParaRPr sz="75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525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1.</a:t>
            </a:r>
            <a:r>
              <a:rPr sz="650" spc="215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10" dirty="0">
                <a:latin typeface="Tahoma"/>
                <a:cs typeface="Tahoma"/>
              </a:rPr>
              <a:t>100,110</a:t>
            </a:r>
            <a:endParaRPr sz="90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75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2.</a:t>
            </a:r>
            <a:r>
              <a:rPr sz="650" spc="215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25" dirty="0">
                <a:latin typeface="Tahoma"/>
                <a:cs typeface="Tahoma"/>
              </a:rPr>
              <a:t>21</a:t>
            </a:r>
            <a:endParaRPr sz="90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44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3.</a:t>
            </a:r>
            <a:r>
              <a:rPr sz="650" spc="215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25" dirty="0">
                <a:latin typeface="Tahoma"/>
                <a:cs typeface="Tahoma"/>
              </a:rPr>
              <a:t>22</a:t>
            </a:r>
            <a:endParaRPr sz="90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80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4.</a:t>
            </a:r>
            <a:r>
              <a:rPr sz="650" spc="220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25" dirty="0">
                <a:latin typeface="Tahoma"/>
                <a:cs typeface="Tahoma"/>
              </a:rPr>
              <a:t>38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69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32" y="2605722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11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5218" y="90391"/>
            <a:ext cx="1950085" cy="297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40" dirty="0"/>
              <a:t> </a:t>
            </a:r>
            <a:r>
              <a:rPr dirty="0"/>
              <a:t>Logic</a:t>
            </a:r>
            <a:r>
              <a:rPr spc="-35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spc="-10" dirty="0"/>
              <a:t>Introduction</a:t>
            </a:r>
          </a:p>
          <a:p>
            <a:pPr marL="12700">
              <a:lnSpc>
                <a:spcPts val="894"/>
              </a:lnSpc>
            </a:pPr>
            <a:r>
              <a:rPr sz="800" i="1" spc="-10" dirty="0">
                <a:latin typeface="Tahoma"/>
                <a:cs typeface="Tahoma"/>
              </a:rPr>
              <a:t>Converting</a:t>
            </a:r>
            <a:r>
              <a:rPr sz="800" i="1" spc="-25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from</a:t>
            </a:r>
            <a:r>
              <a:rPr sz="800" i="1" spc="-25" dirty="0">
                <a:latin typeface="Tahoma"/>
                <a:cs typeface="Tahoma"/>
              </a:rPr>
              <a:t> </a:t>
            </a:r>
            <a:r>
              <a:rPr sz="800" i="1" spc="-20" dirty="0">
                <a:latin typeface="Tahoma"/>
                <a:cs typeface="Tahoma"/>
              </a:rPr>
              <a:t>Decimal</a:t>
            </a:r>
            <a:r>
              <a:rPr sz="800" i="1" spc="-25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to</a:t>
            </a:r>
            <a:r>
              <a:rPr sz="800" i="1" spc="-25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Binary</a:t>
            </a:r>
            <a:r>
              <a:rPr sz="800" i="1" spc="-20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Numbers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878" y="521065"/>
            <a:ext cx="1873885" cy="1673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46050" marR="191135" indent="-133985">
              <a:lnSpc>
                <a:spcPct val="104600"/>
              </a:lnSpc>
              <a:spcBef>
                <a:spcPts val="85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Subtraction</a:t>
            </a:r>
            <a:r>
              <a:rPr sz="900" spc="8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Method</a:t>
            </a:r>
            <a:r>
              <a:rPr sz="900" spc="9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(Easy</a:t>
            </a:r>
            <a:r>
              <a:rPr sz="900" spc="9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 </a:t>
            </a:r>
            <a:r>
              <a:rPr sz="900" spc="-10" dirty="0">
                <a:latin typeface="Tahoma"/>
                <a:cs typeface="Tahoma"/>
              </a:rPr>
              <a:t>Humans)</a:t>
            </a:r>
            <a:endParaRPr sz="900">
              <a:latin typeface="Tahoma"/>
              <a:cs typeface="Tahoma"/>
            </a:endParaRPr>
          </a:p>
          <a:p>
            <a:pPr marL="304165" marR="5080" lvl="1" indent="-114300">
              <a:lnSpc>
                <a:spcPct val="100000"/>
              </a:lnSpc>
              <a:spcBef>
                <a:spcPts val="180"/>
              </a:spcBef>
              <a:buClr>
                <a:srgbClr val="FF2800"/>
              </a:buClr>
              <a:buSzPct val="68750"/>
              <a:buFont typeface="Wingdings"/>
              <a:buChar char=""/>
              <a:tabLst>
                <a:tab pos="302260" algn="l"/>
              </a:tabLst>
            </a:pPr>
            <a:r>
              <a:rPr sz="800" i="1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Goal:</a:t>
            </a:r>
            <a:r>
              <a:rPr sz="800" i="1" spc="1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Get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binary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weights</a:t>
            </a:r>
            <a:r>
              <a:rPr sz="750" spc="2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add </a:t>
            </a:r>
            <a:r>
              <a:rPr sz="750" dirty="0">
                <a:latin typeface="Tahoma"/>
                <a:cs typeface="Tahoma"/>
              </a:rPr>
              <a:t>up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decimal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quantity</a:t>
            </a:r>
            <a:endParaRPr sz="75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170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latin typeface="Tahoma"/>
                <a:cs typeface="Tahoma"/>
              </a:rPr>
              <a:t>Work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from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left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to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right</a:t>
            </a:r>
            <a:endParaRPr sz="700">
              <a:latin typeface="Tahoma"/>
              <a:cs typeface="Tahoma"/>
            </a:endParaRPr>
          </a:p>
          <a:p>
            <a:pPr marL="635635" marR="8255" lvl="3" indent="-89535">
              <a:lnSpc>
                <a:spcPct val="106000"/>
              </a:lnSpc>
              <a:spcBef>
                <a:spcPts val="135"/>
              </a:spcBef>
              <a:buClr>
                <a:srgbClr val="0A31FF"/>
              </a:buClr>
              <a:buSzPct val="66666"/>
              <a:buFont typeface="Wingdings"/>
              <a:buChar char=""/>
              <a:tabLst>
                <a:tab pos="636270" algn="l"/>
              </a:tabLst>
            </a:pPr>
            <a:r>
              <a:rPr sz="600" dirty="0">
                <a:latin typeface="Tahoma"/>
                <a:cs typeface="Tahoma"/>
              </a:rPr>
              <a:t>(Right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to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left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–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may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fill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in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1s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spc="-20" dirty="0">
                <a:latin typeface="Tahoma"/>
                <a:cs typeface="Tahoma"/>
              </a:rPr>
              <a:t>that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shouldn’t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have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been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there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–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try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spc="-20" dirty="0">
                <a:latin typeface="Tahoma"/>
                <a:cs typeface="Tahoma"/>
              </a:rPr>
              <a:t>it).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Subtraction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method</a:t>
            </a:r>
            <a:endParaRPr sz="600">
              <a:latin typeface="Tahoma"/>
              <a:cs typeface="Tahoma"/>
            </a:endParaRPr>
          </a:p>
          <a:p>
            <a:pPr marL="457834" marR="96520" lvl="2" indent="-89535">
              <a:lnSpc>
                <a:spcPct val="100000"/>
              </a:lnSpc>
              <a:spcBef>
                <a:spcPts val="165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latin typeface="Tahoma"/>
                <a:cs typeface="Tahoma"/>
              </a:rPr>
              <a:t>Subtract</a:t>
            </a:r>
            <a:r>
              <a:rPr sz="700" spc="-2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selected</a:t>
            </a:r>
            <a:r>
              <a:rPr sz="700" spc="-2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binary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weight </a:t>
            </a:r>
            <a:r>
              <a:rPr sz="700" dirty="0">
                <a:latin typeface="Tahoma"/>
                <a:cs typeface="Tahoma"/>
              </a:rPr>
              <a:t>from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the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(remaining)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quantity</a:t>
            </a:r>
            <a:endParaRPr sz="700">
              <a:latin typeface="Tahoma"/>
              <a:cs typeface="Tahoma"/>
            </a:endParaRPr>
          </a:p>
          <a:p>
            <a:pPr marL="635635" marR="26670" lvl="3" indent="-89535">
              <a:lnSpc>
                <a:spcPct val="106000"/>
              </a:lnSpc>
              <a:spcBef>
                <a:spcPts val="110"/>
              </a:spcBef>
              <a:buClr>
                <a:srgbClr val="0A31FF"/>
              </a:buClr>
              <a:buSzPct val="66666"/>
              <a:buFont typeface="Wingdings"/>
              <a:buChar char=""/>
              <a:tabLst>
                <a:tab pos="636270" algn="l"/>
              </a:tabLst>
            </a:pPr>
            <a:r>
              <a:rPr sz="600" dirty="0">
                <a:latin typeface="Tahoma"/>
                <a:cs typeface="Tahoma"/>
              </a:rPr>
              <a:t>Then,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we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have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new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remaining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quantity,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and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we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start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again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(from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the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present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binary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position)</a:t>
            </a:r>
            <a:endParaRPr sz="60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170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latin typeface="Tahoma"/>
                <a:cs typeface="Tahoma"/>
              </a:rPr>
              <a:t>Stop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when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remaining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quantity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is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spc="-50" dirty="0"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60122" y="658404"/>
            <a:ext cx="960119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dirty="0">
                <a:latin typeface="Times New Roman"/>
                <a:cs typeface="Times New Roman"/>
              </a:rPr>
              <a:t>Remaining</a:t>
            </a:r>
            <a:r>
              <a:rPr sz="750" spc="9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quantity:</a:t>
            </a:r>
            <a:r>
              <a:rPr sz="750" spc="95" dirty="0">
                <a:latin typeface="Times New Roman"/>
                <a:cs typeface="Times New Roman"/>
              </a:rPr>
              <a:t> </a:t>
            </a:r>
            <a:r>
              <a:rPr sz="750" b="1" u="sng" spc="-25" dirty="0">
                <a:solidFill>
                  <a:srgbClr val="00A9D6"/>
                </a:solidFill>
                <a:uFill>
                  <a:solidFill>
                    <a:srgbClr val="00A9D6"/>
                  </a:solidFill>
                </a:uFill>
                <a:latin typeface="Times New Roman"/>
                <a:cs typeface="Times New Roman"/>
              </a:rPr>
              <a:t>12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61573" y="1043202"/>
            <a:ext cx="28575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4135">
              <a:lnSpc>
                <a:spcPct val="100000"/>
              </a:lnSpc>
              <a:spcBef>
                <a:spcPts val="95"/>
              </a:spcBef>
            </a:pPr>
            <a:r>
              <a:rPr sz="550" dirty="0">
                <a:latin typeface="Times New Roman"/>
                <a:cs typeface="Times New Roman"/>
              </a:rPr>
              <a:t>32</a:t>
            </a:r>
            <a:r>
              <a:rPr sz="550" spc="-15" dirty="0">
                <a:latin typeface="Times New Roman"/>
                <a:cs typeface="Times New Roman"/>
              </a:rPr>
              <a:t> </a:t>
            </a:r>
            <a:r>
              <a:rPr sz="550" spc="-25" dirty="0">
                <a:latin typeface="Times New Roman"/>
                <a:cs typeface="Times New Roman"/>
              </a:rPr>
              <a:t>is</a:t>
            </a:r>
            <a:r>
              <a:rPr sz="550" spc="200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too</a:t>
            </a:r>
            <a:r>
              <a:rPr sz="550" spc="-15" dirty="0">
                <a:latin typeface="Times New Roman"/>
                <a:cs typeface="Times New Roman"/>
              </a:rPr>
              <a:t> </a:t>
            </a:r>
            <a:r>
              <a:rPr sz="550" spc="-20" dirty="0">
                <a:latin typeface="Times New Roman"/>
                <a:cs typeface="Times New Roman"/>
              </a:rPr>
              <a:t>much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61573" y="1310455"/>
            <a:ext cx="28575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4135">
              <a:lnSpc>
                <a:spcPct val="100000"/>
              </a:lnSpc>
              <a:spcBef>
                <a:spcPts val="95"/>
              </a:spcBef>
            </a:pPr>
            <a:r>
              <a:rPr sz="550" dirty="0">
                <a:latin typeface="Times New Roman"/>
                <a:cs typeface="Times New Roman"/>
              </a:rPr>
              <a:t>16</a:t>
            </a:r>
            <a:r>
              <a:rPr sz="550" spc="-15" dirty="0">
                <a:latin typeface="Times New Roman"/>
                <a:cs typeface="Times New Roman"/>
              </a:rPr>
              <a:t> </a:t>
            </a:r>
            <a:r>
              <a:rPr sz="550" spc="-25" dirty="0">
                <a:latin typeface="Times New Roman"/>
                <a:cs typeface="Times New Roman"/>
              </a:rPr>
              <a:t>is</a:t>
            </a:r>
            <a:r>
              <a:rPr sz="550" spc="200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too</a:t>
            </a:r>
            <a:r>
              <a:rPr sz="550" spc="-15" dirty="0">
                <a:latin typeface="Times New Roman"/>
                <a:cs typeface="Times New Roman"/>
              </a:rPr>
              <a:t> </a:t>
            </a:r>
            <a:r>
              <a:rPr sz="550" spc="-20" dirty="0">
                <a:latin typeface="Times New Roman"/>
                <a:cs typeface="Times New Roman"/>
              </a:rPr>
              <a:t>much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9489" y="1296668"/>
            <a:ext cx="702310" cy="2425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  <a:tabLst>
                <a:tab pos="688975" algn="l"/>
              </a:tabLst>
            </a:pPr>
            <a:r>
              <a:rPr sz="7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750" u="sng" spc="2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750" u="sng" spc="-50" dirty="0">
                <a:solidFill>
                  <a:srgbClr val="00A9D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750" u="sng" dirty="0">
                <a:solidFill>
                  <a:srgbClr val="00A9D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50" dirty="0">
                <a:latin typeface="Times New Roman"/>
                <a:cs typeface="Times New Roman"/>
              </a:rPr>
              <a:t>32</a:t>
            </a:r>
            <a:r>
              <a:rPr sz="550" spc="245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16</a:t>
            </a:r>
            <a:r>
              <a:rPr sz="550" spc="340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8</a:t>
            </a:r>
            <a:r>
              <a:rPr sz="550" spc="190" dirty="0">
                <a:latin typeface="Times New Roman"/>
                <a:cs typeface="Times New Roman"/>
              </a:rPr>
              <a:t>  </a:t>
            </a:r>
            <a:r>
              <a:rPr sz="550" dirty="0">
                <a:latin typeface="Times New Roman"/>
                <a:cs typeface="Times New Roman"/>
              </a:rPr>
              <a:t>4</a:t>
            </a:r>
            <a:r>
              <a:rPr sz="550" spc="190" dirty="0">
                <a:latin typeface="Times New Roman"/>
                <a:cs typeface="Times New Roman"/>
              </a:rPr>
              <a:t>  </a:t>
            </a:r>
            <a:r>
              <a:rPr sz="550" dirty="0">
                <a:latin typeface="Times New Roman"/>
                <a:cs typeface="Times New Roman"/>
              </a:rPr>
              <a:t>2</a:t>
            </a:r>
            <a:r>
              <a:rPr sz="550" spc="185" dirty="0">
                <a:latin typeface="Times New Roman"/>
                <a:cs typeface="Times New Roman"/>
              </a:rPr>
              <a:t>  </a:t>
            </a:r>
            <a:r>
              <a:rPr sz="550" spc="-50" dirty="0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77139" y="1519557"/>
            <a:ext cx="43180" cy="673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i="1" spc="10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23670" y="1700528"/>
            <a:ext cx="49530" cy="5080"/>
          </a:xfrm>
          <a:custGeom>
            <a:avLst/>
            <a:gdLst/>
            <a:ahLst/>
            <a:cxnLst/>
            <a:rect l="l" t="t" r="r" b="b"/>
            <a:pathLst>
              <a:path w="49529" h="5080">
                <a:moveTo>
                  <a:pt x="49472" y="0"/>
                </a:moveTo>
                <a:lnTo>
                  <a:pt x="0" y="0"/>
                </a:lnTo>
                <a:lnTo>
                  <a:pt x="0" y="4949"/>
                </a:lnTo>
                <a:lnTo>
                  <a:pt x="49472" y="4949"/>
                </a:lnTo>
                <a:lnTo>
                  <a:pt x="49472" y="0"/>
                </a:lnTo>
                <a:close/>
              </a:path>
            </a:pathLst>
          </a:custGeom>
          <a:solidFill>
            <a:srgbClr val="00A9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01510" y="1536526"/>
            <a:ext cx="1212215" cy="2997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9"/>
              </a:spcBef>
              <a:tabLst>
                <a:tab pos="714375" algn="l"/>
              </a:tabLst>
            </a:pPr>
            <a:r>
              <a:rPr sz="1125" u="sng" baseline="-148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1125" u="sng" spc="307" baseline="-148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125" u="sng" baseline="-148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1125" u="sng" spc="517" baseline="-148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25" u="sng" spc="-75" baseline="-14814" dirty="0">
                <a:solidFill>
                  <a:srgbClr val="00A9D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125" u="sng" baseline="-14814" dirty="0">
                <a:solidFill>
                  <a:srgbClr val="00A9D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125" spc="487" baseline="-14814" dirty="0">
                <a:solidFill>
                  <a:srgbClr val="00A9D6"/>
                </a:solidFill>
                <a:latin typeface="Times New Roman"/>
                <a:cs typeface="Times New Roman"/>
              </a:rPr>
              <a:t> </a:t>
            </a:r>
            <a:r>
              <a:rPr sz="7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12</a:t>
            </a:r>
            <a:r>
              <a:rPr sz="750" b="1" dirty="0">
                <a:latin typeface="Times New Roman"/>
                <a:cs typeface="Times New Roman"/>
              </a:rPr>
              <a:t> – 8 = </a:t>
            </a:r>
            <a:r>
              <a:rPr sz="750" b="1" dirty="0">
                <a:solidFill>
                  <a:srgbClr val="00A9D6"/>
                </a:solidFill>
                <a:latin typeface="Times New Roman"/>
                <a:cs typeface="Times New Roman"/>
              </a:rPr>
              <a:t>4</a:t>
            </a:r>
            <a:endParaRPr sz="7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z="550" dirty="0">
                <a:latin typeface="Times New Roman"/>
                <a:cs typeface="Times New Roman"/>
              </a:rPr>
              <a:t>32</a:t>
            </a:r>
            <a:r>
              <a:rPr sz="550" spc="245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16</a:t>
            </a:r>
            <a:r>
              <a:rPr sz="550" spc="340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8</a:t>
            </a:r>
            <a:r>
              <a:rPr sz="550" spc="190" dirty="0">
                <a:latin typeface="Times New Roman"/>
                <a:cs typeface="Times New Roman"/>
              </a:rPr>
              <a:t>  </a:t>
            </a:r>
            <a:r>
              <a:rPr sz="550" dirty="0">
                <a:latin typeface="Times New Roman"/>
                <a:cs typeface="Times New Roman"/>
              </a:rPr>
              <a:t>4</a:t>
            </a:r>
            <a:r>
              <a:rPr sz="550" spc="190" dirty="0">
                <a:latin typeface="Times New Roman"/>
                <a:cs typeface="Times New Roman"/>
              </a:rPr>
              <a:t>  </a:t>
            </a:r>
            <a:r>
              <a:rPr sz="550" dirty="0">
                <a:latin typeface="Times New Roman"/>
                <a:cs typeface="Times New Roman"/>
              </a:rPr>
              <a:t>2</a:t>
            </a:r>
            <a:r>
              <a:rPr sz="550" spc="185" dirty="0">
                <a:latin typeface="Times New Roman"/>
                <a:cs typeface="Times New Roman"/>
              </a:rPr>
              <a:t>  </a:t>
            </a:r>
            <a:r>
              <a:rPr sz="550" spc="-50" dirty="0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67032" y="1997477"/>
            <a:ext cx="49530" cy="5080"/>
          </a:xfrm>
          <a:custGeom>
            <a:avLst/>
            <a:gdLst/>
            <a:ahLst/>
            <a:cxnLst/>
            <a:rect l="l" t="t" r="r" b="b"/>
            <a:pathLst>
              <a:path w="49530" h="5080">
                <a:moveTo>
                  <a:pt x="49472" y="0"/>
                </a:moveTo>
                <a:lnTo>
                  <a:pt x="0" y="0"/>
                </a:lnTo>
                <a:lnTo>
                  <a:pt x="0" y="4949"/>
                </a:lnTo>
                <a:lnTo>
                  <a:pt x="49472" y="4949"/>
                </a:lnTo>
                <a:lnTo>
                  <a:pt x="49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52338" y="1875896"/>
            <a:ext cx="263525" cy="22732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b="1" dirty="0">
                <a:latin typeface="Times New Roman"/>
                <a:cs typeface="Times New Roman"/>
              </a:rPr>
              <a:t>4-</a:t>
            </a:r>
            <a:r>
              <a:rPr sz="750" b="1" spc="-25" dirty="0">
                <a:latin typeface="Times New Roman"/>
                <a:cs typeface="Times New Roman"/>
              </a:rPr>
              <a:t>4=</a:t>
            </a:r>
            <a:r>
              <a:rPr sz="750" b="1" u="sng" spc="-25" dirty="0">
                <a:solidFill>
                  <a:srgbClr val="00A9D6"/>
                </a:solidFill>
                <a:uFill>
                  <a:solidFill>
                    <a:srgbClr val="00A9D6"/>
                  </a:solidFill>
                </a:uFill>
                <a:latin typeface="Times New Roman"/>
                <a:cs typeface="Times New Roman"/>
              </a:rPr>
              <a:t>0</a:t>
            </a:r>
            <a:endParaRPr sz="75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</a:pPr>
            <a:r>
              <a:rPr sz="550" spc="-20" dirty="0">
                <a:latin typeface="Times New Roman"/>
                <a:cs typeface="Times New Roman"/>
              </a:rPr>
              <a:t>DONE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19489" y="1890565"/>
            <a:ext cx="702310" cy="2425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  <a:tabLst>
                <a:tab pos="688975" algn="l"/>
              </a:tabLst>
            </a:pPr>
            <a:r>
              <a:rPr sz="7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750" u="sng" spc="2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7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750" u="sng" spc="3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750" u="sng" spc="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50" u="sng" spc="-50" dirty="0">
                <a:solidFill>
                  <a:srgbClr val="00A9D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750" u="sng" dirty="0">
                <a:solidFill>
                  <a:srgbClr val="00A9D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50" dirty="0">
                <a:latin typeface="Times New Roman"/>
                <a:cs typeface="Times New Roman"/>
              </a:rPr>
              <a:t>32</a:t>
            </a:r>
            <a:r>
              <a:rPr sz="550" spc="245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16</a:t>
            </a:r>
            <a:r>
              <a:rPr sz="550" spc="340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8</a:t>
            </a:r>
            <a:r>
              <a:rPr sz="550" spc="190" dirty="0">
                <a:latin typeface="Times New Roman"/>
                <a:cs typeface="Times New Roman"/>
              </a:rPr>
              <a:t>  </a:t>
            </a:r>
            <a:r>
              <a:rPr sz="550" dirty="0">
                <a:latin typeface="Times New Roman"/>
                <a:cs typeface="Times New Roman"/>
              </a:rPr>
              <a:t>4</a:t>
            </a:r>
            <a:r>
              <a:rPr sz="550" spc="190" dirty="0">
                <a:latin typeface="Times New Roman"/>
                <a:cs typeface="Times New Roman"/>
              </a:rPr>
              <a:t>  </a:t>
            </a:r>
            <a:r>
              <a:rPr sz="550" dirty="0">
                <a:latin typeface="Times New Roman"/>
                <a:cs typeface="Times New Roman"/>
              </a:rPr>
              <a:t>2</a:t>
            </a:r>
            <a:r>
              <a:rPr sz="550" spc="185" dirty="0">
                <a:latin typeface="Times New Roman"/>
                <a:cs typeface="Times New Roman"/>
              </a:rPr>
              <a:t>  </a:t>
            </a:r>
            <a:r>
              <a:rPr sz="550" spc="-50" dirty="0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20939" y="2232235"/>
            <a:ext cx="30607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10" dirty="0">
                <a:latin typeface="Times New Roman"/>
                <a:cs typeface="Times New Roman"/>
              </a:rPr>
              <a:t>answer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19489" y="2187517"/>
            <a:ext cx="702310" cy="2425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750" b="1" u="sng" spc="2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7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750" b="1" u="sng" spc="3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750" b="1" u="sng" spc="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750" b="1" u="sng" spc="3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750" b="1" u="sng" spc="3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5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750" b="1" u="sng" spc="4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50" dirty="0">
                <a:latin typeface="Times New Roman"/>
                <a:cs typeface="Times New Roman"/>
              </a:rPr>
              <a:t>32</a:t>
            </a:r>
            <a:r>
              <a:rPr sz="550" spc="245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16</a:t>
            </a:r>
            <a:r>
              <a:rPr sz="550" spc="340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8</a:t>
            </a:r>
            <a:r>
              <a:rPr sz="550" spc="190" dirty="0">
                <a:latin typeface="Times New Roman"/>
                <a:cs typeface="Times New Roman"/>
              </a:rPr>
              <a:t>  </a:t>
            </a:r>
            <a:r>
              <a:rPr sz="550" dirty="0">
                <a:latin typeface="Times New Roman"/>
                <a:cs typeface="Times New Roman"/>
              </a:rPr>
              <a:t>4</a:t>
            </a:r>
            <a:r>
              <a:rPr sz="550" spc="190" dirty="0">
                <a:latin typeface="Times New Roman"/>
                <a:cs typeface="Times New Roman"/>
              </a:rPr>
              <a:t>  </a:t>
            </a:r>
            <a:r>
              <a:rPr sz="550" dirty="0">
                <a:latin typeface="Times New Roman"/>
                <a:cs typeface="Times New Roman"/>
              </a:rPr>
              <a:t>2</a:t>
            </a:r>
            <a:r>
              <a:rPr sz="550" spc="185" dirty="0">
                <a:latin typeface="Times New Roman"/>
                <a:cs typeface="Times New Roman"/>
              </a:rPr>
              <a:t>  </a:t>
            </a:r>
            <a:r>
              <a:rPr sz="550" spc="-50" dirty="0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19489" y="905046"/>
            <a:ext cx="702310" cy="36703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550" dirty="0">
                <a:latin typeface="Times New Roman"/>
                <a:cs typeface="Times New Roman"/>
              </a:rPr>
              <a:t>32</a:t>
            </a:r>
            <a:r>
              <a:rPr sz="550" spc="245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16</a:t>
            </a:r>
            <a:r>
              <a:rPr sz="550" spc="340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8</a:t>
            </a:r>
            <a:r>
              <a:rPr sz="550" spc="190" dirty="0">
                <a:latin typeface="Times New Roman"/>
                <a:cs typeface="Times New Roman"/>
              </a:rPr>
              <a:t>  </a:t>
            </a:r>
            <a:r>
              <a:rPr sz="550" dirty="0">
                <a:latin typeface="Times New Roman"/>
                <a:cs typeface="Times New Roman"/>
              </a:rPr>
              <a:t>4</a:t>
            </a:r>
            <a:r>
              <a:rPr sz="550" spc="190" dirty="0">
                <a:latin typeface="Times New Roman"/>
                <a:cs typeface="Times New Roman"/>
              </a:rPr>
              <a:t>  </a:t>
            </a:r>
            <a:r>
              <a:rPr sz="550" dirty="0">
                <a:latin typeface="Times New Roman"/>
                <a:cs typeface="Times New Roman"/>
              </a:rPr>
              <a:t>2</a:t>
            </a:r>
            <a:r>
              <a:rPr sz="550" spc="185" dirty="0">
                <a:latin typeface="Times New Roman"/>
                <a:cs typeface="Times New Roman"/>
              </a:rPr>
              <a:t>  </a:t>
            </a:r>
            <a:r>
              <a:rPr sz="550" spc="-50" dirty="0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  <a:tabLst>
                <a:tab pos="688975" algn="l"/>
              </a:tabLst>
            </a:pPr>
            <a:r>
              <a:rPr sz="750" u="sng" spc="-50" dirty="0">
                <a:solidFill>
                  <a:srgbClr val="00A9D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750" u="sng" dirty="0">
                <a:solidFill>
                  <a:srgbClr val="00A9D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550" dirty="0">
                <a:latin typeface="Times New Roman"/>
                <a:cs typeface="Times New Roman"/>
              </a:rPr>
              <a:t>32</a:t>
            </a:r>
            <a:r>
              <a:rPr sz="550" spc="245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16</a:t>
            </a:r>
            <a:r>
              <a:rPr sz="550" spc="340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8</a:t>
            </a:r>
            <a:r>
              <a:rPr sz="550" spc="190" dirty="0">
                <a:latin typeface="Times New Roman"/>
                <a:cs typeface="Times New Roman"/>
              </a:rPr>
              <a:t>  </a:t>
            </a:r>
            <a:r>
              <a:rPr sz="550" dirty="0">
                <a:latin typeface="Times New Roman"/>
                <a:cs typeface="Times New Roman"/>
              </a:rPr>
              <a:t>4</a:t>
            </a:r>
            <a:r>
              <a:rPr sz="550" spc="190" dirty="0">
                <a:latin typeface="Times New Roman"/>
                <a:cs typeface="Times New Roman"/>
              </a:rPr>
              <a:t>  </a:t>
            </a:r>
            <a:r>
              <a:rPr sz="550" dirty="0">
                <a:latin typeface="Times New Roman"/>
                <a:cs typeface="Times New Roman"/>
              </a:rPr>
              <a:t>2</a:t>
            </a:r>
            <a:r>
              <a:rPr sz="550" spc="185" dirty="0">
                <a:latin typeface="Times New Roman"/>
                <a:cs typeface="Times New Roman"/>
              </a:rPr>
              <a:t>  </a:t>
            </a:r>
            <a:r>
              <a:rPr sz="550" spc="-50" dirty="0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-4156" y="0"/>
            <a:ext cx="3575050" cy="2685415"/>
            <a:chOff x="-4156" y="0"/>
            <a:chExt cx="3575050" cy="2685415"/>
          </a:xfrm>
        </p:grpSpPr>
        <p:sp>
          <p:nvSpPr>
            <p:cNvPr id="25" name="object 25"/>
            <p:cNvSpPr/>
            <p:nvPr/>
          </p:nvSpPr>
          <p:spPr>
            <a:xfrm>
              <a:off x="2226252" y="920542"/>
              <a:ext cx="683260" cy="0"/>
            </a:xfrm>
            <a:custGeom>
              <a:avLst/>
              <a:gdLst/>
              <a:ahLst/>
              <a:cxnLst/>
              <a:rect l="l" t="t" r="r" b="b"/>
              <a:pathLst>
                <a:path w="683260">
                  <a:moveTo>
                    <a:pt x="0" y="0"/>
                  </a:moveTo>
                  <a:lnTo>
                    <a:pt x="89050" y="0"/>
                  </a:lnTo>
                </a:path>
                <a:path w="683260">
                  <a:moveTo>
                    <a:pt x="118733" y="0"/>
                  </a:moveTo>
                  <a:lnTo>
                    <a:pt x="207783" y="0"/>
                  </a:lnTo>
                </a:path>
                <a:path w="683260">
                  <a:moveTo>
                    <a:pt x="237466" y="0"/>
                  </a:moveTo>
                  <a:lnTo>
                    <a:pt x="326516" y="0"/>
                  </a:lnTo>
                </a:path>
                <a:path w="683260">
                  <a:moveTo>
                    <a:pt x="356200" y="0"/>
                  </a:moveTo>
                  <a:lnTo>
                    <a:pt x="445250" y="0"/>
                  </a:lnTo>
                </a:path>
                <a:path w="683260">
                  <a:moveTo>
                    <a:pt x="474933" y="0"/>
                  </a:moveTo>
                  <a:lnTo>
                    <a:pt x="563983" y="0"/>
                  </a:lnTo>
                </a:path>
                <a:path w="683260">
                  <a:moveTo>
                    <a:pt x="593667" y="0"/>
                  </a:moveTo>
                  <a:lnTo>
                    <a:pt x="682717" y="0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78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78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20" y="2605722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12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9863" y="99547"/>
            <a:ext cx="1680845" cy="286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40" dirty="0"/>
              <a:t> </a:t>
            </a:r>
            <a:r>
              <a:rPr dirty="0"/>
              <a:t>Logic</a:t>
            </a:r>
            <a:r>
              <a:rPr spc="-35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spc="-10" dirty="0"/>
              <a:t>Introduction</a:t>
            </a:r>
          </a:p>
          <a:p>
            <a:pPr marL="12700">
              <a:lnSpc>
                <a:spcPts val="790"/>
              </a:lnSpc>
            </a:pPr>
            <a:r>
              <a:rPr sz="700" i="1" dirty="0">
                <a:latin typeface="Tahoma"/>
                <a:cs typeface="Tahoma"/>
              </a:rPr>
              <a:t>Converting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from</a:t>
            </a:r>
            <a:r>
              <a:rPr sz="700" i="1" spc="-10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Decimal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to</a:t>
            </a:r>
            <a:r>
              <a:rPr sz="700" i="1" spc="-10" dirty="0">
                <a:latin typeface="Tahoma"/>
                <a:cs typeface="Tahoma"/>
              </a:rPr>
              <a:t> Binary</a:t>
            </a:r>
            <a:endParaRPr sz="7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5048" y="2019377"/>
            <a:ext cx="1382219" cy="32903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74429" y="483020"/>
            <a:ext cx="2532380" cy="9131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530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What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is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value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of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decimal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number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25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binary?</a:t>
            </a:r>
            <a:endParaRPr sz="75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525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1.</a:t>
            </a:r>
            <a:r>
              <a:rPr sz="650" spc="215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10" dirty="0">
                <a:latin typeface="Tahoma"/>
                <a:cs typeface="Tahoma"/>
              </a:rPr>
              <a:t>11000</a:t>
            </a:r>
            <a:endParaRPr sz="90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75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2.</a:t>
            </a:r>
            <a:r>
              <a:rPr sz="650" spc="215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10" dirty="0">
                <a:latin typeface="Tahoma"/>
                <a:cs typeface="Tahoma"/>
              </a:rPr>
              <a:t>11001</a:t>
            </a:r>
            <a:endParaRPr sz="90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44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3.</a:t>
            </a:r>
            <a:r>
              <a:rPr sz="650" spc="215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10" dirty="0">
                <a:latin typeface="Tahoma"/>
                <a:cs typeface="Tahoma"/>
              </a:rPr>
              <a:t>10111</a:t>
            </a:r>
            <a:endParaRPr sz="90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80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4.</a:t>
            </a:r>
            <a:r>
              <a:rPr sz="650" spc="220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10" dirty="0">
                <a:latin typeface="Tahoma"/>
                <a:cs typeface="Tahoma"/>
              </a:rPr>
              <a:t>011001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69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32" y="2605735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0482" y="95835"/>
            <a:ext cx="1680845" cy="286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40" dirty="0"/>
              <a:t> </a:t>
            </a:r>
            <a:r>
              <a:rPr dirty="0"/>
              <a:t>Logic</a:t>
            </a:r>
            <a:r>
              <a:rPr spc="-35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spc="-10" dirty="0"/>
              <a:t>Introduction</a:t>
            </a:r>
          </a:p>
          <a:p>
            <a:pPr marL="12700">
              <a:lnSpc>
                <a:spcPts val="790"/>
              </a:lnSpc>
            </a:pPr>
            <a:r>
              <a:rPr sz="700" i="1" dirty="0">
                <a:latin typeface="Tahoma"/>
                <a:cs typeface="Tahoma"/>
              </a:rPr>
              <a:t>Converting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from</a:t>
            </a:r>
            <a:r>
              <a:rPr sz="700" i="1" spc="-10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Decimal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to</a:t>
            </a:r>
            <a:r>
              <a:rPr sz="700" i="1" spc="-10" dirty="0">
                <a:latin typeface="Tahoma"/>
                <a:cs typeface="Tahoma"/>
              </a:rPr>
              <a:t> Binary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315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dirty="0"/>
              <a:t>Division</a:t>
            </a:r>
            <a:r>
              <a:rPr spc="50" dirty="0"/>
              <a:t> </a:t>
            </a:r>
            <a:r>
              <a:rPr dirty="0"/>
              <a:t>Method</a:t>
            </a:r>
            <a:r>
              <a:rPr spc="60" dirty="0"/>
              <a:t> </a:t>
            </a:r>
            <a:r>
              <a:rPr dirty="0"/>
              <a:t>(Good</a:t>
            </a:r>
            <a:r>
              <a:rPr spc="55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Computers)</a:t>
            </a:r>
          </a:p>
          <a:p>
            <a:pPr marL="301625" lvl="1" indent="-111760">
              <a:lnSpc>
                <a:spcPct val="100000"/>
              </a:lnSpc>
              <a:spcBef>
                <a:spcPts val="175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Divide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decimal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number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by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2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and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insert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remainder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into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new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binary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number.</a:t>
            </a:r>
            <a:endParaRPr sz="7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75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Continue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dividing quotient by 2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until the quotient is </a:t>
            </a:r>
            <a:r>
              <a:rPr sz="700" spc="-25" dirty="0">
                <a:latin typeface="Tahoma"/>
                <a:cs typeface="Tahoma"/>
              </a:rPr>
              <a:t>0.</a:t>
            </a:r>
            <a:endParaRPr sz="70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220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dirty="0"/>
              <a:t>Example:</a:t>
            </a:r>
            <a:r>
              <a:rPr spc="55" dirty="0"/>
              <a:t> </a:t>
            </a:r>
            <a:r>
              <a:rPr dirty="0"/>
              <a:t>Convert</a:t>
            </a:r>
            <a:r>
              <a:rPr spc="65" dirty="0"/>
              <a:t> </a:t>
            </a:r>
            <a:r>
              <a:rPr dirty="0"/>
              <a:t>decimal</a:t>
            </a:r>
            <a:r>
              <a:rPr spc="60" dirty="0"/>
              <a:t> </a:t>
            </a:r>
            <a:r>
              <a:rPr dirty="0"/>
              <a:t>number</a:t>
            </a:r>
            <a:r>
              <a:rPr spc="65" dirty="0"/>
              <a:t> </a:t>
            </a:r>
            <a:r>
              <a:rPr dirty="0"/>
              <a:t>12</a:t>
            </a:r>
            <a:r>
              <a:rPr spc="60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spc="-10" dirty="0"/>
              <a:t>binary</a:t>
            </a:r>
          </a:p>
        </p:txBody>
      </p:sp>
      <p:sp>
        <p:nvSpPr>
          <p:cNvPr id="11" name="object 11"/>
          <p:cNvSpPr/>
          <p:nvPr/>
        </p:nvSpPr>
        <p:spPr>
          <a:xfrm>
            <a:off x="907816" y="1277500"/>
            <a:ext cx="178435" cy="89535"/>
          </a:xfrm>
          <a:custGeom>
            <a:avLst/>
            <a:gdLst/>
            <a:ahLst/>
            <a:cxnLst/>
            <a:rect l="l" t="t" r="r" b="b"/>
            <a:pathLst>
              <a:path w="178434" h="89534">
                <a:moveTo>
                  <a:pt x="0" y="59389"/>
                </a:moveTo>
                <a:lnTo>
                  <a:pt x="29683" y="89084"/>
                </a:lnTo>
              </a:path>
              <a:path w="178434" h="89534">
                <a:moveTo>
                  <a:pt x="29683" y="89084"/>
                </a:moveTo>
                <a:lnTo>
                  <a:pt x="59366" y="0"/>
                </a:lnTo>
              </a:path>
              <a:path w="178434" h="89534">
                <a:moveTo>
                  <a:pt x="59366" y="0"/>
                </a:moveTo>
                <a:lnTo>
                  <a:pt x="178100" y="0"/>
                </a:lnTo>
              </a:path>
            </a:pathLst>
          </a:custGeom>
          <a:ln w="7422">
            <a:solidFill>
              <a:srgbClr val="00A9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6844" y="1163837"/>
            <a:ext cx="720725" cy="22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104">
              <a:lnSpc>
                <a:spcPts val="770"/>
              </a:lnSpc>
              <a:spcBef>
                <a:spcPts val="100"/>
              </a:spcBef>
            </a:pPr>
            <a:r>
              <a:rPr sz="700" dirty="0">
                <a:solidFill>
                  <a:srgbClr val="00A9D6"/>
                </a:solidFill>
                <a:latin typeface="Times New Roman"/>
                <a:cs typeface="Times New Roman"/>
              </a:rPr>
              <a:t>6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ts val="770"/>
              </a:lnSpc>
            </a:pPr>
            <a:r>
              <a:rPr sz="700" dirty="0">
                <a:solidFill>
                  <a:srgbClr val="00A9D6"/>
                </a:solidFill>
                <a:latin typeface="Times New Roman"/>
                <a:cs typeface="Times New Roman"/>
              </a:rPr>
              <a:t>2</a:t>
            </a:r>
            <a:r>
              <a:rPr sz="700" spc="229" dirty="0">
                <a:solidFill>
                  <a:srgbClr val="00A9D6"/>
                </a:solidFill>
                <a:latin typeface="Times New Roman"/>
                <a:cs typeface="Times New Roman"/>
              </a:rPr>
              <a:t>  </a:t>
            </a:r>
            <a:r>
              <a:rPr sz="700" dirty="0">
                <a:latin typeface="Times New Roman"/>
                <a:cs typeface="Times New Roman"/>
              </a:rPr>
              <a:t>12</a:t>
            </a:r>
            <a:r>
              <a:rPr sz="700" spc="55" dirty="0">
                <a:latin typeface="Times New Roman"/>
                <a:cs typeface="Times New Roman"/>
              </a:rPr>
              <a:t> </a:t>
            </a:r>
            <a:r>
              <a:rPr sz="700" i="1" dirty="0">
                <a:latin typeface="Arial"/>
                <a:cs typeface="Arial"/>
              </a:rPr>
              <a:t>divide</a:t>
            </a:r>
            <a:r>
              <a:rPr sz="700" i="1" spc="-5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by </a:t>
            </a:r>
            <a:r>
              <a:rPr sz="700" i="1" spc="-5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8051" y="1342006"/>
            <a:ext cx="14414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00A9D6"/>
                </a:solidFill>
                <a:latin typeface="Times New Roman"/>
                <a:cs typeface="Times New Roman"/>
              </a:rPr>
              <a:t>-</a:t>
            </a:r>
            <a:r>
              <a:rPr sz="700" spc="-25" dirty="0">
                <a:solidFill>
                  <a:srgbClr val="00A9D6"/>
                </a:solidFill>
                <a:latin typeface="Times New Roman"/>
                <a:cs typeface="Times New Roman"/>
              </a:rPr>
              <a:t>12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2260" y="1436658"/>
            <a:ext cx="7048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00A9D6"/>
                </a:solidFill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33689" y="1266163"/>
            <a:ext cx="1607185" cy="253365"/>
            <a:chOff x="933689" y="1266163"/>
            <a:chExt cx="1607185" cy="253365"/>
          </a:xfrm>
        </p:grpSpPr>
        <p:sp>
          <p:nvSpPr>
            <p:cNvPr id="16" name="object 16"/>
            <p:cNvSpPr/>
            <p:nvPr/>
          </p:nvSpPr>
          <p:spPr>
            <a:xfrm>
              <a:off x="937499" y="1455669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416" y="0"/>
                  </a:moveTo>
                  <a:lnTo>
                    <a:pt x="0" y="0"/>
                  </a:lnTo>
                </a:path>
              </a:pathLst>
            </a:custGeom>
            <a:ln w="7423">
              <a:solidFill>
                <a:srgbClr val="00A9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15218" y="1278734"/>
              <a:ext cx="1416050" cy="236854"/>
            </a:xfrm>
            <a:custGeom>
              <a:avLst/>
              <a:gdLst/>
              <a:ahLst/>
              <a:cxnLst/>
              <a:rect l="l" t="t" r="r" b="b"/>
              <a:pathLst>
                <a:path w="1416050" h="236855">
                  <a:moveTo>
                    <a:pt x="0" y="236330"/>
                  </a:moveTo>
                  <a:lnTo>
                    <a:pt x="193674" y="235536"/>
                  </a:lnTo>
                  <a:lnTo>
                    <a:pt x="377824" y="232360"/>
                  </a:lnTo>
                  <a:lnTo>
                    <a:pt x="464343" y="229184"/>
                  </a:lnTo>
                  <a:lnTo>
                    <a:pt x="544512" y="223625"/>
                  </a:lnTo>
                  <a:lnTo>
                    <a:pt x="617537" y="216479"/>
                  </a:lnTo>
                  <a:lnTo>
                    <a:pt x="683418" y="206950"/>
                  </a:lnTo>
                  <a:lnTo>
                    <a:pt x="738187" y="193451"/>
                  </a:lnTo>
                  <a:lnTo>
                    <a:pt x="781050" y="175982"/>
                  </a:lnTo>
                  <a:lnTo>
                    <a:pt x="815974" y="155336"/>
                  </a:lnTo>
                  <a:lnTo>
                    <a:pt x="904875" y="91811"/>
                  </a:lnTo>
                  <a:lnTo>
                    <a:pt x="939006" y="73548"/>
                  </a:lnTo>
                  <a:lnTo>
                    <a:pt x="980280" y="58461"/>
                  </a:lnTo>
                  <a:lnTo>
                    <a:pt x="1031875" y="46550"/>
                  </a:lnTo>
                  <a:lnTo>
                    <a:pt x="1091406" y="35433"/>
                  </a:lnTo>
                  <a:lnTo>
                    <a:pt x="1220787" y="19552"/>
                  </a:lnTo>
                  <a:lnTo>
                    <a:pt x="1284287" y="12406"/>
                  </a:lnTo>
                  <a:lnTo>
                    <a:pt x="1341437" y="7641"/>
                  </a:lnTo>
                  <a:lnTo>
                    <a:pt x="1389856" y="2877"/>
                  </a:lnTo>
                  <a:lnTo>
                    <a:pt x="1415741" y="0"/>
                  </a:lnTo>
                </a:path>
              </a:pathLst>
            </a:custGeom>
            <a:ln w="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09652" y="1266163"/>
              <a:ext cx="31750" cy="29845"/>
            </a:xfrm>
            <a:custGeom>
              <a:avLst/>
              <a:gdLst/>
              <a:ahLst/>
              <a:cxnLst/>
              <a:rect l="l" t="t" r="r" b="b"/>
              <a:pathLst>
                <a:path w="31750" h="29844">
                  <a:moveTo>
                    <a:pt x="0" y="0"/>
                  </a:moveTo>
                  <a:lnTo>
                    <a:pt x="3277" y="29512"/>
                  </a:lnTo>
                  <a:lnTo>
                    <a:pt x="31141" y="11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05636" y="1044438"/>
            <a:ext cx="68834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Arial"/>
                <a:cs typeface="Arial"/>
              </a:rPr>
              <a:t>Decimal</a:t>
            </a:r>
            <a:r>
              <a:rPr sz="700" spc="-30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Number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88750" y="1044438"/>
            <a:ext cx="619125" cy="405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Arial"/>
                <a:cs typeface="Arial"/>
              </a:rPr>
              <a:t>Binary </a:t>
            </a:r>
            <a:r>
              <a:rPr sz="700" spc="-10" dirty="0">
                <a:latin typeface="Arial"/>
                <a:cs typeface="Arial"/>
              </a:rPr>
              <a:t>Number</a:t>
            </a:r>
            <a:endParaRPr sz="700">
              <a:latin typeface="Arial"/>
              <a:cs typeface="Arial"/>
            </a:endParaRPr>
          </a:p>
          <a:p>
            <a:pPr marL="62230" algn="ctr">
              <a:lnSpc>
                <a:spcPts val="770"/>
              </a:lnSpc>
              <a:spcBef>
                <a:spcPts val="610"/>
              </a:spcBef>
            </a:pPr>
            <a:r>
              <a:rPr sz="700" u="sng" spc="105" dirty="0">
                <a:solidFill>
                  <a:srgbClr val="00A9D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u="sng" spc="-60" dirty="0">
                <a:solidFill>
                  <a:srgbClr val="00A9D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700" u="sng" spc="200" dirty="0">
                <a:solidFill>
                  <a:srgbClr val="00A9D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700">
              <a:latin typeface="Times New Roman"/>
              <a:cs typeface="Times New Roman"/>
            </a:endParaRPr>
          </a:p>
          <a:p>
            <a:pPr marL="59055" algn="ctr">
              <a:lnSpc>
                <a:spcPts val="770"/>
              </a:lnSpc>
            </a:pPr>
            <a:r>
              <a:rPr sz="700" dirty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72457" y="1489862"/>
            <a:ext cx="66865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latin typeface="Arial"/>
                <a:cs typeface="Arial"/>
              </a:rPr>
              <a:t>insert</a:t>
            </a:r>
            <a:r>
              <a:rPr sz="700" i="1" spc="-25" dirty="0">
                <a:latin typeface="Arial"/>
                <a:cs typeface="Arial"/>
              </a:rPr>
              <a:t> </a:t>
            </a:r>
            <a:r>
              <a:rPr sz="700" i="1" spc="-10" dirty="0">
                <a:latin typeface="Arial"/>
                <a:cs typeface="Arial"/>
              </a:rPr>
              <a:t>remainder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22657" y="1966050"/>
            <a:ext cx="178435" cy="89535"/>
          </a:xfrm>
          <a:custGeom>
            <a:avLst/>
            <a:gdLst/>
            <a:ahLst/>
            <a:cxnLst/>
            <a:rect l="l" t="t" r="r" b="b"/>
            <a:pathLst>
              <a:path w="178434" h="89535">
                <a:moveTo>
                  <a:pt x="0" y="59389"/>
                </a:moveTo>
                <a:lnTo>
                  <a:pt x="29683" y="89085"/>
                </a:lnTo>
              </a:path>
              <a:path w="178434" h="89535">
                <a:moveTo>
                  <a:pt x="29683" y="89085"/>
                </a:moveTo>
                <a:lnTo>
                  <a:pt x="59366" y="0"/>
                </a:lnTo>
              </a:path>
              <a:path w="178434" h="89535">
                <a:moveTo>
                  <a:pt x="59366" y="0"/>
                </a:moveTo>
                <a:lnTo>
                  <a:pt x="178100" y="0"/>
                </a:lnTo>
              </a:path>
            </a:pathLst>
          </a:custGeom>
          <a:ln w="7422">
            <a:solidFill>
              <a:srgbClr val="00A9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41685" y="1941472"/>
            <a:ext cx="720725" cy="22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70"/>
              </a:lnSpc>
              <a:spcBef>
                <a:spcPts val="100"/>
              </a:spcBef>
              <a:tabLst>
                <a:tab pos="207645" algn="l"/>
              </a:tabLst>
            </a:pPr>
            <a:r>
              <a:rPr sz="700" spc="-50" dirty="0">
                <a:solidFill>
                  <a:srgbClr val="00A9D6"/>
                </a:solidFill>
                <a:latin typeface="Times New Roman"/>
                <a:cs typeface="Times New Roman"/>
              </a:rPr>
              <a:t>2</a:t>
            </a:r>
            <a:r>
              <a:rPr sz="700" dirty="0">
                <a:solidFill>
                  <a:srgbClr val="00A9D6"/>
                </a:solidFill>
                <a:latin typeface="Times New Roman"/>
                <a:cs typeface="Times New Roman"/>
              </a:rPr>
              <a:t>	</a:t>
            </a:r>
            <a:r>
              <a:rPr sz="700" dirty="0">
                <a:latin typeface="Times New Roman"/>
                <a:cs typeface="Times New Roman"/>
              </a:rPr>
              <a:t>6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i="1" dirty="0">
                <a:latin typeface="Arial"/>
                <a:cs typeface="Arial"/>
              </a:rPr>
              <a:t>divide</a:t>
            </a:r>
            <a:r>
              <a:rPr sz="700" i="1" spc="-10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by</a:t>
            </a:r>
            <a:r>
              <a:rPr sz="700" i="1" spc="-5" dirty="0">
                <a:latin typeface="Arial"/>
                <a:cs typeface="Arial"/>
              </a:rPr>
              <a:t> </a:t>
            </a:r>
            <a:r>
              <a:rPr sz="700" i="1" spc="-5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  <a:p>
            <a:pPr marL="110489">
              <a:lnSpc>
                <a:spcPts val="770"/>
              </a:lnSpc>
            </a:pPr>
            <a:r>
              <a:rPr sz="700" u="sng" spc="355" dirty="0">
                <a:solidFill>
                  <a:srgbClr val="00A9D6"/>
                </a:solidFill>
                <a:uFill>
                  <a:solidFill>
                    <a:srgbClr val="00A9D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u="sng" dirty="0">
                <a:solidFill>
                  <a:srgbClr val="00A9D6"/>
                </a:solidFill>
                <a:uFill>
                  <a:solidFill>
                    <a:srgbClr val="00A9D6"/>
                  </a:solidFill>
                </a:uFill>
                <a:latin typeface="Times New Roman"/>
                <a:cs typeface="Times New Roman"/>
              </a:rPr>
              <a:t>-</a:t>
            </a:r>
            <a:r>
              <a:rPr sz="700" u="sng" spc="-50" dirty="0">
                <a:solidFill>
                  <a:srgbClr val="00A9D6"/>
                </a:solidFill>
                <a:uFill>
                  <a:solidFill>
                    <a:srgbClr val="00A9D6"/>
                  </a:solidFill>
                </a:uFill>
                <a:latin typeface="Times New Roman"/>
                <a:cs typeface="Times New Roman"/>
              </a:rPr>
              <a:t>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37101" y="2125209"/>
            <a:ext cx="7048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00A9D6"/>
                </a:solidFill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125854" y="1955138"/>
            <a:ext cx="1236345" cy="253365"/>
            <a:chOff x="1125854" y="1955138"/>
            <a:chExt cx="1236345" cy="253365"/>
          </a:xfrm>
        </p:grpSpPr>
        <p:sp>
          <p:nvSpPr>
            <p:cNvPr id="26" name="object 26"/>
            <p:cNvSpPr/>
            <p:nvPr/>
          </p:nvSpPr>
          <p:spPr>
            <a:xfrm>
              <a:off x="1130299" y="1967348"/>
              <a:ext cx="1222375" cy="236220"/>
            </a:xfrm>
            <a:custGeom>
              <a:avLst/>
              <a:gdLst/>
              <a:ahLst/>
              <a:cxnLst/>
              <a:rect l="l" t="t" r="r" b="b"/>
              <a:pathLst>
                <a:path w="1222375" h="236219">
                  <a:moveTo>
                    <a:pt x="0" y="236164"/>
                  </a:moveTo>
                  <a:lnTo>
                    <a:pt x="167481" y="235370"/>
                  </a:lnTo>
                  <a:lnTo>
                    <a:pt x="326231" y="232194"/>
                  </a:lnTo>
                  <a:lnTo>
                    <a:pt x="400843" y="229017"/>
                  </a:lnTo>
                  <a:lnTo>
                    <a:pt x="469900" y="223460"/>
                  </a:lnTo>
                  <a:lnTo>
                    <a:pt x="534193" y="216312"/>
                  </a:lnTo>
                  <a:lnTo>
                    <a:pt x="590549" y="206784"/>
                  </a:lnTo>
                  <a:lnTo>
                    <a:pt x="637381" y="193285"/>
                  </a:lnTo>
                  <a:lnTo>
                    <a:pt x="675481" y="175816"/>
                  </a:lnTo>
                  <a:lnTo>
                    <a:pt x="731837" y="133730"/>
                  </a:lnTo>
                  <a:lnTo>
                    <a:pt x="781843" y="91645"/>
                  </a:lnTo>
                  <a:lnTo>
                    <a:pt x="811212" y="73382"/>
                  </a:lnTo>
                  <a:lnTo>
                    <a:pt x="846930" y="58295"/>
                  </a:lnTo>
                  <a:lnTo>
                    <a:pt x="891381" y="46384"/>
                  </a:lnTo>
                  <a:lnTo>
                    <a:pt x="942974" y="35267"/>
                  </a:lnTo>
                  <a:lnTo>
                    <a:pt x="1055687" y="19386"/>
                  </a:lnTo>
                  <a:lnTo>
                    <a:pt x="1110456" y="12240"/>
                  </a:lnTo>
                  <a:lnTo>
                    <a:pt x="1159668" y="7475"/>
                  </a:lnTo>
                  <a:lnTo>
                    <a:pt x="1200943" y="2711"/>
                  </a:lnTo>
                  <a:lnTo>
                    <a:pt x="1222085" y="0"/>
                  </a:lnTo>
                </a:path>
              </a:pathLst>
            </a:custGeom>
            <a:ln w="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0869" y="1955138"/>
              <a:ext cx="31750" cy="29845"/>
            </a:xfrm>
            <a:custGeom>
              <a:avLst/>
              <a:gdLst/>
              <a:ahLst/>
              <a:cxnLst/>
              <a:rect l="l" t="t" r="r" b="b"/>
              <a:pathLst>
                <a:path w="31750" h="29844">
                  <a:moveTo>
                    <a:pt x="0" y="0"/>
                  </a:moveTo>
                  <a:lnTo>
                    <a:pt x="3775" y="29453"/>
                  </a:lnTo>
                  <a:lnTo>
                    <a:pt x="31330" y="10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487298" y="2178413"/>
            <a:ext cx="66865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latin typeface="Arial"/>
                <a:cs typeface="Arial"/>
              </a:rPr>
              <a:t>insert</a:t>
            </a:r>
            <a:r>
              <a:rPr sz="700" i="1" spc="-25" dirty="0">
                <a:latin typeface="Arial"/>
                <a:cs typeface="Arial"/>
              </a:rPr>
              <a:t> </a:t>
            </a:r>
            <a:r>
              <a:rPr sz="700" i="1" spc="-10" dirty="0">
                <a:latin typeface="Arial"/>
                <a:cs typeface="Arial"/>
              </a:rPr>
              <a:t>remainder</a:t>
            </a:r>
            <a:endParaRPr sz="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44587" y="2006430"/>
            <a:ext cx="233679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Times New Roman"/>
                <a:cs typeface="Times New Roman"/>
              </a:rPr>
              <a:t>2</a:t>
            </a:r>
            <a:r>
              <a:rPr sz="700" spc="290" dirty="0">
                <a:latin typeface="Times New Roman"/>
                <a:cs typeface="Times New Roman"/>
              </a:rPr>
              <a:t>  </a:t>
            </a:r>
            <a:r>
              <a:rPr sz="700" spc="-50" dirty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6949" y="1655533"/>
            <a:ext cx="2084070" cy="3943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700" dirty="0">
                <a:latin typeface="Arial"/>
                <a:cs typeface="Arial"/>
              </a:rPr>
              <a:t>Continue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dividing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since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quotient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(6)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is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greater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than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-5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  <a:p>
            <a:pPr marL="232410">
              <a:lnSpc>
                <a:spcPts val="700"/>
              </a:lnSpc>
              <a:spcBef>
                <a:spcPts val="335"/>
              </a:spcBef>
            </a:pPr>
            <a:r>
              <a:rPr sz="700" dirty="0">
                <a:solidFill>
                  <a:srgbClr val="00A9D6"/>
                </a:solidFill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 marL="1604645">
              <a:lnSpc>
                <a:spcPts val="700"/>
              </a:lnSpc>
            </a:pPr>
            <a:r>
              <a:rPr sz="700" u="sng" spc="105" dirty="0">
                <a:solidFill>
                  <a:srgbClr val="00A9D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u="sng" dirty="0">
                <a:solidFill>
                  <a:srgbClr val="00A9D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700" u="sng" spc="125" dirty="0">
                <a:solidFill>
                  <a:srgbClr val="00A9D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spc="175" dirty="0">
                <a:solidFill>
                  <a:srgbClr val="00A9D6"/>
                </a:solidFill>
                <a:latin typeface="Times New Roman"/>
                <a:cs typeface="Times New Roman"/>
              </a:rPr>
              <a:t> </a:t>
            </a:r>
            <a:r>
              <a:rPr sz="700" u="sng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700" u="sng" spc="2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16949" y="2321320"/>
            <a:ext cx="208407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Arial"/>
                <a:cs typeface="Arial"/>
              </a:rPr>
              <a:t>Continue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dividing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since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quotient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(3)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is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greater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than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-5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-4156" y="0"/>
            <a:ext cx="3575050" cy="2685415"/>
            <a:chOff x="-4156" y="0"/>
            <a:chExt cx="3575050" cy="2685415"/>
          </a:xfrm>
        </p:grpSpPr>
        <p:sp>
          <p:nvSpPr>
            <p:cNvPr id="33" name="object 33"/>
            <p:cNvSpPr/>
            <p:nvPr/>
          </p:nvSpPr>
          <p:spPr>
            <a:xfrm>
              <a:off x="735806" y="1241908"/>
              <a:ext cx="318770" cy="765810"/>
            </a:xfrm>
            <a:custGeom>
              <a:avLst/>
              <a:gdLst/>
              <a:ahLst/>
              <a:cxnLst/>
              <a:rect l="l" t="t" r="r" b="b"/>
              <a:pathLst>
                <a:path w="318769" h="765810">
                  <a:moveTo>
                    <a:pt x="260349" y="0"/>
                  </a:moveTo>
                  <a:lnTo>
                    <a:pt x="161131" y="74641"/>
                  </a:lnTo>
                  <a:lnTo>
                    <a:pt x="115093" y="113550"/>
                  </a:lnTo>
                  <a:lnTo>
                    <a:pt x="75406" y="152459"/>
                  </a:lnTo>
                  <a:lnTo>
                    <a:pt x="42068" y="192956"/>
                  </a:lnTo>
                  <a:lnTo>
                    <a:pt x="16668" y="235835"/>
                  </a:lnTo>
                  <a:lnTo>
                    <a:pt x="2381" y="280302"/>
                  </a:lnTo>
                  <a:lnTo>
                    <a:pt x="0" y="327152"/>
                  </a:lnTo>
                  <a:lnTo>
                    <a:pt x="10318" y="376383"/>
                  </a:lnTo>
                  <a:lnTo>
                    <a:pt x="33337" y="428791"/>
                  </a:lnTo>
                  <a:lnTo>
                    <a:pt x="65881" y="482787"/>
                  </a:lnTo>
                  <a:lnTo>
                    <a:pt x="107950" y="538371"/>
                  </a:lnTo>
                  <a:lnTo>
                    <a:pt x="156368" y="595543"/>
                  </a:lnTo>
                  <a:lnTo>
                    <a:pt x="209550" y="654304"/>
                  </a:lnTo>
                  <a:lnTo>
                    <a:pt x="318512" y="765548"/>
                  </a:lnTo>
                </a:path>
              </a:pathLst>
            </a:custGeom>
            <a:ln w="7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29867" y="19829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1202" y="0"/>
                  </a:moveTo>
                  <a:lnTo>
                    <a:pt x="0" y="20783"/>
                  </a:lnTo>
                  <a:lnTo>
                    <a:pt x="31376" y="31602"/>
                  </a:lnTo>
                  <a:lnTo>
                    <a:pt x="212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78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78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20" y="2605735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14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2694" y="95835"/>
            <a:ext cx="1680845" cy="286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40" dirty="0"/>
              <a:t> </a:t>
            </a:r>
            <a:r>
              <a:rPr dirty="0"/>
              <a:t>Logic</a:t>
            </a:r>
            <a:r>
              <a:rPr spc="-35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spc="-10" dirty="0"/>
              <a:t>Introduction</a:t>
            </a:r>
          </a:p>
          <a:p>
            <a:pPr marL="12700">
              <a:lnSpc>
                <a:spcPts val="790"/>
              </a:lnSpc>
            </a:pPr>
            <a:r>
              <a:rPr sz="700" i="1" dirty="0">
                <a:latin typeface="Tahoma"/>
                <a:cs typeface="Tahoma"/>
              </a:rPr>
              <a:t>Converting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from</a:t>
            </a:r>
            <a:r>
              <a:rPr sz="700" i="1" spc="-10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Decimal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to</a:t>
            </a:r>
            <a:r>
              <a:rPr sz="700" i="1" spc="-10" dirty="0">
                <a:latin typeface="Tahoma"/>
                <a:cs typeface="Tahoma"/>
              </a:rPr>
              <a:t> Binary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878" y="571794"/>
            <a:ext cx="275590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30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Example: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Convert</a:t>
            </a:r>
            <a:r>
              <a:rPr sz="750" spc="7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decimal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number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12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binary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(continued)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69656" y="1010246"/>
            <a:ext cx="59690" cy="89535"/>
          </a:xfrm>
          <a:custGeom>
            <a:avLst/>
            <a:gdLst/>
            <a:ahLst/>
            <a:cxnLst/>
            <a:rect l="l" t="t" r="r" b="b"/>
            <a:pathLst>
              <a:path w="59690" h="89534">
                <a:moveTo>
                  <a:pt x="0" y="59389"/>
                </a:moveTo>
                <a:lnTo>
                  <a:pt x="29683" y="89084"/>
                </a:lnTo>
              </a:path>
              <a:path w="59690" h="89534">
                <a:moveTo>
                  <a:pt x="29683" y="89084"/>
                </a:moveTo>
                <a:lnTo>
                  <a:pt x="59367" y="0"/>
                </a:lnTo>
              </a:path>
            </a:pathLst>
          </a:custGeom>
          <a:ln w="7422">
            <a:solidFill>
              <a:srgbClr val="00A9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84099" y="1169404"/>
            <a:ext cx="7048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00A9D6"/>
                </a:solidFill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72686" y="999674"/>
            <a:ext cx="1108075" cy="252729"/>
            <a:chOff x="1172686" y="999674"/>
            <a:chExt cx="1108075" cy="252729"/>
          </a:xfrm>
        </p:grpSpPr>
        <p:sp>
          <p:nvSpPr>
            <p:cNvPr id="15" name="object 15"/>
            <p:cNvSpPr/>
            <p:nvPr/>
          </p:nvSpPr>
          <p:spPr>
            <a:xfrm>
              <a:off x="1177131" y="1011483"/>
              <a:ext cx="1094105" cy="236220"/>
            </a:xfrm>
            <a:custGeom>
              <a:avLst/>
              <a:gdLst/>
              <a:ahLst/>
              <a:cxnLst/>
              <a:rect l="l" t="t" r="r" b="b"/>
              <a:pathLst>
                <a:path w="1094105" h="236219">
                  <a:moveTo>
                    <a:pt x="0" y="235983"/>
                  </a:moveTo>
                  <a:lnTo>
                    <a:pt x="150018" y="235189"/>
                  </a:lnTo>
                  <a:lnTo>
                    <a:pt x="292893" y="232012"/>
                  </a:lnTo>
                  <a:lnTo>
                    <a:pt x="358774" y="228836"/>
                  </a:lnTo>
                  <a:lnTo>
                    <a:pt x="421481" y="223278"/>
                  </a:lnTo>
                  <a:lnTo>
                    <a:pt x="477837" y="216131"/>
                  </a:lnTo>
                  <a:lnTo>
                    <a:pt x="528637" y="206603"/>
                  </a:lnTo>
                  <a:lnTo>
                    <a:pt x="570706" y="193104"/>
                  </a:lnTo>
                  <a:lnTo>
                    <a:pt x="604837" y="175634"/>
                  </a:lnTo>
                  <a:lnTo>
                    <a:pt x="655637" y="134343"/>
                  </a:lnTo>
                  <a:lnTo>
                    <a:pt x="700087" y="92258"/>
                  </a:lnTo>
                  <a:lnTo>
                    <a:pt x="726281" y="73201"/>
                  </a:lnTo>
                  <a:lnTo>
                    <a:pt x="798512" y="46203"/>
                  </a:lnTo>
                  <a:lnTo>
                    <a:pt x="845343" y="35880"/>
                  </a:lnTo>
                  <a:lnTo>
                    <a:pt x="945356" y="19205"/>
                  </a:lnTo>
                  <a:lnTo>
                    <a:pt x="994568" y="12852"/>
                  </a:lnTo>
                  <a:lnTo>
                    <a:pt x="1039018" y="7294"/>
                  </a:lnTo>
                  <a:lnTo>
                    <a:pt x="1076324" y="2529"/>
                  </a:lnTo>
                  <a:lnTo>
                    <a:pt x="1093522" y="0"/>
                  </a:lnTo>
                </a:path>
              </a:pathLst>
            </a:custGeom>
            <a:ln w="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48917" y="999674"/>
              <a:ext cx="31750" cy="29845"/>
            </a:xfrm>
            <a:custGeom>
              <a:avLst/>
              <a:gdLst/>
              <a:ahLst/>
              <a:cxnLst/>
              <a:rect l="l" t="t" r="r" b="b"/>
              <a:pathLst>
                <a:path w="31750" h="29844">
                  <a:moveTo>
                    <a:pt x="0" y="0"/>
                  </a:moveTo>
                  <a:lnTo>
                    <a:pt x="4318" y="29377"/>
                  </a:lnTo>
                  <a:lnTo>
                    <a:pt x="31526" y="10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94720" y="1222607"/>
            <a:ext cx="66865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latin typeface="Arial"/>
                <a:cs typeface="Arial"/>
              </a:rPr>
              <a:t>insert</a:t>
            </a:r>
            <a:r>
              <a:rPr sz="700" i="1" spc="-25" dirty="0">
                <a:latin typeface="Arial"/>
                <a:cs typeface="Arial"/>
              </a:rPr>
              <a:t> </a:t>
            </a:r>
            <a:r>
              <a:rPr sz="700" i="1" spc="-10" dirty="0">
                <a:latin typeface="Arial"/>
                <a:cs typeface="Arial"/>
              </a:rPr>
              <a:t>remainder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7477" y="764687"/>
            <a:ext cx="842010" cy="4425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R="145415" algn="ctr">
              <a:lnSpc>
                <a:spcPct val="100000"/>
              </a:lnSpc>
              <a:spcBef>
                <a:spcPts val="200"/>
              </a:spcBef>
            </a:pPr>
            <a:r>
              <a:rPr sz="700" dirty="0">
                <a:latin typeface="Arial"/>
                <a:cs typeface="Arial"/>
              </a:rPr>
              <a:t>Decimal</a:t>
            </a:r>
            <a:r>
              <a:rPr sz="700" spc="-30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Number</a:t>
            </a:r>
            <a:endParaRPr sz="700">
              <a:latin typeface="Arial"/>
              <a:cs typeface="Arial"/>
            </a:endParaRPr>
          </a:p>
          <a:p>
            <a:pPr marR="200660" algn="ctr">
              <a:lnSpc>
                <a:spcPts val="770"/>
              </a:lnSpc>
              <a:spcBef>
                <a:spcPts val="100"/>
              </a:spcBef>
            </a:pPr>
            <a:r>
              <a:rPr sz="700" u="sng" spc="335" dirty="0">
                <a:solidFill>
                  <a:srgbClr val="00A9D6"/>
                </a:solidFill>
                <a:uFill>
                  <a:solidFill>
                    <a:srgbClr val="00A9D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u="sng" spc="-50" dirty="0">
                <a:solidFill>
                  <a:srgbClr val="00A9D6"/>
                </a:solidFill>
                <a:uFill>
                  <a:solidFill>
                    <a:srgbClr val="00A9D6"/>
                  </a:solidFill>
                </a:uFill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  <a:p>
            <a:pPr marL="133350">
              <a:lnSpc>
                <a:spcPts val="700"/>
              </a:lnSpc>
              <a:tabLst>
                <a:tab pos="328930" algn="l"/>
              </a:tabLst>
            </a:pPr>
            <a:r>
              <a:rPr sz="700" spc="-50" dirty="0">
                <a:solidFill>
                  <a:srgbClr val="00A9D6"/>
                </a:solidFill>
                <a:latin typeface="Times New Roman"/>
                <a:cs typeface="Times New Roman"/>
              </a:rPr>
              <a:t>2</a:t>
            </a:r>
            <a:r>
              <a:rPr sz="700" dirty="0">
                <a:solidFill>
                  <a:srgbClr val="00A9D6"/>
                </a:solidFill>
                <a:latin typeface="Times New Roman"/>
                <a:cs typeface="Times New Roman"/>
              </a:rPr>
              <a:t>	</a:t>
            </a:r>
            <a:r>
              <a:rPr sz="700" dirty="0">
                <a:latin typeface="Times New Roman"/>
                <a:cs typeface="Times New Roman"/>
              </a:rPr>
              <a:t>3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i="1" dirty="0">
                <a:latin typeface="Arial"/>
                <a:cs typeface="Arial"/>
              </a:rPr>
              <a:t>divide</a:t>
            </a:r>
            <a:r>
              <a:rPr sz="700" i="1" spc="-10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by</a:t>
            </a:r>
            <a:r>
              <a:rPr sz="700" i="1" spc="-5" dirty="0">
                <a:latin typeface="Arial"/>
                <a:cs typeface="Arial"/>
              </a:rPr>
              <a:t> </a:t>
            </a:r>
            <a:r>
              <a:rPr sz="700" i="1" spc="-5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  <a:p>
            <a:pPr marL="231775">
              <a:lnSpc>
                <a:spcPts val="770"/>
              </a:lnSpc>
            </a:pPr>
            <a:r>
              <a:rPr sz="700" u="sng" spc="355" dirty="0">
                <a:solidFill>
                  <a:srgbClr val="00A9D6"/>
                </a:solidFill>
                <a:uFill>
                  <a:solidFill>
                    <a:srgbClr val="00A9D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u="sng" dirty="0">
                <a:solidFill>
                  <a:srgbClr val="00A9D6"/>
                </a:solidFill>
                <a:uFill>
                  <a:solidFill>
                    <a:srgbClr val="00A9D6"/>
                  </a:solidFill>
                </a:uFill>
                <a:latin typeface="Times New Roman"/>
                <a:cs typeface="Times New Roman"/>
              </a:rPr>
              <a:t>-</a:t>
            </a:r>
            <a:r>
              <a:rPr sz="700" u="sng" spc="-50" dirty="0">
                <a:solidFill>
                  <a:srgbClr val="00A9D6"/>
                </a:solidFill>
                <a:uFill>
                  <a:solidFill>
                    <a:srgbClr val="00A9D6"/>
                  </a:solidFill>
                </a:uFill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31857" y="734993"/>
            <a:ext cx="619125" cy="41275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700" dirty="0">
                <a:latin typeface="Arial"/>
                <a:cs typeface="Arial"/>
              </a:rPr>
              <a:t>Binary </a:t>
            </a:r>
            <a:r>
              <a:rPr sz="700" spc="-10" dirty="0">
                <a:latin typeface="Arial"/>
                <a:cs typeface="Arial"/>
              </a:rPr>
              <a:t>Number</a:t>
            </a:r>
            <a:endParaRPr sz="700">
              <a:latin typeface="Arial"/>
              <a:cs typeface="Arial"/>
            </a:endParaRPr>
          </a:p>
          <a:p>
            <a:pPr algn="ctr">
              <a:lnSpc>
                <a:spcPts val="770"/>
              </a:lnSpc>
              <a:spcBef>
                <a:spcPts val="335"/>
              </a:spcBef>
            </a:pPr>
            <a:r>
              <a:rPr sz="700" u="sng" spc="105" dirty="0">
                <a:solidFill>
                  <a:srgbClr val="00A9D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u="sng" dirty="0">
                <a:solidFill>
                  <a:srgbClr val="00A9D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700" u="sng" spc="125" dirty="0">
                <a:solidFill>
                  <a:srgbClr val="00A9D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spc="250" dirty="0">
                <a:solidFill>
                  <a:srgbClr val="00A9D6"/>
                </a:solidFill>
                <a:latin typeface="Times New Roman"/>
                <a:cs typeface="Times New Roman"/>
              </a:rPr>
              <a:t> </a:t>
            </a:r>
            <a:r>
              <a:rPr sz="700" u="sng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700" u="sng" spc="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spc="175" dirty="0">
                <a:latin typeface="Times New Roman"/>
                <a:cs typeface="Times New Roman"/>
              </a:rPr>
              <a:t> </a:t>
            </a:r>
            <a:r>
              <a:rPr sz="700" u="sng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700" u="sng" spc="2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700">
              <a:latin typeface="Times New Roman"/>
              <a:cs typeface="Times New Roman"/>
            </a:endParaRPr>
          </a:p>
          <a:p>
            <a:pPr marR="1905" algn="ctr">
              <a:lnSpc>
                <a:spcPts val="770"/>
              </a:lnSpc>
              <a:tabLst>
                <a:tab pos="172720" algn="l"/>
              </a:tabLst>
            </a:pPr>
            <a:r>
              <a:rPr sz="700" spc="-50" dirty="0">
                <a:latin typeface="Times New Roman"/>
                <a:cs typeface="Times New Roman"/>
              </a:rPr>
              <a:t>4</a:t>
            </a:r>
            <a:r>
              <a:rPr sz="700" dirty="0">
                <a:latin typeface="Times New Roman"/>
                <a:cs typeface="Times New Roman"/>
              </a:rPr>
              <a:t>	2</a:t>
            </a:r>
            <a:r>
              <a:rPr sz="700" spc="290" dirty="0">
                <a:latin typeface="Times New Roman"/>
                <a:cs typeface="Times New Roman"/>
              </a:rPr>
              <a:t>  </a:t>
            </a:r>
            <a:r>
              <a:rPr sz="700" spc="-50" dirty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9656" y="1693229"/>
            <a:ext cx="59690" cy="89535"/>
          </a:xfrm>
          <a:custGeom>
            <a:avLst/>
            <a:gdLst/>
            <a:ahLst/>
            <a:cxnLst/>
            <a:rect l="l" t="t" r="r" b="b"/>
            <a:pathLst>
              <a:path w="59690" h="89535">
                <a:moveTo>
                  <a:pt x="0" y="59389"/>
                </a:moveTo>
                <a:lnTo>
                  <a:pt x="29683" y="89084"/>
                </a:lnTo>
              </a:path>
              <a:path w="59690" h="89535">
                <a:moveTo>
                  <a:pt x="29683" y="89084"/>
                </a:moveTo>
                <a:lnTo>
                  <a:pt x="59367" y="0"/>
                </a:lnTo>
              </a:path>
            </a:pathLst>
          </a:custGeom>
          <a:ln w="7422">
            <a:solidFill>
              <a:srgbClr val="00A9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84099" y="1852387"/>
            <a:ext cx="7048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00A9D6"/>
                </a:solidFill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172686" y="1683347"/>
            <a:ext cx="930275" cy="252729"/>
            <a:chOff x="1172686" y="1683347"/>
            <a:chExt cx="930275" cy="252729"/>
          </a:xfrm>
        </p:grpSpPr>
        <p:sp>
          <p:nvSpPr>
            <p:cNvPr id="23" name="object 23"/>
            <p:cNvSpPr/>
            <p:nvPr/>
          </p:nvSpPr>
          <p:spPr>
            <a:xfrm>
              <a:off x="1177131" y="1694615"/>
              <a:ext cx="916305" cy="236854"/>
            </a:xfrm>
            <a:custGeom>
              <a:avLst/>
              <a:gdLst/>
              <a:ahLst/>
              <a:cxnLst/>
              <a:rect l="l" t="t" r="r" b="b"/>
              <a:pathLst>
                <a:path w="916305" h="236855">
                  <a:moveTo>
                    <a:pt x="0" y="236535"/>
                  </a:moveTo>
                  <a:lnTo>
                    <a:pt x="125412" y="235741"/>
                  </a:lnTo>
                  <a:lnTo>
                    <a:pt x="245268" y="232565"/>
                  </a:lnTo>
                  <a:lnTo>
                    <a:pt x="353218" y="223831"/>
                  </a:lnTo>
                  <a:lnTo>
                    <a:pt x="400843" y="216684"/>
                  </a:lnTo>
                  <a:lnTo>
                    <a:pt x="443706" y="206361"/>
                  </a:lnTo>
                  <a:lnTo>
                    <a:pt x="507206" y="175393"/>
                  </a:lnTo>
                  <a:lnTo>
                    <a:pt x="550068" y="134102"/>
                  </a:lnTo>
                  <a:lnTo>
                    <a:pt x="587374" y="92016"/>
                  </a:lnTo>
                  <a:lnTo>
                    <a:pt x="609600" y="72959"/>
                  </a:lnTo>
                  <a:lnTo>
                    <a:pt x="669925" y="45961"/>
                  </a:lnTo>
                  <a:lnTo>
                    <a:pt x="708818" y="35638"/>
                  </a:lnTo>
                  <a:lnTo>
                    <a:pt x="792955" y="18963"/>
                  </a:lnTo>
                  <a:lnTo>
                    <a:pt x="834231" y="12610"/>
                  </a:lnTo>
                  <a:lnTo>
                    <a:pt x="871537" y="7052"/>
                  </a:lnTo>
                  <a:lnTo>
                    <a:pt x="902493" y="2288"/>
                  </a:lnTo>
                  <a:lnTo>
                    <a:pt x="915761" y="0"/>
                  </a:lnTo>
                </a:path>
              </a:pathLst>
            </a:custGeom>
            <a:ln w="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70870" y="1683347"/>
              <a:ext cx="32384" cy="29845"/>
            </a:xfrm>
            <a:custGeom>
              <a:avLst/>
              <a:gdLst/>
              <a:ahLst/>
              <a:cxnLst/>
              <a:rect l="l" t="t" r="r" b="b"/>
              <a:pathLst>
                <a:path w="32385" h="29844">
                  <a:moveTo>
                    <a:pt x="0" y="0"/>
                  </a:moveTo>
                  <a:lnTo>
                    <a:pt x="5043" y="29262"/>
                  </a:lnTo>
                  <a:lnTo>
                    <a:pt x="31772" y="95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494720" y="1905590"/>
            <a:ext cx="66865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latin typeface="Arial"/>
                <a:cs typeface="Arial"/>
              </a:rPr>
              <a:t>insert</a:t>
            </a:r>
            <a:r>
              <a:rPr sz="700" i="1" spc="-25" dirty="0">
                <a:latin typeface="Arial"/>
                <a:cs typeface="Arial"/>
              </a:rPr>
              <a:t> </a:t>
            </a:r>
            <a:r>
              <a:rPr sz="700" i="1" spc="-10" dirty="0">
                <a:latin typeface="Arial"/>
                <a:cs typeface="Arial"/>
              </a:rPr>
              <a:t>remainder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8789" y="1388280"/>
            <a:ext cx="2084070" cy="32385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700" dirty="0">
                <a:latin typeface="Arial"/>
                <a:cs typeface="Arial"/>
              </a:rPr>
              <a:t>Continue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dividing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since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quotient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(1)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is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greater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than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-5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  <a:p>
            <a:pPr marL="149860">
              <a:lnSpc>
                <a:spcPct val="100000"/>
              </a:lnSpc>
              <a:spcBef>
                <a:spcPts val="335"/>
              </a:spcBef>
            </a:pPr>
            <a:r>
              <a:rPr sz="700" u="sng" spc="335" dirty="0">
                <a:solidFill>
                  <a:srgbClr val="00A9D6"/>
                </a:solidFill>
                <a:uFill>
                  <a:solidFill>
                    <a:srgbClr val="00A9D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u="sng" spc="-50" dirty="0">
                <a:solidFill>
                  <a:srgbClr val="00A9D6"/>
                </a:solidFill>
                <a:uFill>
                  <a:solidFill>
                    <a:srgbClr val="00A9D6"/>
                  </a:solidFill>
                </a:uFill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88685" y="1668650"/>
            <a:ext cx="720725" cy="22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70"/>
              </a:lnSpc>
              <a:spcBef>
                <a:spcPts val="100"/>
              </a:spcBef>
              <a:tabLst>
                <a:tab pos="207645" algn="l"/>
              </a:tabLst>
            </a:pPr>
            <a:r>
              <a:rPr sz="700" spc="-50" dirty="0">
                <a:solidFill>
                  <a:srgbClr val="00A9D6"/>
                </a:solidFill>
                <a:latin typeface="Times New Roman"/>
                <a:cs typeface="Times New Roman"/>
              </a:rPr>
              <a:t>2</a:t>
            </a:r>
            <a:r>
              <a:rPr sz="700" dirty="0">
                <a:solidFill>
                  <a:srgbClr val="00A9D6"/>
                </a:solidFill>
                <a:latin typeface="Times New Roman"/>
                <a:cs typeface="Times New Roman"/>
              </a:rPr>
              <a:t>	</a:t>
            </a:r>
            <a:r>
              <a:rPr sz="700" dirty="0">
                <a:latin typeface="Times New Roman"/>
                <a:cs typeface="Times New Roman"/>
              </a:rPr>
              <a:t>1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i="1" dirty="0">
                <a:latin typeface="Arial"/>
                <a:cs typeface="Arial"/>
              </a:rPr>
              <a:t>divide</a:t>
            </a:r>
            <a:r>
              <a:rPr sz="700" i="1" spc="-10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by</a:t>
            </a:r>
            <a:r>
              <a:rPr sz="700" i="1" spc="-5" dirty="0">
                <a:latin typeface="Arial"/>
                <a:cs typeface="Arial"/>
              </a:rPr>
              <a:t> </a:t>
            </a:r>
            <a:r>
              <a:rPr sz="700" i="1" spc="-5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  <a:p>
            <a:pPr marL="110489">
              <a:lnSpc>
                <a:spcPts val="770"/>
              </a:lnSpc>
            </a:pPr>
            <a:r>
              <a:rPr sz="700" u="sng" spc="355" dirty="0">
                <a:solidFill>
                  <a:srgbClr val="00A9D6"/>
                </a:solidFill>
                <a:uFill>
                  <a:solidFill>
                    <a:srgbClr val="00A9D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u="sng" dirty="0">
                <a:solidFill>
                  <a:srgbClr val="00A9D6"/>
                </a:solidFill>
                <a:uFill>
                  <a:solidFill>
                    <a:srgbClr val="00A9D6"/>
                  </a:solidFill>
                </a:uFill>
                <a:latin typeface="Times New Roman"/>
                <a:cs typeface="Times New Roman"/>
              </a:rPr>
              <a:t>-</a:t>
            </a:r>
            <a:r>
              <a:rPr sz="700" u="sng" spc="-50" dirty="0">
                <a:solidFill>
                  <a:srgbClr val="00A9D6"/>
                </a:solidFill>
                <a:uFill>
                  <a:solidFill>
                    <a:srgbClr val="00A9D6"/>
                  </a:solidFill>
                </a:uFill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19554" y="1609260"/>
            <a:ext cx="659130" cy="22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70"/>
              </a:lnSpc>
              <a:spcBef>
                <a:spcPts val="100"/>
              </a:spcBef>
            </a:pPr>
            <a:r>
              <a:rPr sz="700" u="sng" spc="105" dirty="0">
                <a:solidFill>
                  <a:srgbClr val="00A9D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u="sng" dirty="0">
                <a:solidFill>
                  <a:srgbClr val="00A9D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700" u="sng" spc="125" dirty="0">
                <a:solidFill>
                  <a:srgbClr val="00A9D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spc="290" dirty="0">
                <a:solidFill>
                  <a:srgbClr val="00A9D6"/>
                </a:solidFill>
                <a:latin typeface="Times New Roman"/>
                <a:cs typeface="Times New Roman"/>
              </a:rPr>
              <a:t> </a:t>
            </a:r>
            <a:r>
              <a:rPr sz="700" u="sng" spc="105" dirty="0">
                <a:solidFill>
                  <a:srgbClr val="00A9D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u="sng" dirty="0">
                <a:solidFill>
                  <a:srgbClr val="00A9D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700" u="sng" spc="125" dirty="0">
                <a:solidFill>
                  <a:srgbClr val="00A9D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spc="250" dirty="0">
                <a:solidFill>
                  <a:srgbClr val="00A9D6"/>
                </a:solidFill>
                <a:latin typeface="Times New Roman"/>
                <a:cs typeface="Times New Roman"/>
              </a:rPr>
              <a:t> </a:t>
            </a:r>
            <a:r>
              <a:rPr sz="700" u="sng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700" u="sng" spc="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spc="175" dirty="0">
                <a:latin typeface="Times New Roman"/>
                <a:cs typeface="Times New Roman"/>
              </a:rPr>
              <a:t> </a:t>
            </a:r>
            <a:r>
              <a:rPr sz="700" u="sng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700" u="sng" spc="2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700">
              <a:latin typeface="Times New Roman"/>
              <a:cs typeface="Times New Roman"/>
            </a:endParaRPr>
          </a:p>
          <a:p>
            <a:pPr marL="48260">
              <a:lnSpc>
                <a:spcPts val="770"/>
              </a:lnSpc>
              <a:tabLst>
                <a:tab pos="226060" algn="l"/>
                <a:tab pos="399415" algn="l"/>
              </a:tabLst>
            </a:pPr>
            <a:r>
              <a:rPr sz="700" spc="-50" dirty="0">
                <a:latin typeface="Times New Roman"/>
                <a:cs typeface="Times New Roman"/>
              </a:rPr>
              <a:t>8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700" spc="-50" dirty="0">
                <a:latin typeface="Times New Roman"/>
                <a:cs typeface="Times New Roman"/>
              </a:rPr>
              <a:t>4</a:t>
            </a:r>
            <a:r>
              <a:rPr sz="700" dirty="0">
                <a:latin typeface="Times New Roman"/>
                <a:cs typeface="Times New Roman"/>
              </a:rPr>
              <a:t>	2</a:t>
            </a:r>
            <a:r>
              <a:rPr sz="700" spc="290" dirty="0">
                <a:latin typeface="Times New Roman"/>
                <a:cs typeface="Times New Roman"/>
              </a:rPr>
              <a:t>  </a:t>
            </a:r>
            <a:r>
              <a:rPr sz="700" spc="-50" dirty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2484" y="2083760"/>
            <a:ext cx="242951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Arial"/>
                <a:cs typeface="Arial"/>
              </a:rPr>
              <a:t>Since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quotient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is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0,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we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can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conclude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that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12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is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1100 </a:t>
            </a:r>
            <a:r>
              <a:rPr sz="700" dirty="0">
                <a:latin typeface="Arial"/>
                <a:cs typeface="Arial"/>
              </a:rPr>
              <a:t>in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binary</a:t>
            </a:r>
            <a:endParaRPr sz="7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69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32" y="2605722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15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3061" y="99547"/>
            <a:ext cx="1680845" cy="286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40" dirty="0"/>
              <a:t> </a:t>
            </a:r>
            <a:r>
              <a:rPr dirty="0"/>
              <a:t>Logic</a:t>
            </a:r>
            <a:r>
              <a:rPr spc="-35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spc="-10" dirty="0"/>
              <a:t>Introduction</a:t>
            </a:r>
          </a:p>
          <a:p>
            <a:pPr marL="12700">
              <a:lnSpc>
                <a:spcPts val="790"/>
              </a:lnSpc>
            </a:pPr>
            <a:r>
              <a:rPr sz="700" i="1" dirty="0">
                <a:latin typeface="Tahoma"/>
                <a:cs typeface="Tahoma"/>
              </a:rPr>
              <a:t>Converting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from</a:t>
            </a:r>
            <a:r>
              <a:rPr sz="700" i="1" spc="-10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Decimal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to</a:t>
            </a:r>
            <a:r>
              <a:rPr sz="700" i="1" spc="-10" dirty="0">
                <a:latin typeface="Tahoma"/>
                <a:cs typeface="Tahoma"/>
              </a:rPr>
              <a:t> Binary</a:t>
            </a:r>
            <a:endParaRPr sz="7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3223" y="1848267"/>
            <a:ext cx="1220530" cy="47093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74428" y="483020"/>
            <a:ext cx="2532380" cy="9137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530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What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is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value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of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decimal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number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54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binary?</a:t>
            </a:r>
            <a:endParaRPr sz="75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525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1.</a:t>
            </a:r>
            <a:r>
              <a:rPr sz="650" spc="215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10" dirty="0">
                <a:latin typeface="Tahoma"/>
                <a:cs typeface="Tahoma"/>
              </a:rPr>
              <a:t>110110</a:t>
            </a:r>
            <a:endParaRPr sz="90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75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2.</a:t>
            </a:r>
            <a:r>
              <a:rPr sz="650" spc="215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10" dirty="0">
                <a:latin typeface="Tahoma"/>
                <a:cs typeface="Tahoma"/>
              </a:rPr>
              <a:t>100010</a:t>
            </a:r>
            <a:endParaRPr sz="90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44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3.</a:t>
            </a:r>
            <a:r>
              <a:rPr sz="650" spc="215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10" dirty="0">
                <a:latin typeface="Tahoma"/>
                <a:cs typeface="Tahoma"/>
              </a:rPr>
              <a:t>1000010</a:t>
            </a:r>
            <a:endParaRPr sz="90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29"/>
              </a:spcBef>
            </a:pPr>
            <a:r>
              <a:rPr sz="650" i="1" dirty="0">
                <a:solidFill>
                  <a:srgbClr val="0A31FF"/>
                </a:solidFill>
                <a:latin typeface="Tahoma"/>
                <a:cs typeface="Tahoma"/>
              </a:rPr>
              <a:t>4.</a:t>
            </a:r>
            <a:r>
              <a:rPr sz="650" i="1" spc="400" dirty="0">
                <a:solidFill>
                  <a:srgbClr val="0A31FF"/>
                </a:solidFill>
                <a:latin typeface="Tahoma"/>
                <a:cs typeface="Tahoma"/>
              </a:rPr>
              <a:t> </a:t>
            </a:r>
            <a:r>
              <a:rPr sz="950" i="1" dirty="0">
                <a:latin typeface="Tahoma"/>
                <a:cs typeface="Tahoma"/>
              </a:rPr>
              <a:t>None</a:t>
            </a:r>
            <a:r>
              <a:rPr sz="950" i="1" spc="-35" dirty="0">
                <a:latin typeface="Tahoma"/>
                <a:cs typeface="Tahoma"/>
              </a:rPr>
              <a:t> </a:t>
            </a:r>
            <a:r>
              <a:rPr sz="950" i="1" dirty="0">
                <a:latin typeface="Tahoma"/>
                <a:cs typeface="Tahoma"/>
              </a:rPr>
              <a:t>of</a:t>
            </a:r>
            <a:r>
              <a:rPr sz="950" i="1" spc="-25" dirty="0">
                <a:latin typeface="Tahoma"/>
                <a:cs typeface="Tahoma"/>
              </a:rPr>
              <a:t> </a:t>
            </a:r>
            <a:r>
              <a:rPr sz="950" i="1" dirty="0">
                <a:latin typeface="Tahoma"/>
                <a:cs typeface="Tahoma"/>
              </a:rPr>
              <a:t>the</a:t>
            </a:r>
            <a:r>
              <a:rPr sz="950" i="1" spc="-30" dirty="0">
                <a:latin typeface="Tahoma"/>
                <a:cs typeface="Tahoma"/>
              </a:rPr>
              <a:t> </a:t>
            </a:r>
            <a:r>
              <a:rPr sz="950" i="1" spc="-10" dirty="0">
                <a:latin typeface="Tahoma"/>
                <a:cs typeface="Tahoma"/>
              </a:rPr>
              <a:t>above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78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20" y="2605722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16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4" y="95835"/>
            <a:ext cx="1680845" cy="286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40" dirty="0"/>
              <a:t> </a:t>
            </a:r>
            <a:r>
              <a:rPr dirty="0"/>
              <a:t>Logic</a:t>
            </a:r>
            <a:r>
              <a:rPr spc="-35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spc="-10" dirty="0"/>
              <a:t>Introduction</a:t>
            </a:r>
          </a:p>
          <a:p>
            <a:pPr marL="12700">
              <a:lnSpc>
                <a:spcPts val="790"/>
              </a:lnSpc>
            </a:pPr>
            <a:r>
              <a:rPr sz="700" i="1" dirty="0">
                <a:latin typeface="Tahoma"/>
                <a:cs typeface="Tahoma"/>
              </a:rPr>
              <a:t>Hexadecimal</a:t>
            </a:r>
            <a:r>
              <a:rPr sz="700" i="1" spc="-50" dirty="0">
                <a:latin typeface="Tahoma"/>
                <a:cs typeface="Tahoma"/>
              </a:rPr>
              <a:t> </a:t>
            </a:r>
            <a:r>
              <a:rPr sz="700" i="1" spc="-10" dirty="0">
                <a:latin typeface="Tahoma"/>
                <a:cs typeface="Tahoma"/>
              </a:rPr>
              <a:t>Numbers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8431" y="634897"/>
            <a:ext cx="1867535" cy="643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50" marR="43815" indent="-133985">
              <a:lnSpc>
                <a:spcPct val="103899"/>
              </a:lnSpc>
              <a:spcBef>
                <a:spcPts val="95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Nice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because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each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position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represents </a:t>
            </a:r>
            <a:r>
              <a:rPr sz="750" dirty="0">
                <a:latin typeface="Tahoma"/>
                <a:cs typeface="Tahoma"/>
              </a:rPr>
              <a:t>four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base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two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positions</a:t>
            </a:r>
            <a:endParaRPr sz="750">
              <a:latin typeface="Tahoma"/>
              <a:cs typeface="Tahoma"/>
            </a:endParaRPr>
          </a:p>
          <a:p>
            <a:pPr marL="304165" marR="5080" indent="-114300">
              <a:lnSpc>
                <a:spcPct val="100000"/>
              </a:lnSpc>
              <a:spcBef>
                <a:spcPts val="175"/>
              </a:spcBef>
            </a:pPr>
            <a:r>
              <a:rPr sz="500" dirty="0">
                <a:solidFill>
                  <a:srgbClr val="FF2800"/>
                </a:solidFill>
                <a:latin typeface="Wingdings"/>
                <a:cs typeface="Wingdings"/>
              </a:rPr>
              <a:t></a:t>
            </a:r>
            <a:r>
              <a:rPr sz="500" spc="290" dirty="0">
                <a:solidFill>
                  <a:srgbClr val="FF2800"/>
                </a:solidFill>
                <a:latin typeface="Times New Roman"/>
                <a:cs typeface="Times New Roman"/>
              </a:rPr>
              <a:t> </a:t>
            </a:r>
            <a:r>
              <a:rPr sz="700" dirty="0">
                <a:latin typeface="Tahoma"/>
                <a:cs typeface="Tahoma"/>
              </a:rPr>
              <a:t>Used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as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compact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means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to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write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binary numbers</a:t>
            </a:r>
            <a:endParaRPr sz="70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185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Known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as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800" b="1" i="1" spc="-20" dirty="0">
                <a:solidFill>
                  <a:srgbClr val="00A9D6"/>
                </a:solidFill>
                <a:latin typeface="Tahoma"/>
                <a:cs typeface="Tahoma"/>
              </a:rPr>
              <a:t>hexadecimal</a:t>
            </a:r>
            <a:r>
              <a:rPr sz="750" spc="-20" dirty="0">
                <a:latin typeface="Tahoma"/>
                <a:cs typeface="Tahoma"/>
              </a:rPr>
              <a:t>,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or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just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800" b="1" i="1" spc="-25" dirty="0">
                <a:solidFill>
                  <a:srgbClr val="00A9D6"/>
                </a:solidFill>
                <a:latin typeface="Tahoma"/>
                <a:cs typeface="Tahoma"/>
              </a:rPr>
              <a:t>hex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9408" y="1029326"/>
            <a:ext cx="46164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dirty="0">
                <a:latin typeface="Arial"/>
                <a:cs typeface="Arial"/>
              </a:rPr>
              <a:t>1000</a:t>
            </a:r>
            <a:r>
              <a:rPr sz="450" spc="12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1010</a:t>
            </a:r>
            <a:r>
              <a:rPr sz="450" spc="105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1111</a:t>
            </a:r>
            <a:endParaRPr sz="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4239" y="610892"/>
            <a:ext cx="810260" cy="351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114"/>
              </a:spcBef>
            </a:pPr>
            <a:r>
              <a:rPr sz="450" dirty="0">
                <a:latin typeface="Arial"/>
                <a:cs typeface="Arial"/>
              </a:rPr>
              <a:t>8</a:t>
            </a:r>
            <a:r>
              <a:rPr sz="450" spc="365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A</a:t>
            </a:r>
            <a:r>
              <a:rPr sz="450" spc="370" dirty="0">
                <a:latin typeface="Arial"/>
                <a:cs typeface="Arial"/>
              </a:rPr>
              <a:t>  </a:t>
            </a:r>
            <a:r>
              <a:rPr sz="450" spc="-50" dirty="0">
                <a:latin typeface="Arial"/>
                <a:cs typeface="Arial"/>
              </a:rPr>
              <a:t>F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450" dirty="0">
                <a:latin typeface="Arial"/>
                <a:cs typeface="Arial"/>
              </a:rPr>
              <a:t>16</a:t>
            </a:r>
            <a:r>
              <a:rPr sz="525" baseline="31746" dirty="0">
                <a:latin typeface="Arial"/>
                <a:cs typeface="Arial"/>
              </a:rPr>
              <a:t>4</a:t>
            </a:r>
            <a:r>
              <a:rPr sz="525" spc="660" baseline="31746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16</a:t>
            </a:r>
            <a:r>
              <a:rPr sz="525" baseline="31746" dirty="0">
                <a:latin typeface="Arial"/>
                <a:cs typeface="Arial"/>
              </a:rPr>
              <a:t>3</a:t>
            </a:r>
            <a:r>
              <a:rPr sz="525" spc="262" baseline="31746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16</a:t>
            </a:r>
            <a:r>
              <a:rPr sz="525" baseline="31746" dirty="0">
                <a:latin typeface="Arial"/>
                <a:cs typeface="Arial"/>
              </a:rPr>
              <a:t>2</a:t>
            </a:r>
            <a:r>
              <a:rPr sz="525" spc="270" baseline="31746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16</a:t>
            </a:r>
            <a:r>
              <a:rPr sz="525" baseline="31746" dirty="0">
                <a:latin typeface="Arial"/>
                <a:cs typeface="Arial"/>
              </a:rPr>
              <a:t>1</a:t>
            </a:r>
            <a:r>
              <a:rPr sz="525" spc="652" baseline="31746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16</a:t>
            </a:r>
            <a:r>
              <a:rPr sz="525" spc="-37" baseline="31746" dirty="0">
                <a:latin typeface="Arial"/>
                <a:cs typeface="Arial"/>
              </a:rPr>
              <a:t>0</a:t>
            </a:r>
            <a:endParaRPr sz="525" baseline="31746">
              <a:latin typeface="Arial"/>
              <a:cs typeface="Arial"/>
            </a:endParaRPr>
          </a:p>
          <a:p>
            <a:pPr marL="387985">
              <a:lnSpc>
                <a:spcPct val="100000"/>
              </a:lnSpc>
              <a:spcBef>
                <a:spcPts val="365"/>
              </a:spcBef>
            </a:pPr>
            <a:r>
              <a:rPr sz="450" dirty="0">
                <a:latin typeface="Arial"/>
                <a:cs typeface="Arial"/>
              </a:rPr>
              <a:t>8</a:t>
            </a:r>
            <a:r>
              <a:rPr sz="450" spc="365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A</a:t>
            </a:r>
            <a:r>
              <a:rPr sz="450" spc="370" dirty="0">
                <a:latin typeface="Arial"/>
                <a:cs typeface="Arial"/>
              </a:rPr>
              <a:t>  </a:t>
            </a:r>
            <a:r>
              <a:rPr sz="450" spc="-50" dirty="0">
                <a:latin typeface="Arial"/>
                <a:cs typeface="Arial"/>
              </a:rPr>
              <a:t>F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5870" y="716075"/>
            <a:ext cx="747395" cy="318135"/>
            <a:chOff x="365870" y="716075"/>
            <a:chExt cx="747395" cy="318135"/>
          </a:xfrm>
        </p:grpSpPr>
        <p:sp>
          <p:nvSpPr>
            <p:cNvPr id="15" name="object 15"/>
            <p:cNvSpPr/>
            <p:nvPr/>
          </p:nvSpPr>
          <p:spPr>
            <a:xfrm>
              <a:off x="368728" y="718932"/>
              <a:ext cx="741680" cy="274955"/>
            </a:xfrm>
            <a:custGeom>
              <a:avLst/>
              <a:gdLst/>
              <a:ahLst/>
              <a:cxnLst/>
              <a:rect l="l" t="t" r="r" b="b"/>
              <a:pathLst>
                <a:path w="741680" h="274955">
                  <a:moveTo>
                    <a:pt x="0" y="0"/>
                  </a:moveTo>
                  <a:lnTo>
                    <a:pt x="100223" y="882"/>
                  </a:lnTo>
                </a:path>
                <a:path w="741680" h="274955">
                  <a:moveTo>
                    <a:pt x="159816" y="0"/>
                  </a:moveTo>
                  <a:lnTo>
                    <a:pt x="260039" y="882"/>
                  </a:lnTo>
                </a:path>
                <a:path w="741680" h="274955">
                  <a:moveTo>
                    <a:pt x="320535" y="0"/>
                  </a:moveTo>
                  <a:lnTo>
                    <a:pt x="420759" y="882"/>
                  </a:lnTo>
                </a:path>
                <a:path w="741680" h="274955">
                  <a:moveTo>
                    <a:pt x="482156" y="0"/>
                  </a:moveTo>
                  <a:lnTo>
                    <a:pt x="580575" y="882"/>
                  </a:lnTo>
                </a:path>
                <a:path w="741680" h="274955">
                  <a:moveTo>
                    <a:pt x="642875" y="0"/>
                  </a:moveTo>
                  <a:lnTo>
                    <a:pt x="741294" y="882"/>
                  </a:lnTo>
                </a:path>
                <a:path w="741680" h="274955">
                  <a:moveTo>
                    <a:pt x="370195" y="234816"/>
                  </a:moveTo>
                  <a:lnTo>
                    <a:pt x="371098" y="274541"/>
                  </a:lnTo>
                </a:path>
              </a:pathLst>
            </a:custGeom>
            <a:ln w="5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2671" y="971405"/>
              <a:ext cx="33020" cy="62865"/>
            </a:xfrm>
            <a:custGeom>
              <a:avLst/>
              <a:gdLst/>
              <a:ahLst/>
              <a:cxnLst/>
              <a:rect l="l" t="t" r="r" b="b"/>
              <a:pathLst>
                <a:path w="33020" h="62865">
                  <a:moveTo>
                    <a:pt x="32504" y="0"/>
                  </a:moveTo>
                  <a:lnTo>
                    <a:pt x="0" y="0"/>
                  </a:lnTo>
                  <a:lnTo>
                    <a:pt x="16252" y="62677"/>
                  </a:lnTo>
                  <a:lnTo>
                    <a:pt x="325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9642" y="953749"/>
              <a:ext cx="1270" cy="40005"/>
            </a:xfrm>
            <a:custGeom>
              <a:avLst/>
              <a:gdLst/>
              <a:ahLst/>
              <a:cxnLst/>
              <a:rect l="l" t="t" r="r" b="b"/>
              <a:pathLst>
                <a:path w="1269" h="40005">
                  <a:moveTo>
                    <a:pt x="0" y="0"/>
                  </a:moveTo>
                  <a:lnTo>
                    <a:pt x="902" y="39724"/>
                  </a:lnTo>
                </a:path>
              </a:pathLst>
            </a:custGeom>
            <a:ln w="5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3390" y="971405"/>
              <a:ext cx="31750" cy="62865"/>
            </a:xfrm>
            <a:custGeom>
              <a:avLst/>
              <a:gdLst/>
              <a:ahLst/>
              <a:cxnLst/>
              <a:rect l="l" t="t" r="r" b="b"/>
              <a:pathLst>
                <a:path w="31750" h="62865">
                  <a:moveTo>
                    <a:pt x="31601" y="0"/>
                  </a:moveTo>
                  <a:lnTo>
                    <a:pt x="0" y="0"/>
                  </a:lnTo>
                  <a:lnTo>
                    <a:pt x="16252" y="62677"/>
                  </a:lnTo>
                  <a:lnTo>
                    <a:pt x="3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59459" y="953749"/>
              <a:ext cx="1270" cy="40005"/>
            </a:xfrm>
            <a:custGeom>
              <a:avLst/>
              <a:gdLst/>
              <a:ahLst/>
              <a:cxnLst/>
              <a:rect l="l" t="t" r="r" b="b"/>
              <a:pathLst>
                <a:path w="1269" h="40005">
                  <a:moveTo>
                    <a:pt x="0" y="0"/>
                  </a:moveTo>
                  <a:lnTo>
                    <a:pt x="902" y="39724"/>
                  </a:lnTo>
                </a:path>
              </a:pathLst>
            </a:custGeom>
            <a:ln w="5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43205" y="971405"/>
              <a:ext cx="33020" cy="62865"/>
            </a:xfrm>
            <a:custGeom>
              <a:avLst/>
              <a:gdLst/>
              <a:ahLst/>
              <a:cxnLst/>
              <a:rect l="l" t="t" r="r" b="b"/>
              <a:pathLst>
                <a:path w="33019" h="62865">
                  <a:moveTo>
                    <a:pt x="32505" y="0"/>
                  </a:moveTo>
                  <a:lnTo>
                    <a:pt x="0" y="0"/>
                  </a:lnTo>
                  <a:lnTo>
                    <a:pt x="16253" y="62677"/>
                  </a:lnTo>
                  <a:lnTo>
                    <a:pt x="32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48417" y="1162966"/>
          <a:ext cx="546735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450" spc="-25" dirty="0">
                          <a:latin typeface="Arial"/>
                          <a:cs typeface="Arial"/>
                        </a:rPr>
                        <a:t>hex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R w="9525">
                      <a:solidFill>
                        <a:srgbClr val="008CCC"/>
                      </a:solidFill>
                      <a:prstDash val="solid"/>
                    </a:lnR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bina</a:t>
                      </a:r>
                      <a:r>
                        <a:rPr sz="45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50" spc="-25" dirty="0">
                          <a:latin typeface="Arial"/>
                          <a:cs typeface="Arial"/>
                        </a:rPr>
                        <a:t>ry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8CCC"/>
                      </a:solidFill>
                      <a:prstDash val="solid"/>
                    </a:lnL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330">
                <a:tc>
                  <a:txBody>
                    <a:bodyPr/>
                    <a:lstStyle/>
                    <a:p>
                      <a:pPr marL="96520">
                        <a:lnSpc>
                          <a:spcPts val="530"/>
                        </a:lnSpc>
                        <a:spcBef>
                          <a:spcPts val="16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9525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530"/>
                        </a:lnSpc>
                        <a:spcBef>
                          <a:spcPts val="160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0000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9525">
                      <a:solidFill>
                        <a:srgbClr val="008CCC"/>
                      </a:solidFill>
                      <a:prstDash val="solid"/>
                    </a:lnL>
                    <a:lnT w="9525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60">
                <a:tc>
                  <a:txBody>
                    <a:bodyPr/>
                    <a:lstStyle/>
                    <a:p>
                      <a:pPr marL="96520">
                        <a:lnSpc>
                          <a:spcPts val="530"/>
                        </a:lnSpc>
                        <a:spcBef>
                          <a:spcPts val="5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530"/>
                        </a:lnSpc>
                        <a:spcBef>
                          <a:spcPts val="55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0001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marL="96520">
                        <a:lnSpc>
                          <a:spcPts val="525"/>
                        </a:lnSpc>
                        <a:spcBef>
                          <a:spcPts val="5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525"/>
                        </a:lnSpc>
                        <a:spcBef>
                          <a:spcPts val="50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0010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marL="96520">
                        <a:lnSpc>
                          <a:spcPts val="530"/>
                        </a:lnSpc>
                        <a:spcBef>
                          <a:spcPts val="5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530"/>
                        </a:lnSpc>
                        <a:spcBef>
                          <a:spcPts val="50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0011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090">
                <a:tc>
                  <a:txBody>
                    <a:bodyPr/>
                    <a:lstStyle/>
                    <a:p>
                      <a:pPr marL="96520">
                        <a:lnSpc>
                          <a:spcPts val="520"/>
                        </a:lnSpc>
                        <a:spcBef>
                          <a:spcPts val="5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520"/>
                        </a:lnSpc>
                        <a:spcBef>
                          <a:spcPts val="50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0100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marL="96520">
                        <a:lnSpc>
                          <a:spcPts val="530"/>
                        </a:lnSpc>
                        <a:spcBef>
                          <a:spcPts val="4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530"/>
                        </a:lnSpc>
                        <a:spcBef>
                          <a:spcPts val="45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0101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marL="96520">
                        <a:lnSpc>
                          <a:spcPts val="520"/>
                        </a:lnSpc>
                        <a:spcBef>
                          <a:spcPts val="5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6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520"/>
                        </a:lnSpc>
                        <a:spcBef>
                          <a:spcPts val="55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0110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58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7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0111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789486" y="1162966"/>
          <a:ext cx="546735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450" spc="-25" dirty="0">
                          <a:latin typeface="Arial"/>
                          <a:cs typeface="Arial"/>
                        </a:rPr>
                        <a:t>hex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R w="9525">
                      <a:solidFill>
                        <a:srgbClr val="008CCC"/>
                      </a:solidFill>
                      <a:prstDash val="solid"/>
                    </a:lnR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bina</a:t>
                      </a:r>
                      <a:r>
                        <a:rPr sz="45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50" spc="-25" dirty="0">
                          <a:latin typeface="Arial"/>
                          <a:cs typeface="Arial"/>
                        </a:rPr>
                        <a:t>ry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8CCC"/>
                      </a:solidFill>
                      <a:prstDash val="solid"/>
                    </a:lnL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330"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  <a:spcBef>
                          <a:spcPts val="16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9525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530"/>
                        </a:lnSpc>
                        <a:spcBef>
                          <a:spcPts val="160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1000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9525">
                      <a:solidFill>
                        <a:srgbClr val="008CCC"/>
                      </a:solidFill>
                      <a:prstDash val="solid"/>
                    </a:lnL>
                    <a:lnT w="9525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60"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  <a:spcBef>
                          <a:spcPts val="5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530"/>
                        </a:lnSpc>
                        <a:spcBef>
                          <a:spcPts val="55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1001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marL="635" algn="ctr">
                        <a:lnSpc>
                          <a:spcPts val="525"/>
                        </a:lnSpc>
                        <a:spcBef>
                          <a:spcPts val="5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A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525"/>
                        </a:lnSpc>
                        <a:spcBef>
                          <a:spcPts val="50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1010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marL="4445" algn="ctr">
                        <a:lnSpc>
                          <a:spcPts val="530"/>
                        </a:lnSpc>
                        <a:spcBef>
                          <a:spcPts val="5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B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530"/>
                        </a:lnSpc>
                        <a:spcBef>
                          <a:spcPts val="50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1011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090">
                <a:tc>
                  <a:txBody>
                    <a:bodyPr/>
                    <a:lstStyle/>
                    <a:p>
                      <a:pPr marL="5715" algn="ctr">
                        <a:lnSpc>
                          <a:spcPts val="520"/>
                        </a:lnSpc>
                        <a:spcBef>
                          <a:spcPts val="5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C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520"/>
                        </a:lnSpc>
                        <a:spcBef>
                          <a:spcPts val="50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1100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marL="635" algn="ctr">
                        <a:lnSpc>
                          <a:spcPts val="530"/>
                        </a:lnSpc>
                        <a:spcBef>
                          <a:spcPts val="4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530"/>
                        </a:lnSpc>
                        <a:spcBef>
                          <a:spcPts val="45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1101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marL="8255" algn="ctr">
                        <a:lnSpc>
                          <a:spcPts val="520"/>
                        </a:lnSpc>
                        <a:spcBef>
                          <a:spcPts val="5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520"/>
                        </a:lnSpc>
                        <a:spcBef>
                          <a:spcPts val="55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1110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58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F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1111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1986562" y="1779472"/>
            <a:ext cx="241935" cy="180340"/>
            <a:chOff x="1986562" y="1779472"/>
            <a:chExt cx="241935" cy="180340"/>
          </a:xfrm>
        </p:grpSpPr>
        <p:sp>
          <p:nvSpPr>
            <p:cNvPr id="24" name="object 24"/>
            <p:cNvSpPr/>
            <p:nvPr/>
          </p:nvSpPr>
          <p:spPr>
            <a:xfrm>
              <a:off x="1988785" y="1781694"/>
              <a:ext cx="237490" cy="59690"/>
            </a:xfrm>
            <a:custGeom>
              <a:avLst/>
              <a:gdLst/>
              <a:ahLst/>
              <a:cxnLst/>
              <a:rect l="l" t="t" r="r" b="b"/>
              <a:pathLst>
                <a:path w="237489" h="59689">
                  <a:moveTo>
                    <a:pt x="0" y="0"/>
                  </a:moveTo>
                  <a:lnTo>
                    <a:pt x="0" y="59389"/>
                  </a:lnTo>
                  <a:lnTo>
                    <a:pt x="237466" y="59389"/>
                  </a:lnTo>
                  <a:lnTo>
                    <a:pt x="237466" y="0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07405" y="1841422"/>
              <a:ext cx="83185" cy="110489"/>
            </a:xfrm>
            <a:custGeom>
              <a:avLst/>
              <a:gdLst/>
              <a:ahLst/>
              <a:cxnLst/>
              <a:rect l="l" t="t" r="r" b="b"/>
              <a:pathLst>
                <a:path w="83185" h="110489">
                  <a:moveTo>
                    <a:pt x="0" y="0"/>
                  </a:moveTo>
                  <a:lnTo>
                    <a:pt x="82954" y="110401"/>
                  </a:lnTo>
                </a:path>
              </a:pathLst>
            </a:custGeom>
            <a:ln w="8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66606" y="1927079"/>
              <a:ext cx="29845" cy="33020"/>
            </a:xfrm>
            <a:custGeom>
              <a:avLst/>
              <a:gdLst/>
              <a:ahLst/>
              <a:cxnLst/>
              <a:rect l="l" t="t" r="r" b="b"/>
              <a:pathLst>
                <a:path w="29844" h="33019">
                  <a:moveTo>
                    <a:pt x="23728" y="0"/>
                  </a:moveTo>
                  <a:lnTo>
                    <a:pt x="0" y="17842"/>
                  </a:lnTo>
                  <a:lnTo>
                    <a:pt x="29700" y="32658"/>
                  </a:lnTo>
                  <a:lnTo>
                    <a:pt x="237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566454" y="1668032"/>
            <a:ext cx="1256030" cy="4057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dirty="0">
                <a:solidFill>
                  <a:srgbClr val="5CA75F"/>
                </a:solidFill>
                <a:latin typeface="Times New Roman"/>
                <a:cs typeface="Times New Roman"/>
              </a:rPr>
              <a:t>Convert</a:t>
            </a:r>
            <a:r>
              <a:rPr sz="900" spc="40" dirty="0">
                <a:solidFill>
                  <a:srgbClr val="5CA75F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5CA75F"/>
                </a:solidFill>
                <a:latin typeface="Times New Roman"/>
                <a:cs typeface="Times New Roman"/>
              </a:rPr>
              <a:t>11110000</a:t>
            </a:r>
            <a:r>
              <a:rPr sz="900" spc="40" dirty="0">
                <a:solidFill>
                  <a:srgbClr val="5CA75F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5CA75F"/>
                </a:solidFill>
                <a:latin typeface="Times New Roman"/>
                <a:cs typeface="Times New Roman"/>
              </a:rPr>
              <a:t>to</a:t>
            </a:r>
            <a:r>
              <a:rPr sz="900" spc="45" dirty="0">
                <a:solidFill>
                  <a:srgbClr val="5CA75F"/>
                </a:solidFill>
                <a:latin typeface="Times New Roman"/>
                <a:cs typeface="Times New Roman"/>
              </a:rPr>
              <a:t> </a:t>
            </a:r>
            <a:r>
              <a:rPr sz="900" spc="-20" dirty="0">
                <a:solidFill>
                  <a:srgbClr val="5CA75F"/>
                </a:solidFill>
                <a:latin typeface="Times New Roman"/>
                <a:cs typeface="Times New Roman"/>
              </a:rPr>
              <a:t>hex:</a:t>
            </a:r>
            <a:endParaRPr sz="900">
              <a:latin typeface="Times New Roman"/>
              <a:cs typeface="Times New Roman"/>
            </a:endParaRPr>
          </a:p>
          <a:p>
            <a:pPr marL="104775" algn="ctr">
              <a:lnSpc>
                <a:spcPct val="100000"/>
              </a:lnSpc>
              <a:spcBef>
                <a:spcPts val="790"/>
              </a:spcBef>
            </a:pPr>
            <a:r>
              <a:rPr sz="900" dirty="0">
                <a:latin typeface="Times New Roman"/>
                <a:cs typeface="Times New Roman"/>
              </a:rPr>
              <a:t>F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224029" y="1779472"/>
            <a:ext cx="241935" cy="180340"/>
            <a:chOff x="2224029" y="1779472"/>
            <a:chExt cx="241935" cy="180340"/>
          </a:xfrm>
        </p:grpSpPr>
        <p:sp>
          <p:nvSpPr>
            <p:cNvPr id="29" name="object 29"/>
            <p:cNvSpPr/>
            <p:nvPr/>
          </p:nvSpPr>
          <p:spPr>
            <a:xfrm>
              <a:off x="2226252" y="1781694"/>
              <a:ext cx="237490" cy="59690"/>
            </a:xfrm>
            <a:custGeom>
              <a:avLst/>
              <a:gdLst/>
              <a:ahLst/>
              <a:cxnLst/>
              <a:rect l="l" t="t" r="r" b="b"/>
              <a:pathLst>
                <a:path w="237489" h="59689">
                  <a:moveTo>
                    <a:pt x="0" y="0"/>
                  </a:moveTo>
                  <a:lnTo>
                    <a:pt x="0" y="59389"/>
                  </a:lnTo>
                  <a:lnTo>
                    <a:pt x="237466" y="59389"/>
                  </a:lnTo>
                  <a:lnTo>
                    <a:pt x="237466" y="0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90401" y="1841422"/>
              <a:ext cx="54610" cy="109855"/>
            </a:xfrm>
            <a:custGeom>
              <a:avLst/>
              <a:gdLst/>
              <a:ahLst/>
              <a:cxnLst/>
              <a:rect l="l" t="t" r="r" b="b"/>
              <a:pathLst>
                <a:path w="54610" h="109855">
                  <a:moveTo>
                    <a:pt x="54336" y="0"/>
                  </a:moveTo>
                  <a:lnTo>
                    <a:pt x="0" y="109449"/>
                  </a:lnTo>
                </a:path>
              </a:pathLst>
            </a:custGeom>
            <a:ln w="8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85911" y="1926538"/>
              <a:ext cx="26670" cy="33655"/>
            </a:xfrm>
            <a:custGeom>
              <a:avLst/>
              <a:gdLst/>
              <a:ahLst/>
              <a:cxnLst/>
              <a:rect l="l" t="t" r="r" b="b"/>
              <a:pathLst>
                <a:path w="26669" h="33655">
                  <a:moveTo>
                    <a:pt x="0" y="0"/>
                  </a:moveTo>
                  <a:lnTo>
                    <a:pt x="88" y="33199"/>
                  </a:lnTo>
                  <a:lnTo>
                    <a:pt x="26584" y="13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694423" y="1964980"/>
            <a:ext cx="43180" cy="673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i="1" spc="10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69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32" y="2605735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17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3061" y="94597"/>
            <a:ext cx="1680845" cy="286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40" dirty="0"/>
              <a:t> </a:t>
            </a:r>
            <a:r>
              <a:rPr dirty="0"/>
              <a:t>Logic</a:t>
            </a:r>
            <a:r>
              <a:rPr spc="-35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spc="-10" dirty="0"/>
              <a:t>Introduction</a:t>
            </a:r>
          </a:p>
          <a:p>
            <a:pPr marL="12700">
              <a:lnSpc>
                <a:spcPts val="790"/>
              </a:lnSpc>
            </a:pPr>
            <a:r>
              <a:rPr sz="700" i="1" dirty="0">
                <a:latin typeface="Tahoma"/>
                <a:cs typeface="Tahoma"/>
              </a:rPr>
              <a:t>Converting</a:t>
            </a:r>
            <a:r>
              <a:rPr sz="700" i="1" spc="-20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from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Hexadecimal</a:t>
            </a:r>
            <a:r>
              <a:rPr sz="700" i="1" spc="-20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to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spc="-10" dirty="0">
                <a:latin typeface="Tahoma"/>
                <a:cs typeface="Tahoma"/>
              </a:rPr>
              <a:t>Binary</a:t>
            </a:r>
            <a:endParaRPr sz="7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68018" y="1955630"/>
            <a:ext cx="1385735" cy="382718"/>
          </a:xfrm>
          <a:prstGeom prst="rect">
            <a:avLst/>
          </a:prstGeom>
        </p:spPr>
      </p:pic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56200" y="1558983"/>
          <a:ext cx="546100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450" spc="-25" dirty="0">
                          <a:latin typeface="Arial"/>
                          <a:cs typeface="Arial"/>
                        </a:rPr>
                        <a:t>hex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R w="9525">
                      <a:solidFill>
                        <a:srgbClr val="008CCC"/>
                      </a:solidFill>
                      <a:prstDash val="solid"/>
                    </a:lnR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bina</a:t>
                      </a:r>
                      <a:r>
                        <a:rPr sz="45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50" spc="-25" dirty="0">
                          <a:latin typeface="Arial"/>
                          <a:cs typeface="Arial"/>
                        </a:rPr>
                        <a:t>ry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8CCC"/>
                      </a:solidFill>
                      <a:prstDash val="solid"/>
                    </a:lnL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330">
                <a:tc>
                  <a:txBody>
                    <a:bodyPr/>
                    <a:lstStyle/>
                    <a:p>
                      <a:pPr marL="95885">
                        <a:lnSpc>
                          <a:spcPts val="530"/>
                        </a:lnSpc>
                        <a:spcBef>
                          <a:spcPts val="16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9525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530"/>
                        </a:lnSpc>
                        <a:spcBef>
                          <a:spcPts val="160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0000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9525">
                      <a:solidFill>
                        <a:srgbClr val="008CCC"/>
                      </a:solidFill>
                      <a:prstDash val="solid"/>
                    </a:lnL>
                    <a:lnT w="6350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60">
                <a:tc>
                  <a:txBody>
                    <a:bodyPr/>
                    <a:lstStyle/>
                    <a:p>
                      <a:pPr marL="95885">
                        <a:lnSpc>
                          <a:spcPts val="530"/>
                        </a:lnSpc>
                        <a:spcBef>
                          <a:spcPts val="5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530"/>
                        </a:lnSpc>
                        <a:spcBef>
                          <a:spcPts val="55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0001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marL="95885">
                        <a:lnSpc>
                          <a:spcPts val="525"/>
                        </a:lnSpc>
                        <a:spcBef>
                          <a:spcPts val="5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525"/>
                        </a:lnSpc>
                        <a:spcBef>
                          <a:spcPts val="50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0010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marL="95885">
                        <a:lnSpc>
                          <a:spcPts val="530"/>
                        </a:lnSpc>
                        <a:spcBef>
                          <a:spcPts val="4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530"/>
                        </a:lnSpc>
                        <a:spcBef>
                          <a:spcPts val="45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0011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090">
                <a:tc>
                  <a:txBody>
                    <a:bodyPr/>
                    <a:lstStyle/>
                    <a:p>
                      <a:pPr marL="95885">
                        <a:lnSpc>
                          <a:spcPts val="520"/>
                        </a:lnSpc>
                        <a:spcBef>
                          <a:spcPts val="5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520"/>
                        </a:lnSpc>
                        <a:spcBef>
                          <a:spcPts val="50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0100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marL="95885">
                        <a:lnSpc>
                          <a:spcPts val="530"/>
                        </a:lnSpc>
                        <a:spcBef>
                          <a:spcPts val="4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530"/>
                        </a:lnSpc>
                        <a:spcBef>
                          <a:spcPts val="45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0101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marL="95885">
                        <a:lnSpc>
                          <a:spcPts val="520"/>
                        </a:lnSpc>
                        <a:spcBef>
                          <a:spcPts val="5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6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520"/>
                        </a:lnSpc>
                        <a:spcBef>
                          <a:spcPts val="55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0110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58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7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0111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97485" y="1558983"/>
          <a:ext cx="546100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450" spc="-25" dirty="0">
                          <a:latin typeface="Arial"/>
                          <a:cs typeface="Arial"/>
                        </a:rPr>
                        <a:t>hex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R w="6350">
                      <a:solidFill>
                        <a:srgbClr val="008CCC"/>
                      </a:solidFill>
                      <a:prstDash val="solid"/>
                    </a:lnR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bina</a:t>
                      </a:r>
                      <a:r>
                        <a:rPr sz="45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50" spc="-25" dirty="0">
                          <a:latin typeface="Arial"/>
                          <a:cs typeface="Arial"/>
                        </a:rPr>
                        <a:t>ry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8CCC"/>
                      </a:solidFill>
                      <a:prstDash val="solid"/>
                    </a:lnL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330"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  <a:spcBef>
                          <a:spcPts val="16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530"/>
                        </a:lnSpc>
                        <a:spcBef>
                          <a:spcPts val="160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1000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8CCC"/>
                      </a:solidFill>
                      <a:prstDash val="solid"/>
                    </a:lnL>
                    <a:lnT w="6350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60"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  <a:spcBef>
                          <a:spcPts val="5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R w="6350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530"/>
                        </a:lnSpc>
                        <a:spcBef>
                          <a:spcPts val="55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1001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marL="635" algn="ctr">
                        <a:lnSpc>
                          <a:spcPts val="525"/>
                        </a:lnSpc>
                        <a:spcBef>
                          <a:spcPts val="5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A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6350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525"/>
                        </a:lnSpc>
                        <a:spcBef>
                          <a:spcPts val="50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1010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marL="4445" algn="ctr">
                        <a:lnSpc>
                          <a:spcPts val="530"/>
                        </a:lnSpc>
                        <a:spcBef>
                          <a:spcPts val="4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B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6350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530"/>
                        </a:lnSpc>
                        <a:spcBef>
                          <a:spcPts val="45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1011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090">
                <a:tc>
                  <a:txBody>
                    <a:bodyPr/>
                    <a:lstStyle/>
                    <a:p>
                      <a:pPr marL="6350" algn="ctr">
                        <a:lnSpc>
                          <a:spcPts val="520"/>
                        </a:lnSpc>
                        <a:spcBef>
                          <a:spcPts val="5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C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6350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520"/>
                        </a:lnSpc>
                        <a:spcBef>
                          <a:spcPts val="50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1100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  <a:spcBef>
                          <a:spcPts val="4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6350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530"/>
                        </a:lnSpc>
                        <a:spcBef>
                          <a:spcPts val="45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1101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marL="8255" algn="ctr">
                        <a:lnSpc>
                          <a:spcPts val="520"/>
                        </a:lnSpc>
                        <a:spcBef>
                          <a:spcPts val="5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R w="6350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520"/>
                        </a:lnSpc>
                        <a:spcBef>
                          <a:spcPts val="55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1110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58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F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6350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1111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74428" y="483020"/>
            <a:ext cx="2750820" cy="9131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530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What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is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value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of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hexadecimal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number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AB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binary?</a:t>
            </a:r>
            <a:endParaRPr sz="75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525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1.</a:t>
            </a:r>
            <a:r>
              <a:rPr sz="650" spc="215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10" dirty="0">
                <a:latin typeface="Tahoma"/>
                <a:cs typeface="Tahoma"/>
              </a:rPr>
              <a:t>10111010</a:t>
            </a:r>
            <a:endParaRPr sz="90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75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2.</a:t>
            </a:r>
            <a:r>
              <a:rPr sz="650" spc="215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10" dirty="0">
                <a:latin typeface="Tahoma"/>
                <a:cs typeface="Tahoma"/>
              </a:rPr>
              <a:t>01011011</a:t>
            </a:r>
            <a:endParaRPr sz="90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44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3.</a:t>
            </a:r>
            <a:r>
              <a:rPr sz="650" spc="215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10" dirty="0">
                <a:latin typeface="Tahoma"/>
                <a:cs typeface="Tahoma"/>
              </a:rPr>
              <a:t>10101011</a:t>
            </a:r>
            <a:endParaRPr sz="90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80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4.</a:t>
            </a:r>
            <a:r>
              <a:rPr sz="650" spc="220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10" dirty="0">
                <a:latin typeface="Tahoma"/>
                <a:cs typeface="Tahoma"/>
              </a:rPr>
              <a:t>10101010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78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20" y="2605735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18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061" y="94597"/>
            <a:ext cx="1680845" cy="286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40" dirty="0"/>
              <a:t> </a:t>
            </a:r>
            <a:r>
              <a:rPr dirty="0"/>
              <a:t>Logic</a:t>
            </a:r>
            <a:r>
              <a:rPr spc="-35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spc="-10" dirty="0"/>
              <a:t>Introduction</a:t>
            </a:r>
          </a:p>
          <a:p>
            <a:pPr marL="12700">
              <a:lnSpc>
                <a:spcPts val="790"/>
              </a:lnSpc>
            </a:pPr>
            <a:r>
              <a:rPr sz="700" i="1" dirty="0">
                <a:latin typeface="Tahoma"/>
                <a:cs typeface="Tahoma"/>
              </a:rPr>
              <a:t>Converting</a:t>
            </a:r>
            <a:r>
              <a:rPr sz="700" i="1" spc="-20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from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Hexadecimal</a:t>
            </a:r>
            <a:r>
              <a:rPr sz="700" i="1" spc="-20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to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spc="-10" dirty="0">
                <a:latin typeface="Tahoma"/>
                <a:cs typeface="Tahoma"/>
              </a:rPr>
              <a:t>Decimal</a:t>
            </a:r>
            <a:endParaRPr sz="7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5048" y="1999246"/>
            <a:ext cx="1382219" cy="345812"/>
          </a:xfrm>
          <a:prstGeom prst="rect">
            <a:avLst/>
          </a:prstGeom>
        </p:spPr>
      </p:pic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56200" y="1558983"/>
          <a:ext cx="546100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450" spc="-25" dirty="0">
                          <a:latin typeface="Arial"/>
                          <a:cs typeface="Arial"/>
                        </a:rPr>
                        <a:t>hex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R w="9525">
                      <a:solidFill>
                        <a:srgbClr val="008CCC"/>
                      </a:solidFill>
                      <a:prstDash val="solid"/>
                    </a:lnR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bina</a:t>
                      </a:r>
                      <a:r>
                        <a:rPr sz="45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50" spc="-25" dirty="0">
                          <a:latin typeface="Arial"/>
                          <a:cs typeface="Arial"/>
                        </a:rPr>
                        <a:t>ry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8CCC"/>
                      </a:solidFill>
                      <a:prstDash val="solid"/>
                    </a:lnL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330">
                <a:tc>
                  <a:txBody>
                    <a:bodyPr/>
                    <a:lstStyle/>
                    <a:p>
                      <a:pPr marL="1270" algn="ctr">
                        <a:lnSpc>
                          <a:spcPts val="530"/>
                        </a:lnSpc>
                        <a:spcBef>
                          <a:spcPts val="16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9525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530"/>
                        </a:lnSpc>
                        <a:spcBef>
                          <a:spcPts val="160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0000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9525">
                      <a:solidFill>
                        <a:srgbClr val="008CCC"/>
                      </a:solidFill>
                      <a:prstDash val="solid"/>
                    </a:lnL>
                    <a:lnT w="6350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60">
                <a:tc>
                  <a:txBody>
                    <a:bodyPr/>
                    <a:lstStyle/>
                    <a:p>
                      <a:pPr marL="1270" algn="ctr">
                        <a:lnSpc>
                          <a:spcPts val="530"/>
                        </a:lnSpc>
                        <a:spcBef>
                          <a:spcPts val="5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530"/>
                        </a:lnSpc>
                        <a:spcBef>
                          <a:spcPts val="55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0001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marL="1270" algn="ctr">
                        <a:lnSpc>
                          <a:spcPts val="525"/>
                        </a:lnSpc>
                        <a:spcBef>
                          <a:spcPts val="5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525"/>
                        </a:lnSpc>
                        <a:spcBef>
                          <a:spcPts val="50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0010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marL="1270" algn="ctr">
                        <a:lnSpc>
                          <a:spcPts val="530"/>
                        </a:lnSpc>
                        <a:spcBef>
                          <a:spcPts val="4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530"/>
                        </a:lnSpc>
                        <a:spcBef>
                          <a:spcPts val="45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0011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090">
                <a:tc>
                  <a:txBody>
                    <a:bodyPr/>
                    <a:lstStyle/>
                    <a:p>
                      <a:pPr marL="1270" algn="ctr">
                        <a:lnSpc>
                          <a:spcPts val="520"/>
                        </a:lnSpc>
                        <a:spcBef>
                          <a:spcPts val="5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520"/>
                        </a:lnSpc>
                        <a:spcBef>
                          <a:spcPts val="50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0100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marL="1270" algn="ctr">
                        <a:lnSpc>
                          <a:spcPts val="530"/>
                        </a:lnSpc>
                        <a:spcBef>
                          <a:spcPts val="4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530"/>
                        </a:lnSpc>
                        <a:spcBef>
                          <a:spcPts val="45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0101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marL="1270" algn="ctr">
                        <a:lnSpc>
                          <a:spcPts val="520"/>
                        </a:lnSpc>
                        <a:spcBef>
                          <a:spcPts val="5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6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520"/>
                        </a:lnSpc>
                        <a:spcBef>
                          <a:spcPts val="55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0110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58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7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0111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97484" y="1558983"/>
          <a:ext cx="546100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450" spc="-25" dirty="0">
                          <a:latin typeface="Arial"/>
                          <a:cs typeface="Arial"/>
                        </a:rPr>
                        <a:t>hex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R w="6350">
                      <a:solidFill>
                        <a:srgbClr val="008CCC"/>
                      </a:solidFill>
                      <a:prstDash val="solid"/>
                    </a:lnR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bina</a:t>
                      </a:r>
                      <a:r>
                        <a:rPr sz="45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50" spc="-25" dirty="0">
                          <a:latin typeface="Arial"/>
                          <a:cs typeface="Arial"/>
                        </a:rPr>
                        <a:t>ry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8CCC"/>
                      </a:solidFill>
                      <a:prstDash val="solid"/>
                    </a:lnL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330"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  <a:spcBef>
                          <a:spcPts val="16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530"/>
                        </a:lnSpc>
                        <a:spcBef>
                          <a:spcPts val="160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1000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8CCC"/>
                      </a:solidFill>
                      <a:prstDash val="solid"/>
                    </a:lnL>
                    <a:lnT w="6350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60"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  <a:spcBef>
                          <a:spcPts val="5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R w="6350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530"/>
                        </a:lnSpc>
                        <a:spcBef>
                          <a:spcPts val="55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1001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marL="635" algn="ctr">
                        <a:lnSpc>
                          <a:spcPts val="525"/>
                        </a:lnSpc>
                        <a:spcBef>
                          <a:spcPts val="5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A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6350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525"/>
                        </a:lnSpc>
                        <a:spcBef>
                          <a:spcPts val="50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1010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marL="4445" algn="ctr">
                        <a:lnSpc>
                          <a:spcPts val="530"/>
                        </a:lnSpc>
                        <a:spcBef>
                          <a:spcPts val="4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B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6350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530"/>
                        </a:lnSpc>
                        <a:spcBef>
                          <a:spcPts val="45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1011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090">
                <a:tc>
                  <a:txBody>
                    <a:bodyPr/>
                    <a:lstStyle/>
                    <a:p>
                      <a:pPr marL="6350" algn="ctr">
                        <a:lnSpc>
                          <a:spcPts val="520"/>
                        </a:lnSpc>
                        <a:spcBef>
                          <a:spcPts val="5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C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6350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520"/>
                        </a:lnSpc>
                        <a:spcBef>
                          <a:spcPts val="50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1100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  <a:spcBef>
                          <a:spcPts val="4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6350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530"/>
                        </a:lnSpc>
                        <a:spcBef>
                          <a:spcPts val="45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1101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marL="8255" algn="ctr">
                        <a:lnSpc>
                          <a:spcPts val="520"/>
                        </a:lnSpc>
                        <a:spcBef>
                          <a:spcPts val="5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R w="6350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520"/>
                        </a:lnSpc>
                        <a:spcBef>
                          <a:spcPts val="55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1110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58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F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6350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1111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74429" y="483020"/>
            <a:ext cx="2806065" cy="9131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530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What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is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value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of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hexadecimal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number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2E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decimal?</a:t>
            </a:r>
            <a:endParaRPr sz="75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525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1.</a:t>
            </a:r>
            <a:r>
              <a:rPr sz="650" spc="215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10" dirty="0">
                <a:latin typeface="Tahoma"/>
                <a:cs typeface="Tahoma"/>
              </a:rPr>
              <a:t>101110</a:t>
            </a:r>
            <a:endParaRPr sz="90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75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2.</a:t>
            </a:r>
            <a:r>
              <a:rPr sz="650" spc="215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10" dirty="0">
                <a:latin typeface="Tahoma"/>
                <a:cs typeface="Tahoma"/>
              </a:rPr>
              <a:t>00101110</a:t>
            </a:r>
            <a:endParaRPr sz="90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44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3.</a:t>
            </a:r>
            <a:r>
              <a:rPr sz="650" spc="215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25" dirty="0">
                <a:latin typeface="Tahoma"/>
                <a:cs typeface="Tahoma"/>
              </a:rPr>
              <a:t>30</a:t>
            </a:r>
            <a:endParaRPr sz="90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80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4.</a:t>
            </a:r>
            <a:r>
              <a:rPr sz="650" spc="220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25" dirty="0">
                <a:latin typeface="Tahoma"/>
                <a:cs typeface="Tahoma"/>
              </a:rPr>
              <a:t>46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8755A-3852-4742-95DE-6A329784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3AFB74-7465-4540-97A6-0079B0B75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E91718-72E8-4E0A-9DDE-194A26DF2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330694"/>
            <a:ext cx="3143079" cy="176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5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69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32" y="2605722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19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4916" y="99547"/>
            <a:ext cx="1680845" cy="286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40" dirty="0"/>
              <a:t> </a:t>
            </a:r>
            <a:r>
              <a:rPr dirty="0"/>
              <a:t>Logic</a:t>
            </a:r>
            <a:r>
              <a:rPr spc="-35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spc="-10" dirty="0"/>
              <a:t>Introduction</a:t>
            </a:r>
          </a:p>
          <a:p>
            <a:pPr marL="12700">
              <a:lnSpc>
                <a:spcPts val="790"/>
              </a:lnSpc>
            </a:pPr>
            <a:r>
              <a:rPr sz="700" i="1" dirty="0">
                <a:latin typeface="Tahoma"/>
                <a:cs typeface="Tahoma"/>
              </a:rPr>
              <a:t>An attempt at </a:t>
            </a:r>
            <a:r>
              <a:rPr sz="700" i="1" spc="-10" dirty="0">
                <a:latin typeface="Tahoma"/>
                <a:cs typeface="Tahoma"/>
              </a:rPr>
              <a:t>humor</a:t>
            </a:r>
            <a:endParaRPr sz="7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49419" y="1957476"/>
            <a:ext cx="1314463" cy="51634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74428" y="534057"/>
            <a:ext cx="3178810" cy="702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50" marR="5080" indent="-133985">
              <a:lnSpc>
                <a:spcPct val="103899"/>
              </a:lnSpc>
              <a:spcBef>
                <a:spcPts val="95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There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are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10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types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of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people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world: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Those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who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get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binary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and </a:t>
            </a:r>
            <a:r>
              <a:rPr sz="750" dirty="0">
                <a:latin typeface="Tahoma"/>
                <a:cs typeface="Tahoma"/>
              </a:rPr>
              <a:t>those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who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don’t.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Which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type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are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20" dirty="0">
                <a:latin typeface="Tahoma"/>
                <a:cs typeface="Tahoma"/>
              </a:rPr>
              <a:t>you?</a:t>
            </a:r>
            <a:endParaRPr sz="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ahoma"/>
              <a:cs typeface="Tahoma"/>
            </a:endParaRPr>
          </a:p>
          <a:p>
            <a:pPr marL="142875">
              <a:lnSpc>
                <a:spcPct val="100000"/>
              </a:lnSpc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1.</a:t>
            </a:r>
            <a:r>
              <a:rPr sz="650" spc="229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dirty="0">
                <a:latin typeface="Tahoma"/>
                <a:cs typeface="Tahoma"/>
              </a:rPr>
              <a:t>I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get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it.</a:t>
            </a:r>
            <a:endParaRPr sz="900">
              <a:latin typeface="Tahoma"/>
              <a:cs typeface="Tahoma"/>
            </a:endParaRPr>
          </a:p>
          <a:p>
            <a:pPr marL="142875">
              <a:lnSpc>
                <a:spcPct val="100000"/>
              </a:lnSpc>
              <a:spcBef>
                <a:spcPts val="275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2.</a:t>
            </a:r>
            <a:r>
              <a:rPr sz="650" spc="240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dirty="0">
                <a:latin typeface="Tahoma"/>
                <a:cs typeface="Tahoma"/>
              </a:rPr>
              <a:t>I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don’t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get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it.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20" y="2605735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14365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2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2027" y="720764"/>
            <a:ext cx="108077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dirty="0">
                <a:solidFill>
                  <a:srgbClr val="1A5A35"/>
                </a:solidFill>
                <a:latin typeface="Arial"/>
                <a:cs typeface="Arial"/>
              </a:rPr>
              <a:t>Digital</a:t>
            </a:r>
            <a:r>
              <a:rPr sz="1250" b="1" spc="-75" dirty="0">
                <a:solidFill>
                  <a:srgbClr val="1A5A35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1A5A35"/>
                </a:solidFill>
                <a:latin typeface="Arial"/>
                <a:cs typeface="Arial"/>
              </a:rPr>
              <a:t>Design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135" y="1034738"/>
            <a:ext cx="1471295" cy="3510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44500">
              <a:lnSpc>
                <a:spcPct val="125400"/>
              </a:lnSpc>
              <a:spcBef>
                <a:spcPts val="90"/>
              </a:spcBef>
            </a:pPr>
            <a:r>
              <a:rPr sz="900" dirty="0">
                <a:latin typeface="Tahoma"/>
                <a:cs typeface="Tahoma"/>
              </a:rPr>
              <a:t>Chapter</a:t>
            </a:r>
            <a:r>
              <a:rPr sz="900" spc="100" dirty="0">
                <a:latin typeface="Tahoma"/>
                <a:cs typeface="Tahoma"/>
              </a:rPr>
              <a:t> </a:t>
            </a:r>
            <a:r>
              <a:rPr lang="en-US" sz="900" spc="-25" dirty="0">
                <a:latin typeface="Tahoma"/>
                <a:cs typeface="Tahoma"/>
              </a:rPr>
              <a:t>1</a:t>
            </a:r>
            <a:r>
              <a:rPr sz="900" spc="-25" dirty="0">
                <a:latin typeface="Tahoma"/>
                <a:cs typeface="Tahoma"/>
              </a:rPr>
              <a:t>: </a:t>
            </a:r>
            <a:endParaRPr lang="en-US" sz="900" spc="-25" dirty="0">
              <a:latin typeface="Tahoma"/>
              <a:cs typeface="Tahoma"/>
            </a:endParaRPr>
          </a:p>
          <a:p>
            <a:pPr marL="12700" marR="5080" indent="444500">
              <a:lnSpc>
                <a:spcPct val="125400"/>
              </a:lnSpc>
              <a:spcBef>
                <a:spcPts val="90"/>
              </a:spcBef>
            </a:pPr>
            <a:r>
              <a:rPr lang="en-US" sz="900" spc="-25" dirty="0">
                <a:latin typeface="Tahoma"/>
                <a:cs typeface="Tahoma"/>
              </a:rPr>
              <a:t>Introduction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472" y="1509659"/>
            <a:ext cx="1536065" cy="240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4600"/>
              </a:lnSpc>
              <a:spcBef>
                <a:spcPts val="90"/>
              </a:spcBef>
            </a:pPr>
            <a:r>
              <a:rPr sz="450" dirty="0">
                <a:latin typeface="Times New Roman"/>
                <a:cs typeface="Times New Roman"/>
              </a:rPr>
              <a:t>Slides</a:t>
            </a:r>
            <a:r>
              <a:rPr sz="450" spc="20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Times New Roman"/>
                <a:cs typeface="Times New Roman"/>
              </a:rPr>
              <a:t>to</a:t>
            </a:r>
            <a:r>
              <a:rPr sz="450" spc="20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Times New Roman"/>
                <a:cs typeface="Times New Roman"/>
              </a:rPr>
              <a:t>accompany</a:t>
            </a:r>
            <a:r>
              <a:rPr sz="450" spc="25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Times New Roman"/>
                <a:cs typeface="Times New Roman"/>
              </a:rPr>
              <a:t>the</a:t>
            </a:r>
            <a:r>
              <a:rPr sz="450" spc="20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Times New Roman"/>
                <a:cs typeface="Times New Roman"/>
              </a:rPr>
              <a:t>textbook</a:t>
            </a:r>
            <a:r>
              <a:rPr sz="450" spc="20" dirty="0">
                <a:latin typeface="Times New Roman"/>
                <a:cs typeface="Times New Roman"/>
              </a:rPr>
              <a:t> </a:t>
            </a:r>
            <a:r>
              <a:rPr sz="450" i="1" dirty="0">
                <a:latin typeface="Times New Roman"/>
                <a:cs typeface="Times New Roman"/>
              </a:rPr>
              <a:t>Digital</a:t>
            </a:r>
            <a:r>
              <a:rPr sz="450" i="1" spc="25" dirty="0">
                <a:latin typeface="Times New Roman"/>
                <a:cs typeface="Times New Roman"/>
              </a:rPr>
              <a:t> </a:t>
            </a:r>
            <a:r>
              <a:rPr sz="450" i="1" dirty="0">
                <a:latin typeface="Times New Roman"/>
                <a:cs typeface="Times New Roman"/>
              </a:rPr>
              <a:t>Design</a:t>
            </a:r>
            <a:r>
              <a:rPr sz="450" dirty="0">
                <a:latin typeface="Times New Roman"/>
                <a:cs typeface="Times New Roman"/>
              </a:rPr>
              <a:t>,</a:t>
            </a:r>
            <a:r>
              <a:rPr sz="450" spc="20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Times New Roman"/>
                <a:cs typeface="Times New Roman"/>
              </a:rPr>
              <a:t>First</a:t>
            </a:r>
            <a:r>
              <a:rPr sz="450" spc="20" dirty="0">
                <a:latin typeface="Times New Roman"/>
                <a:cs typeface="Times New Roman"/>
              </a:rPr>
              <a:t> </a:t>
            </a:r>
            <a:r>
              <a:rPr sz="450" spc="-10" dirty="0">
                <a:latin typeface="Times New Roman"/>
                <a:cs typeface="Times New Roman"/>
              </a:rPr>
              <a:t>Edition,</a:t>
            </a:r>
            <a:r>
              <a:rPr sz="450" spc="200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Times New Roman"/>
                <a:cs typeface="Times New Roman"/>
              </a:rPr>
              <a:t>by</a:t>
            </a:r>
            <a:r>
              <a:rPr sz="450" spc="5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Times New Roman"/>
                <a:cs typeface="Times New Roman"/>
              </a:rPr>
              <a:t>Frank</a:t>
            </a:r>
            <a:r>
              <a:rPr sz="450" spc="5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Times New Roman"/>
                <a:cs typeface="Times New Roman"/>
              </a:rPr>
              <a:t>Vahid,</a:t>
            </a:r>
            <a:r>
              <a:rPr sz="450" spc="10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Times New Roman"/>
                <a:cs typeface="Times New Roman"/>
              </a:rPr>
              <a:t>John Wiley</a:t>
            </a:r>
            <a:r>
              <a:rPr sz="450" spc="10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Times New Roman"/>
                <a:cs typeface="Times New Roman"/>
              </a:rPr>
              <a:t>and</a:t>
            </a:r>
            <a:r>
              <a:rPr sz="450" spc="10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Times New Roman"/>
                <a:cs typeface="Times New Roman"/>
              </a:rPr>
              <a:t>Sons</a:t>
            </a:r>
            <a:r>
              <a:rPr sz="450" spc="10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Times New Roman"/>
                <a:cs typeface="Times New Roman"/>
              </a:rPr>
              <a:t>Publishers,</a:t>
            </a:r>
            <a:r>
              <a:rPr sz="450" spc="10" dirty="0">
                <a:latin typeface="Times New Roman"/>
                <a:cs typeface="Times New Roman"/>
              </a:rPr>
              <a:t> </a:t>
            </a:r>
            <a:r>
              <a:rPr sz="450" spc="-10" dirty="0">
                <a:latin typeface="Times New Roman"/>
                <a:cs typeface="Times New Roman"/>
              </a:rPr>
              <a:t>2007.</a:t>
            </a:r>
            <a:r>
              <a:rPr sz="450" spc="200" dirty="0">
                <a:latin typeface="Times New Roman"/>
                <a:cs typeface="Times New Roman"/>
              </a:rPr>
              <a:t> </a:t>
            </a:r>
            <a:r>
              <a:rPr sz="450" spc="-10" dirty="0">
                <a:latin typeface="Times New Roman"/>
                <a:cs typeface="Times New Roman"/>
                <a:hlinkClick r:id="rId5"/>
              </a:rPr>
              <a:t>http://www.ddvahid.com</a:t>
            </a:r>
            <a:endParaRPr sz="45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81727" y="648339"/>
            <a:ext cx="1254121" cy="119893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2287" y="2204396"/>
            <a:ext cx="915669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Times New Roman"/>
                <a:cs typeface="Times New Roman"/>
              </a:rPr>
              <a:t>Copyright</a:t>
            </a:r>
            <a:r>
              <a:rPr sz="600" spc="4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©</a:t>
            </a:r>
            <a:r>
              <a:rPr sz="600" spc="4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2007</a:t>
            </a:r>
            <a:r>
              <a:rPr sz="600" spc="40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Times New Roman"/>
                <a:cs typeface="Times New Roman"/>
              </a:rPr>
              <a:t>Frank</a:t>
            </a:r>
            <a:r>
              <a:rPr sz="450" spc="20" dirty="0">
                <a:latin typeface="Times New Roman"/>
                <a:cs typeface="Times New Roman"/>
              </a:rPr>
              <a:t> </a:t>
            </a:r>
            <a:r>
              <a:rPr sz="450" spc="-10" dirty="0">
                <a:latin typeface="Times New Roman"/>
                <a:cs typeface="Times New Roman"/>
              </a:rPr>
              <a:t>Vahid</a:t>
            </a:r>
            <a:endParaRPr sz="4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287" y="2325155"/>
            <a:ext cx="337947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50" i="1" dirty="0">
                <a:latin typeface="Times New Roman"/>
                <a:cs typeface="Times New Roman"/>
              </a:rPr>
              <a:t>Instructors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of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courses</a:t>
            </a:r>
            <a:r>
              <a:rPr sz="350" i="1" spc="10" dirty="0">
                <a:latin typeface="Times New Roman"/>
                <a:cs typeface="Times New Roman"/>
              </a:rPr>
              <a:t> </a:t>
            </a:r>
            <a:r>
              <a:rPr sz="350" i="1" spc="-10" dirty="0">
                <a:latin typeface="Times New Roman"/>
                <a:cs typeface="Times New Roman"/>
              </a:rPr>
              <a:t>requiring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spc="-10" dirty="0">
                <a:latin typeface="Times New Roman"/>
                <a:cs typeface="Times New Roman"/>
              </a:rPr>
              <a:t>Vahid's</a:t>
            </a:r>
            <a:r>
              <a:rPr sz="350" i="1" spc="10" dirty="0">
                <a:latin typeface="Times New Roman"/>
                <a:cs typeface="Times New Roman"/>
              </a:rPr>
              <a:t> </a:t>
            </a:r>
            <a:r>
              <a:rPr sz="350" i="1" spc="-10" dirty="0">
                <a:latin typeface="Times New Roman"/>
                <a:cs typeface="Times New Roman"/>
              </a:rPr>
              <a:t>Digital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spc="-10" dirty="0">
                <a:latin typeface="Times New Roman"/>
                <a:cs typeface="Times New Roman"/>
              </a:rPr>
              <a:t>Design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textbook</a:t>
            </a:r>
            <a:r>
              <a:rPr sz="350" i="1" spc="10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(published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by</a:t>
            </a:r>
            <a:r>
              <a:rPr sz="350" i="1" spc="10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John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spc="-10" dirty="0">
                <a:latin typeface="Times New Roman"/>
                <a:cs typeface="Times New Roman"/>
              </a:rPr>
              <a:t>Wiley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and</a:t>
            </a:r>
            <a:r>
              <a:rPr sz="350" i="1" spc="10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Sons)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have</a:t>
            </a:r>
            <a:r>
              <a:rPr sz="350" i="1" spc="10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permission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to</a:t>
            </a:r>
            <a:r>
              <a:rPr sz="350" i="1" spc="10" dirty="0">
                <a:latin typeface="Times New Roman"/>
                <a:cs typeface="Times New Roman"/>
              </a:rPr>
              <a:t> </a:t>
            </a:r>
            <a:r>
              <a:rPr sz="350" i="1" spc="-10" dirty="0">
                <a:latin typeface="Times New Roman"/>
                <a:cs typeface="Times New Roman"/>
              </a:rPr>
              <a:t>modify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and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use</a:t>
            </a:r>
            <a:r>
              <a:rPr sz="350" i="1" spc="10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these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spc="-10" dirty="0">
                <a:latin typeface="Times New Roman"/>
                <a:cs typeface="Times New Roman"/>
              </a:rPr>
              <a:t>slides</a:t>
            </a:r>
            <a:r>
              <a:rPr sz="350" i="1" spc="10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for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customary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spc="-10" dirty="0">
                <a:latin typeface="Times New Roman"/>
                <a:cs typeface="Times New Roman"/>
              </a:rPr>
              <a:t>course-related</a:t>
            </a:r>
            <a:r>
              <a:rPr sz="350" i="1" spc="10" dirty="0">
                <a:latin typeface="Times New Roman"/>
                <a:cs typeface="Times New Roman"/>
              </a:rPr>
              <a:t> </a:t>
            </a:r>
            <a:r>
              <a:rPr sz="350" i="1" spc="-10" dirty="0">
                <a:latin typeface="Times New Roman"/>
                <a:cs typeface="Times New Roman"/>
              </a:rPr>
              <a:t>activities,</a:t>
            </a:r>
            <a:r>
              <a:rPr sz="350" i="1" spc="200" dirty="0">
                <a:latin typeface="Times New Roman"/>
                <a:cs typeface="Times New Roman"/>
              </a:rPr>
              <a:t> </a:t>
            </a:r>
            <a:r>
              <a:rPr sz="350" i="1" spc="-10" dirty="0">
                <a:latin typeface="Times New Roman"/>
                <a:cs typeface="Times New Roman"/>
              </a:rPr>
              <a:t>subject</a:t>
            </a:r>
            <a:r>
              <a:rPr sz="350" i="1" spc="-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to keeping this copyright notice in</a:t>
            </a:r>
            <a:r>
              <a:rPr sz="350" i="1" spc="-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place and unmodified. </a:t>
            </a:r>
            <a:r>
              <a:rPr sz="350" i="1" spc="-10" dirty="0">
                <a:latin typeface="Times New Roman"/>
                <a:cs typeface="Times New Roman"/>
              </a:rPr>
              <a:t>These</a:t>
            </a:r>
            <a:r>
              <a:rPr sz="350" i="1" dirty="0">
                <a:latin typeface="Times New Roman"/>
                <a:cs typeface="Times New Roman"/>
              </a:rPr>
              <a:t> </a:t>
            </a:r>
            <a:r>
              <a:rPr sz="350" i="1" spc="-10" dirty="0">
                <a:latin typeface="Times New Roman"/>
                <a:cs typeface="Times New Roman"/>
              </a:rPr>
              <a:t>slides</a:t>
            </a:r>
            <a:r>
              <a:rPr sz="350" i="1" dirty="0">
                <a:latin typeface="Times New Roman"/>
                <a:cs typeface="Times New Roman"/>
              </a:rPr>
              <a:t> may</a:t>
            </a:r>
            <a:r>
              <a:rPr sz="350" i="1" spc="-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be posted as</a:t>
            </a:r>
            <a:r>
              <a:rPr sz="350" i="1" spc="-5" dirty="0">
                <a:latin typeface="Times New Roman"/>
                <a:cs typeface="Times New Roman"/>
              </a:rPr>
              <a:t> </a:t>
            </a:r>
            <a:r>
              <a:rPr sz="35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unanimated </a:t>
            </a:r>
            <a:r>
              <a:rPr sz="350" i="1" dirty="0">
                <a:latin typeface="Times New Roman"/>
                <a:cs typeface="Times New Roman"/>
              </a:rPr>
              <a:t>pdf versions</a:t>
            </a:r>
            <a:r>
              <a:rPr sz="350" i="1" spc="-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on </a:t>
            </a:r>
            <a:r>
              <a:rPr sz="350" i="1" spc="-10" dirty="0">
                <a:latin typeface="Times New Roman"/>
                <a:cs typeface="Times New Roman"/>
              </a:rPr>
              <a:t>publicly-</a:t>
            </a:r>
            <a:r>
              <a:rPr sz="350" i="1" dirty="0">
                <a:latin typeface="Times New Roman"/>
                <a:cs typeface="Times New Roman"/>
              </a:rPr>
              <a:t>accessible course websites.. PowerPoint </a:t>
            </a:r>
            <a:r>
              <a:rPr sz="350" i="1" spc="-10" dirty="0">
                <a:latin typeface="Times New Roman"/>
                <a:cs typeface="Times New Roman"/>
              </a:rPr>
              <a:t>source</a:t>
            </a:r>
            <a:r>
              <a:rPr sz="350" i="1" spc="-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(or </a:t>
            </a:r>
            <a:r>
              <a:rPr sz="350" i="1" spc="-25" dirty="0">
                <a:latin typeface="Times New Roman"/>
                <a:cs typeface="Times New Roman"/>
              </a:rPr>
              <a:t>pdf</a:t>
            </a:r>
            <a:r>
              <a:rPr sz="350" i="1" spc="200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with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animations)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may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</a:t>
            </a:r>
            <a:r>
              <a:rPr sz="350" b="1" i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be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posted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to</a:t>
            </a:r>
            <a:r>
              <a:rPr sz="350" i="1" spc="10" dirty="0">
                <a:latin typeface="Times New Roman"/>
                <a:cs typeface="Times New Roman"/>
              </a:rPr>
              <a:t> </a:t>
            </a:r>
            <a:r>
              <a:rPr sz="350" i="1" spc="-10" dirty="0">
                <a:latin typeface="Times New Roman"/>
                <a:cs typeface="Times New Roman"/>
              </a:rPr>
              <a:t>pub</a:t>
            </a:r>
            <a:r>
              <a:rPr lang="en-US" sz="350" i="1" spc="-10" dirty="0">
                <a:latin typeface="Times New Roman"/>
                <a:cs typeface="Times New Roman"/>
              </a:rPr>
              <a:t>l</a:t>
            </a:r>
            <a:r>
              <a:rPr sz="350" i="1" spc="-10" dirty="0">
                <a:latin typeface="Times New Roman"/>
                <a:cs typeface="Times New Roman"/>
              </a:rPr>
              <a:t>icly-</a:t>
            </a:r>
            <a:r>
              <a:rPr sz="350" i="1" dirty="0">
                <a:latin typeface="Times New Roman"/>
                <a:cs typeface="Times New Roman"/>
              </a:rPr>
              <a:t>accessible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websites,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but</a:t>
            </a:r>
            <a:r>
              <a:rPr sz="350" i="1" spc="10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may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be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posted</a:t>
            </a:r>
            <a:r>
              <a:rPr sz="350" i="1" spc="10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for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spc="-10" dirty="0">
                <a:latin typeface="Times New Roman"/>
                <a:cs typeface="Times New Roman"/>
              </a:rPr>
              <a:t>students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on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internal</a:t>
            </a:r>
            <a:r>
              <a:rPr sz="350" i="1" spc="10" dirty="0">
                <a:latin typeface="Times New Roman"/>
                <a:cs typeface="Times New Roman"/>
              </a:rPr>
              <a:t> </a:t>
            </a:r>
            <a:r>
              <a:rPr sz="350" i="1" spc="-10" dirty="0">
                <a:latin typeface="Times New Roman"/>
                <a:cs typeface="Times New Roman"/>
              </a:rPr>
              <a:t>protected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spc="-10" dirty="0">
                <a:latin typeface="Times New Roman"/>
                <a:cs typeface="Times New Roman"/>
              </a:rPr>
              <a:t>sites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or</a:t>
            </a:r>
            <a:r>
              <a:rPr sz="350" i="1" spc="10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distributed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spc="-10" dirty="0">
                <a:latin typeface="Times New Roman"/>
                <a:cs typeface="Times New Roman"/>
              </a:rPr>
              <a:t>directly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to</a:t>
            </a:r>
            <a:r>
              <a:rPr sz="350" i="1" spc="10" dirty="0">
                <a:latin typeface="Times New Roman"/>
                <a:cs typeface="Times New Roman"/>
              </a:rPr>
              <a:t> </a:t>
            </a:r>
            <a:r>
              <a:rPr sz="350" i="1" spc="-10" dirty="0">
                <a:latin typeface="Times New Roman"/>
                <a:cs typeface="Times New Roman"/>
              </a:rPr>
              <a:t>students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by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other</a:t>
            </a:r>
            <a:r>
              <a:rPr sz="350" i="1" spc="10" dirty="0">
                <a:latin typeface="Times New Roman"/>
                <a:cs typeface="Times New Roman"/>
              </a:rPr>
              <a:t> </a:t>
            </a:r>
            <a:r>
              <a:rPr sz="350" i="1" spc="-10" dirty="0">
                <a:latin typeface="Times New Roman"/>
                <a:cs typeface="Times New Roman"/>
              </a:rPr>
              <a:t>electronic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spc="-10" dirty="0">
                <a:latin typeface="Times New Roman"/>
                <a:cs typeface="Times New Roman"/>
              </a:rPr>
              <a:t>means.</a:t>
            </a:r>
            <a:r>
              <a:rPr sz="350" i="1" spc="200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Instructors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may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spc="-10" dirty="0">
                <a:latin typeface="Times New Roman"/>
                <a:cs typeface="Times New Roman"/>
              </a:rPr>
              <a:t>make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printouts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of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the</a:t>
            </a:r>
            <a:r>
              <a:rPr sz="350" i="1" spc="10" dirty="0">
                <a:latin typeface="Times New Roman"/>
                <a:cs typeface="Times New Roman"/>
              </a:rPr>
              <a:t> </a:t>
            </a:r>
            <a:r>
              <a:rPr sz="350" i="1" spc="-10" dirty="0">
                <a:latin typeface="Times New Roman"/>
                <a:cs typeface="Times New Roman"/>
              </a:rPr>
              <a:t>slides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available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to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spc="-10" dirty="0">
                <a:latin typeface="Times New Roman"/>
                <a:cs typeface="Times New Roman"/>
              </a:rPr>
              <a:t>students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for</a:t>
            </a:r>
            <a:r>
              <a:rPr sz="350" i="1" spc="10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a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spc="-10" dirty="0">
                <a:latin typeface="Times New Roman"/>
                <a:cs typeface="Times New Roman"/>
              </a:rPr>
              <a:t>reasonable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photocopying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spc="-10" dirty="0">
                <a:latin typeface="Times New Roman"/>
                <a:cs typeface="Times New Roman"/>
              </a:rPr>
              <a:t>charge,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without</a:t>
            </a:r>
            <a:r>
              <a:rPr sz="350" i="1" spc="10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incurring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spc="-10" dirty="0">
                <a:latin typeface="Times New Roman"/>
                <a:cs typeface="Times New Roman"/>
              </a:rPr>
              <a:t>royalties.</a:t>
            </a:r>
            <a:r>
              <a:rPr sz="350" i="1" spc="-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Any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other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use</a:t>
            </a:r>
            <a:r>
              <a:rPr sz="350" i="1" spc="10" dirty="0">
                <a:latin typeface="Times New Roman"/>
                <a:cs typeface="Times New Roman"/>
              </a:rPr>
              <a:t> </a:t>
            </a:r>
            <a:r>
              <a:rPr sz="350" i="1" spc="-10" dirty="0">
                <a:latin typeface="Times New Roman"/>
                <a:cs typeface="Times New Roman"/>
              </a:rPr>
              <a:t>requires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explicit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permission.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spc="-10" dirty="0">
                <a:latin typeface="Times New Roman"/>
                <a:cs typeface="Times New Roman"/>
              </a:rPr>
              <a:t>Instructors</a:t>
            </a:r>
            <a:endParaRPr sz="35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287" y="2540938"/>
            <a:ext cx="2230755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i="1" dirty="0">
                <a:latin typeface="Times New Roman"/>
                <a:cs typeface="Times New Roman"/>
              </a:rPr>
              <a:t>may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obtain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PowerPoint</a:t>
            </a:r>
            <a:r>
              <a:rPr sz="350" i="1" spc="10" dirty="0">
                <a:latin typeface="Times New Roman"/>
                <a:cs typeface="Times New Roman"/>
              </a:rPr>
              <a:t> </a:t>
            </a:r>
            <a:r>
              <a:rPr sz="350" i="1" spc="-10" dirty="0">
                <a:latin typeface="Times New Roman"/>
                <a:cs typeface="Times New Roman"/>
              </a:rPr>
              <a:t>source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or</a:t>
            </a:r>
            <a:r>
              <a:rPr sz="350" i="1" spc="10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obtain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spc="-10" dirty="0">
                <a:latin typeface="Times New Roman"/>
                <a:cs typeface="Times New Roman"/>
              </a:rPr>
              <a:t>special</a:t>
            </a:r>
            <a:r>
              <a:rPr sz="350" i="1" spc="10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use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permissions</a:t>
            </a:r>
            <a:r>
              <a:rPr sz="350" i="1" spc="10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from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spc="-10" dirty="0">
                <a:latin typeface="Times New Roman"/>
                <a:cs typeface="Times New Roman"/>
              </a:rPr>
              <a:t>Wiley</a:t>
            </a:r>
            <a:r>
              <a:rPr sz="350" i="1" spc="10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–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dirty="0">
                <a:latin typeface="Times New Roman"/>
                <a:cs typeface="Times New Roman"/>
              </a:rPr>
              <a:t>see</a:t>
            </a:r>
            <a:r>
              <a:rPr sz="350" i="1" spc="5" dirty="0">
                <a:latin typeface="Times New Roman"/>
                <a:cs typeface="Times New Roman"/>
              </a:rPr>
              <a:t> </a:t>
            </a:r>
            <a:r>
              <a:rPr sz="350" i="1" u="sng" spc="-10" dirty="0">
                <a:solidFill>
                  <a:srgbClr val="FF2800"/>
                </a:solidFill>
                <a:uFill>
                  <a:solidFill>
                    <a:srgbClr val="FF2800"/>
                  </a:solidFill>
                </a:uFill>
                <a:latin typeface="Times New Roman"/>
                <a:cs typeface="Times New Roman"/>
                <a:hlinkClick r:id="rId7"/>
              </a:rPr>
              <a:t>http://www.ddvahid.com</a:t>
            </a:r>
            <a:r>
              <a:rPr sz="350" i="1" u="sng" spc="10" dirty="0">
                <a:solidFill>
                  <a:srgbClr val="FF2800"/>
                </a:solidFill>
                <a:uFill>
                  <a:solidFill>
                    <a:srgbClr val="FF2800"/>
                  </a:solidFill>
                </a:uFill>
                <a:latin typeface="Times New Roman"/>
                <a:cs typeface="Times New Roman"/>
                <a:hlinkClick r:id="rId7"/>
              </a:rPr>
              <a:t> </a:t>
            </a:r>
            <a:r>
              <a:rPr sz="350" i="1" dirty="0">
                <a:latin typeface="Times New Roman"/>
                <a:cs typeface="Times New Roman"/>
                <a:hlinkClick r:id="rId7"/>
              </a:rPr>
              <a:t>for</a:t>
            </a:r>
            <a:r>
              <a:rPr sz="350" i="1" spc="10" dirty="0">
                <a:latin typeface="Times New Roman"/>
                <a:cs typeface="Times New Roman"/>
                <a:hlinkClick r:id="rId7"/>
              </a:rPr>
              <a:t> </a:t>
            </a:r>
            <a:r>
              <a:rPr sz="350" i="1" spc="-10" dirty="0">
                <a:latin typeface="Times New Roman"/>
                <a:cs typeface="Times New Roman"/>
                <a:hlinkClick r:id="rId7"/>
              </a:rPr>
              <a:t>information.</a:t>
            </a:r>
            <a:endParaRPr sz="35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E18CEF1-F473-4633-9B86-30AF95B94B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0000" y="39163"/>
            <a:ext cx="822847" cy="6091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69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32" y="2605722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14366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3" y="95835"/>
            <a:ext cx="1680845" cy="286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40" dirty="0"/>
              <a:t> </a:t>
            </a:r>
            <a:r>
              <a:rPr dirty="0"/>
              <a:t>Logic</a:t>
            </a:r>
            <a:r>
              <a:rPr spc="-35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spc="-10" dirty="0"/>
              <a:t>Introduction</a:t>
            </a:r>
          </a:p>
          <a:p>
            <a:pPr marL="12700">
              <a:lnSpc>
                <a:spcPts val="790"/>
              </a:lnSpc>
            </a:pPr>
            <a:r>
              <a:rPr sz="700" i="1" dirty="0">
                <a:latin typeface="Tahoma"/>
                <a:cs typeface="Tahoma"/>
              </a:rPr>
              <a:t>Why</a:t>
            </a:r>
            <a:r>
              <a:rPr sz="700" i="1" spc="-20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Study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Digital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spc="-10" dirty="0">
                <a:latin typeface="Tahoma"/>
                <a:cs typeface="Tahoma"/>
              </a:rPr>
              <a:t>Design?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878" y="484937"/>
            <a:ext cx="2178050" cy="158877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315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Look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“under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hood”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of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computers</a:t>
            </a:r>
            <a:endParaRPr sz="750">
              <a:latin typeface="Tahoma"/>
              <a:cs typeface="Tahoma"/>
            </a:endParaRPr>
          </a:p>
          <a:p>
            <a:pPr marL="304165" marR="142240" lvl="1" indent="-114300">
              <a:lnSpc>
                <a:spcPct val="101299"/>
              </a:lnSpc>
              <a:spcBef>
                <a:spcPts val="165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Solid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understanding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--</a:t>
            </a:r>
            <a:r>
              <a:rPr sz="700" dirty="0">
                <a:latin typeface="Tahoma"/>
                <a:cs typeface="Tahoma"/>
              </a:rPr>
              <a:t>&gt;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confidence,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insight, </a:t>
            </a:r>
            <a:r>
              <a:rPr sz="700" dirty="0">
                <a:latin typeface="Tahoma"/>
                <a:cs typeface="Tahoma"/>
              </a:rPr>
              <a:t>even</a:t>
            </a:r>
            <a:r>
              <a:rPr sz="700" spc="-2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better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programmer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when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aware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25" dirty="0">
                <a:latin typeface="Tahoma"/>
                <a:cs typeface="Tahoma"/>
              </a:rPr>
              <a:t>of</a:t>
            </a:r>
            <a:r>
              <a:rPr sz="700" dirty="0">
                <a:latin typeface="Tahoma"/>
                <a:cs typeface="Tahoma"/>
              </a:rPr>
              <a:t> hardware</a:t>
            </a:r>
            <a:r>
              <a:rPr sz="700" spc="-3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resource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issues</a:t>
            </a:r>
            <a:endParaRPr sz="70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195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Electronic</a:t>
            </a:r>
            <a:r>
              <a:rPr sz="750" spc="7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devices</a:t>
            </a:r>
            <a:r>
              <a:rPr sz="750" spc="8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becoming</a:t>
            </a:r>
            <a:r>
              <a:rPr sz="750" spc="7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digital</a:t>
            </a:r>
            <a:endParaRPr sz="75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80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Enabled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by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shrinking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and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more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capable</a:t>
            </a:r>
            <a:r>
              <a:rPr sz="700" spc="-10" dirty="0">
                <a:latin typeface="Tahoma"/>
                <a:cs typeface="Tahoma"/>
              </a:rPr>
              <a:t> chips</a:t>
            </a:r>
            <a:endParaRPr sz="7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75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spc="-10" dirty="0">
                <a:latin typeface="Tahoma"/>
                <a:cs typeface="Tahoma"/>
              </a:rPr>
              <a:t>Enables:</a:t>
            </a:r>
            <a:endParaRPr sz="700">
              <a:latin typeface="Tahoma"/>
              <a:cs typeface="Tahoma"/>
            </a:endParaRPr>
          </a:p>
          <a:p>
            <a:pPr marL="457834" marR="5080" lvl="2" indent="-89535">
              <a:lnSpc>
                <a:spcPct val="103699"/>
              </a:lnSpc>
              <a:spcBef>
                <a:spcPts val="150"/>
              </a:spcBef>
              <a:buClr>
                <a:srgbClr val="009192"/>
              </a:buClr>
              <a:buSzPct val="66666"/>
              <a:buFont typeface="Wingdings"/>
              <a:buChar char=""/>
              <a:tabLst>
                <a:tab pos="458470" algn="l"/>
              </a:tabLst>
            </a:pPr>
            <a:r>
              <a:rPr sz="600" dirty="0">
                <a:latin typeface="Tahoma"/>
                <a:cs typeface="Tahoma"/>
              </a:rPr>
              <a:t>Better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devices: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Better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sound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recorders,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cameras,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cars,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cell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phones,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medical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devices,...</a:t>
            </a:r>
            <a:endParaRPr sz="60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170"/>
              </a:spcBef>
              <a:buClr>
                <a:srgbClr val="009192"/>
              </a:buClr>
              <a:buSzPct val="66666"/>
              <a:buFont typeface="Wingdings"/>
              <a:buChar char=""/>
              <a:tabLst>
                <a:tab pos="458470" algn="l"/>
              </a:tabLst>
            </a:pPr>
            <a:r>
              <a:rPr sz="600" dirty="0">
                <a:latin typeface="Tahoma"/>
                <a:cs typeface="Tahoma"/>
              </a:rPr>
              <a:t>New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devices: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Video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games,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PDAs,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spc="-25" dirty="0">
                <a:latin typeface="Tahoma"/>
                <a:cs typeface="Tahoma"/>
              </a:rPr>
              <a:t>...</a:t>
            </a:r>
            <a:endParaRPr sz="6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75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Known</a:t>
            </a:r>
            <a:r>
              <a:rPr sz="700" spc="-2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as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“embedded</a:t>
            </a:r>
            <a:r>
              <a:rPr sz="700" spc="-10" dirty="0">
                <a:latin typeface="Tahoma"/>
                <a:cs typeface="Tahoma"/>
              </a:rPr>
              <a:t> systems”</a:t>
            </a:r>
            <a:endParaRPr sz="70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175"/>
              </a:spcBef>
              <a:buClr>
                <a:srgbClr val="009192"/>
              </a:buClr>
              <a:buSzPct val="66666"/>
              <a:buFont typeface="Wingdings"/>
              <a:buChar char=""/>
              <a:tabLst>
                <a:tab pos="458470" algn="l"/>
              </a:tabLst>
            </a:pPr>
            <a:r>
              <a:rPr sz="600" dirty="0">
                <a:latin typeface="Tahoma"/>
                <a:cs typeface="Tahoma"/>
              </a:rPr>
              <a:t>Thousands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of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new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devices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every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spc="-20" dirty="0">
                <a:latin typeface="Tahoma"/>
                <a:cs typeface="Tahoma"/>
              </a:rPr>
              <a:t>year</a:t>
            </a:r>
            <a:endParaRPr sz="60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175"/>
              </a:spcBef>
              <a:buClr>
                <a:srgbClr val="009192"/>
              </a:buClr>
              <a:buSzPct val="66666"/>
              <a:buFont typeface="Wingdings"/>
              <a:buChar char=""/>
              <a:tabLst>
                <a:tab pos="458470" algn="l"/>
              </a:tabLst>
            </a:pPr>
            <a:r>
              <a:rPr sz="600" dirty="0">
                <a:latin typeface="Tahoma"/>
                <a:cs typeface="Tahoma"/>
              </a:rPr>
              <a:t>Designers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needed: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Potential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career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direction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7323" y="504813"/>
            <a:ext cx="2713990" cy="1922145"/>
            <a:chOff x="797323" y="504813"/>
            <a:chExt cx="2713990" cy="192214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6568" y="504813"/>
              <a:ext cx="690756" cy="51718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2769" y="1187797"/>
              <a:ext cx="637573" cy="47883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34035" y="1573830"/>
              <a:ext cx="549142" cy="40954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27703" y="1544136"/>
              <a:ext cx="400725" cy="51965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68336" y="534508"/>
              <a:ext cx="542957" cy="47511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760662" y="718795"/>
              <a:ext cx="200025" cy="142240"/>
            </a:xfrm>
            <a:custGeom>
              <a:avLst/>
              <a:gdLst/>
              <a:ahLst/>
              <a:cxnLst/>
              <a:rect l="l" t="t" r="r" b="b"/>
              <a:pathLst>
                <a:path w="200025" h="142240">
                  <a:moveTo>
                    <a:pt x="0" y="141965"/>
                  </a:moveTo>
                  <a:lnTo>
                    <a:pt x="199894" y="0"/>
                  </a:lnTo>
                </a:path>
              </a:pathLst>
            </a:custGeom>
            <a:ln w="8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35829" y="713065"/>
              <a:ext cx="33020" cy="29845"/>
            </a:xfrm>
            <a:custGeom>
              <a:avLst/>
              <a:gdLst/>
              <a:ahLst/>
              <a:cxnLst/>
              <a:rect l="l" t="t" r="r" b="b"/>
              <a:pathLst>
                <a:path w="33019" h="29845">
                  <a:moveTo>
                    <a:pt x="32796" y="0"/>
                  </a:moveTo>
                  <a:lnTo>
                    <a:pt x="0" y="5082"/>
                  </a:lnTo>
                  <a:lnTo>
                    <a:pt x="17183" y="29296"/>
                  </a:lnTo>
                  <a:lnTo>
                    <a:pt x="327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27362" y="989573"/>
              <a:ext cx="57785" cy="287655"/>
            </a:xfrm>
            <a:custGeom>
              <a:avLst/>
              <a:gdLst/>
              <a:ahLst/>
              <a:cxnLst/>
              <a:rect l="l" t="t" r="r" b="b"/>
              <a:pathLst>
                <a:path w="57785" h="287655">
                  <a:moveTo>
                    <a:pt x="0" y="287272"/>
                  </a:moveTo>
                  <a:lnTo>
                    <a:pt x="57585" y="0"/>
                  </a:lnTo>
                </a:path>
              </a:pathLst>
            </a:custGeom>
            <a:ln w="8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66505" y="979868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10" h="32384">
                  <a:moveTo>
                    <a:pt x="20388" y="0"/>
                  </a:moveTo>
                  <a:lnTo>
                    <a:pt x="0" y="26196"/>
                  </a:lnTo>
                  <a:lnTo>
                    <a:pt x="29103" y="32034"/>
                  </a:lnTo>
                  <a:lnTo>
                    <a:pt x="20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1450" y="2408999"/>
              <a:ext cx="2261870" cy="635"/>
            </a:xfrm>
            <a:custGeom>
              <a:avLst/>
              <a:gdLst/>
              <a:ahLst/>
              <a:cxnLst/>
              <a:rect l="l" t="t" r="r" b="b"/>
              <a:pathLst>
                <a:path w="2261870" h="635">
                  <a:moveTo>
                    <a:pt x="0" y="0"/>
                  </a:moveTo>
                  <a:lnTo>
                    <a:pt x="2261501" y="618"/>
                  </a:lnTo>
                </a:path>
              </a:pathLst>
            </a:custGeom>
            <a:ln w="8042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37598" y="2389821"/>
              <a:ext cx="75565" cy="37465"/>
            </a:xfrm>
            <a:custGeom>
              <a:avLst/>
              <a:gdLst/>
              <a:ahLst/>
              <a:cxnLst/>
              <a:rect l="l" t="t" r="r" b="b"/>
              <a:pathLst>
                <a:path w="75564" h="37464">
                  <a:moveTo>
                    <a:pt x="0" y="0"/>
                  </a:moveTo>
                  <a:lnTo>
                    <a:pt x="0" y="37118"/>
                  </a:lnTo>
                  <a:lnTo>
                    <a:pt x="75444" y="17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41240" y="2100587"/>
            <a:ext cx="28638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10" dirty="0">
                <a:latin typeface="Arial"/>
                <a:cs typeface="Arial"/>
              </a:rPr>
              <a:t>Satellites</a:t>
            </a:r>
            <a:endParaRPr sz="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23776" y="2101824"/>
            <a:ext cx="233045" cy="172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720">
              <a:lnSpc>
                <a:spcPts val="575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DVD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75"/>
              </a:lnSpc>
            </a:pPr>
            <a:r>
              <a:rPr sz="500" spc="-10" dirty="0">
                <a:latin typeface="Arial"/>
                <a:cs typeface="Arial"/>
              </a:rPr>
              <a:t>players</a:t>
            </a:r>
            <a:endParaRPr sz="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53748" y="2101824"/>
            <a:ext cx="297180" cy="17208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46990">
              <a:lnSpc>
                <a:spcPts val="550"/>
              </a:lnSpc>
              <a:spcBef>
                <a:spcPts val="165"/>
              </a:spcBef>
            </a:pPr>
            <a:r>
              <a:rPr sz="500" spc="-10" dirty="0">
                <a:latin typeface="Arial"/>
                <a:cs typeface="Arial"/>
              </a:rPr>
              <a:t>Video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recorders</a:t>
            </a:r>
            <a:endParaRPr sz="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3593" y="2203902"/>
            <a:ext cx="1466215" cy="172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8105">
              <a:lnSpc>
                <a:spcPts val="575"/>
              </a:lnSpc>
              <a:spcBef>
                <a:spcPts val="105"/>
              </a:spcBef>
            </a:pPr>
            <a:r>
              <a:rPr sz="500" spc="-10" dirty="0">
                <a:latin typeface="Arial"/>
                <a:cs typeface="Arial"/>
              </a:rPr>
              <a:t>Portable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75"/>
              </a:lnSpc>
              <a:tabLst>
                <a:tab pos="594360" algn="l"/>
                <a:tab pos="1192530" algn="l"/>
              </a:tabLst>
            </a:pPr>
            <a:r>
              <a:rPr sz="500" dirty="0">
                <a:latin typeface="Arial"/>
                <a:cs typeface="Arial"/>
              </a:rPr>
              <a:t>music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players</a:t>
            </a:r>
            <a:r>
              <a:rPr sz="500" dirty="0">
                <a:latin typeface="Arial"/>
                <a:cs typeface="Arial"/>
              </a:rPr>
              <a:t>	Cell</a:t>
            </a:r>
            <a:r>
              <a:rPr sz="500" spc="-10" dirty="0">
                <a:latin typeface="Arial"/>
                <a:cs typeface="Arial"/>
              </a:rPr>
              <a:t> phones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10" dirty="0">
                <a:latin typeface="Arial"/>
                <a:cs typeface="Arial"/>
              </a:rPr>
              <a:t>Cameras</a:t>
            </a:r>
            <a:endParaRPr sz="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07475" y="2273808"/>
            <a:ext cx="14033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TVs</a:t>
            </a:r>
            <a:endParaRPr sz="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76917" y="2101824"/>
            <a:ext cx="379095" cy="2749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26034" indent="56515">
              <a:lnSpc>
                <a:spcPts val="550"/>
              </a:lnSpc>
              <a:spcBef>
                <a:spcPts val="165"/>
              </a:spcBef>
            </a:pPr>
            <a:r>
              <a:rPr sz="500" spc="-10" dirty="0">
                <a:latin typeface="Arial"/>
                <a:cs typeface="Arial"/>
              </a:rPr>
              <a:t>Musical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instruments</a:t>
            </a:r>
            <a:endParaRPr sz="500">
              <a:latin typeface="Arial"/>
              <a:cs typeface="Arial"/>
            </a:endParaRPr>
          </a:p>
          <a:p>
            <a:pPr marL="258445">
              <a:lnSpc>
                <a:spcPct val="100000"/>
              </a:lnSpc>
              <a:spcBef>
                <a:spcPts val="195"/>
              </a:spcBef>
            </a:pPr>
            <a:r>
              <a:rPr sz="500" spc="-25" dirty="0">
                <a:latin typeface="Arial"/>
                <a:cs typeface="Arial"/>
              </a:rPr>
              <a:t>???</a:t>
            </a:r>
            <a:endParaRPr sz="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4904" y="2431562"/>
            <a:ext cx="1970405" cy="222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1465" algn="l"/>
                <a:tab pos="570865" algn="l"/>
                <a:tab pos="849630" algn="l"/>
                <a:tab pos="1128395" algn="l"/>
                <a:tab pos="1407160" algn="l"/>
                <a:tab pos="1686560" algn="l"/>
              </a:tabLst>
            </a:pPr>
            <a:r>
              <a:rPr sz="500" spc="-20" dirty="0">
                <a:latin typeface="Arial"/>
                <a:cs typeface="Arial"/>
              </a:rPr>
              <a:t>1995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20" dirty="0">
                <a:latin typeface="Arial"/>
                <a:cs typeface="Arial"/>
              </a:rPr>
              <a:t>1997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20" dirty="0">
                <a:latin typeface="Arial"/>
                <a:cs typeface="Arial"/>
              </a:rPr>
              <a:t>1999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20" dirty="0">
                <a:latin typeface="Arial"/>
                <a:cs typeface="Arial"/>
              </a:rPr>
              <a:t>2001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20" dirty="0">
                <a:latin typeface="Arial"/>
                <a:cs typeface="Arial"/>
              </a:rPr>
              <a:t>2003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20" dirty="0">
                <a:latin typeface="Arial"/>
                <a:cs typeface="Arial"/>
              </a:rPr>
              <a:t>2005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20" dirty="0">
                <a:latin typeface="Arial"/>
                <a:cs typeface="Arial"/>
              </a:rPr>
              <a:t>2007</a:t>
            </a:r>
            <a:endParaRPr sz="500">
              <a:latin typeface="Arial"/>
              <a:cs typeface="Arial"/>
            </a:endParaRPr>
          </a:p>
          <a:p>
            <a:pPr marL="471170" indent="-134620">
              <a:lnSpc>
                <a:spcPct val="100000"/>
              </a:lnSpc>
              <a:spcBef>
                <a:spcPts val="5"/>
              </a:spcBef>
              <a:buChar char="•"/>
              <a:tabLst>
                <a:tab pos="471805" algn="l"/>
              </a:tabLst>
            </a:pPr>
            <a:r>
              <a:rPr sz="350" dirty="0">
                <a:latin typeface="Arial"/>
                <a:cs typeface="Arial"/>
              </a:rPr>
              <a:t>Years</a:t>
            </a:r>
            <a:r>
              <a:rPr sz="350" spc="90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shown</a:t>
            </a:r>
            <a:r>
              <a:rPr sz="350" spc="90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above</a:t>
            </a:r>
            <a:r>
              <a:rPr sz="350" spc="90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indicate</a:t>
            </a:r>
            <a:r>
              <a:rPr sz="350" spc="90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when</a:t>
            </a:r>
            <a:r>
              <a:rPr sz="350" spc="95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digital</a:t>
            </a:r>
            <a:r>
              <a:rPr sz="350" spc="90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version</a:t>
            </a:r>
            <a:r>
              <a:rPr sz="350" spc="90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began</a:t>
            </a:r>
            <a:r>
              <a:rPr sz="350" spc="90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to</a:t>
            </a:r>
            <a:r>
              <a:rPr sz="350" spc="95" dirty="0">
                <a:latin typeface="Arial"/>
                <a:cs typeface="Arial"/>
              </a:rPr>
              <a:t> </a:t>
            </a:r>
            <a:r>
              <a:rPr sz="350" i="1" spc="-10" dirty="0">
                <a:latin typeface="Arial"/>
                <a:cs typeface="Arial"/>
              </a:rPr>
              <a:t>dominate</a:t>
            </a:r>
            <a:endParaRPr sz="3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95"/>
              </a:spcBef>
            </a:pPr>
            <a:r>
              <a:rPr sz="350" dirty="0">
                <a:latin typeface="Arial"/>
                <a:cs typeface="Arial"/>
              </a:rPr>
              <a:t>–</a:t>
            </a:r>
            <a:r>
              <a:rPr sz="350" spc="235" dirty="0">
                <a:latin typeface="Arial"/>
                <a:cs typeface="Arial"/>
              </a:rPr>
              <a:t>  </a:t>
            </a:r>
            <a:r>
              <a:rPr sz="350" dirty="0">
                <a:latin typeface="Arial"/>
                <a:cs typeface="Arial"/>
              </a:rPr>
              <a:t>(</a:t>
            </a:r>
            <a:r>
              <a:rPr sz="350" i="1" dirty="0">
                <a:latin typeface="Arial"/>
                <a:cs typeface="Arial"/>
              </a:rPr>
              <a:t>Not </a:t>
            </a:r>
            <a:r>
              <a:rPr sz="350" dirty="0">
                <a:latin typeface="Arial"/>
                <a:cs typeface="Arial"/>
              </a:rPr>
              <a:t>the first year</a:t>
            </a:r>
            <a:r>
              <a:rPr sz="350" spc="-5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that a </a:t>
            </a:r>
            <a:r>
              <a:rPr sz="350" spc="-10" dirty="0">
                <a:latin typeface="Arial"/>
                <a:cs typeface="Arial"/>
              </a:rPr>
              <a:t>digital</a:t>
            </a:r>
            <a:r>
              <a:rPr sz="350" spc="-5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version </a:t>
            </a:r>
            <a:r>
              <a:rPr sz="350" spc="-10" dirty="0">
                <a:latin typeface="Arial"/>
                <a:cs typeface="Arial"/>
              </a:rPr>
              <a:t>appeared)</a:t>
            </a:r>
            <a:endParaRPr sz="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17772" y="64507"/>
            <a:ext cx="1371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5" dirty="0">
                <a:latin typeface="Times New Roman"/>
                <a:cs typeface="Times New Roman"/>
              </a:rPr>
              <a:t>1.1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78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20" y="2605722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14365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4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4" y="95835"/>
            <a:ext cx="1680845" cy="286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40" dirty="0"/>
              <a:t> </a:t>
            </a:r>
            <a:r>
              <a:rPr dirty="0"/>
              <a:t>Logic</a:t>
            </a:r>
            <a:r>
              <a:rPr spc="-35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spc="-10" dirty="0"/>
              <a:t>Introduction</a:t>
            </a:r>
          </a:p>
          <a:p>
            <a:pPr marL="12700">
              <a:lnSpc>
                <a:spcPts val="790"/>
              </a:lnSpc>
            </a:pPr>
            <a:r>
              <a:rPr sz="700" i="1" dirty="0">
                <a:latin typeface="Tahoma"/>
                <a:cs typeface="Tahoma"/>
              </a:rPr>
              <a:t>What</a:t>
            </a:r>
            <a:r>
              <a:rPr sz="700" i="1" spc="-20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Does</a:t>
            </a:r>
            <a:r>
              <a:rPr sz="700" i="1" spc="-20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“Digital”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spc="-10" dirty="0">
                <a:latin typeface="Tahoma"/>
                <a:cs typeface="Tahoma"/>
              </a:rPr>
              <a:t>Mean?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1336" y="435694"/>
            <a:ext cx="1373505" cy="5778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370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Analog</a:t>
            </a:r>
            <a:r>
              <a:rPr sz="900" spc="9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signal</a:t>
            </a:r>
            <a:endParaRPr sz="9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229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Infinite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possible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values</a:t>
            </a:r>
            <a:endParaRPr sz="750">
              <a:latin typeface="Tahoma"/>
              <a:cs typeface="Tahoma"/>
            </a:endParaRPr>
          </a:p>
          <a:p>
            <a:pPr marL="457834" marR="5080" lvl="2" indent="-89535">
              <a:lnSpc>
                <a:spcPct val="100000"/>
              </a:lnSpc>
              <a:spcBef>
                <a:spcPts val="180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latin typeface="Tahoma"/>
                <a:cs typeface="Tahoma"/>
              </a:rPr>
              <a:t>Ex: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voltage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on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20" dirty="0">
                <a:latin typeface="Tahoma"/>
                <a:cs typeface="Tahoma"/>
              </a:rPr>
              <a:t>wire</a:t>
            </a:r>
            <a:r>
              <a:rPr sz="700" dirty="0">
                <a:latin typeface="Tahoma"/>
                <a:cs typeface="Tahoma"/>
              </a:rPr>
              <a:t> created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by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microphone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97946" y="1950208"/>
            <a:ext cx="578485" cy="401320"/>
            <a:chOff x="697946" y="1950208"/>
            <a:chExt cx="578485" cy="401320"/>
          </a:xfrm>
        </p:grpSpPr>
        <p:sp>
          <p:nvSpPr>
            <p:cNvPr id="13" name="object 13"/>
            <p:cNvSpPr/>
            <p:nvPr/>
          </p:nvSpPr>
          <p:spPr>
            <a:xfrm>
              <a:off x="712787" y="1960106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h="376555">
                  <a:moveTo>
                    <a:pt x="0" y="37601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7946" y="195020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14841" y="0"/>
                  </a:moveTo>
                  <a:lnTo>
                    <a:pt x="0" y="29695"/>
                  </a:lnTo>
                  <a:lnTo>
                    <a:pt x="29682" y="29695"/>
                  </a:lnTo>
                  <a:lnTo>
                    <a:pt x="14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2787" y="2336121"/>
              <a:ext cx="553720" cy="0"/>
            </a:xfrm>
            <a:custGeom>
              <a:avLst/>
              <a:gdLst/>
              <a:ahLst/>
              <a:cxnLst/>
              <a:rect l="l" t="t" r="r" b="b"/>
              <a:pathLst>
                <a:path w="553719">
                  <a:moveTo>
                    <a:pt x="0" y="0"/>
                  </a:moveTo>
                  <a:lnTo>
                    <a:pt x="553667" y="0"/>
                  </a:lnTo>
                </a:path>
              </a:pathLst>
            </a:custGeom>
            <a:ln w="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46666" y="232127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0" y="0"/>
                  </a:moveTo>
                  <a:lnTo>
                    <a:pt x="0" y="29695"/>
                  </a:lnTo>
                  <a:lnTo>
                    <a:pt x="29683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79099" y="1908848"/>
            <a:ext cx="124460" cy="21844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700" spc="-10" dirty="0">
                <a:latin typeface="Times New Roman"/>
                <a:cs typeface="Times New Roman"/>
              </a:rPr>
              <a:t>value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1836" y="2341116"/>
            <a:ext cx="18415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0" dirty="0">
                <a:latin typeface="Times New Roman"/>
                <a:cs typeface="Times New Roman"/>
              </a:rPr>
              <a:t>time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07320" y="1916857"/>
            <a:ext cx="2197100" cy="401320"/>
            <a:chOff x="707320" y="1916857"/>
            <a:chExt cx="2197100" cy="401320"/>
          </a:xfrm>
        </p:grpSpPr>
        <p:sp>
          <p:nvSpPr>
            <p:cNvPr id="20" name="object 20"/>
            <p:cNvSpPr/>
            <p:nvPr/>
          </p:nvSpPr>
          <p:spPr>
            <a:xfrm>
              <a:off x="712400" y="2039050"/>
              <a:ext cx="564515" cy="178435"/>
            </a:xfrm>
            <a:custGeom>
              <a:avLst/>
              <a:gdLst/>
              <a:ahLst/>
              <a:cxnLst/>
              <a:rect l="l" t="t" r="r" b="b"/>
              <a:pathLst>
                <a:path w="564515" h="178435">
                  <a:moveTo>
                    <a:pt x="0" y="178169"/>
                  </a:moveTo>
                  <a:lnTo>
                    <a:pt x="21334" y="128059"/>
                  </a:lnTo>
                  <a:lnTo>
                    <a:pt x="59366" y="89084"/>
                  </a:lnTo>
                  <a:lnTo>
                    <a:pt x="131719" y="72381"/>
                  </a:lnTo>
                  <a:lnTo>
                    <a:pt x="172766" y="67509"/>
                  </a:lnTo>
                  <a:lnTo>
                    <a:pt x="207783" y="59389"/>
                  </a:lnTo>
                  <a:lnTo>
                    <a:pt x="234219" y="43150"/>
                  </a:lnTo>
                  <a:lnTo>
                    <a:pt x="256018" y="22271"/>
                  </a:lnTo>
                  <a:lnTo>
                    <a:pt x="275962" y="5103"/>
                  </a:lnTo>
                  <a:lnTo>
                    <a:pt x="296833" y="0"/>
                  </a:lnTo>
                  <a:lnTo>
                    <a:pt x="317008" y="14615"/>
                  </a:lnTo>
                  <a:lnTo>
                    <a:pt x="335792" y="42686"/>
                  </a:lnTo>
                  <a:lnTo>
                    <a:pt x="357359" y="71685"/>
                  </a:lnTo>
                  <a:lnTo>
                    <a:pt x="385883" y="89084"/>
                  </a:lnTo>
                  <a:lnTo>
                    <a:pt x="423103" y="91404"/>
                  </a:lnTo>
                  <a:lnTo>
                    <a:pt x="466585" y="85372"/>
                  </a:lnTo>
                  <a:lnTo>
                    <a:pt x="514240" y="73773"/>
                  </a:lnTo>
                  <a:lnTo>
                    <a:pt x="563983" y="59389"/>
                  </a:lnTo>
                </a:path>
              </a:pathLst>
            </a:custGeom>
            <a:ln w="9897">
              <a:solidFill>
                <a:srgbClr val="00A9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39974" y="1926756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h="376555">
                  <a:moveTo>
                    <a:pt x="0" y="37601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25133" y="191685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14841" y="0"/>
                  </a:moveTo>
                  <a:lnTo>
                    <a:pt x="0" y="29695"/>
                  </a:lnTo>
                  <a:lnTo>
                    <a:pt x="29682" y="29695"/>
                  </a:lnTo>
                  <a:lnTo>
                    <a:pt x="14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39974" y="2302770"/>
              <a:ext cx="554990" cy="0"/>
            </a:xfrm>
            <a:custGeom>
              <a:avLst/>
              <a:gdLst/>
              <a:ahLst/>
              <a:cxnLst/>
              <a:rect l="l" t="t" r="r" b="b"/>
              <a:pathLst>
                <a:path w="554989">
                  <a:moveTo>
                    <a:pt x="0" y="0"/>
                  </a:moveTo>
                  <a:lnTo>
                    <a:pt x="554461" y="0"/>
                  </a:lnTo>
                </a:path>
              </a:pathLst>
            </a:custGeom>
            <a:ln w="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74647" y="228792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0" y="0"/>
                  </a:moveTo>
                  <a:lnTo>
                    <a:pt x="0" y="29695"/>
                  </a:lnTo>
                  <a:lnTo>
                    <a:pt x="29683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178289" y="1908848"/>
            <a:ext cx="124460" cy="21844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700" spc="-10" dirty="0">
                <a:latin typeface="Times New Roman"/>
                <a:cs typeface="Times New Roman"/>
              </a:rPr>
              <a:t>value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89475" y="2307709"/>
            <a:ext cx="18415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0" dirty="0">
                <a:latin typeface="Times New Roman"/>
                <a:cs typeface="Times New Roman"/>
              </a:rPr>
              <a:t>time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38439" y="822133"/>
            <a:ext cx="2771140" cy="1397000"/>
            <a:chOff x="138439" y="822133"/>
            <a:chExt cx="2771140" cy="1397000"/>
          </a:xfrm>
        </p:grpSpPr>
        <p:sp>
          <p:nvSpPr>
            <p:cNvPr id="28" name="object 28"/>
            <p:cNvSpPr/>
            <p:nvPr/>
          </p:nvSpPr>
          <p:spPr>
            <a:xfrm>
              <a:off x="2340038" y="1975948"/>
              <a:ext cx="564515" cy="238125"/>
            </a:xfrm>
            <a:custGeom>
              <a:avLst/>
              <a:gdLst/>
              <a:ahLst/>
              <a:cxnLst/>
              <a:rect l="l" t="t" r="r" b="b"/>
              <a:pathLst>
                <a:path w="564514" h="238125">
                  <a:moveTo>
                    <a:pt x="0" y="237559"/>
                  </a:moveTo>
                  <a:lnTo>
                    <a:pt x="89049" y="237559"/>
                  </a:lnTo>
                  <a:lnTo>
                    <a:pt x="89049" y="148474"/>
                  </a:lnTo>
                  <a:lnTo>
                    <a:pt x="296833" y="148474"/>
                  </a:lnTo>
                  <a:lnTo>
                    <a:pt x="296833" y="0"/>
                  </a:lnTo>
                  <a:lnTo>
                    <a:pt x="504617" y="0"/>
                  </a:lnTo>
                  <a:lnTo>
                    <a:pt x="504617" y="59389"/>
                  </a:lnTo>
                  <a:lnTo>
                    <a:pt x="563983" y="59389"/>
                  </a:lnTo>
                </a:path>
              </a:pathLst>
            </a:custGeom>
            <a:ln w="9897">
              <a:solidFill>
                <a:srgbClr val="00A9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439" y="822133"/>
              <a:ext cx="737838" cy="1014096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824370" y="1564100"/>
            <a:ext cx="245745" cy="214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2800"/>
              </a:lnSpc>
              <a:spcBef>
                <a:spcPts val="100"/>
              </a:spcBef>
            </a:pPr>
            <a:r>
              <a:rPr sz="600" i="1" spc="-10" dirty="0">
                <a:latin typeface="Times New Roman"/>
                <a:cs typeface="Times New Roman"/>
              </a:rPr>
              <a:t>analog</a:t>
            </a:r>
            <a:r>
              <a:rPr sz="600" i="1" spc="200" dirty="0">
                <a:latin typeface="Times New Roman"/>
                <a:cs typeface="Times New Roman"/>
              </a:rPr>
              <a:t> </a:t>
            </a:r>
            <a:r>
              <a:rPr sz="600" i="1" spc="-10" dirty="0">
                <a:latin typeface="Times New Roman"/>
                <a:cs typeface="Times New Roman"/>
              </a:rPr>
              <a:t>signal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233305" y="1081785"/>
            <a:ext cx="608330" cy="477520"/>
            <a:chOff x="2233305" y="1081785"/>
            <a:chExt cx="608330" cy="477520"/>
          </a:xfrm>
        </p:grpSpPr>
        <p:sp>
          <p:nvSpPr>
            <p:cNvPr id="32" name="object 32"/>
            <p:cNvSpPr/>
            <p:nvPr/>
          </p:nvSpPr>
          <p:spPr>
            <a:xfrm>
              <a:off x="2505152" y="1217491"/>
              <a:ext cx="334010" cy="66040"/>
            </a:xfrm>
            <a:custGeom>
              <a:avLst/>
              <a:gdLst/>
              <a:ahLst/>
              <a:cxnLst/>
              <a:rect l="l" t="t" r="r" b="b"/>
              <a:pathLst>
                <a:path w="334010" h="66040">
                  <a:moveTo>
                    <a:pt x="34729" y="65576"/>
                  </a:moveTo>
                  <a:lnTo>
                    <a:pt x="21163" y="63061"/>
                  </a:lnTo>
                  <a:lnTo>
                    <a:pt x="10129" y="56186"/>
                  </a:lnTo>
                  <a:lnTo>
                    <a:pt x="2713" y="45959"/>
                  </a:lnTo>
                  <a:lnTo>
                    <a:pt x="0" y="33384"/>
                  </a:lnTo>
                  <a:lnTo>
                    <a:pt x="2713" y="20119"/>
                  </a:lnTo>
                  <a:lnTo>
                    <a:pt x="10129" y="9538"/>
                  </a:lnTo>
                  <a:lnTo>
                    <a:pt x="21163" y="2533"/>
                  </a:lnTo>
                  <a:lnTo>
                    <a:pt x="34729" y="0"/>
                  </a:lnTo>
                  <a:lnTo>
                    <a:pt x="87527" y="0"/>
                  </a:lnTo>
                  <a:lnTo>
                    <a:pt x="114639" y="0"/>
                  </a:lnTo>
                  <a:lnTo>
                    <a:pt x="124628" y="0"/>
                  </a:lnTo>
                  <a:lnTo>
                    <a:pt x="126054" y="0"/>
                  </a:lnTo>
                  <a:lnTo>
                    <a:pt x="139621" y="2533"/>
                  </a:lnTo>
                  <a:lnTo>
                    <a:pt x="150655" y="9538"/>
                  </a:lnTo>
                  <a:lnTo>
                    <a:pt x="158071" y="20119"/>
                  </a:lnTo>
                  <a:lnTo>
                    <a:pt x="160784" y="33384"/>
                  </a:lnTo>
                  <a:lnTo>
                    <a:pt x="158071" y="45959"/>
                  </a:lnTo>
                  <a:lnTo>
                    <a:pt x="150655" y="56186"/>
                  </a:lnTo>
                  <a:lnTo>
                    <a:pt x="139621" y="63061"/>
                  </a:lnTo>
                  <a:lnTo>
                    <a:pt x="126054" y="65576"/>
                  </a:lnTo>
                  <a:lnTo>
                    <a:pt x="34729" y="65576"/>
                  </a:lnTo>
                  <a:close/>
                </a:path>
                <a:path w="334010" h="66040">
                  <a:moveTo>
                    <a:pt x="207439" y="65576"/>
                  </a:moveTo>
                  <a:lnTo>
                    <a:pt x="193623" y="63061"/>
                  </a:lnTo>
                  <a:lnTo>
                    <a:pt x="182107" y="56186"/>
                  </a:lnTo>
                  <a:lnTo>
                    <a:pt x="174221" y="45959"/>
                  </a:lnTo>
                  <a:lnTo>
                    <a:pt x="171297" y="33384"/>
                  </a:lnTo>
                  <a:lnTo>
                    <a:pt x="174221" y="20119"/>
                  </a:lnTo>
                  <a:lnTo>
                    <a:pt x="182107" y="9538"/>
                  </a:lnTo>
                  <a:lnTo>
                    <a:pt x="193623" y="2533"/>
                  </a:lnTo>
                  <a:lnTo>
                    <a:pt x="207439" y="0"/>
                  </a:lnTo>
                  <a:lnTo>
                    <a:pt x="260422" y="0"/>
                  </a:lnTo>
                  <a:lnTo>
                    <a:pt x="287630" y="0"/>
                  </a:lnTo>
                  <a:lnTo>
                    <a:pt x="297654" y="0"/>
                  </a:lnTo>
                  <a:lnTo>
                    <a:pt x="299086" y="0"/>
                  </a:lnTo>
                  <a:lnTo>
                    <a:pt x="312700" y="2533"/>
                  </a:lnTo>
                  <a:lnTo>
                    <a:pt x="323772" y="9538"/>
                  </a:lnTo>
                  <a:lnTo>
                    <a:pt x="331215" y="20119"/>
                  </a:lnTo>
                  <a:lnTo>
                    <a:pt x="333937" y="33384"/>
                  </a:lnTo>
                  <a:lnTo>
                    <a:pt x="331215" y="45959"/>
                  </a:lnTo>
                  <a:lnTo>
                    <a:pt x="323772" y="56186"/>
                  </a:lnTo>
                  <a:lnTo>
                    <a:pt x="312700" y="63061"/>
                  </a:lnTo>
                  <a:lnTo>
                    <a:pt x="299086" y="65576"/>
                  </a:lnTo>
                  <a:lnTo>
                    <a:pt x="207439" y="65576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59827" y="1217491"/>
              <a:ext cx="135255" cy="66040"/>
            </a:xfrm>
            <a:custGeom>
              <a:avLst/>
              <a:gdLst/>
              <a:ahLst/>
              <a:cxnLst/>
              <a:rect l="l" t="t" r="r" b="b"/>
              <a:pathLst>
                <a:path w="135255" h="66040">
                  <a:moveTo>
                    <a:pt x="98516" y="0"/>
                  </a:moveTo>
                  <a:lnTo>
                    <a:pt x="34998" y="0"/>
                  </a:lnTo>
                  <a:lnTo>
                    <a:pt x="21327" y="2533"/>
                  </a:lnTo>
                  <a:lnTo>
                    <a:pt x="10207" y="9537"/>
                  </a:lnTo>
                  <a:lnTo>
                    <a:pt x="2734" y="20119"/>
                  </a:lnTo>
                  <a:lnTo>
                    <a:pt x="0" y="33383"/>
                  </a:lnTo>
                  <a:lnTo>
                    <a:pt x="2734" y="45958"/>
                  </a:lnTo>
                  <a:lnTo>
                    <a:pt x="10207" y="56186"/>
                  </a:lnTo>
                  <a:lnTo>
                    <a:pt x="21327" y="63061"/>
                  </a:lnTo>
                  <a:lnTo>
                    <a:pt x="34998" y="65576"/>
                  </a:lnTo>
                  <a:lnTo>
                    <a:pt x="98516" y="65576"/>
                  </a:lnTo>
                  <a:lnTo>
                    <a:pt x="112937" y="63061"/>
                  </a:lnTo>
                  <a:lnTo>
                    <a:pt x="124441" y="56186"/>
                  </a:lnTo>
                  <a:lnTo>
                    <a:pt x="132057" y="45958"/>
                  </a:lnTo>
                  <a:lnTo>
                    <a:pt x="134811" y="33383"/>
                  </a:lnTo>
                  <a:lnTo>
                    <a:pt x="132057" y="20119"/>
                  </a:lnTo>
                  <a:lnTo>
                    <a:pt x="124441" y="9537"/>
                  </a:lnTo>
                  <a:lnTo>
                    <a:pt x="112937" y="2533"/>
                  </a:lnTo>
                  <a:lnTo>
                    <a:pt x="98516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35528" y="1217491"/>
              <a:ext cx="259715" cy="66040"/>
            </a:xfrm>
            <a:custGeom>
              <a:avLst/>
              <a:gdLst/>
              <a:ahLst/>
              <a:cxnLst/>
              <a:rect l="l" t="t" r="r" b="b"/>
              <a:pathLst>
                <a:path w="259714" h="66040">
                  <a:moveTo>
                    <a:pt x="159297" y="65576"/>
                  </a:moveTo>
                  <a:lnTo>
                    <a:pt x="145626" y="63061"/>
                  </a:lnTo>
                  <a:lnTo>
                    <a:pt x="134506" y="56186"/>
                  </a:lnTo>
                  <a:lnTo>
                    <a:pt x="127033" y="45959"/>
                  </a:lnTo>
                  <a:lnTo>
                    <a:pt x="124298" y="33384"/>
                  </a:lnTo>
                  <a:lnTo>
                    <a:pt x="127033" y="20119"/>
                  </a:lnTo>
                  <a:lnTo>
                    <a:pt x="134506" y="9538"/>
                  </a:lnTo>
                  <a:lnTo>
                    <a:pt x="145626" y="2533"/>
                  </a:lnTo>
                  <a:lnTo>
                    <a:pt x="159297" y="0"/>
                  </a:lnTo>
                  <a:lnTo>
                    <a:pt x="196018" y="0"/>
                  </a:lnTo>
                  <a:lnTo>
                    <a:pt x="214875" y="0"/>
                  </a:lnTo>
                  <a:lnTo>
                    <a:pt x="221822" y="0"/>
                  </a:lnTo>
                  <a:lnTo>
                    <a:pt x="222814" y="0"/>
                  </a:lnTo>
                  <a:lnTo>
                    <a:pt x="237236" y="2533"/>
                  </a:lnTo>
                  <a:lnTo>
                    <a:pt x="248740" y="9538"/>
                  </a:lnTo>
                  <a:lnTo>
                    <a:pt x="256355" y="20119"/>
                  </a:lnTo>
                  <a:lnTo>
                    <a:pt x="259110" y="33384"/>
                  </a:lnTo>
                  <a:lnTo>
                    <a:pt x="256355" y="45959"/>
                  </a:lnTo>
                  <a:lnTo>
                    <a:pt x="248740" y="56186"/>
                  </a:lnTo>
                  <a:lnTo>
                    <a:pt x="237236" y="63061"/>
                  </a:lnTo>
                  <a:lnTo>
                    <a:pt x="222814" y="65576"/>
                  </a:lnTo>
                  <a:lnTo>
                    <a:pt x="159297" y="65576"/>
                  </a:lnTo>
                  <a:close/>
                </a:path>
                <a:path w="259714" h="66040">
                  <a:moveTo>
                    <a:pt x="34752" y="65576"/>
                  </a:moveTo>
                  <a:lnTo>
                    <a:pt x="21177" y="63061"/>
                  </a:lnTo>
                  <a:lnTo>
                    <a:pt x="10136" y="56186"/>
                  </a:lnTo>
                  <a:lnTo>
                    <a:pt x="2715" y="45959"/>
                  </a:lnTo>
                  <a:lnTo>
                    <a:pt x="0" y="33384"/>
                  </a:lnTo>
                  <a:lnTo>
                    <a:pt x="2715" y="20119"/>
                  </a:lnTo>
                  <a:lnTo>
                    <a:pt x="10136" y="9538"/>
                  </a:lnTo>
                  <a:lnTo>
                    <a:pt x="21177" y="2533"/>
                  </a:lnTo>
                  <a:lnTo>
                    <a:pt x="34752" y="0"/>
                  </a:lnTo>
                  <a:lnTo>
                    <a:pt x="58564" y="0"/>
                  </a:lnTo>
                  <a:lnTo>
                    <a:pt x="70792" y="0"/>
                  </a:lnTo>
                  <a:lnTo>
                    <a:pt x="75297" y="0"/>
                  </a:lnTo>
                  <a:lnTo>
                    <a:pt x="75941" y="0"/>
                  </a:lnTo>
                  <a:lnTo>
                    <a:pt x="89516" y="2533"/>
                  </a:lnTo>
                  <a:lnTo>
                    <a:pt x="100557" y="9538"/>
                  </a:lnTo>
                  <a:lnTo>
                    <a:pt x="107978" y="20119"/>
                  </a:lnTo>
                  <a:lnTo>
                    <a:pt x="110694" y="33384"/>
                  </a:lnTo>
                  <a:lnTo>
                    <a:pt x="107978" y="45959"/>
                  </a:lnTo>
                  <a:lnTo>
                    <a:pt x="100557" y="56186"/>
                  </a:lnTo>
                  <a:lnTo>
                    <a:pt x="89516" y="63061"/>
                  </a:lnTo>
                  <a:lnTo>
                    <a:pt x="75941" y="65576"/>
                  </a:lnTo>
                  <a:lnTo>
                    <a:pt x="34752" y="65576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96526" y="1081785"/>
              <a:ext cx="153811" cy="14446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504521" y="152904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9682" y="0"/>
                  </a:moveTo>
                  <a:lnTo>
                    <a:pt x="0" y="0"/>
                  </a:lnTo>
                  <a:lnTo>
                    <a:pt x="14841" y="29695"/>
                  </a:lnTo>
                  <a:lnTo>
                    <a:pt x="296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2220462" y="1193760"/>
          <a:ext cx="631825" cy="352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410">
                <a:tc gridSpan="2"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335280" algn="l"/>
                          <a:tab pos="490220" algn="l"/>
                        </a:tabLst>
                      </a:pPr>
                      <a:r>
                        <a:rPr sz="35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50" spc="245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35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3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350" spc="-5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35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350" spc="-50" dirty="0">
                          <a:latin typeface="Arial"/>
                          <a:cs typeface="Arial"/>
                        </a:rPr>
                        <a:t>4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8425" marR="17145" indent="-69215">
                        <a:lnSpc>
                          <a:spcPct val="102800"/>
                        </a:lnSpc>
                        <a:spcBef>
                          <a:spcPts val="365"/>
                        </a:spcBef>
                      </a:pPr>
                      <a:r>
                        <a:rPr sz="525" baseline="3968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525" spc="367" baseline="3968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i="1" spc="-10" dirty="0">
                          <a:latin typeface="Times New Roman"/>
                          <a:cs typeface="Times New Roman"/>
                        </a:rPr>
                        <a:t>digital</a:t>
                      </a:r>
                      <a:r>
                        <a:rPr sz="600" i="1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i="1" spc="-10" dirty="0">
                          <a:latin typeface="Times New Roman"/>
                          <a:cs typeface="Times New Roman"/>
                        </a:rPr>
                        <a:t>signal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8C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2278854" y="1861049"/>
            <a:ext cx="65405" cy="506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10" dirty="0"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10" dirty="0"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10" dirty="0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10" dirty="0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10" dirty="0">
                <a:latin typeface="Times New Roman"/>
                <a:cs typeface="Times New Roman"/>
              </a:rPr>
              <a:t>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21204" y="1801658"/>
            <a:ext cx="6489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0" dirty="0">
                <a:latin typeface="Times New Roman"/>
                <a:cs typeface="Times New Roman"/>
              </a:rPr>
              <a:t>Possible</a:t>
            </a:r>
            <a:r>
              <a:rPr sz="550" spc="20" dirty="0">
                <a:latin typeface="Times New Roman"/>
                <a:cs typeface="Times New Roman"/>
              </a:rPr>
              <a:t> </a:t>
            </a:r>
            <a:r>
              <a:rPr sz="550" spc="-10" dirty="0">
                <a:latin typeface="Times New Roman"/>
                <a:cs typeface="Times New Roman"/>
              </a:rPr>
              <a:t>values:</a:t>
            </a: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50" dirty="0">
                <a:latin typeface="Times New Roman"/>
                <a:cs typeface="Times New Roman"/>
              </a:rPr>
              <a:t>1.00,</a:t>
            </a:r>
            <a:r>
              <a:rPr sz="550" spc="-20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1.01,</a:t>
            </a:r>
            <a:r>
              <a:rPr sz="550" spc="-15" dirty="0">
                <a:latin typeface="Times New Roman"/>
                <a:cs typeface="Times New Roman"/>
              </a:rPr>
              <a:t> </a:t>
            </a:r>
            <a:r>
              <a:rPr sz="550" spc="-10" dirty="0">
                <a:latin typeface="Times New Roman"/>
                <a:cs typeface="Times New Roman"/>
              </a:rPr>
              <a:t>2.0000009,</a:t>
            </a: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50" dirty="0">
                <a:latin typeface="Times New Roman"/>
                <a:cs typeface="Times New Roman"/>
              </a:rPr>
              <a:t>...</a:t>
            </a:r>
            <a:r>
              <a:rPr sz="550" spc="-25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infinite</a:t>
            </a:r>
            <a:r>
              <a:rPr sz="550" spc="-15" dirty="0">
                <a:latin typeface="Times New Roman"/>
                <a:cs typeface="Times New Roman"/>
              </a:rPr>
              <a:t> </a:t>
            </a:r>
            <a:r>
              <a:rPr sz="550" spc="-10" dirty="0">
                <a:latin typeface="Times New Roman"/>
                <a:cs typeface="Times New Roman"/>
              </a:rPr>
              <a:t>possibilities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28179" y="1831353"/>
            <a:ext cx="4699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550" spc="-10" dirty="0">
                <a:latin typeface="Times New Roman"/>
                <a:cs typeface="Times New Roman"/>
              </a:rPr>
              <a:t>Possible</a:t>
            </a:r>
            <a:r>
              <a:rPr sz="550" spc="20" dirty="0">
                <a:latin typeface="Times New Roman"/>
                <a:cs typeface="Times New Roman"/>
              </a:rPr>
              <a:t> </a:t>
            </a:r>
            <a:r>
              <a:rPr sz="550" spc="-10" dirty="0">
                <a:latin typeface="Times New Roman"/>
                <a:cs typeface="Times New Roman"/>
              </a:rPr>
              <a:t>values:</a:t>
            </a:r>
            <a:r>
              <a:rPr sz="550" spc="200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0,</a:t>
            </a:r>
            <a:r>
              <a:rPr sz="550" spc="-10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1,</a:t>
            </a:r>
            <a:r>
              <a:rPr sz="550" spc="-10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2,</a:t>
            </a:r>
            <a:r>
              <a:rPr sz="550" spc="-10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3,</a:t>
            </a:r>
            <a:r>
              <a:rPr sz="550" spc="-10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or</a:t>
            </a:r>
            <a:r>
              <a:rPr sz="550" spc="-10" dirty="0">
                <a:latin typeface="Times New Roman"/>
                <a:cs typeface="Times New Roman"/>
              </a:rPr>
              <a:t> </a:t>
            </a:r>
            <a:r>
              <a:rPr sz="550" spc="-35" dirty="0">
                <a:latin typeface="Times New Roman"/>
                <a:cs typeface="Times New Roman"/>
              </a:rPr>
              <a:t>4.</a:t>
            </a: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50" spc="-10" dirty="0">
                <a:latin typeface="Times New Roman"/>
                <a:cs typeface="Times New Roman"/>
              </a:rPr>
              <a:t>That’s</a:t>
            </a:r>
            <a:r>
              <a:rPr sz="550" spc="10" dirty="0">
                <a:latin typeface="Times New Roman"/>
                <a:cs typeface="Times New Roman"/>
              </a:rPr>
              <a:t> </a:t>
            </a:r>
            <a:r>
              <a:rPr sz="550" spc="-25" dirty="0">
                <a:latin typeface="Times New Roman"/>
                <a:cs typeface="Times New Roman"/>
              </a:rPr>
              <a:t>it.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17773" y="64507"/>
            <a:ext cx="1371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5" dirty="0">
                <a:latin typeface="Times New Roman"/>
                <a:cs typeface="Times New Roman"/>
              </a:rPr>
              <a:t>1.2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74238" y="440640"/>
            <a:ext cx="1411605" cy="5778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370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Digital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signal</a:t>
            </a:r>
            <a:endParaRPr sz="9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229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Finite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possible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values</a:t>
            </a:r>
            <a:endParaRPr sz="750">
              <a:latin typeface="Tahoma"/>
              <a:cs typeface="Tahoma"/>
            </a:endParaRPr>
          </a:p>
          <a:p>
            <a:pPr marL="457834" marR="5080" lvl="2" indent="-89535">
              <a:lnSpc>
                <a:spcPct val="100000"/>
              </a:lnSpc>
              <a:spcBef>
                <a:spcPts val="180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latin typeface="Tahoma"/>
                <a:cs typeface="Tahoma"/>
              </a:rPr>
              <a:t>Ex: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button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pressed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on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spc="-50" dirty="0">
                <a:latin typeface="Tahoma"/>
                <a:cs typeface="Tahoma"/>
              </a:rPr>
              <a:t>a</a:t>
            </a:r>
            <a:r>
              <a:rPr sz="700" spc="-10" dirty="0">
                <a:latin typeface="Tahoma"/>
                <a:cs typeface="Tahoma"/>
              </a:rPr>
              <a:t> keypad</a:t>
            </a:r>
            <a:endParaRPr sz="7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69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32" y="2605735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14366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5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3" y="95835"/>
            <a:ext cx="1787525" cy="286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40" dirty="0"/>
              <a:t> </a:t>
            </a:r>
            <a:r>
              <a:rPr dirty="0"/>
              <a:t>Logic</a:t>
            </a:r>
            <a:r>
              <a:rPr spc="-35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spc="-10" dirty="0"/>
              <a:t>Introduction</a:t>
            </a:r>
          </a:p>
          <a:p>
            <a:pPr marL="12700">
              <a:lnSpc>
                <a:spcPts val="790"/>
              </a:lnSpc>
            </a:pPr>
            <a:r>
              <a:rPr sz="700" i="1" dirty="0">
                <a:latin typeface="Tahoma"/>
                <a:cs typeface="Tahoma"/>
              </a:rPr>
              <a:t>Binary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-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Digital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Signals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with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Only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Two</a:t>
            </a:r>
            <a:r>
              <a:rPr sz="700" i="1" spc="-10" dirty="0">
                <a:latin typeface="Tahoma"/>
                <a:cs typeface="Tahoma"/>
              </a:rPr>
              <a:t> Values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878" y="505039"/>
            <a:ext cx="2241550" cy="146240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15"/>
              </a:spcBef>
              <a:buClr>
                <a:srgbClr val="0A31FF"/>
              </a:buClr>
              <a:buSzPct val="68421"/>
              <a:buFont typeface="Wingdings"/>
              <a:buChar char=""/>
              <a:tabLst>
                <a:tab pos="146685" algn="l"/>
              </a:tabLst>
            </a:pPr>
            <a:r>
              <a:rPr sz="950" b="1" i="1" dirty="0">
                <a:solidFill>
                  <a:srgbClr val="00A9D6"/>
                </a:solidFill>
                <a:latin typeface="Tahoma"/>
                <a:cs typeface="Tahoma"/>
              </a:rPr>
              <a:t>Binary</a:t>
            </a:r>
            <a:r>
              <a:rPr sz="950" b="1" i="1" spc="30" dirty="0">
                <a:solidFill>
                  <a:srgbClr val="00A9D6"/>
                </a:solidFill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digital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signal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--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only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50" i="1" spc="-25" dirty="0">
                <a:latin typeface="Tahoma"/>
                <a:cs typeface="Tahoma"/>
              </a:rPr>
              <a:t>two</a:t>
            </a:r>
            <a:endParaRPr sz="950">
              <a:latin typeface="Tahoma"/>
              <a:cs typeface="Tahoma"/>
            </a:endParaRPr>
          </a:p>
          <a:p>
            <a:pPr marL="146050">
              <a:lnSpc>
                <a:spcPct val="100000"/>
              </a:lnSpc>
              <a:spcBef>
                <a:spcPts val="40"/>
              </a:spcBef>
            </a:pPr>
            <a:r>
              <a:rPr sz="900" dirty="0">
                <a:latin typeface="Tahoma"/>
                <a:cs typeface="Tahoma"/>
              </a:rPr>
              <a:t>possible</a:t>
            </a:r>
            <a:r>
              <a:rPr sz="900" spc="10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values</a:t>
            </a:r>
            <a:endParaRPr sz="9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229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Typically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represented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as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b="1" dirty="0">
                <a:latin typeface="Tahoma"/>
                <a:cs typeface="Tahoma"/>
              </a:rPr>
              <a:t>0</a:t>
            </a:r>
            <a:r>
              <a:rPr sz="750" b="1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and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b="1" spc="-50" dirty="0">
                <a:latin typeface="Tahoma"/>
                <a:cs typeface="Tahoma"/>
              </a:rPr>
              <a:t>1</a:t>
            </a:r>
            <a:endParaRPr sz="75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40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One</a:t>
            </a:r>
            <a:r>
              <a:rPr sz="750" spc="25" dirty="0">
                <a:latin typeface="Tahoma"/>
                <a:cs typeface="Tahoma"/>
              </a:rPr>
              <a:t> </a:t>
            </a:r>
            <a:r>
              <a:rPr sz="800" i="1" dirty="0">
                <a:solidFill>
                  <a:srgbClr val="00A9D6"/>
                </a:solidFill>
                <a:latin typeface="Tahoma"/>
                <a:cs typeface="Tahoma"/>
              </a:rPr>
              <a:t>b</a:t>
            </a:r>
            <a:r>
              <a:rPr sz="750" dirty="0">
                <a:latin typeface="Tahoma"/>
                <a:cs typeface="Tahoma"/>
              </a:rPr>
              <a:t>inary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dig</a:t>
            </a:r>
            <a:r>
              <a:rPr sz="800" i="1" dirty="0">
                <a:solidFill>
                  <a:srgbClr val="00A9D6"/>
                </a:solidFill>
                <a:latin typeface="Tahoma"/>
                <a:cs typeface="Tahoma"/>
              </a:rPr>
              <a:t>it</a:t>
            </a:r>
            <a:r>
              <a:rPr sz="800" i="1" spc="10" dirty="0">
                <a:solidFill>
                  <a:srgbClr val="00A9D6"/>
                </a:solidFill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is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</a:t>
            </a:r>
            <a:r>
              <a:rPr sz="750" spc="25" dirty="0">
                <a:latin typeface="Tahoma"/>
                <a:cs typeface="Tahoma"/>
              </a:rPr>
              <a:t> </a:t>
            </a:r>
            <a:r>
              <a:rPr sz="800" b="1" i="1" spc="-25" dirty="0">
                <a:solidFill>
                  <a:srgbClr val="00A9D6"/>
                </a:solidFill>
                <a:latin typeface="Tahoma"/>
                <a:cs typeface="Tahoma"/>
              </a:rPr>
              <a:t>bit</a:t>
            </a:r>
            <a:endParaRPr sz="8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70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We’ll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only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consider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binary</a:t>
            </a:r>
            <a:r>
              <a:rPr sz="800" i="1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digital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signals</a:t>
            </a:r>
            <a:endParaRPr sz="75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220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Binary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is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popular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because</a:t>
            </a:r>
            <a:endParaRPr sz="750">
              <a:latin typeface="Tahoma"/>
              <a:cs typeface="Tahoma"/>
            </a:endParaRPr>
          </a:p>
          <a:p>
            <a:pPr marL="457834" marR="220979" lvl="2" indent="-89535">
              <a:lnSpc>
                <a:spcPct val="100000"/>
              </a:lnSpc>
              <a:spcBef>
                <a:spcPts val="185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latin typeface="Tahoma"/>
                <a:cs typeface="Tahoma"/>
              </a:rPr>
              <a:t>Transistors,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the basic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digital </a:t>
            </a:r>
            <a:r>
              <a:rPr sz="700" spc="-10" dirty="0">
                <a:latin typeface="Tahoma"/>
                <a:cs typeface="Tahoma"/>
              </a:rPr>
              <a:t>electric </a:t>
            </a:r>
            <a:r>
              <a:rPr sz="700" dirty="0">
                <a:latin typeface="Tahoma"/>
                <a:cs typeface="Tahoma"/>
              </a:rPr>
              <a:t>component,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operate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using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two</a:t>
            </a:r>
            <a:r>
              <a:rPr sz="700" i="1" spc="-10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voltages</a:t>
            </a:r>
            <a:endParaRPr sz="700">
              <a:latin typeface="Tahoma"/>
              <a:cs typeface="Tahoma"/>
            </a:endParaRPr>
          </a:p>
          <a:p>
            <a:pPr marL="457834" marR="5080" lvl="2" indent="-89535">
              <a:lnSpc>
                <a:spcPct val="101299"/>
              </a:lnSpc>
              <a:spcBef>
                <a:spcPts val="140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spc="-10" dirty="0">
                <a:latin typeface="Tahoma"/>
                <a:cs typeface="Tahoma"/>
              </a:rPr>
              <a:t>Storing/transmitting</a:t>
            </a:r>
            <a:r>
              <a:rPr sz="700" spc="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one</a:t>
            </a:r>
            <a:r>
              <a:rPr sz="700" spc="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of</a:t>
            </a:r>
            <a:r>
              <a:rPr sz="700" spc="1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two</a:t>
            </a:r>
            <a:r>
              <a:rPr sz="700" i="1" spc="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values</a:t>
            </a:r>
            <a:r>
              <a:rPr sz="700" spc="15" dirty="0">
                <a:latin typeface="Tahoma"/>
                <a:cs typeface="Tahoma"/>
              </a:rPr>
              <a:t> </a:t>
            </a:r>
            <a:r>
              <a:rPr sz="700" spc="-25" dirty="0">
                <a:latin typeface="Tahoma"/>
                <a:cs typeface="Tahoma"/>
              </a:rPr>
              <a:t>is</a:t>
            </a:r>
            <a:r>
              <a:rPr sz="700" dirty="0">
                <a:latin typeface="Tahoma"/>
                <a:cs typeface="Tahoma"/>
              </a:rPr>
              <a:t> easier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than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three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or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more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(e.g.,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loud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beep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25" dirty="0">
                <a:latin typeface="Tahoma"/>
                <a:cs typeface="Tahoma"/>
              </a:rPr>
              <a:t>or</a:t>
            </a:r>
            <a:r>
              <a:rPr sz="700" dirty="0">
                <a:latin typeface="Tahoma"/>
                <a:cs typeface="Tahoma"/>
              </a:rPr>
              <a:t> quiet</a:t>
            </a:r>
            <a:r>
              <a:rPr sz="700" spc="-2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beep,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reflection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or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no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reflection)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97389" y="801998"/>
            <a:ext cx="578485" cy="401320"/>
            <a:chOff x="2597389" y="801998"/>
            <a:chExt cx="578485" cy="401320"/>
          </a:xfrm>
        </p:grpSpPr>
        <p:sp>
          <p:nvSpPr>
            <p:cNvPr id="12" name="object 12"/>
            <p:cNvSpPr/>
            <p:nvPr/>
          </p:nvSpPr>
          <p:spPr>
            <a:xfrm>
              <a:off x="2612230" y="811898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h="376555">
                  <a:moveTo>
                    <a:pt x="0" y="37601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97389" y="80199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14842" y="0"/>
                  </a:moveTo>
                  <a:lnTo>
                    <a:pt x="0" y="29695"/>
                  </a:lnTo>
                  <a:lnTo>
                    <a:pt x="29683" y="29695"/>
                  </a:lnTo>
                  <a:lnTo>
                    <a:pt x="148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12230" y="1187912"/>
              <a:ext cx="553720" cy="0"/>
            </a:xfrm>
            <a:custGeom>
              <a:avLst/>
              <a:gdLst/>
              <a:ahLst/>
              <a:cxnLst/>
              <a:rect l="l" t="t" r="r" b="b"/>
              <a:pathLst>
                <a:path w="553719">
                  <a:moveTo>
                    <a:pt x="0" y="0"/>
                  </a:moveTo>
                  <a:lnTo>
                    <a:pt x="553668" y="0"/>
                  </a:lnTo>
                </a:path>
              </a:pathLst>
            </a:custGeom>
            <a:ln w="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46110" y="117306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0" y="0"/>
                  </a:moveTo>
                  <a:lnTo>
                    <a:pt x="0" y="29695"/>
                  </a:lnTo>
                  <a:lnTo>
                    <a:pt x="29683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50079" y="794360"/>
            <a:ext cx="124460" cy="21844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700" spc="-10" dirty="0">
                <a:latin typeface="Times New Roman"/>
                <a:cs typeface="Times New Roman"/>
              </a:rPr>
              <a:t>value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61573" y="1192913"/>
            <a:ext cx="18415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0" dirty="0">
                <a:latin typeface="Times New Roman"/>
                <a:cs typeface="Times New Roman"/>
              </a:rPr>
              <a:t>time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12135" y="1098712"/>
            <a:ext cx="534670" cy="89535"/>
          </a:xfrm>
          <a:custGeom>
            <a:avLst/>
            <a:gdLst/>
            <a:ahLst/>
            <a:cxnLst/>
            <a:rect l="l" t="t" r="r" b="b"/>
            <a:pathLst>
              <a:path w="534669" h="89534">
                <a:moveTo>
                  <a:pt x="0" y="89084"/>
                </a:moveTo>
                <a:lnTo>
                  <a:pt x="148416" y="89084"/>
                </a:lnTo>
                <a:lnTo>
                  <a:pt x="148416" y="0"/>
                </a:lnTo>
                <a:lnTo>
                  <a:pt x="296833" y="0"/>
                </a:lnTo>
                <a:lnTo>
                  <a:pt x="296833" y="89084"/>
                </a:lnTo>
                <a:lnTo>
                  <a:pt x="445250" y="89084"/>
                </a:lnTo>
                <a:lnTo>
                  <a:pt x="445250" y="0"/>
                </a:lnTo>
                <a:lnTo>
                  <a:pt x="534300" y="0"/>
                </a:lnTo>
              </a:path>
            </a:pathLst>
          </a:custGeom>
          <a:ln w="9898">
            <a:solidFill>
              <a:srgbClr val="00A9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53427" y="1053718"/>
            <a:ext cx="65405" cy="209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120"/>
              </a:spcBef>
            </a:pPr>
            <a:r>
              <a:rPr sz="600" spc="10" dirty="0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ts val="710"/>
              </a:lnSpc>
            </a:pPr>
            <a:r>
              <a:rPr sz="600" spc="10" dirty="0">
                <a:latin typeface="Times New Roman"/>
                <a:cs typeface="Times New Roman"/>
              </a:rPr>
              <a:t>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78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20" y="2605735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14365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6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4" y="95835"/>
            <a:ext cx="1680845" cy="286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40" dirty="0"/>
              <a:t> </a:t>
            </a:r>
            <a:r>
              <a:rPr dirty="0"/>
              <a:t>Logic</a:t>
            </a:r>
            <a:r>
              <a:rPr spc="-35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spc="-10" dirty="0"/>
              <a:t>Introduction</a:t>
            </a:r>
          </a:p>
          <a:p>
            <a:pPr marL="12700">
              <a:lnSpc>
                <a:spcPts val="790"/>
              </a:lnSpc>
            </a:pPr>
            <a:r>
              <a:rPr sz="700" i="1" dirty="0">
                <a:latin typeface="Tahoma"/>
                <a:cs typeface="Tahoma"/>
              </a:rPr>
              <a:t>Example of </a:t>
            </a:r>
            <a:r>
              <a:rPr sz="700" i="1" spc="-10" dirty="0">
                <a:latin typeface="Tahoma"/>
                <a:cs typeface="Tahoma"/>
              </a:rPr>
              <a:t>Digitization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0468" y="925658"/>
            <a:ext cx="18415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0" dirty="0">
                <a:latin typeface="Times New Roman"/>
                <a:cs typeface="Times New Roman"/>
              </a:rPr>
              <a:t>time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46477" y="534401"/>
            <a:ext cx="578485" cy="401320"/>
            <a:chOff x="1646477" y="534401"/>
            <a:chExt cx="578485" cy="401320"/>
          </a:xfrm>
        </p:grpSpPr>
        <p:sp>
          <p:nvSpPr>
            <p:cNvPr id="13" name="object 13"/>
            <p:cNvSpPr/>
            <p:nvPr/>
          </p:nvSpPr>
          <p:spPr>
            <a:xfrm>
              <a:off x="1661318" y="544300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h="376555">
                  <a:moveTo>
                    <a:pt x="0" y="37601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46477" y="53440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14841" y="0"/>
                  </a:moveTo>
                  <a:lnTo>
                    <a:pt x="0" y="29695"/>
                  </a:lnTo>
                  <a:lnTo>
                    <a:pt x="29682" y="29695"/>
                  </a:lnTo>
                  <a:lnTo>
                    <a:pt x="14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61318" y="920314"/>
              <a:ext cx="553720" cy="0"/>
            </a:xfrm>
            <a:custGeom>
              <a:avLst/>
              <a:gdLst/>
              <a:ahLst/>
              <a:cxnLst/>
              <a:rect l="l" t="t" r="r" b="b"/>
              <a:pathLst>
                <a:path w="553719">
                  <a:moveTo>
                    <a:pt x="0" y="0"/>
                  </a:moveTo>
                  <a:lnTo>
                    <a:pt x="553667" y="0"/>
                  </a:lnTo>
                </a:path>
              </a:pathLst>
            </a:custGeom>
            <a:ln w="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95197" y="90546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0" y="0"/>
                  </a:moveTo>
                  <a:lnTo>
                    <a:pt x="0" y="29695"/>
                  </a:lnTo>
                  <a:lnTo>
                    <a:pt x="29683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39917" y="507771"/>
            <a:ext cx="124460" cy="20764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700" spc="-10" dirty="0">
                <a:latin typeface="Times New Roman"/>
                <a:cs typeface="Times New Roman"/>
              </a:rPr>
              <a:t>Volts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62268" y="519351"/>
            <a:ext cx="504825" cy="311150"/>
          </a:xfrm>
          <a:custGeom>
            <a:avLst/>
            <a:gdLst/>
            <a:ahLst/>
            <a:cxnLst/>
            <a:rect l="l" t="t" r="r" b="b"/>
            <a:pathLst>
              <a:path w="504825" h="311150">
                <a:moveTo>
                  <a:pt x="0" y="310868"/>
                </a:moveTo>
                <a:lnTo>
                  <a:pt x="31422" y="262846"/>
                </a:lnTo>
                <a:lnTo>
                  <a:pt x="62149" y="216216"/>
                </a:lnTo>
                <a:lnTo>
                  <a:pt x="91484" y="172369"/>
                </a:lnTo>
                <a:lnTo>
                  <a:pt x="118732" y="132699"/>
                </a:lnTo>
                <a:lnTo>
                  <a:pt x="143082" y="92564"/>
                </a:lnTo>
                <a:lnTo>
                  <a:pt x="165113" y="52894"/>
                </a:lnTo>
                <a:lnTo>
                  <a:pt x="186216" y="23431"/>
                </a:lnTo>
                <a:lnTo>
                  <a:pt x="207783" y="13919"/>
                </a:lnTo>
                <a:lnTo>
                  <a:pt x="228654" y="39206"/>
                </a:lnTo>
                <a:lnTo>
                  <a:pt x="248597" y="90012"/>
                </a:lnTo>
                <a:lnTo>
                  <a:pt x="270396" y="139890"/>
                </a:lnTo>
                <a:lnTo>
                  <a:pt x="296833" y="162394"/>
                </a:lnTo>
                <a:lnTo>
                  <a:pt x="331850" y="142674"/>
                </a:lnTo>
                <a:lnTo>
                  <a:pt x="372897" y="97436"/>
                </a:lnTo>
                <a:lnTo>
                  <a:pt x="413015" y="47558"/>
                </a:lnTo>
                <a:lnTo>
                  <a:pt x="445250" y="13919"/>
                </a:lnTo>
                <a:lnTo>
                  <a:pt x="467396" y="1739"/>
                </a:lnTo>
                <a:lnTo>
                  <a:pt x="483282" y="0"/>
                </a:lnTo>
                <a:lnTo>
                  <a:pt x="494993" y="5219"/>
                </a:lnTo>
                <a:lnTo>
                  <a:pt x="504617" y="13919"/>
                </a:lnTo>
              </a:path>
            </a:pathLst>
          </a:custGeom>
          <a:ln w="9897">
            <a:solidFill>
              <a:srgbClr val="00A9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66454" y="514630"/>
            <a:ext cx="65405" cy="47117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600" spc="10" dirty="0"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10" dirty="0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ts val="710"/>
              </a:lnSpc>
              <a:spcBef>
                <a:spcPts val="215"/>
              </a:spcBef>
            </a:pPr>
            <a:r>
              <a:rPr sz="600" spc="10" dirty="0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ts val="710"/>
              </a:lnSpc>
            </a:pPr>
            <a:r>
              <a:rPr sz="600" spc="10" dirty="0">
                <a:latin typeface="Times New Roman"/>
                <a:cs typeface="Times New Roman"/>
              </a:rPr>
              <a:t>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13635" y="747489"/>
            <a:ext cx="55245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latin typeface="Times New Roman"/>
                <a:cs typeface="Times New Roman"/>
              </a:rPr>
              <a:t>original </a:t>
            </a:r>
            <a:r>
              <a:rPr sz="700" i="1" spc="-10" dirty="0">
                <a:latin typeface="Times New Roman"/>
                <a:cs typeface="Times New Roman"/>
              </a:rPr>
              <a:t>signal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654540" y="530431"/>
            <a:ext cx="578485" cy="401955"/>
            <a:chOff x="2654540" y="530431"/>
            <a:chExt cx="578485" cy="401955"/>
          </a:xfrm>
        </p:grpSpPr>
        <p:sp>
          <p:nvSpPr>
            <p:cNvPr id="22" name="object 22"/>
            <p:cNvSpPr/>
            <p:nvPr/>
          </p:nvSpPr>
          <p:spPr>
            <a:xfrm>
              <a:off x="2669381" y="540329"/>
              <a:ext cx="0" cy="377190"/>
            </a:xfrm>
            <a:custGeom>
              <a:avLst/>
              <a:gdLst/>
              <a:ahLst/>
              <a:cxnLst/>
              <a:rect l="l" t="t" r="r" b="b"/>
              <a:pathLst>
                <a:path h="377190">
                  <a:moveTo>
                    <a:pt x="0" y="376808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54540" y="53043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14841" y="0"/>
                  </a:moveTo>
                  <a:lnTo>
                    <a:pt x="0" y="29695"/>
                  </a:lnTo>
                  <a:lnTo>
                    <a:pt x="29682" y="29695"/>
                  </a:lnTo>
                  <a:lnTo>
                    <a:pt x="14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69381" y="917138"/>
              <a:ext cx="553720" cy="0"/>
            </a:xfrm>
            <a:custGeom>
              <a:avLst/>
              <a:gdLst/>
              <a:ahLst/>
              <a:cxnLst/>
              <a:rect l="l" t="t" r="r" b="b"/>
              <a:pathLst>
                <a:path w="553719">
                  <a:moveTo>
                    <a:pt x="0" y="0"/>
                  </a:moveTo>
                  <a:lnTo>
                    <a:pt x="553667" y="0"/>
                  </a:lnTo>
                </a:path>
              </a:pathLst>
            </a:custGeom>
            <a:ln w="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03260" y="90229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0" y="0"/>
                  </a:moveTo>
                  <a:lnTo>
                    <a:pt x="0" y="29693"/>
                  </a:lnTo>
                  <a:lnTo>
                    <a:pt x="29683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018466" y="921946"/>
            <a:ext cx="18415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0" dirty="0">
                <a:latin typeface="Times New Roman"/>
                <a:cs typeface="Times New Roman"/>
              </a:rPr>
              <a:t>time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70265" y="515640"/>
            <a:ext cx="504825" cy="311150"/>
          </a:xfrm>
          <a:custGeom>
            <a:avLst/>
            <a:gdLst/>
            <a:ahLst/>
            <a:cxnLst/>
            <a:rect l="l" t="t" r="r" b="b"/>
            <a:pathLst>
              <a:path w="504825" h="311150">
                <a:moveTo>
                  <a:pt x="0" y="310868"/>
                </a:moveTo>
                <a:lnTo>
                  <a:pt x="31422" y="262846"/>
                </a:lnTo>
                <a:lnTo>
                  <a:pt x="62149" y="216216"/>
                </a:lnTo>
                <a:lnTo>
                  <a:pt x="91485" y="172369"/>
                </a:lnTo>
                <a:lnTo>
                  <a:pt x="118733" y="132699"/>
                </a:lnTo>
                <a:lnTo>
                  <a:pt x="143083" y="92564"/>
                </a:lnTo>
                <a:lnTo>
                  <a:pt x="165113" y="52894"/>
                </a:lnTo>
                <a:lnTo>
                  <a:pt x="186216" y="23431"/>
                </a:lnTo>
                <a:lnTo>
                  <a:pt x="207783" y="13919"/>
                </a:lnTo>
                <a:lnTo>
                  <a:pt x="228654" y="39206"/>
                </a:lnTo>
                <a:lnTo>
                  <a:pt x="248598" y="90012"/>
                </a:lnTo>
                <a:lnTo>
                  <a:pt x="270396" y="139890"/>
                </a:lnTo>
                <a:lnTo>
                  <a:pt x="296833" y="162394"/>
                </a:lnTo>
                <a:lnTo>
                  <a:pt x="331850" y="142674"/>
                </a:lnTo>
                <a:lnTo>
                  <a:pt x="372897" y="97436"/>
                </a:lnTo>
                <a:lnTo>
                  <a:pt x="413016" y="47558"/>
                </a:lnTo>
                <a:lnTo>
                  <a:pt x="445250" y="13919"/>
                </a:lnTo>
                <a:lnTo>
                  <a:pt x="467397" y="1739"/>
                </a:lnTo>
                <a:lnTo>
                  <a:pt x="483282" y="0"/>
                </a:lnTo>
                <a:lnTo>
                  <a:pt x="494993" y="5219"/>
                </a:lnTo>
                <a:lnTo>
                  <a:pt x="504617" y="13919"/>
                </a:lnTo>
              </a:path>
            </a:pathLst>
          </a:custGeom>
          <a:ln w="989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574452" y="861320"/>
            <a:ext cx="65405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10" dirty="0">
                <a:latin typeface="Times New Roman"/>
                <a:cs typeface="Times New Roman"/>
              </a:rPr>
              <a:t>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74452" y="510920"/>
            <a:ext cx="65405" cy="2635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600" spc="10" dirty="0"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10" dirty="0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99948" y="534508"/>
            <a:ext cx="474980" cy="297180"/>
          </a:xfrm>
          <a:custGeom>
            <a:avLst/>
            <a:gdLst/>
            <a:ahLst/>
            <a:cxnLst/>
            <a:rect l="l" t="t" r="r" b="b"/>
            <a:pathLst>
              <a:path w="474980" h="297180">
                <a:moveTo>
                  <a:pt x="0" y="296949"/>
                </a:moveTo>
                <a:lnTo>
                  <a:pt x="25938" y="245326"/>
                </a:lnTo>
                <a:lnTo>
                  <a:pt x="51671" y="195766"/>
                </a:lnTo>
                <a:lnTo>
                  <a:pt x="76991" y="150330"/>
                </a:lnTo>
                <a:lnTo>
                  <a:pt x="101693" y="111081"/>
                </a:lnTo>
                <a:lnTo>
                  <a:pt x="125570" y="80080"/>
                </a:lnTo>
                <a:lnTo>
                  <a:pt x="178100" y="57533"/>
                </a:lnTo>
                <a:lnTo>
                  <a:pt x="204073" y="81661"/>
                </a:lnTo>
                <a:lnTo>
                  <a:pt x="231901" y="109499"/>
                </a:lnTo>
                <a:lnTo>
                  <a:pt x="267150" y="118779"/>
                </a:lnTo>
                <a:lnTo>
                  <a:pt x="302295" y="107852"/>
                </a:lnTo>
                <a:lnTo>
                  <a:pt x="341714" y="88372"/>
                </a:lnTo>
                <a:lnTo>
                  <a:pt x="384340" y="62478"/>
                </a:lnTo>
                <a:lnTo>
                  <a:pt x="429102" y="32308"/>
                </a:lnTo>
                <a:lnTo>
                  <a:pt x="474933" y="0"/>
                </a:lnTo>
              </a:path>
            </a:pathLst>
          </a:custGeom>
          <a:ln w="9897">
            <a:solidFill>
              <a:srgbClr val="00A9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574452" y="747489"/>
            <a:ext cx="68262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aseline="-9259" dirty="0">
                <a:latin typeface="Times New Roman"/>
                <a:cs typeface="Times New Roman"/>
              </a:rPr>
              <a:t>1</a:t>
            </a:r>
            <a:r>
              <a:rPr sz="900" spc="675" baseline="-9259" dirty="0">
                <a:latin typeface="Times New Roman"/>
                <a:cs typeface="Times New Roman"/>
              </a:rPr>
              <a:t> </a:t>
            </a:r>
            <a:r>
              <a:rPr sz="700" i="1" dirty="0">
                <a:latin typeface="Times New Roman"/>
                <a:cs typeface="Times New Roman"/>
              </a:rPr>
              <a:t>received</a:t>
            </a:r>
            <a:r>
              <a:rPr sz="700" i="1" spc="-5" dirty="0">
                <a:latin typeface="Times New Roman"/>
                <a:cs typeface="Times New Roman"/>
              </a:rPr>
              <a:t> </a:t>
            </a:r>
            <a:r>
              <a:rPr sz="700" i="1" spc="-10" dirty="0">
                <a:latin typeface="Times New Roman"/>
                <a:cs typeface="Times New Roman"/>
              </a:rPr>
              <a:t>signal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64152" y="1038870"/>
            <a:ext cx="869950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Times New Roman"/>
                <a:cs typeface="Times New Roman"/>
              </a:rPr>
              <a:t>How</a:t>
            </a:r>
            <a:r>
              <a:rPr sz="600" spc="2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fix</a:t>
            </a:r>
            <a:r>
              <a:rPr sz="600" spc="2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--</a:t>
            </a:r>
            <a:r>
              <a:rPr sz="600" spc="2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higher,</a:t>
            </a:r>
            <a:r>
              <a:rPr sz="600" spc="2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lower,</a:t>
            </a:r>
            <a:r>
              <a:rPr sz="600" spc="25" dirty="0">
                <a:latin typeface="Times New Roman"/>
                <a:cs typeface="Times New Roman"/>
              </a:rPr>
              <a:t> </a:t>
            </a:r>
            <a:r>
              <a:rPr sz="600" spc="-50" dirty="0">
                <a:latin typeface="Times New Roman"/>
                <a:cs typeface="Times New Roman"/>
              </a:rPr>
              <a:t>?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26716" y="468917"/>
            <a:ext cx="186690" cy="132016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76835" marR="5080" indent="-64769">
              <a:lnSpc>
                <a:spcPct val="100000"/>
              </a:lnSpc>
              <a:spcBef>
                <a:spcPts val="35"/>
              </a:spcBef>
              <a:tabLst>
                <a:tab pos="730885" algn="l"/>
                <a:tab pos="795020" algn="l"/>
              </a:tabLst>
            </a:pPr>
            <a:r>
              <a:rPr sz="550" dirty="0">
                <a:latin typeface="Times New Roman"/>
                <a:cs typeface="Times New Roman"/>
              </a:rPr>
              <a:t>lengthy</a:t>
            </a:r>
            <a:r>
              <a:rPr sz="550" spc="-25" dirty="0">
                <a:latin typeface="Times New Roman"/>
                <a:cs typeface="Times New Roman"/>
              </a:rPr>
              <a:t> </a:t>
            </a:r>
            <a:r>
              <a:rPr sz="550" spc="-10" dirty="0">
                <a:latin typeface="Times New Roman"/>
                <a:cs typeface="Times New Roman"/>
              </a:rPr>
              <a:t>transmission</a:t>
            </a:r>
            <a:r>
              <a:rPr sz="550" dirty="0">
                <a:latin typeface="Times New Roman"/>
                <a:cs typeface="Times New Roman"/>
              </a:rPr>
              <a:t>	lengthy</a:t>
            </a:r>
            <a:r>
              <a:rPr sz="550" spc="-25" dirty="0">
                <a:latin typeface="Times New Roman"/>
                <a:cs typeface="Times New Roman"/>
              </a:rPr>
              <a:t> </a:t>
            </a:r>
            <a:r>
              <a:rPr sz="550" spc="-10" dirty="0">
                <a:latin typeface="Times New Roman"/>
                <a:cs typeface="Times New Roman"/>
              </a:rPr>
              <a:t>transmission</a:t>
            </a:r>
            <a:r>
              <a:rPr sz="550" spc="200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(e.g,</a:t>
            </a:r>
            <a:r>
              <a:rPr sz="550" spc="-15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cell</a:t>
            </a:r>
            <a:r>
              <a:rPr sz="550" spc="-15" dirty="0">
                <a:latin typeface="Times New Roman"/>
                <a:cs typeface="Times New Roman"/>
              </a:rPr>
              <a:t> </a:t>
            </a:r>
            <a:r>
              <a:rPr sz="550" spc="-10" dirty="0">
                <a:latin typeface="Times New Roman"/>
                <a:cs typeface="Times New Roman"/>
              </a:rPr>
              <a:t>phone)</a:t>
            </a:r>
            <a:r>
              <a:rPr sz="550" dirty="0">
                <a:latin typeface="Times New Roman"/>
                <a:cs typeface="Times New Roman"/>
              </a:rPr>
              <a:t>		(e.g,</a:t>
            </a:r>
            <a:r>
              <a:rPr sz="550" spc="-15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cell</a:t>
            </a:r>
            <a:r>
              <a:rPr sz="550" spc="-15" dirty="0">
                <a:latin typeface="Times New Roman"/>
                <a:cs typeface="Times New Roman"/>
              </a:rPr>
              <a:t> </a:t>
            </a:r>
            <a:r>
              <a:rPr sz="550" spc="-10" dirty="0">
                <a:latin typeface="Times New Roman"/>
                <a:cs typeface="Times New Roman"/>
              </a:rPr>
              <a:t>phone)</a:t>
            </a:r>
            <a:endParaRPr sz="55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677433" y="560131"/>
            <a:ext cx="327025" cy="568325"/>
            <a:chOff x="1677433" y="560131"/>
            <a:chExt cx="327025" cy="568325"/>
          </a:xfrm>
        </p:grpSpPr>
        <p:sp>
          <p:nvSpPr>
            <p:cNvPr id="35" name="object 35"/>
            <p:cNvSpPr/>
            <p:nvPr/>
          </p:nvSpPr>
          <p:spPr>
            <a:xfrm>
              <a:off x="1692275" y="831379"/>
              <a:ext cx="0" cy="287655"/>
            </a:xfrm>
            <a:custGeom>
              <a:avLst/>
              <a:gdLst/>
              <a:ahLst/>
              <a:cxnLst/>
              <a:rect l="l" t="t" r="r" b="b"/>
              <a:pathLst>
                <a:path h="287655">
                  <a:moveTo>
                    <a:pt x="0" y="0"/>
                  </a:moveTo>
                  <a:lnTo>
                    <a:pt x="0" y="287080"/>
                  </a:lnTo>
                </a:path>
              </a:pathLst>
            </a:custGeom>
            <a:ln w="8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77433" y="109866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9682" y="0"/>
                  </a:moveTo>
                  <a:lnTo>
                    <a:pt x="0" y="0"/>
                  </a:lnTo>
                  <a:lnTo>
                    <a:pt x="14841" y="29693"/>
                  </a:lnTo>
                  <a:lnTo>
                    <a:pt x="296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81174" y="682890"/>
              <a:ext cx="0" cy="435609"/>
            </a:xfrm>
            <a:custGeom>
              <a:avLst/>
              <a:gdLst/>
              <a:ahLst/>
              <a:cxnLst/>
              <a:rect l="l" t="t" r="r" b="b"/>
              <a:pathLst>
                <a:path h="435609">
                  <a:moveTo>
                    <a:pt x="0" y="0"/>
                  </a:moveTo>
                  <a:lnTo>
                    <a:pt x="0" y="435568"/>
                  </a:lnTo>
                </a:path>
              </a:pathLst>
            </a:custGeom>
            <a:ln w="8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66333" y="109866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9682" y="0"/>
                  </a:moveTo>
                  <a:lnTo>
                    <a:pt x="0" y="0"/>
                  </a:lnTo>
                  <a:lnTo>
                    <a:pt x="14841" y="29693"/>
                  </a:lnTo>
                  <a:lnTo>
                    <a:pt x="296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99443" y="564576"/>
              <a:ext cx="0" cy="554355"/>
            </a:xfrm>
            <a:custGeom>
              <a:avLst/>
              <a:gdLst/>
              <a:ahLst/>
              <a:cxnLst/>
              <a:rect l="l" t="t" r="r" b="b"/>
              <a:pathLst>
                <a:path h="554355">
                  <a:moveTo>
                    <a:pt x="0" y="0"/>
                  </a:moveTo>
                  <a:lnTo>
                    <a:pt x="0" y="553883"/>
                  </a:lnTo>
                </a:path>
              </a:pathLst>
            </a:custGeom>
            <a:ln w="8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84602" y="109866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9682" y="0"/>
                  </a:moveTo>
                  <a:lnTo>
                    <a:pt x="0" y="0"/>
                  </a:lnTo>
                  <a:lnTo>
                    <a:pt x="14841" y="29693"/>
                  </a:lnTo>
                  <a:lnTo>
                    <a:pt x="296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89137" y="682890"/>
              <a:ext cx="0" cy="435609"/>
            </a:xfrm>
            <a:custGeom>
              <a:avLst/>
              <a:gdLst/>
              <a:ahLst/>
              <a:cxnLst/>
              <a:rect l="l" t="t" r="r" b="b"/>
              <a:pathLst>
                <a:path h="435609">
                  <a:moveTo>
                    <a:pt x="0" y="0"/>
                  </a:moveTo>
                  <a:lnTo>
                    <a:pt x="0" y="435568"/>
                  </a:lnTo>
                </a:path>
              </a:pathLst>
            </a:custGeom>
            <a:ln w="8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74296" y="109866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9682" y="0"/>
                  </a:moveTo>
                  <a:lnTo>
                    <a:pt x="0" y="0"/>
                  </a:lnTo>
                  <a:lnTo>
                    <a:pt x="14841" y="29693"/>
                  </a:lnTo>
                  <a:lnTo>
                    <a:pt x="296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662925" y="1103828"/>
            <a:ext cx="50800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dirty="0">
                <a:latin typeface="Times New Roman"/>
                <a:cs typeface="Times New Roman"/>
              </a:rPr>
              <a:t>01</a:t>
            </a:r>
            <a:r>
              <a:rPr sz="550" spc="114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10</a:t>
            </a:r>
            <a:r>
              <a:rPr sz="550" spc="120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11</a:t>
            </a:r>
            <a:r>
              <a:rPr sz="550" spc="140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10</a:t>
            </a:r>
            <a:r>
              <a:rPr sz="550" spc="120" dirty="0">
                <a:latin typeface="Times New Roman"/>
                <a:cs typeface="Times New Roman"/>
              </a:rPr>
              <a:t> </a:t>
            </a:r>
            <a:r>
              <a:rPr sz="550" spc="-25" dirty="0">
                <a:latin typeface="Times New Roman"/>
                <a:cs typeface="Times New Roman"/>
              </a:rPr>
              <a:t>11</a:t>
            </a:r>
            <a:endParaRPr sz="55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092565" y="529956"/>
            <a:ext cx="584200" cy="1702435"/>
            <a:chOff x="2092565" y="529956"/>
            <a:chExt cx="584200" cy="1702435"/>
          </a:xfrm>
        </p:grpSpPr>
        <p:sp>
          <p:nvSpPr>
            <p:cNvPr id="45" name="object 45"/>
            <p:cNvSpPr/>
            <p:nvPr/>
          </p:nvSpPr>
          <p:spPr>
            <a:xfrm>
              <a:off x="2107405" y="534401"/>
              <a:ext cx="0" cy="584200"/>
            </a:xfrm>
            <a:custGeom>
              <a:avLst/>
              <a:gdLst/>
              <a:ahLst/>
              <a:cxnLst/>
              <a:rect l="l" t="t" r="r" b="b"/>
              <a:pathLst>
                <a:path h="584200">
                  <a:moveTo>
                    <a:pt x="0" y="0"/>
                  </a:moveTo>
                  <a:lnTo>
                    <a:pt x="0" y="584057"/>
                  </a:lnTo>
                </a:path>
              </a:pathLst>
            </a:custGeom>
            <a:ln w="8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092565" y="109866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9682" y="0"/>
                  </a:moveTo>
                  <a:lnTo>
                    <a:pt x="0" y="0"/>
                  </a:lnTo>
                  <a:lnTo>
                    <a:pt x="14841" y="29693"/>
                  </a:lnTo>
                  <a:lnTo>
                    <a:pt x="296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03090" y="1729519"/>
              <a:ext cx="469265" cy="497840"/>
            </a:xfrm>
            <a:custGeom>
              <a:avLst/>
              <a:gdLst/>
              <a:ahLst/>
              <a:cxnLst/>
              <a:rect l="l" t="t" r="r" b="b"/>
              <a:pathLst>
                <a:path w="469264" h="497839">
                  <a:moveTo>
                    <a:pt x="0" y="0"/>
                  </a:moveTo>
                  <a:lnTo>
                    <a:pt x="468671" y="497816"/>
                  </a:lnTo>
                </a:path>
              </a:pathLst>
            </a:custGeom>
            <a:ln w="8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196306" y="1722313"/>
              <a:ext cx="31750" cy="32384"/>
            </a:xfrm>
            <a:custGeom>
              <a:avLst/>
              <a:gdLst/>
              <a:ahLst/>
              <a:cxnLst/>
              <a:rect l="l" t="t" r="r" b="b"/>
              <a:pathLst>
                <a:path w="31750" h="32385">
                  <a:moveTo>
                    <a:pt x="0" y="0"/>
                  </a:moveTo>
                  <a:lnTo>
                    <a:pt x="9547" y="31795"/>
                  </a:lnTo>
                  <a:lnTo>
                    <a:pt x="31155" y="11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 rot="2640000">
            <a:off x="2298712" y="1998874"/>
            <a:ext cx="273207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9"/>
              </a:lnSpc>
            </a:pPr>
            <a:r>
              <a:rPr sz="900" spc="-20" dirty="0">
                <a:latin typeface="Times New Roman"/>
                <a:cs typeface="Times New Roman"/>
              </a:rPr>
              <a:t>same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685496" y="2015321"/>
            <a:ext cx="578485" cy="401320"/>
            <a:chOff x="2685496" y="2015321"/>
            <a:chExt cx="578485" cy="401320"/>
          </a:xfrm>
        </p:grpSpPr>
        <p:sp>
          <p:nvSpPr>
            <p:cNvPr id="51" name="object 51"/>
            <p:cNvSpPr/>
            <p:nvPr/>
          </p:nvSpPr>
          <p:spPr>
            <a:xfrm>
              <a:off x="2700337" y="2025220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h="376555">
                  <a:moveTo>
                    <a:pt x="0" y="376013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85496" y="201532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14841" y="0"/>
                  </a:moveTo>
                  <a:lnTo>
                    <a:pt x="0" y="29693"/>
                  </a:lnTo>
                  <a:lnTo>
                    <a:pt x="29682" y="29693"/>
                  </a:lnTo>
                  <a:lnTo>
                    <a:pt x="14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700337" y="2401233"/>
              <a:ext cx="553720" cy="0"/>
            </a:xfrm>
            <a:custGeom>
              <a:avLst/>
              <a:gdLst/>
              <a:ahLst/>
              <a:cxnLst/>
              <a:rect l="l" t="t" r="r" b="b"/>
              <a:pathLst>
                <a:path w="553720">
                  <a:moveTo>
                    <a:pt x="0" y="0"/>
                  </a:moveTo>
                  <a:lnTo>
                    <a:pt x="553667" y="0"/>
                  </a:lnTo>
                </a:path>
              </a:pathLst>
            </a:custGeom>
            <a:ln w="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234216" y="238638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0" y="0"/>
                  </a:moveTo>
                  <a:lnTo>
                    <a:pt x="0" y="29695"/>
                  </a:lnTo>
                  <a:lnTo>
                    <a:pt x="29683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050622" y="2440099"/>
            <a:ext cx="18415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0" dirty="0">
                <a:latin typeface="Times New Roman"/>
                <a:cs typeface="Times New Roman"/>
              </a:rPr>
              <a:t>time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677433" y="1628934"/>
            <a:ext cx="1563370" cy="781685"/>
            <a:chOff x="1677433" y="1628934"/>
            <a:chExt cx="1563370" cy="781685"/>
          </a:xfrm>
        </p:grpSpPr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66256" y="1987480"/>
              <a:ext cx="152574" cy="152631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701185" y="2316203"/>
              <a:ext cx="534670" cy="89535"/>
            </a:xfrm>
            <a:custGeom>
              <a:avLst/>
              <a:gdLst/>
              <a:ahLst/>
              <a:cxnLst/>
              <a:rect l="l" t="t" r="r" b="b"/>
              <a:pathLst>
                <a:path w="534669" h="89535">
                  <a:moveTo>
                    <a:pt x="0" y="89084"/>
                  </a:moveTo>
                  <a:lnTo>
                    <a:pt x="59365" y="89084"/>
                  </a:lnTo>
                  <a:lnTo>
                    <a:pt x="59365" y="0"/>
                  </a:lnTo>
                  <a:lnTo>
                    <a:pt x="148416" y="0"/>
                  </a:lnTo>
                  <a:lnTo>
                    <a:pt x="148416" y="89084"/>
                  </a:lnTo>
                  <a:lnTo>
                    <a:pt x="207783" y="89084"/>
                  </a:lnTo>
                  <a:lnTo>
                    <a:pt x="207783" y="0"/>
                  </a:lnTo>
                  <a:lnTo>
                    <a:pt x="356199" y="0"/>
                  </a:lnTo>
                  <a:lnTo>
                    <a:pt x="356199" y="89084"/>
                  </a:lnTo>
                  <a:lnTo>
                    <a:pt x="415567" y="89084"/>
                  </a:lnTo>
                  <a:lnTo>
                    <a:pt x="415567" y="0"/>
                  </a:lnTo>
                  <a:lnTo>
                    <a:pt x="534299" y="0"/>
                  </a:lnTo>
                </a:path>
              </a:pathLst>
            </a:custGeom>
            <a:ln w="9898">
              <a:solidFill>
                <a:srgbClr val="00A9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692275" y="1633379"/>
              <a:ext cx="0" cy="287655"/>
            </a:xfrm>
            <a:custGeom>
              <a:avLst/>
              <a:gdLst/>
              <a:ahLst/>
              <a:cxnLst/>
              <a:rect l="l" t="t" r="r" b="b"/>
              <a:pathLst>
                <a:path h="287655">
                  <a:moveTo>
                    <a:pt x="0" y="0"/>
                  </a:moveTo>
                  <a:lnTo>
                    <a:pt x="0" y="287079"/>
                  </a:lnTo>
                </a:path>
              </a:pathLst>
            </a:custGeom>
            <a:ln w="8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677433" y="190066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9682" y="0"/>
                  </a:moveTo>
                  <a:lnTo>
                    <a:pt x="0" y="0"/>
                  </a:lnTo>
                  <a:lnTo>
                    <a:pt x="14841" y="29695"/>
                  </a:lnTo>
                  <a:lnTo>
                    <a:pt x="296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781174" y="1633379"/>
              <a:ext cx="0" cy="287655"/>
            </a:xfrm>
            <a:custGeom>
              <a:avLst/>
              <a:gdLst/>
              <a:ahLst/>
              <a:cxnLst/>
              <a:rect l="l" t="t" r="r" b="b"/>
              <a:pathLst>
                <a:path h="287655">
                  <a:moveTo>
                    <a:pt x="0" y="0"/>
                  </a:moveTo>
                  <a:lnTo>
                    <a:pt x="0" y="287079"/>
                  </a:lnTo>
                </a:path>
              </a:pathLst>
            </a:custGeom>
            <a:ln w="8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766333" y="190066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9682" y="0"/>
                  </a:moveTo>
                  <a:lnTo>
                    <a:pt x="0" y="0"/>
                  </a:lnTo>
                  <a:lnTo>
                    <a:pt x="14841" y="29695"/>
                  </a:lnTo>
                  <a:lnTo>
                    <a:pt x="296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899443" y="1633379"/>
              <a:ext cx="0" cy="287655"/>
            </a:xfrm>
            <a:custGeom>
              <a:avLst/>
              <a:gdLst/>
              <a:ahLst/>
              <a:cxnLst/>
              <a:rect l="l" t="t" r="r" b="b"/>
              <a:pathLst>
                <a:path h="287655">
                  <a:moveTo>
                    <a:pt x="0" y="0"/>
                  </a:moveTo>
                  <a:lnTo>
                    <a:pt x="0" y="287079"/>
                  </a:lnTo>
                </a:path>
              </a:pathLst>
            </a:custGeom>
            <a:ln w="8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884602" y="190066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9682" y="0"/>
                  </a:moveTo>
                  <a:lnTo>
                    <a:pt x="0" y="0"/>
                  </a:lnTo>
                  <a:lnTo>
                    <a:pt x="14841" y="29695"/>
                  </a:lnTo>
                  <a:lnTo>
                    <a:pt x="296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989137" y="1633379"/>
              <a:ext cx="0" cy="287655"/>
            </a:xfrm>
            <a:custGeom>
              <a:avLst/>
              <a:gdLst/>
              <a:ahLst/>
              <a:cxnLst/>
              <a:rect l="l" t="t" r="r" b="b"/>
              <a:pathLst>
                <a:path h="287655">
                  <a:moveTo>
                    <a:pt x="0" y="0"/>
                  </a:moveTo>
                  <a:lnTo>
                    <a:pt x="0" y="287079"/>
                  </a:lnTo>
                </a:path>
              </a:pathLst>
            </a:custGeom>
            <a:ln w="8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974296" y="190066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9682" y="0"/>
                  </a:moveTo>
                  <a:lnTo>
                    <a:pt x="0" y="0"/>
                  </a:lnTo>
                  <a:lnTo>
                    <a:pt x="14841" y="29695"/>
                  </a:lnTo>
                  <a:lnTo>
                    <a:pt x="296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662925" y="1905590"/>
            <a:ext cx="50800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dirty="0">
                <a:latin typeface="Times New Roman"/>
                <a:cs typeface="Times New Roman"/>
              </a:rPr>
              <a:t>01</a:t>
            </a:r>
            <a:r>
              <a:rPr sz="550" spc="114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10</a:t>
            </a:r>
            <a:r>
              <a:rPr sz="550" spc="120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11</a:t>
            </a:r>
            <a:r>
              <a:rPr sz="550" spc="140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10</a:t>
            </a:r>
            <a:r>
              <a:rPr sz="550" spc="120" dirty="0">
                <a:latin typeface="Times New Roman"/>
                <a:cs typeface="Times New Roman"/>
              </a:rPr>
              <a:t> </a:t>
            </a:r>
            <a:r>
              <a:rPr sz="550" spc="-25" dirty="0">
                <a:latin typeface="Times New Roman"/>
                <a:cs typeface="Times New Roman"/>
              </a:rPr>
              <a:t>11</a:t>
            </a:r>
            <a:endParaRPr sz="550">
              <a:latin typeface="Times New Roman"/>
              <a:cs typeface="Times New Roma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2092565" y="1628934"/>
            <a:ext cx="29845" cy="301625"/>
            <a:chOff x="2092565" y="1628934"/>
            <a:chExt cx="29845" cy="301625"/>
          </a:xfrm>
        </p:grpSpPr>
        <p:sp>
          <p:nvSpPr>
            <p:cNvPr id="69" name="object 69"/>
            <p:cNvSpPr/>
            <p:nvPr/>
          </p:nvSpPr>
          <p:spPr>
            <a:xfrm>
              <a:off x="2107405" y="1633379"/>
              <a:ext cx="0" cy="287655"/>
            </a:xfrm>
            <a:custGeom>
              <a:avLst/>
              <a:gdLst/>
              <a:ahLst/>
              <a:cxnLst/>
              <a:rect l="l" t="t" r="r" b="b"/>
              <a:pathLst>
                <a:path h="287655">
                  <a:moveTo>
                    <a:pt x="0" y="0"/>
                  </a:moveTo>
                  <a:lnTo>
                    <a:pt x="0" y="287079"/>
                  </a:lnTo>
                </a:path>
              </a:pathLst>
            </a:custGeom>
            <a:ln w="8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092565" y="190066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9682" y="0"/>
                  </a:moveTo>
                  <a:lnTo>
                    <a:pt x="0" y="0"/>
                  </a:lnTo>
                  <a:lnTo>
                    <a:pt x="14841" y="29695"/>
                  </a:lnTo>
                  <a:lnTo>
                    <a:pt x="296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439917" y="1290974"/>
            <a:ext cx="124460" cy="20764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700" spc="-10" dirty="0">
                <a:latin typeface="Times New Roman"/>
                <a:cs typeface="Times New Roman"/>
              </a:rPr>
              <a:t>Volts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646477" y="1282405"/>
            <a:ext cx="578485" cy="401320"/>
            <a:chOff x="1646477" y="1282405"/>
            <a:chExt cx="578485" cy="401320"/>
          </a:xfrm>
        </p:grpSpPr>
        <p:sp>
          <p:nvSpPr>
            <p:cNvPr id="73" name="object 73"/>
            <p:cNvSpPr/>
            <p:nvPr/>
          </p:nvSpPr>
          <p:spPr>
            <a:xfrm>
              <a:off x="1662268" y="1573830"/>
              <a:ext cx="534670" cy="89535"/>
            </a:xfrm>
            <a:custGeom>
              <a:avLst/>
              <a:gdLst/>
              <a:ahLst/>
              <a:cxnLst/>
              <a:rect l="l" t="t" r="r" b="b"/>
              <a:pathLst>
                <a:path w="534669" h="89535">
                  <a:moveTo>
                    <a:pt x="0" y="89084"/>
                  </a:moveTo>
                  <a:lnTo>
                    <a:pt x="59366" y="89084"/>
                  </a:lnTo>
                  <a:lnTo>
                    <a:pt x="59366" y="0"/>
                  </a:lnTo>
                  <a:lnTo>
                    <a:pt x="118732" y="0"/>
                  </a:lnTo>
                </a:path>
                <a:path w="534669" h="89535">
                  <a:moveTo>
                    <a:pt x="118732" y="0"/>
                  </a:moveTo>
                  <a:lnTo>
                    <a:pt x="148416" y="0"/>
                  </a:lnTo>
                  <a:lnTo>
                    <a:pt x="148416" y="89084"/>
                  </a:lnTo>
                  <a:lnTo>
                    <a:pt x="207783" y="89084"/>
                  </a:lnTo>
                </a:path>
                <a:path w="534669" h="89535">
                  <a:moveTo>
                    <a:pt x="207783" y="89084"/>
                  </a:moveTo>
                  <a:lnTo>
                    <a:pt x="207783" y="0"/>
                  </a:lnTo>
                  <a:lnTo>
                    <a:pt x="296833" y="0"/>
                  </a:lnTo>
                </a:path>
                <a:path w="534669" h="89535">
                  <a:moveTo>
                    <a:pt x="296833" y="0"/>
                  </a:moveTo>
                  <a:lnTo>
                    <a:pt x="356199" y="0"/>
                  </a:lnTo>
                  <a:lnTo>
                    <a:pt x="356199" y="89084"/>
                  </a:lnTo>
                  <a:lnTo>
                    <a:pt x="415566" y="89084"/>
                  </a:lnTo>
                </a:path>
                <a:path w="534669" h="89535">
                  <a:moveTo>
                    <a:pt x="415566" y="89084"/>
                  </a:moveTo>
                  <a:lnTo>
                    <a:pt x="415566" y="0"/>
                  </a:lnTo>
                  <a:lnTo>
                    <a:pt x="534300" y="0"/>
                  </a:lnTo>
                </a:path>
              </a:pathLst>
            </a:custGeom>
            <a:ln w="4157">
              <a:solidFill>
                <a:srgbClr val="00A9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661318" y="1292303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h="376555">
                  <a:moveTo>
                    <a:pt x="0" y="37601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646477" y="128240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14841" y="0"/>
                  </a:moveTo>
                  <a:lnTo>
                    <a:pt x="0" y="29693"/>
                  </a:lnTo>
                  <a:lnTo>
                    <a:pt x="29682" y="29693"/>
                  </a:lnTo>
                  <a:lnTo>
                    <a:pt x="14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661318" y="1668317"/>
              <a:ext cx="553720" cy="0"/>
            </a:xfrm>
            <a:custGeom>
              <a:avLst/>
              <a:gdLst/>
              <a:ahLst/>
              <a:cxnLst/>
              <a:rect l="l" t="t" r="r" b="b"/>
              <a:pathLst>
                <a:path w="553719">
                  <a:moveTo>
                    <a:pt x="0" y="0"/>
                  </a:moveTo>
                  <a:lnTo>
                    <a:pt x="553667" y="0"/>
                  </a:lnTo>
                </a:path>
              </a:pathLst>
            </a:custGeom>
            <a:ln w="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195197" y="165346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0" y="0"/>
                  </a:moveTo>
                  <a:lnTo>
                    <a:pt x="0" y="29695"/>
                  </a:lnTo>
                  <a:lnTo>
                    <a:pt x="29683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2010468" y="1673599"/>
            <a:ext cx="18415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0" dirty="0">
                <a:latin typeface="Times New Roman"/>
                <a:cs typeface="Times New Roman"/>
              </a:rPr>
              <a:t>time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566454" y="1588226"/>
            <a:ext cx="65405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10" dirty="0">
                <a:latin typeface="Times New Roman"/>
                <a:cs typeface="Times New Roman"/>
              </a:rPr>
              <a:t>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566454" y="1430472"/>
            <a:ext cx="69088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aseline="-23148" dirty="0">
                <a:latin typeface="Times New Roman"/>
                <a:cs typeface="Times New Roman"/>
              </a:rPr>
              <a:t>1</a:t>
            </a:r>
            <a:r>
              <a:rPr sz="900" spc="240" baseline="-23148" dirty="0">
                <a:latin typeface="Times New Roman"/>
                <a:cs typeface="Times New Roman"/>
              </a:rPr>
              <a:t>  </a:t>
            </a:r>
            <a:r>
              <a:rPr sz="700" i="1" dirty="0">
                <a:latin typeface="Times New Roman"/>
                <a:cs typeface="Times New Roman"/>
              </a:rPr>
              <a:t>digitized</a:t>
            </a:r>
            <a:r>
              <a:rPr sz="700" i="1" spc="5" dirty="0">
                <a:latin typeface="Times New Roman"/>
                <a:cs typeface="Times New Roman"/>
              </a:rPr>
              <a:t> </a:t>
            </a:r>
            <a:r>
              <a:rPr sz="700" i="1" spc="-10" dirty="0">
                <a:latin typeface="Times New Roman"/>
                <a:cs typeface="Times New Roman"/>
              </a:rPr>
              <a:t>signal</a:t>
            </a:r>
            <a:endParaRPr sz="700">
              <a:latin typeface="Times New Roman"/>
              <a:cs typeface="Times New Roman"/>
            </a:endParaRPr>
          </a:p>
        </p:txBody>
      </p:sp>
      <p:pic>
        <p:nvPicPr>
          <p:cNvPr id="81" name="object 8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67972" y="1245108"/>
            <a:ext cx="93207" cy="182326"/>
          </a:xfrm>
          <a:prstGeom prst="rect">
            <a:avLst/>
          </a:prstGeom>
        </p:spPr>
      </p:pic>
      <p:sp>
        <p:nvSpPr>
          <p:cNvPr id="82" name="object 82"/>
          <p:cNvSpPr txBox="1"/>
          <p:nvPr/>
        </p:nvSpPr>
        <p:spPr>
          <a:xfrm>
            <a:off x="1946154" y="1228176"/>
            <a:ext cx="16891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25" dirty="0">
                <a:latin typeface="Times New Roman"/>
                <a:cs typeface="Times New Roman"/>
              </a:rPr>
              <a:t>a2d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1647271" y="2126489"/>
            <a:ext cx="577850" cy="402590"/>
            <a:chOff x="1647271" y="2126489"/>
            <a:chExt cx="577850" cy="402590"/>
          </a:xfrm>
        </p:grpSpPr>
        <p:sp>
          <p:nvSpPr>
            <p:cNvPr id="84" name="object 84"/>
            <p:cNvSpPr/>
            <p:nvPr/>
          </p:nvSpPr>
          <p:spPr>
            <a:xfrm>
              <a:off x="1662112" y="2136388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h="376555">
                  <a:moveTo>
                    <a:pt x="0" y="37601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647271" y="212648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14841" y="0"/>
                  </a:moveTo>
                  <a:lnTo>
                    <a:pt x="0" y="29693"/>
                  </a:lnTo>
                  <a:lnTo>
                    <a:pt x="29682" y="29693"/>
                  </a:lnTo>
                  <a:lnTo>
                    <a:pt x="14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661318" y="2513990"/>
              <a:ext cx="553720" cy="0"/>
            </a:xfrm>
            <a:custGeom>
              <a:avLst/>
              <a:gdLst/>
              <a:ahLst/>
              <a:cxnLst/>
              <a:rect l="l" t="t" r="r" b="b"/>
              <a:pathLst>
                <a:path w="553719">
                  <a:moveTo>
                    <a:pt x="0" y="0"/>
                  </a:moveTo>
                  <a:lnTo>
                    <a:pt x="553667" y="0"/>
                  </a:lnTo>
                </a:path>
              </a:pathLst>
            </a:custGeom>
            <a:ln w="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195197" y="249914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0" y="0"/>
                  </a:moveTo>
                  <a:lnTo>
                    <a:pt x="0" y="29695"/>
                  </a:lnTo>
                  <a:lnTo>
                    <a:pt x="29683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1439917" y="2101397"/>
            <a:ext cx="124460" cy="20764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700" spc="-10" dirty="0">
                <a:latin typeface="Times New Roman"/>
                <a:cs typeface="Times New Roman"/>
              </a:rPr>
              <a:t>Volts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566454" y="2196725"/>
            <a:ext cx="65405" cy="35179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600" spc="10" dirty="0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ts val="710"/>
              </a:lnSpc>
              <a:spcBef>
                <a:spcPts val="215"/>
              </a:spcBef>
            </a:pPr>
            <a:r>
              <a:rPr sz="600" spc="10" dirty="0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ts val="710"/>
              </a:lnSpc>
            </a:pPr>
            <a:r>
              <a:rPr sz="600" spc="10" dirty="0">
                <a:latin typeface="Times New Roman"/>
                <a:cs typeface="Times New Roman"/>
              </a:rPr>
              <a:t>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566454" y="2101701"/>
            <a:ext cx="65405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10" dirty="0"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662268" y="2126279"/>
            <a:ext cx="510540" cy="297180"/>
          </a:xfrm>
          <a:custGeom>
            <a:avLst/>
            <a:gdLst/>
            <a:ahLst/>
            <a:cxnLst/>
            <a:rect l="l" t="t" r="r" b="b"/>
            <a:pathLst>
              <a:path w="510539" h="297180">
                <a:moveTo>
                  <a:pt x="0" y="296949"/>
                </a:moveTo>
                <a:lnTo>
                  <a:pt x="118732" y="296949"/>
                </a:lnTo>
              </a:path>
              <a:path w="510539" h="297180">
                <a:moveTo>
                  <a:pt x="118732" y="296949"/>
                </a:moveTo>
                <a:lnTo>
                  <a:pt x="118732" y="148474"/>
                </a:lnTo>
                <a:lnTo>
                  <a:pt x="202217" y="148474"/>
                </a:lnTo>
              </a:path>
              <a:path w="510539" h="297180">
                <a:moveTo>
                  <a:pt x="207783" y="148474"/>
                </a:moveTo>
                <a:lnTo>
                  <a:pt x="207783" y="0"/>
                </a:lnTo>
                <a:lnTo>
                  <a:pt x="303017" y="0"/>
                </a:lnTo>
              </a:path>
              <a:path w="510539" h="297180">
                <a:moveTo>
                  <a:pt x="296833" y="0"/>
                </a:moveTo>
                <a:lnTo>
                  <a:pt x="296833" y="148474"/>
                </a:lnTo>
                <a:lnTo>
                  <a:pt x="415566" y="148474"/>
                </a:lnTo>
              </a:path>
              <a:path w="510539" h="297180">
                <a:moveTo>
                  <a:pt x="415566" y="148474"/>
                </a:moveTo>
                <a:lnTo>
                  <a:pt x="415566" y="0"/>
                </a:lnTo>
                <a:lnTo>
                  <a:pt x="510182" y="0"/>
                </a:lnTo>
              </a:path>
            </a:pathLst>
          </a:custGeom>
          <a:ln w="9896">
            <a:solidFill>
              <a:srgbClr val="00A9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1982023" y="1994676"/>
            <a:ext cx="16827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25" dirty="0">
                <a:latin typeface="Times New Roman"/>
                <a:cs typeface="Times New Roman"/>
              </a:rPr>
              <a:t>d2a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1897512" y="1987336"/>
            <a:ext cx="93980" cy="123825"/>
            <a:chOff x="1897512" y="1987336"/>
            <a:chExt cx="93980" cy="123825"/>
          </a:xfrm>
        </p:grpSpPr>
        <p:sp>
          <p:nvSpPr>
            <p:cNvPr id="94" name="object 94"/>
            <p:cNvSpPr/>
            <p:nvPr/>
          </p:nvSpPr>
          <p:spPr>
            <a:xfrm>
              <a:off x="1899734" y="1989558"/>
              <a:ext cx="89535" cy="119380"/>
            </a:xfrm>
            <a:custGeom>
              <a:avLst/>
              <a:gdLst/>
              <a:ahLst/>
              <a:cxnLst/>
              <a:rect l="l" t="t" r="r" b="b"/>
              <a:pathLst>
                <a:path w="89535" h="119380">
                  <a:moveTo>
                    <a:pt x="66788" y="0"/>
                  </a:moveTo>
                  <a:lnTo>
                    <a:pt x="22263" y="0"/>
                  </a:lnTo>
                  <a:lnTo>
                    <a:pt x="22263" y="89085"/>
                  </a:lnTo>
                  <a:lnTo>
                    <a:pt x="0" y="89085"/>
                  </a:lnTo>
                  <a:lnTo>
                    <a:pt x="44526" y="118780"/>
                  </a:lnTo>
                  <a:lnTo>
                    <a:pt x="89051" y="89085"/>
                  </a:lnTo>
                  <a:lnTo>
                    <a:pt x="66788" y="89085"/>
                  </a:lnTo>
                  <a:lnTo>
                    <a:pt x="66788" y="0"/>
                  </a:lnTo>
                  <a:close/>
                </a:path>
              </a:pathLst>
            </a:custGeom>
            <a:solidFill>
              <a:srgbClr val="00A9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899735" y="1989559"/>
              <a:ext cx="89535" cy="119380"/>
            </a:xfrm>
            <a:custGeom>
              <a:avLst/>
              <a:gdLst/>
              <a:ahLst/>
              <a:cxnLst/>
              <a:rect l="l" t="t" r="r" b="b"/>
              <a:pathLst>
                <a:path w="89535" h="119380">
                  <a:moveTo>
                    <a:pt x="0" y="89085"/>
                  </a:moveTo>
                  <a:lnTo>
                    <a:pt x="22261" y="89085"/>
                  </a:lnTo>
                  <a:lnTo>
                    <a:pt x="22261" y="0"/>
                  </a:lnTo>
                  <a:lnTo>
                    <a:pt x="66787" y="0"/>
                  </a:lnTo>
                  <a:lnTo>
                    <a:pt x="66787" y="89085"/>
                  </a:lnTo>
                  <a:lnTo>
                    <a:pt x="89050" y="89085"/>
                  </a:lnTo>
                  <a:lnTo>
                    <a:pt x="44525" y="118779"/>
                  </a:lnTo>
                  <a:lnTo>
                    <a:pt x="0" y="89085"/>
                  </a:lnTo>
                  <a:close/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111970" y="461428"/>
            <a:ext cx="1252220" cy="153543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46050" marR="60325" indent="-133985">
              <a:lnSpc>
                <a:spcPts val="740"/>
              </a:lnSpc>
              <a:spcBef>
                <a:spcPts val="209"/>
              </a:spcBef>
              <a:buClr>
                <a:srgbClr val="0A31FF"/>
              </a:buClr>
              <a:buSzPct val="71428"/>
              <a:buFont typeface="Wingdings"/>
              <a:buChar char=""/>
              <a:tabLst>
                <a:tab pos="146685" algn="l"/>
              </a:tabLst>
            </a:pPr>
            <a:r>
              <a:rPr sz="700" dirty="0">
                <a:latin typeface="Tahoma"/>
                <a:cs typeface="Tahoma"/>
              </a:rPr>
              <a:t>Analog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signal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(e.g.,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audio) </a:t>
            </a:r>
            <a:r>
              <a:rPr sz="700" dirty="0">
                <a:latin typeface="Tahoma"/>
                <a:cs typeface="Tahoma"/>
              </a:rPr>
              <a:t>may lose </a:t>
            </a:r>
            <a:r>
              <a:rPr sz="700" spc="-10" dirty="0">
                <a:latin typeface="Tahoma"/>
                <a:cs typeface="Tahoma"/>
              </a:rPr>
              <a:t>quality</a:t>
            </a:r>
            <a:endParaRPr sz="700">
              <a:latin typeface="Tahoma"/>
              <a:cs typeface="Tahoma"/>
            </a:endParaRPr>
          </a:p>
          <a:p>
            <a:pPr marL="304165" marR="64769" lvl="1" indent="-114300">
              <a:lnSpc>
                <a:spcPct val="92400"/>
              </a:lnSpc>
              <a:spcBef>
                <a:spcPts val="165"/>
              </a:spcBef>
              <a:buClr>
                <a:srgbClr val="FF2800"/>
              </a:buClr>
              <a:buSzPct val="66666"/>
              <a:buFont typeface="Wingdings"/>
              <a:buChar char=""/>
              <a:tabLst>
                <a:tab pos="302260" algn="l"/>
              </a:tabLst>
            </a:pPr>
            <a:r>
              <a:rPr sz="600" dirty="0">
                <a:latin typeface="Tahoma"/>
                <a:cs typeface="Tahoma"/>
              </a:rPr>
              <a:t>Voltage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levels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not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saved/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copied/transmitted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perfectly</a:t>
            </a:r>
            <a:endParaRPr sz="600">
              <a:latin typeface="Tahoma"/>
              <a:cs typeface="Tahoma"/>
            </a:endParaRPr>
          </a:p>
          <a:p>
            <a:pPr marL="146050" marR="68580" indent="-133985">
              <a:lnSpc>
                <a:spcPts val="730"/>
              </a:lnSpc>
              <a:spcBef>
                <a:spcPts val="235"/>
              </a:spcBef>
              <a:buClr>
                <a:srgbClr val="0A31FF"/>
              </a:buClr>
              <a:buSzPct val="71428"/>
              <a:buFont typeface="Wingdings"/>
              <a:buChar char=""/>
              <a:tabLst>
                <a:tab pos="146685" algn="l"/>
              </a:tabLst>
            </a:pPr>
            <a:r>
              <a:rPr sz="700" dirty="0">
                <a:latin typeface="Tahoma"/>
                <a:cs typeface="Tahoma"/>
              </a:rPr>
              <a:t>Digitized</a:t>
            </a:r>
            <a:r>
              <a:rPr sz="700" spc="-3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version</a:t>
            </a:r>
            <a:r>
              <a:rPr sz="700" spc="-3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enables </a:t>
            </a:r>
            <a:r>
              <a:rPr sz="700" dirty="0">
                <a:latin typeface="Tahoma"/>
                <a:cs typeface="Tahoma"/>
              </a:rPr>
              <a:t>near-perfect </a:t>
            </a:r>
            <a:r>
              <a:rPr sz="700" spc="-10" dirty="0">
                <a:latin typeface="Tahoma"/>
                <a:cs typeface="Tahoma"/>
              </a:rPr>
              <a:t>save/cpy/trn.</a:t>
            </a:r>
            <a:endParaRPr sz="700">
              <a:latin typeface="Tahoma"/>
              <a:cs typeface="Tahoma"/>
            </a:endParaRPr>
          </a:p>
          <a:p>
            <a:pPr marL="304165" marR="29209" lvl="1" indent="-114300">
              <a:lnSpc>
                <a:spcPct val="92400"/>
              </a:lnSpc>
              <a:spcBef>
                <a:spcPts val="165"/>
              </a:spcBef>
              <a:buClr>
                <a:srgbClr val="FF2800"/>
              </a:buClr>
              <a:buSzPct val="66666"/>
              <a:buFont typeface="Wingdings"/>
              <a:buChar char=""/>
              <a:tabLst>
                <a:tab pos="302260" algn="l"/>
              </a:tabLst>
            </a:pPr>
            <a:r>
              <a:rPr sz="600" dirty="0">
                <a:latin typeface="Tahoma"/>
                <a:cs typeface="Tahoma"/>
              </a:rPr>
              <a:t>“Sample”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voltage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spc="-25" dirty="0">
                <a:latin typeface="Tahoma"/>
                <a:cs typeface="Tahoma"/>
              </a:rPr>
              <a:t>at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particular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rate,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spc="-20" dirty="0">
                <a:latin typeface="Tahoma"/>
                <a:cs typeface="Tahoma"/>
              </a:rPr>
              <a:t>save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sample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using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bit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encoding</a:t>
            </a:r>
            <a:endParaRPr sz="600">
              <a:latin typeface="Tahoma"/>
              <a:cs typeface="Tahoma"/>
            </a:endParaRPr>
          </a:p>
          <a:p>
            <a:pPr marL="304165" marR="5080" lvl="1" indent="-114300">
              <a:lnSpc>
                <a:spcPts val="710"/>
              </a:lnSpc>
              <a:spcBef>
                <a:spcPts val="125"/>
              </a:spcBef>
              <a:buClr>
                <a:srgbClr val="FF2800"/>
              </a:buClr>
              <a:buSzPct val="66666"/>
              <a:buFont typeface="Wingdings"/>
              <a:buChar char=""/>
              <a:tabLst>
                <a:tab pos="302260" algn="l"/>
              </a:tabLst>
            </a:pPr>
            <a:r>
              <a:rPr sz="600" dirty="0">
                <a:latin typeface="Tahoma"/>
                <a:cs typeface="Tahoma"/>
              </a:rPr>
              <a:t>Voltage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levels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still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not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spc="-20" dirty="0">
                <a:latin typeface="Tahoma"/>
                <a:cs typeface="Tahoma"/>
              </a:rPr>
              <a:t>kept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perfectly</a:t>
            </a:r>
            <a:endParaRPr sz="600">
              <a:latin typeface="Tahoma"/>
              <a:cs typeface="Tahoma"/>
            </a:endParaRPr>
          </a:p>
          <a:p>
            <a:pPr marL="304165" marR="52705" lvl="1" indent="-114300">
              <a:lnSpc>
                <a:spcPts val="670"/>
              </a:lnSpc>
              <a:spcBef>
                <a:spcPts val="130"/>
              </a:spcBef>
              <a:buClr>
                <a:srgbClr val="FF2800"/>
              </a:buClr>
              <a:buSzPct val="66666"/>
              <a:buFont typeface="Wingdings"/>
              <a:buChar char=""/>
              <a:tabLst>
                <a:tab pos="302260" algn="l"/>
              </a:tabLst>
            </a:pPr>
            <a:r>
              <a:rPr sz="600" dirty="0">
                <a:latin typeface="Tahoma"/>
                <a:cs typeface="Tahoma"/>
              </a:rPr>
              <a:t>But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we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can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distinguish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spc="-25" dirty="0">
                <a:latin typeface="Tahoma"/>
                <a:cs typeface="Tahoma"/>
              </a:rPr>
              <a:t>0s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from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spc="-25" dirty="0">
                <a:latin typeface="Tahoma"/>
                <a:cs typeface="Tahoma"/>
              </a:rPr>
              <a:t>1s</a:t>
            </a:r>
            <a:endParaRPr sz="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latin typeface="Times New Roman"/>
                <a:cs typeface="Times New Roman"/>
              </a:rPr>
              <a:t>Let</a:t>
            </a:r>
            <a:r>
              <a:rPr sz="600" spc="4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bit</a:t>
            </a:r>
            <a:r>
              <a:rPr sz="600" spc="4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encoding</a:t>
            </a:r>
            <a:r>
              <a:rPr sz="600" spc="40" dirty="0">
                <a:latin typeface="Times New Roman"/>
                <a:cs typeface="Times New Roman"/>
              </a:rPr>
              <a:t> </a:t>
            </a:r>
            <a:r>
              <a:rPr sz="600" spc="-25" dirty="0">
                <a:latin typeface="Times New Roman"/>
                <a:cs typeface="Times New Roman"/>
              </a:rPr>
              <a:t>be: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51548" y="1969930"/>
            <a:ext cx="326390" cy="313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Times New Roman"/>
                <a:cs typeface="Times New Roman"/>
              </a:rPr>
              <a:t>1</a:t>
            </a:r>
            <a:r>
              <a:rPr sz="600" spc="-2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V:</a:t>
            </a:r>
            <a:r>
              <a:rPr sz="600" spc="-5" dirty="0">
                <a:latin typeface="Times New Roman"/>
                <a:cs typeface="Times New Roman"/>
              </a:rPr>
              <a:t> </a:t>
            </a:r>
            <a:r>
              <a:rPr sz="600" spc="-20" dirty="0">
                <a:latin typeface="Times New Roman"/>
                <a:cs typeface="Times New Roman"/>
              </a:rPr>
              <a:t>“01”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600" dirty="0">
                <a:latin typeface="Times New Roman"/>
                <a:cs typeface="Times New Roman"/>
              </a:rPr>
              <a:t>2</a:t>
            </a:r>
            <a:r>
              <a:rPr sz="600" spc="-2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V:</a:t>
            </a:r>
            <a:r>
              <a:rPr sz="600" spc="-5" dirty="0">
                <a:latin typeface="Times New Roman"/>
                <a:cs typeface="Times New Roman"/>
              </a:rPr>
              <a:t> </a:t>
            </a:r>
            <a:r>
              <a:rPr sz="600" spc="-20" dirty="0">
                <a:latin typeface="Times New Roman"/>
                <a:cs typeface="Times New Roman"/>
              </a:rPr>
              <a:t>“10”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latin typeface="Times New Roman"/>
                <a:cs typeface="Times New Roman"/>
              </a:rPr>
              <a:t>3</a:t>
            </a:r>
            <a:r>
              <a:rPr sz="600" spc="-2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V:</a:t>
            </a:r>
            <a:r>
              <a:rPr sz="600" spc="-5" dirty="0">
                <a:latin typeface="Times New Roman"/>
                <a:cs typeface="Times New Roman"/>
              </a:rPr>
              <a:t> </a:t>
            </a:r>
            <a:r>
              <a:rPr sz="600" spc="-20" dirty="0">
                <a:latin typeface="Times New Roman"/>
                <a:cs typeface="Times New Roman"/>
              </a:rPr>
              <a:t>“11”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486678" y="1660237"/>
            <a:ext cx="995680" cy="3467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545465">
              <a:lnSpc>
                <a:spcPct val="100000"/>
              </a:lnSpc>
              <a:spcBef>
                <a:spcPts val="204"/>
              </a:spcBef>
            </a:pPr>
            <a:r>
              <a:rPr sz="700" spc="-20" dirty="0">
                <a:latin typeface="Times New Roman"/>
                <a:cs typeface="Times New Roman"/>
              </a:rPr>
              <a:t>time</a:t>
            </a:r>
            <a:endParaRPr sz="700">
              <a:latin typeface="Times New Roman"/>
              <a:cs typeface="Times New Roman"/>
            </a:endParaRPr>
          </a:p>
          <a:p>
            <a:pPr marL="267335" marR="5080" indent="-255270">
              <a:lnSpc>
                <a:spcPct val="102800"/>
              </a:lnSpc>
              <a:spcBef>
                <a:spcPts val="95"/>
              </a:spcBef>
            </a:pPr>
            <a:r>
              <a:rPr sz="600" dirty="0">
                <a:latin typeface="Times New Roman"/>
                <a:cs typeface="Times New Roman"/>
              </a:rPr>
              <a:t>Can</a:t>
            </a:r>
            <a:r>
              <a:rPr sz="600" spc="4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fix</a:t>
            </a:r>
            <a:r>
              <a:rPr sz="600" spc="4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--</a:t>
            </a:r>
            <a:r>
              <a:rPr sz="600" spc="4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easily</a:t>
            </a:r>
            <a:r>
              <a:rPr sz="600" spc="4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distinguish</a:t>
            </a:r>
            <a:r>
              <a:rPr sz="600" spc="40" dirty="0">
                <a:latin typeface="Times New Roman"/>
                <a:cs typeface="Times New Roman"/>
              </a:rPr>
              <a:t> </a:t>
            </a:r>
            <a:r>
              <a:rPr sz="600" spc="-25" dirty="0">
                <a:latin typeface="Times New Roman"/>
                <a:cs typeface="Times New Roman"/>
              </a:rPr>
              <a:t>0s</a:t>
            </a:r>
            <a:r>
              <a:rPr sz="600" spc="20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and</a:t>
            </a:r>
            <a:r>
              <a:rPr sz="600" spc="2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1s,</a:t>
            </a:r>
            <a:r>
              <a:rPr sz="600" spc="30" dirty="0">
                <a:latin typeface="Times New Roman"/>
                <a:cs typeface="Times New Roman"/>
              </a:rPr>
              <a:t> </a:t>
            </a:r>
            <a:r>
              <a:rPr sz="600" spc="-10" dirty="0">
                <a:latin typeface="Times New Roman"/>
                <a:cs typeface="Times New Roman"/>
              </a:rPr>
              <a:t>restore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2655333" y="1282405"/>
            <a:ext cx="579755" cy="401320"/>
            <a:chOff x="2655333" y="1282405"/>
            <a:chExt cx="579755" cy="401320"/>
          </a:xfrm>
        </p:grpSpPr>
        <p:sp>
          <p:nvSpPr>
            <p:cNvPr id="100" name="object 100"/>
            <p:cNvSpPr/>
            <p:nvPr/>
          </p:nvSpPr>
          <p:spPr>
            <a:xfrm>
              <a:off x="2670175" y="1292303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h="376555">
                  <a:moveTo>
                    <a:pt x="0" y="37601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655333" y="128240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14841" y="0"/>
                  </a:moveTo>
                  <a:lnTo>
                    <a:pt x="0" y="29693"/>
                  </a:lnTo>
                  <a:lnTo>
                    <a:pt x="29682" y="29693"/>
                  </a:lnTo>
                  <a:lnTo>
                    <a:pt x="14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670175" y="1668317"/>
              <a:ext cx="554990" cy="0"/>
            </a:xfrm>
            <a:custGeom>
              <a:avLst/>
              <a:gdLst/>
              <a:ahLst/>
              <a:cxnLst/>
              <a:rect l="l" t="t" r="r" b="b"/>
              <a:pathLst>
                <a:path w="554989">
                  <a:moveTo>
                    <a:pt x="0" y="0"/>
                  </a:moveTo>
                  <a:lnTo>
                    <a:pt x="554461" y="0"/>
                  </a:lnTo>
                </a:path>
              </a:pathLst>
            </a:custGeom>
            <a:ln w="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204847" y="165346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0" y="0"/>
                  </a:moveTo>
                  <a:lnTo>
                    <a:pt x="0" y="29695"/>
                  </a:lnTo>
                  <a:lnTo>
                    <a:pt x="29683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2581873" y="1415996"/>
            <a:ext cx="65405" cy="2635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600" spc="10" dirty="0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10" dirty="0">
                <a:latin typeface="Times New Roman"/>
                <a:cs typeface="Times New Roman"/>
              </a:rPr>
              <a:t>0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2666422" y="1539055"/>
            <a:ext cx="544830" cy="142240"/>
            <a:chOff x="2666422" y="1539055"/>
            <a:chExt cx="544830" cy="142240"/>
          </a:xfrm>
        </p:grpSpPr>
        <p:sp>
          <p:nvSpPr>
            <p:cNvPr id="106" name="object 106"/>
            <p:cNvSpPr/>
            <p:nvPr/>
          </p:nvSpPr>
          <p:spPr>
            <a:xfrm>
              <a:off x="2671502" y="1573830"/>
              <a:ext cx="534670" cy="89535"/>
            </a:xfrm>
            <a:custGeom>
              <a:avLst/>
              <a:gdLst/>
              <a:ahLst/>
              <a:cxnLst/>
              <a:rect l="l" t="t" r="r" b="b"/>
              <a:pathLst>
                <a:path w="534669" h="89535">
                  <a:moveTo>
                    <a:pt x="0" y="89084"/>
                  </a:moveTo>
                  <a:lnTo>
                    <a:pt x="59365" y="89084"/>
                  </a:lnTo>
                  <a:lnTo>
                    <a:pt x="59365" y="0"/>
                  </a:lnTo>
                  <a:lnTo>
                    <a:pt x="148416" y="0"/>
                  </a:lnTo>
                  <a:lnTo>
                    <a:pt x="148416" y="89084"/>
                  </a:lnTo>
                  <a:lnTo>
                    <a:pt x="207783" y="89084"/>
                  </a:lnTo>
                  <a:lnTo>
                    <a:pt x="207783" y="0"/>
                  </a:lnTo>
                  <a:lnTo>
                    <a:pt x="356199" y="0"/>
                  </a:lnTo>
                  <a:lnTo>
                    <a:pt x="356199" y="89084"/>
                  </a:lnTo>
                  <a:lnTo>
                    <a:pt x="415567" y="89084"/>
                  </a:lnTo>
                  <a:lnTo>
                    <a:pt x="415567" y="0"/>
                  </a:lnTo>
                  <a:lnTo>
                    <a:pt x="534299" y="0"/>
                  </a:lnTo>
                </a:path>
              </a:pathLst>
            </a:custGeom>
            <a:ln w="989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671502" y="1544135"/>
              <a:ext cx="534670" cy="132080"/>
            </a:xfrm>
            <a:custGeom>
              <a:avLst/>
              <a:gdLst/>
              <a:ahLst/>
              <a:cxnLst/>
              <a:rect l="l" t="t" r="r" b="b"/>
              <a:pathLst>
                <a:path w="534669" h="132080">
                  <a:moveTo>
                    <a:pt x="0" y="118779"/>
                  </a:moveTo>
                  <a:lnTo>
                    <a:pt x="7420" y="123999"/>
                  </a:lnTo>
                  <a:lnTo>
                    <a:pt x="14841" y="127131"/>
                  </a:lnTo>
                  <a:lnTo>
                    <a:pt x="22262" y="126087"/>
                  </a:lnTo>
                  <a:lnTo>
                    <a:pt x="29683" y="118779"/>
                  </a:lnTo>
                  <a:lnTo>
                    <a:pt x="35712" y="100684"/>
                  </a:lnTo>
                  <a:lnTo>
                    <a:pt x="40814" y="74237"/>
                  </a:lnTo>
                  <a:lnTo>
                    <a:pt x="47771" y="47790"/>
                  </a:lnTo>
                  <a:lnTo>
                    <a:pt x="59365" y="29694"/>
                  </a:lnTo>
                  <a:lnTo>
                    <a:pt x="79541" y="21343"/>
                  </a:lnTo>
                  <a:lnTo>
                    <a:pt x="105746" y="18559"/>
                  </a:lnTo>
                  <a:lnTo>
                    <a:pt x="131023" y="21343"/>
                  </a:lnTo>
                  <a:lnTo>
                    <a:pt x="148416" y="29694"/>
                  </a:lnTo>
                  <a:lnTo>
                    <a:pt x="153286" y="47790"/>
                  </a:lnTo>
                  <a:lnTo>
                    <a:pt x="150271" y="74237"/>
                  </a:lnTo>
                  <a:lnTo>
                    <a:pt x="146329" y="100684"/>
                  </a:lnTo>
                  <a:lnTo>
                    <a:pt x="148416" y="118779"/>
                  </a:lnTo>
                  <a:lnTo>
                    <a:pt x="160475" y="127827"/>
                  </a:lnTo>
                  <a:lnTo>
                    <a:pt x="178099" y="131771"/>
                  </a:lnTo>
                  <a:lnTo>
                    <a:pt x="195724" y="129219"/>
                  </a:lnTo>
                  <a:lnTo>
                    <a:pt x="207783" y="118779"/>
                  </a:lnTo>
                  <a:lnTo>
                    <a:pt x="208478" y="93260"/>
                  </a:lnTo>
                  <a:lnTo>
                    <a:pt x="202217" y="55678"/>
                  </a:lnTo>
                  <a:lnTo>
                    <a:pt x="198739" y="19951"/>
                  </a:lnTo>
                  <a:lnTo>
                    <a:pt x="207783" y="0"/>
                  </a:lnTo>
                  <a:lnTo>
                    <a:pt x="237930" y="2320"/>
                  </a:lnTo>
                  <a:lnTo>
                    <a:pt x="281991" y="18559"/>
                  </a:lnTo>
                  <a:lnTo>
                    <a:pt x="326052" y="40366"/>
                  </a:lnTo>
                  <a:lnTo>
                    <a:pt x="356199" y="59389"/>
                  </a:lnTo>
                  <a:lnTo>
                    <a:pt x="365244" y="75629"/>
                  </a:lnTo>
                  <a:lnTo>
                    <a:pt x="361765" y="92796"/>
                  </a:lnTo>
                  <a:lnTo>
                    <a:pt x="355504" y="108108"/>
                  </a:lnTo>
                  <a:lnTo>
                    <a:pt x="356199" y="118779"/>
                  </a:lnTo>
                  <a:lnTo>
                    <a:pt x="368258" y="125043"/>
                  </a:lnTo>
                  <a:lnTo>
                    <a:pt x="385883" y="128059"/>
                  </a:lnTo>
                  <a:lnTo>
                    <a:pt x="403507" y="126435"/>
                  </a:lnTo>
                  <a:lnTo>
                    <a:pt x="415567" y="118779"/>
                  </a:lnTo>
                  <a:lnTo>
                    <a:pt x="416958" y="100684"/>
                  </a:lnTo>
                  <a:lnTo>
                    <a:pt x="411856" y="74237"/>
                  </a:lnTo>
                  <a:lnTo>
                    <a:pt x="408610" y="47790"/>
                  </a:lnTo>
                  <a:lnTo>
                    <a:pt x="415567" y="29694"/>
                  </a:lnTo>
                  <a:lnTo>
                    <a:pt x="435510" y="22387"/>
                  </a:lnTo>
                  <a:lnTo>
                    <a:pt x="463801" y="21343"/>
                  </a:lnTo>
                  <a:lnTo>
                    <a:pt x="497659" y="24475"/>
                  </a:lnTo>
                  <a:lnTo>
                    <a:pt x="534299" y="29694"/>
                  </a:lnTo>
                </a:path>
              </a:pathLst>
            </a:custGeom>
            <a:ln w="9898">
              <a:solidFill>
                <a:srgbClr val="00A9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/>
          <p:nvPr/>
        </p:nvSpPr>
        <p:spPr>
          <a:xfrm>
            <a:off x="1662268" y="2126279"/>
            <a:ext cx="504825" cy="298450"/>
          </a:xfrm>
          <a:custGeom>
            <a:avLst/>
            <a:gdLst/>
            <a:ahLst/>
            <a:cxnLst/>
            <a:rect l="l" t="t" r="r" b="b"/>
            <a:pathLst>
              <a:path w="504825" h="298450">
                <a:moveTo>
                  <a:pt x="0" y="298186"/>
                </a:moveTo>
                <a:lnTo>
                  <a:pt x="29683" y="298186"/>
                </a:lnTo>
                <a:lnTo>
                  <a:pt x="29683" y="268491"/>
                </a:lnTo>
                <a:lnTo>
                  <a:pt x="59366" y="268491"/>
                </a:lnTo>
                <a:lnTo>
                  <a:pt x="59366" y="209101"/>
                </a:lnTo>
                <a:lnTo>
                  <a:pt x="89050" y="209101"/>
                </a:lnTo>
                <a:lnTo>
                  <a:pt x="89050" y="149711"/>
                </a:lnTo>
                <a:lnTo>
                  <a:pt x="118732" y="149711"/>
                </a:lnTo>
                <a:lnTo>
                  <a:pt x="118732" y="120017"/>
                </a:lnTo>
                <a:lnTo>
                  <a:pt x="148416" y="120017"/>
                </a:lnTo>
                <a:lnTo>
                  <a:pt x="148416" y="60627"/>
                </a:lnTo>
                <a:lnTo>
                  <a:pt x="178099" y="60627"/>
                </a:lnTo>
                <a:lnTo>
                  <a:pt x="178099" y="30932"/>
                </a:lnTo>
                <a:lnTo>
                  <a:pt x="178099" y="1237"/>
                </a:lnTo>
                <a:lnTo>
                  <a:pt x="207783" y="1237"/>
                </a:lnTo>
                <a:lnTo>
                  <a:pt x="237466" y="1237"/>
                </a:lnTo>
                <a:lnTo>
                  <a:pt x="237466" y="30932"/>
                </a:lnTo>
                <a:lnTo>
                  <a:pt x="237466" y="60627"/>
                </a:lnTo>
                <a:lnTo>
                  <a:pt x="237466" y="90322"/>
                </a:lnTo>
                <a:lnTo>
                  <a:pt x="267150" y="90322"/>
                </a:lnTo>
                <a:lnTo>
                  <a:pt x="267150" y="120017"/>
                </a:lnTo>
                <a:lnTo>
                  <a:pt x="267150" y="149711"/>
                </a:lnTo>
                <a:lnTo>
                  <a:pt x="296833" y="149711"/>
                </a:lnTo>
                <a:lnTo>
                  <a:pt x="326516" y="149711"/>
                </a:lnTo>
                <a:lnTo>
                  <a:pt x="326516" y="120017"/>
                </a:lnTo>
                <a:lnTo>
                  <a:pt x="356199" y="120017"/>
                </a:lnTo>
                <a:lnTo>
                  <a:pt x="356199" y="90322"/>
                </a:lnTo>
                <a:lnTo>
                  <a:pt x="385882" y="90322"/>
                </a:lnTo>
                <a:lnTo>
                  <a:pt x="385882" y="60627"/>
                </a:lnTo>
                <a:lnTo>
                  <a:pt x="415566" y="60627"/>
                </a:lnTo>
                <a:lnTo>
                  <a:pt x="415566" y="30932"/>
                </a:lnTo>
                <a:lnTo>
                  <a:pt x="445250" y="30932"/>
                </a:lnTo>
                <a:lnTo>
                  <a:pt x="445250" y="1237"/>
                </a:lnTo>
                <a:lnTo>
                  <a:pt x="445250" y="0"/>
                </a:lnTo>
                <a:lnTo>
                  <a:pt x="445250" y="1237"/>
                </a:lnTo>
                <a:lnTo>
                  <a:pt x="474933" y="1237"/>
                </a:lnTo>
                <a:lnTo>
                  <a:pt x="504617" y="1237"/>
                </a:lnTo>
              </a:path>
            </a:pathLst>
          </a:custGeom>
          <a:ln w="4157">
            <a:solidFill>
              <a:srgbClr val="00A9D6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794687" y="1994676"/>
            <a:ext cx="57150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550" i="1" spc="-10" dirty="0">
                <a:latin typeface="Times New Roman"/>
                <a:cs typeface="Times New Roman"/>
              </a:rPr>
              <a:t>Digitized</a:t>
            </a:r>
            <a:r>
              <a:rPr sz="550" i="1" spc="20" dirty="0">
                <a:latin typeface="Times New Roman"/>
                <a:cs typeface="Times New Roman"/>
              </a:rPr>
              <a:t> </a:t>
            </a:r>
            <a:r>
              <a:rPr sz="550" i="1" spc="-10" dirty="0">
                <a:latin typeface="Times New Roman"/>
                <a:cs typeface="Times New Roman"/>
              </a:rPr>
              <a:t>signal</a:t>
            </a:r>
            <a:r>
              <a:rPr sz="550" i="1" spc="20" dirty="0">
                <a:latin typeface="Times New Roman"/>
                <a:cs typeface="Times New Roman"/>
              </a:rPr>
              <a:t> </a:t>
            </a:r>
            <a:r>
              <a:rPr sz="550" i="1" spc="-25" dirty="0">
                <a:latin typeface="Times New Roman"/>
                <a:cs typeface="Times New Roman"/>
              </a:rPr>
              <a:t>not</a:t>
            </a:r>
            <a:r>
              <a:rPr sz="550" i="1" spc="200" dirty="0">
                <a:latin typeface="Times New Roman"/>
                <a:cs typeface="Times New Roman"/>
              </a:rPr>
              <a:t> </a:t>
            </a:r>
            <a:r>
              <a:rPr sz="550" i="1" dirty="0">
                <a:latin typeface="Times New Roman"/>
                <a:cs typeface="Times New Roman"/>
              </a:rPr>
              <a:t>perfect</a:t>
            </a:r>
            <a:r>
              <a:rPr sz="550" i="1" spc="-20" dirty="0">
                <a:latin typeface="Times New Roman"/>
                <a:cs typeface="Times New Roman"/>
              </a:rPr>
              <a:t> </a:t>
            </a:r>
            <a:r>
              <a:rPr sz="550" i="1" spc="-10" dirty="0">
                <a:latin typeface="Times New Roman"/>
                <a:cs typeface="Times New Roman"/>
              </a:rPr>
              <a:t>re-creation,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794687" y="2162947"/>
            <a:ext cx="670560" cy="2724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7400"/>
              </a:lnSpc>
              <a:spcBef>
                <a:spcPts val="110"/>
              </a:spcBef>
            </a:pPr>
            <a:r>
              <a:rPr sz="550" i="1" dirty="0">
                <a:latin typeface="Times New Roman"/>
                <a:cs typeface="Times New Roman"/>
              </a:rPr>
              <a:t>but</a:t>
            </a:r>
            <a:r>
              <a:rPr sz="550" i="1" spc="-20" dirty="0">
                <a:latin typeface="Times New Roman"/>
                <a:cs typeface="Times New Roman"/>
              </a:rPr>
              <a:t> </a:t>
            </a:r>
            <a:r>
              <a:rPr sz="550" i="1" dirty="0">
                <a:latin typeface="Times New Roman"/>
                <a:cs typeface="Times New Roman"/>
              </a:rPr>
              <a:t>higher</a:t>
            </a:r>
            <a:r>
              <a:rPr sz="550" i="1" spc="-15" dirty="0">
                <a:latin typeface="Times New Roman"/>
                <a:cs typeface="Times New Roman"/>
              </a:rPr>
              <a:t> </a:t>
            </a:r>
            <a:r>
              <a:rPr sz="550" i="1" spc="-10" dirty="0">
                <a:latin typeface="Times New Roman"/>
                <a:cs typeface="Times New Roman"/>
              </a:rPr>
              <a:t>sampling</a:t>
            </a:r>
            <a:r>
              <a:rPr sz="550" i="1" spc="200" dirty="0">
                <a:latin typeface="Times New Roman"/>
                <a:cs typeface="Times New Roman"/>
              </a:rPr>
              <a:t> </a:t>
            </a:r>
            <a:r>
              <a:rPr sz="550" i="1" dirty="0">
                <a:latin typeface="Times New Roman"/>
                <a:cs typeface="Times New Roman"/>
              </a:rPr>
              <a:t>rate</a:t>
            </a:r>
            <a:r>
              <a:rPr sz="550" i="1" spc="-20" dirty="0">
                <a:latin typeface="Times New Roman"/>
                <a:cs typeface="Times New Roman"/>
              </a:rPr>
              <a:t> </a:t>
            </a:r>
            <a:r>
              <a:rPr sz="550" i="1" dirty="0">
                <a:latin typeface="Times New Roman"/>
                <a:cs typeface="Times New Roman"/>
              </a:rPr>
              <a:t>and</a:t>
            </a:r>
            <a:r>
              <a:rPr sz="550" i="1" spc="-15" dirty="0">
                <a:latin typeface="Times New Roman"/>
                <a:cs typeface="Times New Roman"/>
              </a:rPr>
              <a:t> </a:t>
            </a:r>
            <a:r>
              <a:rPr sz="550" i="1" spc="-10" dirty="0">
                <a:latin typeface="Times New Roman"/>
                <a:cs typeface="Times New Roman"/>
              </a:rPr>
              <a:t>more</a:t>
            </a:r>
            <a:r>
              <a:rPr sz="550" i="1" spc="-15" dirty="0">
                <a:latin typeface="Times New Roman"/>
                <a:cs typeface="Times New Roman"/>
              </a:rPr>
              <a:t> </a:t>
            </a:r>
            <a:r>
              <a:rPr sz="550" i="1" dirty="0">
                <a:latin typeface="Times New Roman"/>
                <a:cs typeface="Times New Roman"/>
              </a:rPr>
              <a:t>bits</a:t>
            </a:r>
            <a:r>
              <a:rPr sz="550" i="1" spc="-15" dirty="0">
                <a:latin typeface="Times New Roman"/>
                <a:cs typeface="Times New Roman"/>
              </a:rPr>
              <a:t> </a:t>
            </a:r>
            <a:r>
              <a:rPr sz="550" i="1" spc="-25" dirty="0">
                <a:latin typeface="Times New Roman"/>
                <a:cs typeface="Times New Roman"/>
              </a:rPr>
              <a:t>per</a:t>
            </a:r>
            <a:r>
              <a:rPr sz="550" i="1" spc="200" dirty="0">
                <a:latin typeface="Times New Roman"/>
                <a:cs typeface="Times New Roman"/>
              </a:rPr>
              <a:t> </a:t>
            </a:r>
            <a:r>
              <a:rPr sz="550" i="1" dirty="0">
                <a:latin typeface="Times New Roman"/>
                <a:cs typeface="Times New Roman"/>
              </a:rPr>
              <a:t>encoding</a:t>
            </a:r>
            <a:r>
              <a:rPr sz="550" i="1" spc="-25" dirty="0">
                <a:latin typeface="Times New Roman"/>
                <a:cs typeface="Times New Roman"/>
              </a:rPr>
              <a:t> </a:t>
            </a:r>
            <a:r>
              <a:rPr sz="550" i="1" dirty="0">
                <a:latin typeface="Times New Roman"/>
                <a:cs typeface="Times New Roman"/>
              </a:rPr>
              <a:t>brings</a:t>
            </a:r>
            <a:r>
              <a:rPr sz="550" i="1" spc="-20" dirty="0">
                <a:latin typeface="Times New Roman"/>
                <a:cs typeface="Times New Roman"/>
              </a:rPr>
              <a:t> closer.</a:t>
            </a:r>
            <a:endParaRPr sz="550">
              <a:latin typeface="Times New Roman"/>
              <a:cs typeface="Times New Roman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1363211" y="591675"/>
            <a:ext cx="509270" cy="1608455"/>
            <a:chOff x="1363211" y="591675"/>
            <a:chExt cx="509270" cy="1608455"/>
          </a:xfrm>
        </p:grpSpPr>
        <p:sp>
          <p:nvSpPr>
            <p:cNvPr id="112" name="object 112"/>
            <p:cNvSpPr/>
            <p:nvPr/>
          </p:nvSpPr>
          <p:spPr>
            <a:xfrm>
              <a:off x="1365434" y="2167728"/>
              <a:ext cx="445770" cy="29845"/>
            </a:xfrm>
            <a:custGeom>
              <a:avLst/>
              <a:gdLst/>
              <a:ahLst/>
              <a:cxnLst/>
              <a:rect l="l" t="t" r="r" b="b"/>
              <a:pathLst>
                <a:path w="445769" h="29844">
                  <a:moveTo>
                    <a:pt x="445250" y="29694"/>
                  </a:moveTo>
                  <a:lnTo>
                    <a:pt x="0" y="0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370149" y="593898"/>
              <a:ext cx="500380" cy="1544320"/>
            </a:xfrm>
            <a:custGeom>
              <a:avLst/>
              <a:gdLst/>
              <a:ahLst/>
              <a:cxnLst/>
              <a:rect l="l" t="t" r="r" b="b"/>
              <a:pathLst>
                <a:path w="500380" h="1544320">
                  <a:moveTo>
                    <a:pt x="499902" y="1544135"/>
                  </a:moveTo>
                  <a:lnTo>
                    <a:pt x="464845" y="1535225"/>
                  </a:lnTo>
                  <a:lnTo>
                    <a:pt x="415066" y="1522551"/>
                  </a:lnTo>
                  <a:lnTo>
                    <a:pt x="356664" y="1507712"/>
                  </a:lnTo>
                  <a:lnTo>
                    <a:pt x="295737" y="1492306"/>
                  </a:lnTo>
                  <a:lnTo>
                    <a:pt x="238383" y="1477931"/>
                  </a:lnTo>
                  <a:lnTo>
                    <a:pt x="190700" y="1466185"/>
                  </a:lnTo>
                  <a:lnTo>
                    <a:pt x="143004" y="1461182"/>
                  </a:lnTo>
                  <a:lnTo>
                    <a:pt x="99137" y="1463869"/>
                  </a:lnTo>
                  <a:lnTo>
                    <a:pt x="60999" y="1465161"/>
                  </a:lnTo>
                  <a:lnTo>
                    <a:pt x="30489" y="1455970"/>
                  </a:lnTo>
                  <a:lnTo>
                    <a:pt x="9508" y="1427211"/>
                  </a:lnTo>
                  <a:lnTo>
                    <a:pt x="2406" y="1399581"/>
                  </a:lnTo>
                  <a:lnTo>
                    <a:pt x="0" y="1368102"/>
                  </a:lnTo>
                  <a:lnTo>
                    <a:pt x="1420" y="1331939"/>
                  </a:lnTo>
                  <a:lnTo>
                    <a:pt x="5797" y="1290259"/>
                  </a:lnTo>
                  <a:lnTo>
                    <a:pt x="12261" y="1242228"/>
                  </a:lnTo>
                  <a:lnTo>
                    <a:pt x="19943" y="1187013"/>
                  </a:lnTo>
                  <a:lnTo>
                    <a:pt x="27973" y="1123779"/>
                  </a:lnTo>
                  <a:lnTo>
                    <a:pt x="35481" y="1051694"/>
                  </a:lnTo>
                  <a:lnTo>
                    <a:pt x="38561" y="1012868"/>
                  </a:lnTo>
                  <a:lnTo>
                    <a:pt x="41327" y="969125"/>
                  </a:lnTo>
                  <a:lnTo>
                    <a:pt x="43889" y="921163"/>
                  </a:lnTo>
                  <a:lnTo>
                    <a:pt x="46355" y="869678"/>
                  </a:lnTo>
                  <a:lnTo>
                    <a:pt x="48835" y="815367"/>
                  </a:lnTo>
                  <a:lnTo>
                    <a:pt x="51440" y="758926"/>
                  </a:lnTo>
                  <a:lnTo>
                    <a:pt x="54278" y="701051"/>
                  </a:lnTo>
                  <a:lnTo>
                    <a:pt x="57459" y="642440"/>
                  </a:lnTo>
                  <a:lnTo>
                    <a:pt x="61092" y="583789"/>
                  </a:lnTo>
                  <a:lnTo>
                    <a:pt x="65287" y="525794"/>
                  </a:lnTo>
                  <a:lnTo>
                    <a:pt x="70153" y="469153"/>
                  </a:lnTo>
                  <a:lnTo>
                    <a:pt x="75800" y="414561"/>
                  </a:lnTo>
                  <a:lnTo>
                    <a:pt x="82338" y="362715"/>
                  </a:lnTo>
                  <a:lnTo>
                    <a:pt x="89876" y="314313"/>
                  </a:lnTo>
                  <a:lnTo>
                    <a:pt x="98523" y="270050"/>
                  </a:lnTo>
                  <a:lnTo>
                    <a:pt x="108389" y="230623"/>
                  </a:lnTo>
                  <a:lnTo>
                    <a:pt x="146144" y="145215"/>
                  </a:lnTo>
                  <a:lnTo>
                    <a:pt x="179576" y="105999"/>
                  </a:lnTo>
                  <a:lnTo>
                    <a:pt x="217910" y="76986"/>
                  </a:lnTo>
                  <a:lnTo>
                    <a:pt x="259175" y="56085"/>
                  </a:lnTo>
                  <a:lnTo>
                    <a:pt x="301402" y="41202"/>
                  </a:lnTo>
                  <a:lnTo>
                    <a:pt x="342621" y="30244"/>
                  </a:lnTo>
                  <a:lnTo>
                    <a:pt x="380863" y="21120"/>
                  </a:lnTo>
                  <a:lnTo>
                    <a:pt x="414157" y="11736"/>
                  </a:lnTo>
                  <a:lnTo>
                    <a:pt x="440535" y="0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3377139" y="1311693"/>
            <a:ext cx="4572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i="1" spc="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69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32" y="2605722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4298" y="90391"/>
            <a:ext cx="2600325" cy="297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40" dirty="0"/>
              <a:t> </a:t>
            </a:r>
            <a:r>
              <a:rPr dirty="0"/>
              <a:t>Logic</a:t>
            </a:r>
            <a:r>
              <a:rPr spc="-35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spc="-10" dirty="0"/>
              <a:t>Introduction</a:t>
            </a:r>
          </a:p>
          <a:p>
            <a:pPr marL="12700">
              <a:lnSpc>
                <a:spcPts val="894"/>
              </a:lnSpc>
            </a:pPr>
            <a:r>
              <a:rPr sz="800" i="1" spc="-10" dirty="0">
                <a:latin typeface="Tahoma"/>
                <a:cs typeface="Tahoma"/>
              </a:rPr>
              <a:t>How</a:t>
            </a:r>
            <a:r>
              <a:rPr sz="800" i="1" spc="-45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Do</a:t>
            </a:r>
            <a:r>
              <a:rPr sz="800" i="1" spc="-40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We</a:t>
            </a:r>
            <a:r>
              <a:rPr sz="800" i="1" spc="-45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Encode</a:t>
            </a:r>
            <a:r>
              <a:rPr sz="800" i="1" spc="-40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Data</a:t>
            </a:r>
            <a:r>
              <a:rPr sz="800" i="1" spc="-45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as</a:t>
            </a:r>
            <a:r>
              <a:rPr sz="800" i="1" spc="-40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Binary</a:t>
            </a:r>
            <a:r>
              <a:rPr sz="800" i="1" spc="-40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for</a:t>
            </a:r>
            <a:r>
              <a:rPr sz="800" i="1" spc="-45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Our</a:t>
            </a:r>
            <a:r>
              <a:rPr sz="800" i="1" spc="-40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Digital</a:t>
            </a:r>
            <a:r>
              <a:rPr sz="800" i="1" spc="-45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System?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3255" y="611141"/>
            <a:ext cx="1464945" cy="14884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235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Some</a:t>
            </a:r>
            <a:r>
              <a:rPr sz="750" spc="7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inputs</a:t>
            </a:r>
            <a:r>
              <a:rPr sz="750" spc="7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inherently</a:t>
            </a:r>
            <a:r>
              <a:rPr sz="750" spc="7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binary</a:t>
            </a:r>
            <a:endParaRPr sz="750">
              <a:latin typeface="Tahoma"/>
              <a:cs typeface="Tahoma"/>
            </a:endParaRPr>
          </a:p>
          <a:p>
            <a:pPr marL="304165" marR="204470" lvl="1" indent="-114300">
              <a:lnSpc>
                <a:spcPts val="730"/>
              </a:lnSpc>
              <a:spcBef>
                <a:spcPts val="225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Button: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not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pressed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spc="-20" dirty="0">
                <a:latin typeface="Tahoma"/>
                <a:cs typeface="Tahoma"/>
              </a:rPr>
              <a:t>(0),</a:t>
            </a:r>
            <a:r>
              <a:rPr sz="700" dirty="0">
                <a:latin typeface="Tahoma"/>
                <a:cs typeface="Tahoma"/>
              </a:rPr>
              <a:t> pressed </a:t>
            </a:r>
            <a:r>
              <a:rPr sz="700" spc="-25" dirty="0">
                <a:latin typeface="Tahoma"/>
                <a:cs typeface="Tahoma"/>
              </a:rPr>
              <a:t>(1)</a:t>
            </a:r>
            <a:endParaRPr sz="700">
              <a:latin typeface="Tahoma"/>
              <a:cs typeface="Tahoma"/>
            </a:endParaRPr>
          </a:p>
          <a:p>
            <a:pPr marL="146050" marR="12065" indent="-146685" algn="r">
              <a:lnSpc>
                <a:spcPct val="100000"/>
              </a:lnSpc>
              <a:spcBef>
                <a:spcPts val="135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Some</a:t>
            </a:r>
            <a:r>
              <a:rPr sz="750" spc="7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inputs</a:t>
            </a:r>
            <a:r>
              <a:rPr sz="750" spc="7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inherently</a:t>
            </a:r>
            <a:r>
              <a:rPr sz="750" spc="7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digital</a:t>
            </a:r>
            <a:endParaRPr sz="750">
              <a:latin typeface="Tahoma"/>
              <a:cs typeface="Tahoma"/>
            </a:endParaRPr>
          </a:p>
          <a:p>
            <a:pPr marL="111125" marR="27305" lvl="1" indent="-111760" algn="r">
              <a:lnSpc>
                <a:spcPct val="100000"/>
              </a:lnSpc>
              <a:spcBef>
                <a:spcPts val="75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111760" algn="l"/>
              </a:tabLst>
            </a:pPr>
            <a:r>
              <a:rPr sz="700" dirty="0">
                <a:latin typeface="Tahoma"/>
                <a:cs typeface="Tahoma"/>
              </a:rPr>
              <a:t>Just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need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encoding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in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binary</a:t>
            </a:r>
            <a:endParaRPr sz="700">
              <a:latin typeface="Tahoma"/>
              <a:cs typeface="Tahoma"/>
            </a:endParaRPr>
          </a:p>
          <a:p>
            <a:pPr marL="304165" marR="207645" lvl="1" indent="-114300">
              <a:lnSpc>
                <a:spcPct val="89700"/>
              </a:lnSpc>
              <a:spcBef>
                <a:spcPts val="185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e.g.,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multi-button</a:t>
            </a:r>
            <a:r>
              <a:rPr sz="700" spc="-10" dirty="0">
                <a:latin typeface="Tahoma"/>
                <a:cs typeface="Tahoma"/>
              </a:rPr>
              <a:t> input: </a:t>
            </a:r>
            <a:r>
              <a:rPr sz="700" dirty="0">
                <a:latin typeface="Tahoma"/>
                <a:cs typeface="Tahoma"/>
              </a:rPr>
              <a:t>encode</a:t>
            </a:r>
            <a:r>
              <a:rPr sz="700" spc="-2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red=001, </a:t>
            </a:r>
            <a:r>
              <a:rPr sz="700" dirty="0">
                <a:latin typeface="Tahoma"/>
                <a:cs typeface="Tahoma"/>
              </a:rPr>
              <a:t>blue=010, </a:t>
            </a:r>
            <a:r>
              <a:rPr sz="700" spc="-25" dirty="0">
                <a:latin typeface="Tahoma"/>
                <a:cs typeface="Tahoma"/>
              </a:rPr>
              <a:t>...</a:t>
            </a:r>
            <a:endParaRPr sz="70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145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Some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inputs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analog</a:t>
            </a:r>
            <a:endParaRPr sz="750">
              <a:latin typeface="Tahoma"/>
              <a:cs typeface="Tahoma"/>
            </a:endParaRPr>
          </a:p>
          <a:p>
            <a:pPr marL="304165" marR="284480" lvl="1" indent="-114300">
              <a:lnSpc>
                <a:spcPts val="770"/>
              </a:lnSpc>
              <a:spcBef>
                <a:spcPts val="160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Need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analog-to-</a:t>
            </a:r>
            <a:r>
              <a:rPr sz="700" spc="-10" dirty="0">
                <a:latin typeface="Tahoma"/>
                <a:cs typeface="Tahoma"/>
              </a:rPr>
              <a:t>digital conversion</a:t>
            </a:r>
            <a:endParaRPr sz="700">
              <a:latin typeface="Tahoma"/>
              <a:cs typeface="Tahoma"/>
            </a:endParaRPr>
          </a:p>
          <a:p>
            <a:pPr marL="304165" marR="31115" lvl="1" indent="-114300">
              <a:lnSpc>
                <a:spcPts val="770"/>
              </a:lnSpc>
              <a:spcBef>
                <a:spcPts val="135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As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done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in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earlier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slide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-</a:t>
            </a:r>
            <a:r>
              <a:rPr sz="700" spc="-50" dirty="0">
                <a:latin typeface="Tahoma"/>
                <a:cs typeface="Tahoma"/>
              </a:rPr>
              <a:t>-</a:t>
            </a:r>
            <a:r>
              <a:rPr sz="700" dirty="0">
                <a:latin typeface="Tahoma"/>
                <a:cs typeface="Tahoma"/>
              </a:rPr>
              <a:t> sample</a:t>
            </a:r>
            <a:r>
              <a:rPr sz="700" spc="-2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and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encode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with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spc="-20" dirty="0">
                <a:latin typeface="Tahoma"/>
                <a:cs typeface="Tahoma"/>
              </a:rPr>
              <a:t>bits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19483" y="643641"/>
            <a:ext cx="19685" cy="75565"/>
            <a:chOff x="2919483" y="643641"/>
            <a:chExt cx="19685" cy="75565"/>
          </a:xfrm>
        </p:grpSpPr>
        <p:sp>
          <p:nvSpPr>
            <p:cNvPr id="11" name="object 11"/>
            <p:cNvSpPr/>
            <p:nvPr/>
          </p:nvSpPr>
          <p:spPr>
            <a:xfrm>
              <a:off x="2928758" y="645864"/>
              <a:ext cx="635" cy="51435"/>
            </a:xfrm>
            <a:custGeom>
              <a:avLst/>
              <a:gdLst/>
              <a:ahLst/>
              <a:cxnLst/>
              <a:rect l="l" t="t" r="r" b="b"/>
              <a:pathLst>
                <a:path w="635" h="51434">
                  <a:moveTo>
                    <a:pt x="0" y="0"/>
                  </a:moveTo>
                  <a:lnTo>
                    <a:pt x="618" y="51347"/>
                  </a:lnTo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19483" y="684220"/>
              <a:ext cx="19685" cy="34925"/>
            </a:xfrm>
            <a:custGeom>
              <a:avLst/>
              <a:gdLst/>
              <a:ahLst/>
              <a:cxnLst/>
              <a:rect l="l" t="t" r="r" b="b"/>
              <a:pathLst>
                <a:path w="19685" h="34925">
                  <a:moveTo>
                    <a:pt x="19170" y="0"/>
                  </a:moveTo>
                  <a:lnTo>
                    <a:pt x="0" y="0"/>
                  </a:lnTo>
                  <a:lnTo>
                    <a:pt x="8848" y="34644"/>
                  </a:lnTo>
                  <a:lnTo>
                    <a:pt x="19170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906164" y="708021"/>
            <a:ext cx="45085" cy="673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spc="10" dirty="0">
                <a:latin typeface="Arial"/>
                <a:cs typeface="Arial"/>
              </a:rPr>
              <a:t>0</a:t>
            </a:r>
            <a:endParaRPr sz="2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42186" y="428972"/>
            <a:ext cx="173990" cy="78105"/>
            <a:chOff x="2842186" y="428972"/>
            <a:chExt cx="173990" cy="78105"/>
          </a:xfrm>
        </p:grpSpPr>
        <p:sp>
          <p:nvSpPr>
            <p:cNvPr id="15" name="object 15"/>
            <p:cNvSpPr/>
            <p:nvPr/>
          </p:nvSpPr>
          <p:spPr>
            <a:xfrm>
              <a:off x="2844409" y="431195"/>
              <a:ext cx="169545" cy="73660"/>
            </a:xfrm>
            <a:custGeom>
              <a:avLst/>
              <a:gdLst/>
              <a:ahLst/>
              <a:cxnLst/>
              <a:rect l="l" t="t" r="r" b="b"/>
              <a:pathLst>
                <a:path w="169544" h="73659">
                  <a:moveTo>
                    <a:pt x="109837" y="0"/>
                  </a:moveTo>
                  <a:lnTo>
                    <a:pt x="60716" y="0"/>
                  </a:lnTo>
                  <a:lnTo>
                    <a:pt x="16723" y="11502"/>
                  </a:lnTo>
                  <a:lnTo>
                    <a:pt x="605" y="36809"/>
                  </a:lnTo>
                  <a:lnTo>
                    <a:pt x="0" y="62115"/>
                  </a:lnTo>
                  <a:lnTo>
                    <a:pt x="2545" y="73618"/>
                  </a:lnTo>
                  <a:lnTo>
                    <a:pt x="166715" y="73618"/>
                  </a:lnTo>
                  <a:lnTo>
                    <a:pt x="169462" y="62115"/>
                  </a:lnTo>
                  <a:lnTo>
                    <a:pt x="169301" y="36809"/>
                  </a:lnTo>
                  <a:lnTo>
                    <a:pt x="153627" y="11502"/>
                  </a:lnTo>
                  <a:lnTo>
                    <a:pt x="109837" y="0"/>
                  </a:lnTo>
                  <a:close/>
                </a:path>
              </a:pathLst>
            </a:custGeom>
            <a:solidFill>
              <a:srgbClr val="74B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44408" y="431195"/>
              <a:ext cx="169545" cy="73660"/>
            </a:xfrm>
            <a:custGeom>
              <a:avLst/>
              <a:gdLst/>
              <a:ahLst/>
              <a:cxnLst/>
              <a:rect l="l" t="t" r="r" b="b"/>
              <a:pathLst>
                <a:path w="169544" h="73659">
                  <a:moveTo>
                    <a:pt x="166716" y="73618"/>
                  </a:moveTo>
                  <a:lnTo>
                    <a:pt x="169463" y="62115"/>
                  </a:lnTo>
                  <a:lnTo>
                    <a:pt x="169302" y="36809"/>
                  </a:lnTo>
                  <a:lnTo>
                    <a:pt x="153628" y="11502"/>
                  </a:lnTo>
                  <a:lnTo>
                    <a:pt x="109838" y="0"/>
                  </a:lnTo>
                  <a:lnTo>
                    <a:pt x="81439" y="0"/>
                  </a:lnTo>
                  <a:lnTo>
                    <a:pt x="66856" y="0"/>
                  </a:lnTo>
                  <a:lnTo>
                    <a:pt x="61483" y="0"/>
                  </a:lnTo>
                  <a:lnTo>
                    <a:pt x="60715" y="0"/>
                  </a:lnTo>
                  <a:lnTo>
                    <a:pt x="16724" y="11502"/>
                  </a:lnTo>
                  <a:lnTo>
                    <a:pt x="605" y="36809"/>
                  </a:lnTo>
                  <a:lnTo>
                    <a:pt x="0" y="62115"/>
                  </a:lnTo>
                  <a:lnTo>
                    <a:pt x="2544" y="73618"/>
                  </a:lnTo>
                </a:path>
                <a:path w="169544" h="73659">
                  <a:moveTo>
                    <a:pt x="166716" y="73618"/>
                  </a:moveTo>
                  <a:lnTo>
                    <a:pt x="169463" y="62115"/>
                  </a:lnTo>
                  <a:lnTo>
                    <a:pt x="169302" y="36809"/>
                  </a:lnTo>
                  <a:lnTo>
                    <a:pt x="153628" y="11502"/>
                  </a:lnTo>
                  <a:lnTo>
                    <a:pt x="109838" y="0"/>
                  </a:lnTo>
                  <a:lnTo>
                    <a:pt x="81439" y="0"/>
                  </a:lnTo>
                  <a:lnTo>
                    <a:pt x="66856" y="0"/>
                  </a:lnTo>
                  <a:lnTo>
                    <a:pt x="61483" y="0"/>
                  </a:lnTo>
                  <a:lnTo>
                    <a:pt x="60715" y="0"/>
                  </a:lnTo>
                  <a:lnTo>
                    <a:pt x="16724" y="11502"/>
                  </a:lnTo>
                  <a:lnTo>
                    <a:pt x="605" y="36809"/>
                  </a:lnTo>
                  <a:lnTo>
                    <a:pt x="0" y="62115"/>
                  </a:lnTo>
                  <a:lnTo>
                    <a:pt x="2544" y="73618"/>
                  </a:lnTo>
                </a:path>
              </a:pathLst>
            </a:custGeom>
            <a:ln w="4157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66586" y="537893"/>
            <a:ext cx="121920" cy="673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spc="-10" dirty="0">
                <a:latin typeface="Arial"/>
                <a:cs typeface="Arial"/>
              </a:rPr>
              <a:t>button</a:t>
            </a:r>
            <a:endParaRPr sz="2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41196" y="265031"/>
            <a:ext cx="405765" cy="454025"/>
            <a:chOff x="2841196" y="265031"/>
            <a:chExt cx="405765" cy="454025"/>
          </a:xfrm>
        </p:grpSpPr>
        <p:sp>
          <p:nvSpPr>
            <p:cNvPr id="19" name="object 19"/>
            <p:cNvSpPr/>
            <p:nvPr/>
          </p:nvSpPr>
          <p:spPr>
            <a:xfrm>
              <a:off x="2843418" y="506050"/>
              <a:ext cx="172085" cy="139065"/>
            </a:xfrm>
            <a:custGeom>
              <a:avLst/>
              <a:gdLst/>
              <a:ahLst/>
              <a:cxnLst/>
              <a:rect l="l" t="t" r="r" b="b"/>
              <a:pathLst>
                <a:path w="172085" h="139065">
                  <a:moveTo>
                    <a:pt x="0" y="0"/>
                  </a:moveTo>
                  <a:lnTo>
                    <a:pt x="171916" y="0"/>
                  </a:lnTo>
                  <a:lnTo>
                    <a:pt x="171916" y="138576"/>
                  </a:lnTo>
                  <a:lnTo>
                    <a:pt x="0" y="138576"/>
                  </a:lnTo>
                  <a:lnTo>
                    <a:pt x="0" y="0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4701" y="460270"/>
              <a:ext cx="169545" cy="45085"/>
            </a:xfrm>
            <a:custGeom>
              <a:avLst/>
              <a:gdLst/>
              <a:ahLst/>
              <a:cxnLst/>
              <a:rect l="l" t="t" r="r" b="b"/>
              <a:pathLst>
                <a:path w="169544" h="45084">
                  <a:moveTo>
                    <a:pt x="109943" y="0"/>
                  </a:moveTo>
                  <a:lnTo>
                    <a:pt x="108650" y="2069"/>
                  </a:lnTo>
                  <a:lnTo>
                    <a:pt x="104446" y="6621"/>
                  </a:lnTo>
                  <a:lnTo>
                    <a:pt x="96847" y="11173"/>
                  </a:lnTo>
                  <a:lnTo>
                    <a:pt x="85368" y="13242"/>
                  </a:lnTo>
                  <a:lnTo>
                    <a:pt x="75021" y="13242"/>
                  </a:lnTo>
                  <a:lnTo>
                    <a:pt x="61985" y="11737"/>
                  </a:lnTo>
                  <a:lnTo>
                    <a:pt x="52223" y="8427"/>
                  </a:lnTo>
                  <a:lnTo>
                    <a:pt x="46099" y="5116"/>
                  </a:lnTo>
                  <a:lnTo>
                    <a:pt x="43977" y="3611"/>
                  </a:lnTo>
                  <a:lnTo>
                    <a:pt x="23464" y="9499"/>
                  </a:lnTo>
                  <a:lnTo>
                    <a:pt x="9862" y="23625"/>
                  </a:lnTo>
                  <a:lnTo>
                    <a:pt x="2324" y="37977"/>
                  </a:lnTo>
                  <a:lnTo>
                    <a:pt x="0" y="44542"/>
                  </a:lnTo>
                  <a:lnTo>
                    <a:pt x="169443" y="44542"/>
                  </a:lnTo>
                  <a:lnTo>
                    <a:pt x="164693" y="37582"/>
                  </a:lnTo>
                  <a:lnTo>
                    <a:pt x="151819" y="22271"/>
                  </a:lnTo>
                  <a:lnTo>
                    <a:pt x="132882" y="6959"/>
                  </a:lnTo>
                  <a:lnTo>
                    <a:pt x="109943" y="0"/>
                  </a:lnTo>
                  <a:close/>
                </a:path>
              </a:pathLst>
            </a:custGeom>
            <a:solidFill>
              <a:srgbClr val="74B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4701" y="460271"/>
              <a:ext cx="169545" cy="45085"/>
            </a:xfrm>
            <a:custGeom>
              <a:avLst/>
              <a:gdLst/>
              <a:ahLst/>
              <a:cxnLst/>
              <a:rect l="l" t="t" r="r" b="b"/>
              <a:pathLst>
                <a:path w="169544" h="45084">
                  <a:moveTo>
                    <a:pt x="85368" y="13242"/>
                  </a:moveTo>
                  <a:lnTo>
                    <a:pt x="96847" y="11173"/>
                  </a:lnTo>
                  <a:lnTo>
                    <a:pt x="104446" y="6621"/>
                  </a:lnTo>
                  <a:lnTo>
                    <a:pt x="108650" y="2069"/>
                  </a:lnTo>
                  <a:lnTo>
                    <a:pt x="109943" y="0"/>
                  </a:lnTo>
                  <a:lnTo>
                    <a:pt x="132882" y="6959"/>
                  </a:lnTo>
                  <a:lnTo>
                    <a:pt x="151819" y="22271"/>
                  </a:lnTo>
                  <a:lnTo>
                    <a:pt x="164693" y="37582"/>
                  </a:lnTo>
                  <a:lnTo>
                    <a:pt x="169442" y="44542"/>
                  </a:lnTo>
                  <a:lnTo>
                    <a:pt x="71483" y="44542"/>
                  </a:lnTo>
                  <a:lnTo>
                    <a:pt x="21180" y="44542"/>
                  </a:lnTo>
                  <a:lnTo>
                    <a:pt x="2647" y="44542"/>
                  </a:lnTo>
                  <a:lnTo>
                    <a:pt x="0" y="44542"/>
                  </a:lnTo>
                  <a:lnTo>
                    <a:pt x="2324" y="37977"/>
                  </a:lnTo>
                  <a:lnTo>
                    <a:pt x="9862" y="23625"/>
                  </a:lnTo>
                  <a:lnTo>
                    <a:pt x="23464" y="9499"/>
                  </a:lnTo>
                  <a:lnTo>
                    <a:pt x="43977" y="3611"/>
                  </a:lnTo>
                  <a:lnTo>
                    <a:pt x="46099" y="5116"/>
                  </a:lnTo>
                  <a:lnTo>
                    <a:pt x="52223" y="8427"/>
                  </a:lnTo>
                  <a:lnTo>
                    <a:pt x="61984" y="11737"/>
                  </a:lnTo>
                  <a:lnTo>
                    <a:pt x="75020" y="13242"/>
                  </a:lnTo>
                  <a:lnTo>
                    <a:pt x="85368" y="13242"/>
                  </a:lnTo>
                  <a:close/>
                </a:path>
              </a:pathLst>
            </a:custGeom>
            <a:ln w="4157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07477" y="267255"/>
              <a:ext cx="100330" cy="206375"/>
            </a:xfrm>
            <a:custGeom>
              <a:avLst/>
              <a:gdLst/>
              <a:ahLst/>
              <a:cxnLst/>
              <a:rect l="l" t="t" r="r" b="b"/>
              <a:pathLst>
                <a:path w="100330" h="206375">
                  <a:moveTo>
                    <a:pt x="100181" y="0"/>
                  </a:moveTo>
                  <a:lnTo>
                    <a:pt x="0" y="1188"/>
                  </a:lnTo>
                  <a:lnTo>
                    <a:pt x="5137" y="134405"/>
                  </a:lnTo>
                  <a:lnTo>
                    <a:pt x="6422" y="140352"/>
                  </a:lnTo>
                  <a:lnTo>
                    <a:pt x="6422" y="146300"/>
                  </a:lnTo>
                  <a:lnTo>
                    <a:pt x="8990" y="184362"/>
                  </a:lnTo>
                  <a:lnTo>
                    <a:pt x="35480" y="206069"/>
                  </a:lnTo>
                  <a:lnTo>
                    <a:pt x="51796" y="205772"/>
                  </a:lnTo>
                  <a:lnTo>
                    <a:pt x="89585" y="182280"/>
                  </a:lnTo>
                  <a:lnTo>
                    <a:pt x="97813" y="137490"/>
                  </a:lnTo>
                  <a:lnTo>
                    <a:pt x="98897" y="96343"/>
                  </a:lnTo>
                  <a:lnTo>
                    <a:pt x="98555" y="66737"/>
                  </a:lnTo>
                  <a:lnTo>
                    <a:pt x="99057" y="35236"/>
                  </a:lnTo>
                  <a:lnTo>
                    <a:pt x="99800" y="10203"/>
                  </a:lnTo>
                  <a:lnTo>
                    <a:pt x="1001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07477" y="267254"/>
              <a:ext cx="100330" cy="206375"/>
            </a:xfrm>
            <a:custGeom>
              <a:avLst/>
              <a:gdLst/>
              <a:ahLst/>
              <a:cxnLst/>
              <a:rect l="l" t="t" r="r" b="b"/>
              <a:pathLst>
                <a:path w="100330" h="206375">
                  <a:moveTo>
                    <a:pt x="0" y="1189"/>
                  </a:moveTo>
                  <a:lnTo>
                    <a:pt x="2970" y="78205"/>
                  </a:lnTo>
                  <a:lnTo>
                    <a:pt x="4495" y="117754"/>
                  </a:lnTo>
                  <a:lnTo>
                    <a:pt x="5057" y="132324"/>
                  </a:lnTo>
                  <a:lnTo>
                    <a:pt x="5137" y="134406"/>
                  </a:lnTo>
                  <a:lnTo>
                    <a:pt x="6422" y="140353"/>
                  </a:lnTo>
                  <a:lnTo>
                    <a:pt x="6422" y="146300"/>
                  </a:lnTo>
                  <a:lnTo>
                    <a:pt x="8990" y="184362"/>
                  </a:lnTo>
                  <a:lnTo>
                    <a:pt x="35480" y="206069"/>
                  </a:lnTo>
                  <a:lnTo>
                    <a:pt x="51796" y="205772"/>
                  </a:lnTo>
                  <a:lnTo>
                    <a:pt x="89585" y="182281"/>
                  </a:lnTo>
                  <a:lnTo>
                    <a:pt x="97813" y="137491"/>
                  </a:lnTo>
                  <a:lnTo>
                    <a:pt x="99017" y="101882"/>
                  </a:lnTo>
                  <a:lnTo>
                    <a:pt x="98897" y="96344"/>
                  </a:lnTo>
                  <a:lnTo>
                    <a:pt x="98555" y="66738"/>
                  </a:lnTo>
                  <a:lnTo>
                    <a:pt x="99057" y="35236"/>
                  </a:lnTo>
                  <a:lnTo>
                    <a:pt x="99799" y="10203"/>
                  </a:lnTo>
                  <a:lnTo>
                    <a:pt x="100180" y="0"/>
                  </a:lnTo>
                </a:path>
                <a:path w="100330" h="206375">
                  <a:moveTo>
                    <a:pt x="0" y="1189"/>
                  </a:moveTo>
                  <a:lnTo>
                    <a:pt x="2970" y="78205"/>
                  </a:lnTo>
                  <a:lnTo>
                    <a:pt x="4495" y="117754"/>
                  </a:lnTo>
                  <a:lnTo>
                    <a:pt x="5057" y="132324"/>
                  </a:lnTo>
                  <a:lnTo>
                    <a:pt x="5137" y="134406"/>
                  </a:lnTo>
                  <a:lnTo>
                    <a:pt x="6422" y="140353"/>
                  </a:lnTo>
                  <a:lnTo>
                    <a:pt x="6422" y="146300"/>
                  </a:lnTo>
                  <a:lnTo>
                    <a:pt x="8990" y="184362"/>
                  </a:lnTo>
                  <a:lnTo>
                    <a:pt x="35480" y="206069"/>
                  </a:lnTo>
                  <a:lnTo>
                    <a:pt x="51796" y="205772"/>
                  </a:lnTo>
                  <a:lnTo>
                    <a:pt x="89585" y="182281"/>
                  </a:lnTo>
                  <a:lnTo>
                    <a:pt x="97813" y="137491"/>
                  </a:lnTo>
                  <a:lnTo>
                    <a:pt x="99017" y="101882"/>
                  </a:lnTo>
                  <a:lnTo>
                    <a:pt x="98897" y="96344"/>
                  </a:lnTo>
                  <a:lnTo>
                    <a:pt x="98555" y="66738"/>
                  </a:lnTo>
                  <a:lnTo>
                    <a:pt x="99057" y="35236"/>
                  </a:lnTo>
                  <a:lnTo>
                    <a:pt x="99799" y="10203"/>
                  </a:lnTo>
                  <a:lnTo>
                    <a:pt x="100180" y="0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26484" y="411398"/>
              <a:ext cx="61594" cy="47625"/>
            </a:xfrm>
            <a:custGeom>
              <a:avLst/>
              <a:gdLst/>
              <a:ahLst/>
              <a:cxnLst/>
              <a:rect l="l" t="t" r="r" b="b"/>
              <a:pathLst>
                <a:path w="61594" h="47625">
                  <a:moveTo>
                    <a:pt x="61384" y="45841"/>
                  </a:moveTo>
                  <a:lnTo>
                    <a:pt x="26354" y="45841"/>
                  </a:lnTo>
                  <a:lnTo>
                    <a:pt x="43221" y="47048"/>
                  </a:lnTo>
                  <a:lnTo>
                    <a:pt x="61384" y="47048"/>
                  </a:lnTo>
                  <a:lnTo>
                    <a:pt x="61384" y="45841"/>
                  </a:lnTo>
                  <a:close/>
                </a:path>
                <a:path w="61594" h="47625">
                  <a:moveTo>
                    <a:pt x="54897" y="0"/>
                  </a:moveTo>
                  <a:lnTo>
                    <a:pt x="405" y="41015"/>
                  </a:lnTo>
                  <a:lnTo>
                    <a:pt x="0" y="42109"/>
                  </a:lnTo>
                  <a:lnTo>
                    <a:pt x="1053" y="44333"/>
                  </a:lnTo>
                  <a:lnTo>
                    <a:pt x="6973" y="46105"/>
                  </a:lnTo>
                  <a:lnTo>
                    <a:pt x="21163" y="45841"/>
                  </a:lnTo>
                  <a:lnTo>
                    <a:pt x="61384" y="45841"/>
                  </a:lnTo>
                  <a:lnTo>
                    <a:pt x="61283" y="31384"/>
                  </a:lnTo>
                  <a:lnTo>
                    <a:pt x="60573" y="22468"/>
                  </a:lnTo>
                  <a:lnTo>
                    <a:pt x="58647" y="11064"/>
                  </a:lnTo>
                  <a:lnTo>
                    <a:pt x="548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26484" y="411398"/>
              <a:ext cx="61594" cy="47625"/>
            </a:xfrm>
            <a:custGeom>
              <a:avLst/>
              <a:gdLst/>
              <a:ahLst/>
              <a:cxnLst/>
              <a:rect l="l" t="t" r="r" b="b"/>
              <a:pathLst>
                <a:path w="61594" h="47625">
                  <a:moveTo>
                    <a:pt x="405" y="41015"/>
                  </a:moveTo>
                  <a:lnTo>
                    <a:pt x="0" y="42109"/>
                  </a:lnTo>
                  <a:lnTo>
                    <a:pt x="1054" y="44333"/>
                  </a:lnTo>
                  <a:lnTo>
                    <a:pt x="6973" y="46105"/>
                  </a:lnTo>
                  <a:lnTo>
                    <a:pt x="21163" y="45841"/>
                  </a:lnTo>
                  <a:lnTo>
                    <a:pt x="26354" y="45841"/>
                  </a:lnTo>
                  <a:lnTo>
                    <a:pt x="43220" y="47048"/>
                  </a:lnTo>
                  <a:lnTo>
                    <a:pt x="61384" y="47048"/>
                  </a:lnTo>
                  <a:lnTo>
                    <a:pt x="61384" y="34984"/>
                  </a:lnTo>
                  <a:lnTo>
                    <a:pt x="61283" y="31384"/>
                  </a:lnTo>
                  <a:lnTo>
                    <a:pt x="60574" y="22468"/>
                  </a:lnTo>
                  <a:lnTo>
                    <a:pt x="58648" y="11064"/>
                  </a:lnTo>
                  <a:lnTo>
                    <a:pt x="54897" y="0"/>
                  </a:lnTo>
                </a:path>
                <a:path w="61594" h="47625">
                  <a:moveTo>
                    <a:pt x="405" y="41015"/>
                  </a:moveTo>
                  <a:lnTo>
                    <a:pt x="0" y="42109"/>
                  </a:lnTo>
                  <a:lnTo>
                    <a:pt x="1054" y="44333"/>
                  </a:lnTo>
                  <a:lnTo>
                    <a:pt x="6973" y="46105"/>
                  </a:lnTo>
                  <a:lnTo>
                    <a:pt x="21163" y="45841"/>
                  </a:lnTo>
                  <a:lnTo>
                    <a:pt x="26354" y="45841"/>
                  </a:lnTo>
                  <a:lnTo>
                    <a:pt x="43220" y="47048"/>
                  </a:lnTo>
                  <a:lnTo>
                    <a:pt x="61384" y="47048"/>
                  </a:lnTo>
                  <a:lnTo>
                    <a:pt x="61384" y="34984"/>
                  </a:lnTo>
                  <a:lnTo>
                    <a:pt x="61283" y="31384"/>
                  </a:lnTo>
                  <a:lnTo>
                    <a:pt x="60574" y="22468"/>
                  </a:lnTo>
                  <a:lnTo>
                    <a:pt x="58648" y="11064"/>
                  </a:lnTo>
                  <a:lnTo>
                    <a:pt x="54897" y="0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25471" y="403725"/>
              <a:ext cx="52069" cy="42545"/>
            </a:xfrm>
            <a:custGeom>
              <a:avLst/>
              <a:gdLst/>
              <a:ahLst/>
              <a:cxnLst/>
              <a:rect l="l" t="t" r="r" b="b"/>
              <a:pathLst>
                <a:path w="52069" h="42545">
                  <a:moveTo>
                    <a:pt x="33238" y="0"/>
                  </a:moveTo>
                  <a:lnTo>
                    <a:pt x="60" y="22331"/>
                  </a:lnTo>
                  <a:lnTo>
                    <a:pt x="0" y="42317"/>
                  </a:lnTo>
                  <a:lnTo>
                    <a:pt x="51884" y="2980"/>
                  </a:lnTo>
                  <a:lnTo>
                    <a:pt x="46392" y="1713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25470" y="403725"/>
              <a:ext cx="52069" cy="42545"/>
            </a:xfrm>
            <a:custGeom>
              <a:avLst/>
              <a:gdLst/>
              <a:ahLst/>
              <a:cxnLst/>
              <a:rect l="l" t="t" r="r" b="b"/>
              <a:pathLst>
                <a:path w="52069" h="42545">
                  <a:moveTo>
                    <a:pt x="51885" y="2980"/>
                  </a:moveTo>
                  <a:lnTo>
                    <a:pt x="46392" y="1713"/>
                  </a:lnTo>
                  <a:lnTo>
                    <a:pt x="33238" y="0"/>
                  </a:lnTo>
                  <a:lnTo>
                    <a:pt x="17409" y="968"/>
                  </a:lnTo>
                  <a:lnTo>
                    <a:pt x="3891" y="7748"/>
                  </a:lnTo>
                  <a:lnTo>
                    <a:pt x="3101" y="8288"/>
                  </a:lnTo>
                  <a:lnTo>
                    <a:pt x="1459" y="12069"/>
                  </a:lnTo>
                  <a:lnTo>
                    <a:pt x="60" y="22331"/>
                  </a:lnTo>
                  <a:lnTo>
                    <a:pt x="0" y="42316"/>
                  </a:lnTo>
                </a:path>
                <a:path w="52069" h="42545">
                  <a:moveTo>
                    <a:pt x="51885" y="2980"/>
                  </a:moveTo>
                  <a:lnTo>
                    <a:pt x="46392" y="1713"/>
                  </a:lnTo>
                  <a:lnTo>
                    <a:pt x="33238" y="0"/>
                  </a:lnTo>
                  <a:lnTo>
                    <a:pt x="17409" y="968"/>
                  </a:lnTo>
                  <a:lnTo>
                    <a:pt x="3891" y="7748"/>
                  </a:lnTo>
                  <a:lnTo>
                    <a:pt x="3101" y="8288"/>
                  </a:lnTo>
                  <a:lnTo>
                    <a:pt x="1459" y="12069"/>
                  </a:lnTo>
                  <a:lnTo>
                    <a:pt x="60" y="22331"/>
                  </a:lnTo>
                  <a:lnTo>
                    <a:pt x="0" y="42316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32212" y="342728"/>
              <a:ext cx="50165" cy="4445"/>
            </a:xfrm>
            <a:custGeom>
              <a:avLst/>
              <a:gdLst/>
              <a:ahLst/>
              <a:cxnLst/>
              <a:rect l="l" t="t" r="r" b="b"/>
              <a:pathLst>
                <a:path w="50164" h="4445">
                  <a:moveTo>
                    <a:pt x="17981" y="0"/>
                  </a:moveTo>
                  <a:lnTo>
                    <a:pt x="3853" y="0"/>
                  </a:lnTo>
                  <a:lnTo>
                    <a:pt x="0" y="3248"/>
                  </a:lnTo>
                  <a:lnTo>
                    <a:pt x="50091" y="4330"/>
                  </a:lnTo>
                  <a:lnTo>
                    <a:pt x="179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32213" y="342728"/>
              <a:ext cx="50165" cy="4445"/>
            </a:xfrm>
            <a:custGeom>
              <a:avLst/>
              <a:gdLst/>
              <a:ahLst/>
              <a:cxnLst/>
              <a:rect l="l" t="t" r="r" b="b"/>
              <a:pathLst>
                <a:path w="50164" h="4445">
                  <a:moveTo>
                    <a:pt x="50090" y="4330"/>
                  </a:moveTo>
                  <a:lnTo>
                    <a:pt x="31527" y="1827"/>
                  </a:lnTo>
                  <a:lnTo>
                    <a:pt x="21995" y="541"/>
                  </a:lnTo>
                  <a:lnTo>
                    <a:pt x="18483" y="67"/>
                  </a:lnTo>
                  <a:lnTo>
                    <a:pt x="17981" y="0"/>
                  </a:lnTo>
                  <a:lnTo>
                    <a:pt x="3852" y="0"/>
                  </a:lnTo>
                  <a:lnTo>
                    <a:pt x="0" y="3247"/>
                  </a:lnTo>
                </a:path>
                <a:path w="50164" h="4445">
                  <a:moveTo>
                    <a:pt x="50090" y="4330"/>
                  </a:moveTo>
                  <a:lnTo>
                    <a:pt x="31527" y="1827"/>
                  </a:lnTo>
                  <a:lnTo>
                    <a:pt x="21995" y="541"/>
                  </a:lnTo>
                  <a:lnTo>
                    <a:pt x="18483" y="67"/>
                  </a:lnTo>
                  <a:lnTo>
                    <a:pt x="17981" y="0"/>
                  </a:lnTo>
                  <a:lnTo>
                    <a:pt x="3852" y="0"/>
                  </a:lnTo>
                  <a:lnTo>
                    <a:pt x="0" y="3247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32831" y="352627"/>
              <a:ext cx="23495" cy="4445"/>
            </a:xfrm>
            <a:custGeom>
              <a:avLst/>
              <a:gdLst/>
              <a:ahLst/>
              <a:cxnLst/>
              <a:rect l="l" t="t" r="r" b="b"/>
              <a:pathLst>
                <a:path w="23494" h="4445">
                  <a:moveTo>
                    <a:pt x="13055" y="0"/>
                  </a:moveTo>
                  <a:lnTo>
                    <a:pt x="0" y="4330"/>
                  </a:lnTo>
                  <a:lnTo>
                    <a:pt x="23500" y="4330"/>
                  </a:lnTo>
                  <a:lnTo>
                    <a:pt x="13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32831" y="352627"/>
              <a:ext cx="23495" cy="4445"/>
            </a:xfrm>
            <a:custGeom>
              <a:avLst/>
              <a:gdLst/>
              <a:ahLst/>
              <a:cxnLst/>
              <a:rect l="l" t="t" r="r" b="b"/>
              <a:pathLst>
                <a:path w="23494" h="4445">
                  <a:moveTo>
                    <a:pt x="23499" y="4330"/>
                  </a:moveTo>
                  <a:lnTo>
                    <a:pt x="13054" y="0"/>
                  </a:lnTo>
                  <a:lnTo>
                    <a:pt x="0" y="4330"/>
                  </a:lnTo>
                </a:path>
                <a:path w="23494" h="4445">
                  <a:moveTo>
                    <a:pt x="23499" y="4330"/>
                  </a:moveTo>
                  <a:lnTo>
                    <a:pt x="13054" y="0"/>
                  </a:lnTo>
                  <a:lnTo>
                    <a:pt x="0" y="4330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37160" y="360051"/>
              <a:ext cx="35560" cy="4445"/>
            </a:xfrm>
            <a:custGeom>
              <a:avLst/>
              <a:gdLst/>
              <a:ahLst/>
              <a:cxnLst/>
              <a:rect l="l" t="t" r="r" b="b"/>
              <a:pathLst>
                <a:path w="35560" h="4445">
                  <a:moveTo>
                    <a:pt x="35248" y="0"/>
                  </a:moveTo>
                  <a:lnTo>
                    <a:pt x="0" y="3712"/>
                  </a:lnTo>
                  <a:lnTo>
                    <a:pt x="11565" y="4175"/>
                  </a:lnTo>
                  <a:lnTo>
                    <a:pt x="23009" y="2783"/>
                  </a:lnTo>
                  <a:lnTo>
                    <a:pt x="31760" y="927"/>
                  </a:lnTo>
                  <a:lnTo>
                    <a:pt x="352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37160" y="360051"/>
              <a:ext cx="35560" cy="4445"/>
            </a:xfrm>
            <a:custGeom>
              <a:avLst/>
              <a:gdLst/>
              <a:ahLst/>
              <a:cxnLst/>
              <a:rect l="l" t="t" r="r" b="b"/>
              <a:pathLst>
                <a:path w="35560" h="4445">
                  <a:moveTo>
                    <a:pt x="35249" y="0"/>
                  </a:moveTo>
                  <a:lnTo>
                    <a:pt x="31760" y="927"/>
                  </a:lnTo>
                  <a:lnTo>
                    <a:pt x="23009" y="2783"/>
                  </a:lnTo>
                  <a:lnTo>
                    <a:pt x="11566" y="4175"/>
                  </a:lnTo>
                  <a:lnTo>
                    <a:pt x="0" y="3711"/>
                  </a:lnTo>
                </a:path>
                <a:path w="35560" h="4445">
                  <a:moveTo>
                    <a:pt x="35249" y="0"/>
                  </a:moveTo>
                  <a:lnTo>
                    <a:pt x="31760" y="927"/>
                  </a:lnTo>
                  <a:lnTo>
                    <a:pt x="23009" y="2783"/>
                  </a:lnTo>
                  <a:lnTo>
                    <a:pt x="11566" y="4175"/>
                  </a:lnTo>
                  <a:lnTo>
                    <a:pt x="0" y="3711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32212" y="368711"/>
              <a:ext cx="51435" cy="4445"/>
            </a:xfrm>
            <a:custGeom>
              <a:avLst/>
              <a:gdLst/>
              <a:ahLst/>
              <a:cxnLst/>
              <a:rect l="l" t="t" r="r" b="b"/>
              <a:pathLst>
                <a:path w="51435" h="4445">
                  <a:moveTo>
                    <a:pt x="51328" y="0"/>
                  </a:moveTo>
                  <a:lnTo>
                    <a:pt x="0" y="2475"/>
                  </a:lnTo>
                  <a:lnTo>
                    <a:pt x="31987" y="4330"/>
                  </a:lnTo>
                  <a:lnTo>
                    <a:pt x="51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32213" y="368711"/>
              <a:ext cx="51435" cy="4445"/>
            </a:xfrm>
            <a:custGeom>
              <a:avLst/>
              <a:gdLst/>
              <a:ahLst/>
              <a:cxnLst/>
              <a:rect l="l" t="t" r="r" b="b"/>
              <a:pathLst>
                <a:path w="51435" h="4445">
                  <a:moveTo>
                    <a:pt x="51327" y="0"/>
                  </a:moveTo>
                  <a:lnTo>
                    <a:pt x="31986" y="4330"/>
                  </a:lnTo>
                  <a:lnTo>
                    <a:pt x="0" y="2474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58804" y="645864"/>
              <a:ext cx="635" cy="51435"/>
            </a:xfrm>
            <a:custGeom>
              <a:avLst/>
              <a:gdLst/>
              <a:ahLst/>
              <a:cxnLst/>
              <a:rect l="l" t="t" r="r" b="b"/>
              <a:pathLst>
                <a:path w="635" h="51434">
                  <a:moveTo>
                    <a:pt x="0" y="0"/>
                  </a:moveTo>
                  <a:lnTo>
                    <a:pt x="618" y="51347"/>
                  </a:lnTo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50146" y="684220"/>
              <a:ext cx="19685" cy="34925"/>
            </a:xfrm>
            <a:custGeom>
              <a:avLst/>
              <a:gdLst/>
              <a:ahLst/>
              <a:cxnLst/>
              <a:rect l="l" t="t" r="r" b="b"/>
              <a:pathLst>
                <a:path w="19685" h="34925">
                  <a:moveTo>
                    <a:pt x="19170" y="0"/>
                  </a:moveTo>
                  <a:lnTo>
                    <a:pt x="0" y="0"/>
                  </a:lnTo>
                  <a:lnTo>
                    <a:pt x="8848" y="34644"/>
                  </a:lnTo>
                  <a:lnTo>
                    <a:pt x="19170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136209" y="708021"/>
            <a:ext cx="45085" cy="673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spc="10" dirty="0">
                <a:latin typeface="Arial"/>
                <a:cs typeface="Arial"/>
              </a:rPr>
              <a:t>1</a:t>
            </a:r>
            <a:endParaRPr sz="25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669423" y="503828"/>
            <a:ext cx="690880" cy="1162050"/>
            <a:chOff x="2669423" y="503828"/>
            <a:chExt cx="690880" cy="1162050"/>
          </a:xfrm>
        </p:grpSpPr>
        <p:sp>
          <p:nvSpPr>
            <p:cNvPr id="40" name="object 40"/>
            <p:cNvSpPr/>
            <p:nvPr/>
          </p:nvSpPr>
          <p:spPr>
            <a:xfrm>
              <a:off x="3073464" y="506050"/>
              <a:ext cx="172720" cy="139065"/>
            </a:xfrm>
            <a:custGeom>
              <a:avLst/>
              <a:gdLst/>
              <a:ahLst/>
              <a:cxnLst/>
              <a:rect l="l" t="t" r="r" b="b"/>
              <a:pathLst>
                <a:path w="172719" h="139065">
                  <a:moveTo>
                    <a:pt x="0" y="0"/>
                  </a:moveTo>
                  <a:lnTo>
                    <a:pt x="172534" y="0"/>
                  </a:lnTo>
                  <a:lnTo>
                    <a:pt x="172534" y="138576"/>
                  </a:lnTo>
                  <a:lnTo>
                    <a:pt x="0" y="138576"/>
                  </a:lnTo>
                  <a:lnTo>
                    <a:pt x="0" y="0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9423" y="839895"/>
              <a:ext cx="690585" cy="825493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2754037" y="858969"/>
            <a:ext cx="59182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dirty="0">
                <a:latin typeface="Arial"/>
                <a:cs typeface="Arial"/>
              </a:rPr>
              <a:t>red</a:t>
            </a:r>
            <a:r>
              <a:rPr sz="350" spc="395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blue</a:t>
            </a:r>
            <a:r>
              <a:rPr sz="350" spc="345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green</a:t>
            </a:r>
            <a:r>
              <a:rPr sz="350" spc="390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black</a:t>
            </a:r>
            <a:endParaRPr sz="3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24098" y="1022910"/>
            <a:ext cx="16383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dirty="0">
                <a:latin typeface="Arial"/>
                <a:cs typeface="Arial"/>
              </a:rPr>
              <a:t>0</a:t>
            </a:r>
            <a:r>
              <a:rPr sz="350" spc="140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0</a:t>
            </a:r>
            <a:r>
              <a:rPr sz="350" spc="135" dirty="0">
                <a:latin typeface="Arial"/>
                <a:cs typeface="Arial"/>
              </a:rPr>
              <a:t> </a:t>
            </a:r>
            <a:r>
              <a:rPr sz="350" spc="-50" dirty="0"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22242" y="1318003"/>
            <a:ext cx="16573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dirty="0">
                <a:latin typeface="Arial"/>
                <a:cs typeface="Arial"/>
              </a:rPr>
              <a:t>0</a:t>
            </a:r>
            <a:r>
              <a:rPr sz="350" spc="155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0</a:t>
            </a:r>
            <a:r>
              <a:rPr sz="350" spc="135" dirty="0">
                <a:latin typeface="Arial"/>
                <a:cs typeface="Arial"/>
              </a:rPr>
              <a:t> </a:t>
            </a:r>
            <a:r>
              <a:rPr sz="350" spc="-50" dirty="0"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54037" y="1152826"/>
            <a:ext cx="59182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dirty="0">
                <a:solidFill>
                  <a:srgbClr val="FFFFFF"/>
                </a:solidFill>
                <a:latin typeface="Arial"/>
                <a:cs typeface="Arial"/>
              </a:rPr>
              <a:t>red</a:t>
            </a:r>
            <a:r>
              <a:rPr sz="350" spc="3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blue</a:t>
            </a:r>
            <a:r>
              <a:rPr sz="350" spc="345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green</a:t>
            </a:r>
            <a:r>
              <a:rPr sz="350" spc="390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black</a:t>
            </a:r>
            <a:endParaRPr sz="3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57747" y="1484419"/>
            <a:ext cx="59182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dirty="0">
                <a:latin typeface="Arial"/>
                <a:cs typeface="Arial"/>
              </a:rPr>
              <a:t>red</a:t>
            </a:r>
            <a:r>
              <a:rPr sz="350" spc="395" dirty="0">
                <a:latin typeface="Arial"/>
                <a:cs typeface="Arial"/>
              </a:rPr>
              <a:t> </a:t>
            </a:r>
            <a:r>
              <a:rPr sz="350" dirty="0">
                <a:solidFill>
                  <a:srgbClr val="FFFFFF"/>
                </a:solidFill>
                <a:latin typeface="Arial"/>
                <a:cs typeface="Arial"/>
              </a:rPr>
              <a:t>blue</a:t>
            </a:r>
            <a:r>
              <a:rPr sz="350" spc="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green</a:t>
            </a:r>
            <a:r>
              <a:rPr sz="350" spc="390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black</a:t>
            </a:r>
            <a:endParaRPr sz="350">
              <a:latin typeface="Arial"/>
              <a:cs typeface="Arial"/>
            </a:endParaRPr>
          </a:p>
        </p:txBody>
      </p:sp>
      <p:pic>
        <p:nvPicPr>
          <p:cNvPr id="47" name="object 4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98232" y="1798793"/>
            <a:ext cx="239770" cy="99429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2701185" y="1905423"/>
            <a:ext cx="634365" cy="254000"/>
          </a:xfrm>
          <a:prstGeom prst="rect">
            <a:avLst/>
          </a:prstGeom>
          <a:ln w="5567">
            <a:solidFill>
              <a:srgbClr val="008CCC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00">
              <a:latin typeface="Times New Roman"/>
              <a:cs typeface="Times New Roman"/>
            </a:endParaRPr>
          </a:p>
          <a:p>
            <a:pPr marL="234950" marR="130810" indent="-86995">
              <a:lnSpc>
                <a:spcPts val="560"/>
              </a:lnSpc>
            </a:pPr>
            <a:r>
              <a:rPr sz="500" spc="-10" dirty="0">
                <a:latin typeface="Arial"/>
                <a:cs typeface="Arial"/>
              </a:rPr>
              <a:t>temperature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sensor</a:t>
            </a:r>
            <a:endParaRPr sz="5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923479" y="1627373"/>
            <a:ext cx="165735" cy="214629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50" dirty="0">
                <a:latin typeface="Arial"/>
                <a:cs typeface="Arial"/>
              </a:rPr>
              <a:t>0</a:t>
            </a:r>
            <a:r>
              <a:rPr sz="350" spc="145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1</a:t>
            </a:r>
            <a:r>
              <a:rPr sz="350" spc="145" dirty="0">
                <a:latin typeface="Arial"/>
                <a:cs typeface="Arial"/>
              </a:rPr>
              <a:t> </a:t>
            </a:r>
            <a:r>
              <a:rPr sz="350" spc="-50" dirty="0"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245"/>
              </a:spcBef>
            </a:pPr>
            <a:r>
              <a:rPr sz="500" spc="-25" dirty="0">
                <a:latin typeface="Arial"/>
                <a:cs typeface="Arial"/>
              </a:rPr>
              <a:t>air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730251" y="2155257"/>
            <a:ext cx="574040" cy="200660"/>
            <a:chOff x="2730251" y="2155257"/>
            <a:chExt cx="574040" cy="200660"/>
          </a:xfrm>
        </p:grpSpPr>
        <p:sp>
          <p:nvSpPr>
            <p:cNvPr id="51" name="object 51"/>
            <p:cNvSpPr/>
            <p:nvPr/>
          </p:nvSpPr>
          <p:spPr>
            <a:xfrm>
              <a:off x="2745711" y="2159067"/>
              <a:ext cx="635" cy="158750"/>
            </a:xfrm>
            <a:custGeom>
              <a:avLst/>
              <a:gdLst/>
              <a:ahLst/>
              <a:cxnLst/>
              <a:rect l="l" t="t" r="r" b="b"/>
              <a:pathLst>
                <a:path w="635" h="158750">
                  <a:moveTo>
                    <a:pt x="0" y="0"/>
                  </a:moveTo>
                  <a:lnTo>
                    <a:pt x="618" y="158372"/>
                  </a:lnTo>
                </a:path>
              </a:pathLst>
            </a:custGeom>
            <a:ln w="7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730251" y="2293932"/>
              <a:ext cx="31115" cy="62230"/>
            </a:xfrm>
            <a:custGeom>
              <a:avLst/>
              <a:gdLst/>
              <a:ahLst/>
              <a:cxnLst/>
              <a:rect l="l" t="t" r="r" b="b"/>
              <a:pathLst>
                <a:path w="31114" h="62230">
                  <a:moveTo>
                    <a:pt x="30919" y="0"/>
                  </a:moveTo>
                  <a:lnTo>
                    <a:pt x="0" y="0"/>
                  </a:lnTo>
                  <a:lnTo>
                    <a:pt x="15459" y="61864"/>
                  </a:lnTo>
                  <a:lnTo>
                    <a:pt x="30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23011" y="2159067"/>
              <a:ext cx="635" cy="158750"/>
            </a:xfrm>
            <a:custGeom>
              <a:avLst/>
              <a:gdLst/>
              <a:ahLst/>
              <a:cxnLst/>
              <a:rect l="l" t="t" r="r" b="b"/>
              <a:pathLst>
                <a:path w="635" h="158750">
                  <a:moveTo>
                    <a:pt x="0" y="0"/>
                  </a:moveTo>
                  <a:lnTo>
                    <a:pt x="618" y="158372"/>
                  </a:lnTo>
                </a:path>
              </a:pathLst>
            </a:custGeom>
            <a:ln w="7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07551" y="2293932"/>
              <a:ext cx="31115" cy="62230"/>
            </a:xfrm>
            <a:custGeom>
              <a:avLst/>
              <a:gdLst/>
              <a:ahLst/>
              <a:cxnLst/>
              <a:rect l="l" t="t" r="r" b="b"/>
              <a:pathLst>
                <a:path w="31114" h="62230">
                  <a:moveTo>
                    <a:pt x="30919" y="0"/>
                  </a:moveTo>
                  <a:lnTo>
                    <a:pt x="0" y="0"/>
                  </a:lnTo>
                  <a:lnTo>
                    <a:pt x="15459" y="61864"/>
                  </a:lnTo>
                  <a:lnTo>
                    <a:pt x="30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00311" y="2159067"/>
              <a:ext cx="635" cy="158750"/>
            </a:xfrm>
            <a:custGeom>
              <a:avLst/>
              <a:gdLst/>
              <a:ahLst/>
              <a:cxnLst/>
              <a:rect l="l" t="t" r="r" b="b"/>
              <a:pathLst>
                <a:path w="635" h="158750">
                  <a:moveTo>
                    <a:pt x="0" y="0"/>
                  </a:moveTo>
                  <a:lnTo>
                    <a:pt x="618" y="158372"/>
                  </a:lnTo>
                </a:path>
              </a:pathLst>
            </a:custGeom>
            <a:ln w="7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84851" y="2293932"/>
              <a:ext cx="31115" cy="62230"/>
            </a:xfrm>
            <a:custGeom>
              <a:avLst/>
              <a:gdLst/>
              <a:ahLst/>
              <a:cxnLst/>
              <a:rect l="l" t="t" r="r" b="b"/>
              <a:pathLst>
                <a:path w="31114" h="62230">
                  <a:moveTo>
                    <a:pt x="30920" y="0"/>
                  </a:moveTo>
                  <a:lnTo>
                    <a:pt x="0" y="0"/>
                  </a:lnTo>
                  <a:lnTo>
                    <a:pt x="15460" y="61864"/>
                  </a:lnTo>
                  <a:lnTo>
                    <a:pt x="30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977612" y="2159067"/>
              <a:ext cx="635" cy="158750"/>
            </a:xfrm>
            <a:custGeom>
              <a:avLst/>
              <a:gdLst/>
              <a:ahLst/>
              <a:cxnLst/>
              <a:rect l="l" t="t" r="r" b="b"/>
              <a:pathLst>
                <a:path w="635" h="158750">
                  <a:moveTo>
                    <a:pt x="0" y="0"/>
                  </a:moveTo>
                  <a:lnTo>
                    <a:pt x="618" y="158372"/>
                  </a:lnTo>
                </a:path>
              </a:pathLst>
            </a:custGeom>
            <a:ln w="7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962152" y="2293932"/>
              <a:ext cx="31115" cy="62230"/>
            </a:xfrm>
            <a:custGeom>
              <a:avLst/>
              <a:gdLst/>
              <a:ahLst/>
              <a:cxnLst/>
              <a:rect l="l" t="t" r="r" b="b"/>
              <a:pathLst>
                <a:path w="31114" h="62230">
                  <a:moveTo>
                    <a:pt x="30919" y="0"/>
                  </a:moveTo>
                  <a:lnTo>
                    <a:pt x="0" y="0"/>
                  </a:lnTo>
                  <a:lnTo>
                    <a:pt x="15459" y="61864"/>
                  </a:lnTo>
                  <a:lnTo>
                    <a:pt x="30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54912" y="2159067"/>
              <a:ext cx="635" cy="158750"/>
            </a:xfrm>
            <a:custGeom>
              <a:avLst/>
              <a:gdLst/>
              <a:ahLst/>
              <a:cxnLst/>
              <a:rect l="l" t="t" r="r" b="b"/>
              <a:pathLst>
                <a:path w="635" h="158750">
                  <a:moveTo>
                    <a:pt x="0" y="0"/>
                  </a:moveTo>
                  <a:lnTo>
                    <a:pt x="618" y="158372"/>
                  </a:lnTo>
                </a:path>
              </a:pathLst>
            </a:custGeom>
            <a:ln w="7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39452" y="2293932"/>
              <a:ext cx="31115" cy="62230"/>
            </a:xfrm>
            <a:custGeom>
              <a:avLst/>
              <a:gdLst/>
              <a:ahLst/>
              <a:cxnLst/>
              <a:rect l="l" t="t" r="r" b="b"/>
              <a:pathLst>
                <a:path w="31114" h="62230">
                  <a:moveTo>
                    <a:pt x="30920" y="0"/>
                  </a:moveTo>
                  <a:lnTo>
                    <a:pt x="0" y="0"/>
                  </a:lnTo>
                  <a:lnTo>
                    <a:pt x="15460" y="61864"/>
                  </a:lnTo>
                  <a:lnTo>
                    <a:pt x="30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32213" y="2159067"/>
              <a:ext cx="635" cy="158750"/>
            </a:xfrm>
            <a:custGeom>
              <a:avLst/>
              <a:gdLst/>
              <a:ahLst/>
              <a:cxnLst/>
              <a:rect l="l" t="t" r="r" b="b"/>
              <a:pathLst>
                <a:path w="635" h="158750">
                  <a:moveTo>
                    <a:pt x="0" y="0"/>
                  </a:moveTo>
                  <a:lnTo>
                    <a:pt x="618" y="158372"/>
                  </a:lnTo>
                </a:path>
              </a:pathLst>
            </a:custGeom>
            <a:ln w="7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16753" y="2293932"/>
              <a:ext cx="31115" cy="62230"/>
            </a:xfrm>
            <a:custGeom>
              <a:avLst/>
              <a:gdLst/>
              <a:ahLst/>
              <a:cxnLst/>
              <a:rect l="l" t="t" r="r" b="b"/>
              <a:pathLst>
                <a:path w="31114" h="62230">
                  <a:moveTo>
                    <a:pt x="30920" y="0"/>
                  </a:moveTo>
                  <a:lnTo>
                    <a:pt x="0" y="0"/>
                  </a:lnTo>
                  <a:lnTo>
                    <a:pt x="15459" y="61864"/>
                  </a:lnTo>
                  <a:lnTo>
                    <a:pt x="30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209513" y="2159067"/>
              <a:ext cx="635" cy="158750"/>
            </a:xfrm>
            <a:custGeom>
              <a:avLst/>
              <a:gdLst/>
              <a:ahLst/>
              <a:cxnLst/>
              <a:rect l="l" t="t" r="r" b="b"/>
              <a:pathLst>
                <a:path w="635" h="158750">
                  <a:moveTo>
                    <a:pt x="0" y="0"/>
                  </a:moveTo>
                  <a:lnTo>
                    <a:pt x="618" y="158372"/>
                  </a:lnTo>
                </a:path>
              </a:pathLst>
            </a:custGeom>
            <a:ln w="7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194053" y="2293932"/>
              <a:ext cx="31115" cy="62230"/>
            </a:xfrm>
            <a:custGeom>
              <a:avLst/>
              <a:gdLst/>
              <a:ahLst/>
              <a:cxnLst/>
              <a:rect l="l" t="t" r="r" b="b"/>
              <a:pathLst>
                <a:path w="31114" h="62230">
                  <a:moveTo>
                    <a:pt x="30920" y="0"/>
                  </a:moveTo>
                  <a:lnTo>
                    <a:pt x="0" y="0"/>
                  </a:lnTo>
                  <a:lnTo>
                    <a:pt x="15460" y="61864"/>
                  </a:lnTo>
                  <a:lnTo>
                    <a:pt x="30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88669" y="2159067"/>
              <a:ext cx="635" cy="158750"/>
            </a:xfrm>
            <a:custGeom>
              <a:avLst/>
              <a:gdLst/>
              <a:ahLst/>
              <a:cxnLst/>
              <a:rect l="l" t="t" r="r" b="b"/>
              <a:pathLst>
                <a:path w="635" h="158750">
                  <a:moveTo>
                    <a:pt x="0" y="0"/>
                  </a:moveTo>
                  <a:lnTo>
                    <a:pt x="618" y="158372"/>
                  </a:lnTo>
                </a:path>
              </a:pathLst>
            </a:custGeom>
            <a:ln w="7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273209" y="2293932"/>
              <a:ext cx="31115" cy="62230"/>
            </a:xfrm>
            <a:custGeom>
              <a:avLst/>
              <a:gdLst/>
              <a:ahLst/>
              <a:cxnLst/>
              <a:rect l="l" t="t" r="r" b="b"/>
              <a:pathLst>
                <a:path w="31114" h="62230">
                  <a:moveTo>
                    <a:pt x="30919" y="0"/>
                  </a:moveTo>
                  <a:lnTo>
                    <a:pt x="0" y="0"/>
                  </a:lnTo>
                  <a:lnTo>
                    <a:pt x="15459" y="61864"/>
                  </a:lnTo>
                  <a:lnTo>
                    <a:pt x="30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715077" y="2344952"/>
            <a:ext cx="757555" cy="315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0</a:t>
            </a:r>
            <a:r>
              <a:rPr sz="500" spc="18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2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1</a:t>
            </a:r>
            <a:r>
              <a:rPr sz="500" spc="16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18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18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195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450" spc="5" dirty="0">
                <a:latin typeface="Tahoma"/>
                <a:cs typeface="Tahoma"/>
              </a:rPr>
              <a:t>7</a:t>
            </a:r>
            <a:endParaRPr sz="45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177390" y="1727422"/>
            <a:ext cx="23749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550" spc="-25" dirty="0">
                <a:latin typeface="Times New Roman"/>
                <a:cs typeface="Times New Roman"/>
              </a:rPr>
              <a:t>33</a:t>
            </a:r>
            <a:endParaRPr sz="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550" spc="-10" dirty="0">
                <a:latin typeface="Times New Roman"/>
                <a:cs typeface="Times New Roman"/>
              </a:rPr>
              <a:t>degrees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406822" y="509930"/>
            <a:ext cx="43180" cy="673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i="1" spc="10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250">
              <a:latin typeface="Times New Roman"/>
              <a:cs typeface="Times New Roman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70493" y="697464"/>
            <a:ext cx="443865" cy="1621155"/>
            <a:chOff x="270493" y="697464"/>
            <a:chExt cx="443865" cy="1621155"/>
          </a:xfrm>
        </p:grpSpPr>
        <p:sp>
          <p:nvSpPr>
            <p:cNvPr id="71" name="object 71"/>
            <p:cNvSpPr/>
            <p:nvPr/>
          </p:nvSpPr>
          <p:spPr>
            <a:xfrm>
              <a:off x="383410" y="958898"/>
              <a:ext cx="328930" cy="413384"/>
            </a:xfrm>
            <a:custGeom>
              <a:avLst/>
              <a:gdLst/>
              <a:ahLst/>
              <a:cxnLst/>
              <a:rect l="l" t="t" r="r" b="b"/>
              <a:pathLst>
                <a:path w="328930" h="413384">
                  <a:moveTo>
                    <a:pt x="0" y="285813"/>
                  </a:moveTo>
                  <a:lnTo>
                    <a:pt x="1236" y="413254"/>
                  </a:lnTo>
                </a:path>
                <a:path w="328930" h="413384">
                  <a:moveTo>
                    <a:pt x="326516" y="1856"/>
                  </a:moveTo>
                  <a:lnTo>
                    <a:pt x="328372" y="413254"/>
                  </a:lnTo>
                </a:path>
                <a:path w="328930" h="413384">
                  <a:moveTo>
                    <a:pt x="0" y="0"/>
                  </a:moveTo>
                  <a:lnTo>
                    <a:pt x="1236" y="127440"/>
                  </a:lnTo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72716" y="699686"/>
              <a:ext cx="261620" cy="1616710"/>
            </a:xfrm>
            <a:custGeom>
              <a:avLst/>
              <a:gdLst/>
              <a:ahLst/>
              <a:cxnLst/>
              <a:rect l="l" t="t" r="r" b="b"/>
              <a:pathLst>
                <a:path w="261620" h="1616710">
                  <a:moveTo>
                    <a:pt x="261584" y="48295"/>
                  </a:moveTo>
                  <a:lnTo>
                    <a:pt x="231517" y="58848"/>
                  </a:lnTo>
                  <a:lnTo>
                    <a:pt x="199749" y="67267"/>
                  </a:lnTo>
                  <a:lnTo>
                    <a:pt x="166525" y="72839"/>
                  </a:lnTo>
                  <a:lnTo>
                    <a:pt x="132087" y="74855"/>
                  </a:lnTo>
                  <a:lnTo>
                    <a:pt x="96151" y="72810"/>
                  </a:lnTo>
                  <a:lnTo>
                    <a:pt x="62158" y="67029"/>
                  </a:lnTo>
                  <a:lnTo>
                    <a:pt x="30108" y="58047"/>
                  </a:lnTo>
                  <a:lnTo>
                    <a:pt x="0" y="46398"/>
                  </a:lnTo>
                </a:path>
                <a:path w="261620" h="1616710">
                  <a:moveTo>
                    <a:pt x="261584" y="24126"/>
                  </a:moveTo>
                  <a:lnTo>
                    <a:pt x="232609" y="35497"/>
                  </a:lnTo>
                  <a:lnTo>
                    <a:pt x="200720" y="43840"/>
                  </a:lnTo>
                  <a:lnTo>
                    <a:pt x="166889" y="48977"/>
                  </a:lnTo>
                  <a:lnTo>
                    <a:pt x="132087" y="50728"/>
                  </a:lnTo>
                  <a:lnTo>
                    <a:pt x="96151" y="48977"/>
                  </a:lnTo>
                  <a:lnTo>
                    <a:pt x="62158" y="43840"/>
                  </a:lnTo>
                  <a:lnTo>
                    <a:pt x="30108" y="35497"/>
                  </a:lnTo>
                  <a:lnTo>
                    <a:pt x="0" y="24126"/>
                  </a:lnTo>
                </a:path>
                <a:path w="261620" h="1616710">
                  <a:moveTo>
                    <a:pt x="261584" y="0"/>
                  </a:moveTo>
                  <a:lnTo>
                    <a:pt x="232609" y="11371"/>
                  </a:lnTo>
                  <a:lnTo>
                    <a:pt x="200720" y="19713"/>
                  </a:lnTo>
                  <a:lnTo>
                    <a:pt x="166889" y="24850"/>
                  </a:lnTo>
                  <a:lnTo>
                    <a:pt x="132087" y="26601"/>
                  </a:lnTo>
                  <a:lnTo>
                    <a:pt x="96151" y="24850"/>
                  </a:lnTo>
                  <a:lnTo>
                    <a:pt x="62158" y="19713"/>
                  </a:lnTo>
                  <a:lnTo>
                    <a:pt x="30108" y="11371"/>
                  </a:lnTo>
                  <a:lnTo>
                    <a:pt x="0" y="0"/>
                  </a:lnTo>
                </a:path>
                <a:path w="261620" h="1616710">
                  <a:moveTo>
                    <a:pt x="261584" y="1589296"/>
                  </a:moveTo>
                  <a:lnTo>
                    <a:pt x="231517" y="1600931"/>
                  </a:lnTo>
                  <a:lnTo>
                    <a:pt x="199749" y="1609468"/>
                  </a:lnTo>
                  <a:lnTo>
                    <a:pt x="166525" y="1614724"/>
                  </a:lnTo>
                  <a:lnTo>
                    <a:pt x="132087" y="1616516"/>
                  </a:lnTo>
                  <a:lnTo>
                    <a:pt x="96151" y="1614724"/>
                  </a:lnTo>
                  <a:lnTo>
                    <a:pt x="62158" y="1609468"/>
                  </a:lnTo>
                  <a:lnTo>
                    <a:pt x="30108" y="1600931"/>
                  </a:lnTo>
                  <a:lnTo>
                    <a:pt x="0" y="1589296"/>
                  </a:lnTo>
                </a:path>
                <a:path w="261620" h="1616710">
                  <a:moveTo>
                    <a:pt x="261584" y="1565169"/>
                  </a:moveTo>
                  <a:lnTo>
                    <a:pt x="232609" y="1576275"/>
                  </a:lnTo>
                  <a:lnTo>
                    <a:pt x="200720" y="1584424"/>
                  </a:lnTo>
                  <a:lnTo>
                    <a:pt x="166889" y="1589441"/>
                  </a:lnTo>
                  <a:lnTo>
                    <a:pt x="132087" y="1591152"/>
                  </a:lnTo>
                  <a:lnTo>
                    <a:pt x="96151" y="1589441"/>
                  </a:lnTo>
                  <a:lnTo>
                    <a:pt x="62158" y="1584424"/>
                  </a:lnTo>
                  <a:lnTo>
                    <a:pt x="30108" y="1576275"/>
                  </a:lnTo>
                  <a:lnTo>
                    <a:pt x="0" y="1565169"/>
                  </a:lnTo>
                </a:path>
                <a:path w="261620" h="1616710">
                  <a:moveTo>
                    <a:pt x="261584" y="1541041"/>
                  </a:moveTo>
                  <a:lnTo>
                    <a:pt x="232609" y="1552438"/>
                  </a:lnTo>
                  <a:lnTo>
                    <a:pt x="200720" y="1561225"/>
                  </a:lnTo>
                  <a:lnTo>
                    <a:pt x="166889" y="1566880"/>
                  </a:lnTo>
                  <a:lnTo>
                    <a:pt x="132087" y="1568881"/>
                  </a:lnTo>
                  <a:lnTo>
                    <a:pt x="96151" y="1566880"/>
                  </a:lnTo>
                  <a:lnTo>
                    <a:pt x="62158" y="1561225"/>
                  </a:lnTo>
                  <a:lnTo>
                    <a:pt x="30108" y="1552438"/>
                  </a:lnTo>
                  <a:lnTo>
                    <a:pt x="0" y="1541041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270242" y="793720"/>
            <a:ext cx="558800" cy="167640"/>
          </a:xfrm>
          <a:prstGeom prst="rect">
            <a:avLst/>
          </a:prstGeom>
          <a:ln w="4157">
            <a:solidFill>
              <a:srgbClr val="008CCC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88900" marR="77470" indent="6350">
              <a:lnSpc>
                <a:spcPts val="540"/>
              </a:lnSpc>
              <a:spcBef>
                <a:spcPts val="175"/>
              </a:spcBef>
            </a:pPr>
            <a:r>
              <a:rPr sz="550" dirty="0">
                <a:latin typeface="Arial"/>
                <a:cs typeface="Arial"/>
              </a:rPr>
              <a:t>sensors</a:t>
            </a:r>
            <a:r>
              <a:rPr sz="550" spc="-25" dirty="0">
                <a:latin typeface="Arial"/>
                <a:cs typeface="Arial"/>
              </a:rPr>
              <a:t> and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other</a:t>
            </a:r>
            <a:r>
              <a:rPr sz="550" spc="-40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inputs</a:t>
            </a:r>
            <a:endParaRPr sz="5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98507" y="1406178"/>
            <a:ext cx="697230" cy="203200"/>
          </a:xfrm>
          <a:prstGeom prst="rect">
            <a:avLst/>
          </a:prstGeom>
          <a:ln w="4330">
            <a:solidFill>
              <a:srgbClr val="008CCC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530"/>
              </a:spcBef>
            </a:pPr>
            <a:r>
              <a:rPr sz="550" spc="-10" dirty="0">
                <a:latin typeface="Arial"/>
                <a:cs typeface="Arial"/>
              </a:rPr>
              <a:t>Digital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System</a:t>
            </a:r>
            <a:endParaRPr sz="5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70242" y="2056372"/>
            <a:ext cx="558800" cy="168275"/>
          </a:xfrm>
          <a:prstGeom prst="rect">
            <a:avLst/>
          </a:prstGeom>
          <a:ln w="4157">
            <a:solidFill>
              <a:srgbClr val="008CCC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55880" marR="73660" indent="635">
              <a:lnSpc>
                <a:spcPct val="79000"/>
              </a:lnSpc>
              <a:spcBef>
                <a:spcPts val="75"/>
              </a:spcBef>
            </a:pPr>
            <a:r>
              <a:rPr sz="550" spc="-10" dirty="0">
                <a:latin typeface="Arial"/>
                <a:cs typeface="Arial"/>
              </a:rPr>
              <a:t>actuators</a:t>
            </a:r>
            <a:r>
              <a:rPr sz="550" spc="20" dirty="0">
                <a:latin typeface="Arial"/>
                <a:cs typeface="Arial"/>
              </a:rPr>
              <a:t> </a:t>
            </a:r>
            <a:r>
              <a:rPr sz="550" spc="-25" dirty="0">
                <a:latin typeface="Arial"/>
                <a:cs typeface="Arial"/>
              </a:rPr>
              <a:t>and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other</a:t>
            </a:r>
            <a:r>
              <a:rPr sz="550" spc="-40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outputs</a:t>
            </a:r>
            <a:endParaRPr sz="5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70242" y="1120364"/>
            <a:ext cx="232410" cy="124460"/>
          </a:xfrm>
          <a:prstGeom prst="rect">
            <a:avLst/>
          </a:prstGeom>
          <a:ln w="4157">
            <a:solidFill>
              <a:srgbClr val="008CCC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225"/>
              </a:spcBef>
            </a:pPr>
            <a:r>
              <a:rPr sz="550" spc="-25" dirty="0">
                <a:latin typeface="Arial"/>
                <a:cs typeface="Arial"/>
              </a:rPr>
              <a:t>A2D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363620" y="1056643"/>
            <a:ext cx="367030" cy="996315"/>
            <a:chOff x="363620" y="1056643"/>
            <a:chExt cx="367030" cy="996315"/>
          </a:xfrm>
        </p:grpSpPr>
        <p:sp>
          <p:nvSpPr>
            <p:cNvPr id="78" name="object 78"/>
            <p:cNvSpPr/>
            <p:nvPr/>
          </p:nvSpPr>
          <p:spPr>
            <a:xfrm>
              <a:off x="383410" y="1609093"/>
              <a:ext cx="328930" cy="411480"/>
            </a:xfrm>
            <a:custGeom>
              <a:avLst/>
              <a:gdLst/>
              <a:ahLst/>
              <a:cxnLst/>
              <a:rect l="l" t="t" r="r" b="b"/>
              <a:pathLst>
                <a:path w="328930" h="411480">
                  <a:moveTo>
                    <a:pt x="0" y="285813"/>
                  </a:moveTo>
                  <a:lnTo>
                    <a:pt x="1236" y="411398"/>
                  </a:lnTo>
                </a:path>
                <a:path w="328930" h="411480">
                  <a:moveTo>
                    <a:pt x="326516" y="0"/>
                  </a:moveTo>
                  <a:lnTo>
                    <a:pt x="328372" y="411398"/>
                  </a:lnTo>
                </a:path>
                <a:path w="328930" h="411480">
                  <a:moveTo>
                    <a:pt x="0" y="0"/>
                  </a:moveTo>
                  <a:lnTo>
                    <a:pt x="1236" y="125584"/>
                  </a:lnTo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63620" y="1056645"/>
              <a:ext cx="367030" cy="996315"/>
            </a:xfrm>
            <a:custGeom>
              <a:avLst/>
              <a:gdLst/>
              <a:ahLst/>
              <a:cxnLst/>
              <a:rect l="l" t="t" r="r" b="b"/>
              <a:pathLst>
                <a:path w="367030" h="996314">
                  <a:moveTo>
                    <a:pt x="41427" y="936015"/>
                  </a:moveTo>
                  <a:lnTo>
                    <a:pt x="0" y="936015"/>
                  </a:lnTo>
                  <a:lnTo>
                    <a:pt x="20040" y="996022"/>
                  </a:lnTo>
                  <a:lnTo>
                    <a:pt x="41427" y="936015"/>
                  </a:lnTo>
                  <a:close/>
                </a:path>
                <a:path w="367030" h="996314">
                  <a:moveTo>
                    <a:pt x="41427" y="650201"/>
                  </a:moveTo>
                  <a:lnTo>
                    <a:pt x="0" y="650201"/>
                  </a:lnTo>
                  <a:lnTo>
                    <a:pt x="20040" y="710209"/>
                  </a:lnTo>
                  <a:lnTo>
                    <a:pt x="41427" y="650201"/>
                  </a:lnTo>
                  <a:close/>
                </a:path>
                <a:path w="367030" h="996314">
                  <a:moveTo>
                    <a:pt x="41427" y="285813"/>
                  </a:moveTo>
                  <a:lnTo>
                    <a:pt x="0" y="285813"/>
                  </a:lnTo>
                  <a:lnTo>
                    <a:pt x="20040" y="345821"/>
                  </a:lnTo>
                  <a:lnTo>
                    <a:pt x="41427" y="285813"/>
                  </a:lnTo>
                  <a:close/>
                </a:path>
                <a:path w="367030" h="996314">
                  <a:moveTo>
                    <a:pt x="41427" y="0"/>
                  </a:moveTo>
                  <a:lnTo>
                    <a:pt x="0" y="0"/>
                  </a:lnTo>
                  <a:lnTo>
                    <a:pt x="20040" y="60007"/>
                  </a:lnTo>
                  <a:lnTo>
                    <a:pt x="41427" y="0"/>
                  </a:lnTo>
                  <a:close/>
                </a:path>
                <a:path w="367030" h="996314">
                  <a:moveTo>
                    <a:pt x="366712" y="936015"/>
                  </a:moveTo>
                  <a:lnTo>
                    <a:pt x="325272" y="936015"/>
                  </a:lnTo>
                  <a:lnTo>
                    <a:pt x="346659" y="996022"/>
                  </a:lnTo>
                  <a:lnTo>
                    <a:pt x="366712" y="936015"/>
                  </a:lnTo>
                  <a:close/>
                </a:path>
                <a:path w="367030" h="996314">
                  <a:moveTo>
                    <a:pt x="366712" y="285813"/>
                  </a:moveTo>
                  <a:lnTo>
                    <a:pt x="325272" y="285813"/>
                  </a:lnTo>
                  <a:lnTo>
                    <a:pt x="346659" y="345821"/>
                  </a:lnTo>
                  <a:lnTo>
                    <a:pt x="366712" y="285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270242" y="1768703"/>
            <a:ext cx="232410" cy="123825"/>
          </a:xfrm>
          <a:prstGeom prst="rect">
            <a:avLst/>
          </a:prstGeom>
          <a:ln w="4157">
            <a:solidFill>
              <a:srgbClr val="008CCC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234"/>
              </a:spcBef>
            </a:pPr>
            <a:r>
              <a:rPr sz="550" spc="-25" dirty="0">
                <a:latin typeface="Arial"/>
                <a:cs typeface="Arial"/>
              </a:rPr>
              <a:t>D2A</a:t>
            </a:r>
            <a:endParaRPr sz="5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16727" y="521808"/>
            <a:ext cx="391160" cy="17716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67310">
              <a:lnSpc>
                <a:spcPts val="540"/>
              </a:lnSpc>
              <a:spcBef>
                <a:spcPts val="210"/>
              </a:spcBef>
            </a:pPr>
            <a:r>
              <a:rPr sz="550" spc="-10" dirty="0">
                <a:latin typeface="Arial"/>
                <a:cs typeface="Arial"/>
              </a:rPr>
              <a:t>analog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phenomena</a:t>
            </a:r>
            <a:endParaRPr sz="5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06033" y="937537"/>
            <a:ext cx="245110" cy="17526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41910" marR="5080" indent="-29845">
              <a:lnSpc>
                <a:spcPct val="79000"/>
              </a:lnSpc>
              <a:spcBef>
                <a:spcPts val="234"/>
              </a:spcBef>
            </a:pPr>
            <a:r>
              <a:rPr sz="550" spc="-10" dirty="0">
                <a:latin typeface="Arial"/>
                <a:cs typeface="Arial"/>
              </a:rPr>
              <a:t>electric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signal</a:t>
            </a:r>
            <a:endParaRPr sz="5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33243" y="1611860"/>
            <a:ext cx="207010" cy="17653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9055" marR="5080" indent="-46990">
              <a:lnSpc>
                <a:spcPts val="530"/>
              </a:lnSpc>
              <a:spcBef>
                <a:spcPts val="220"/>
              </a:spcBef>
            </a:pPr>
            <a:r>
              <a:rPr sz="550" spc="-10" dirty="0">
                <a:latin typeface="Arial"/>
                <a:cs typeface="Arial"/>
              </a:rPr>
              <a:t>digital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spc="-20" dirty="0">
                <a:latin typeface="Arial"/>
                <a:cs typeface="Arial"/>
              </a:rPr>
              <a:t>data</a:t>
            </a:r>
            <a:endParaRPr sz="5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33243" y="1234487"/>
            <a:ext cx="207010" cy="17653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9055" marR="5080" indent="-46990">
              <a:lnSpc>
                <a:spcPts val="530"/>
              </a:lnSpc>
              <a:spcBef>
                <a:spcPts val="220"/>
              </a:spcBef>
            </a:pPr>
            <a:r>
              <a:rPr sz="550" spc="-10" dirty="0">
                <a:latin typeface="Arial"/>
                <a:cs typeface="Arial"/>
              </a:rPr>
              <a:t>digital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spc="-20" dirty="0">
                <a:latin typeface="Arial"/>
                <a:cs typeface="Arial"/>
              </a:rPr>
              <a:t>data</a:t>
            </a:r>
            <a:endParaRPr sz="5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6033" y="1880969"/>
            <a:ext cx="245110" cy="17526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41910" marR="5080" indent="-29845">
              <a:lnSpc>
                <a:spcPct val="79000"/>
              </a:lnSpc>
              <a:spcBef>
                <a:spcPts val="234"/>
              </a:spcBef>
            </a:pPr>
            <a:r>
              <a:rPr sz="550" spc="-10" dirty="0">
                <a:latin typeface="Arial"/>
                <a:cs typeface="Arial"/>
              </a:rPr>
              <a:t>electric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signal</a:t>
            </a:r>
            <a:endParaRPr sz="5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26910" y="1611860"/>
            <a:ext cx="206375" cy="17653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530"/>
              </a:lnSpc>
              <a:spcBef>
                <a:spcPts val="220"/>
              </a:spcBef>
            </a:pPr>
            <a:r>
              <a:rPr sz="550" spc="-10" dirty="0">
                <a:latin typeface="Arial"/>
                <a:cs typeface="Arial"/>
              </a:rPr>
              <a:t>digital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spc="-20" dirty="0">
                <a:latin typeface="Arial"/>
                <a:cs typeface="Arial"/>
              </a:rPr>
              <a:t>data</a:t>
            </a:r>
            <a:endParaRPr sz="5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26910" y="959190"/>
            <a:ext cx="206375" cy="17653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530"/>
              </a:lnSpc>
              <a:spcBef>
                <a:spcPts val="220"/>
              </a:spcBef>
            </a:pPr>
            <a:r>
              <a:rPr sz="550" spc="-10" dirty="0">
                <a:latin typeface="Arial"/>
                <a:cs typeface="Arial"/>
              </a:rPr>
              <a:t>digital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spc="-20" dirty="0">
                <a:latin typeface="Arial"/>
                <a:cs typeface="Arial"/>
              </a:rPr>
              <a:t>data</a:t>
            </a:r>
            <a:endParaRPr sz="55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78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20" y="2605722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14365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8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5219" y="95835"/>
            <a:ext cx="1681480" cy="286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40" dirty="0"/>
              <a:t> </a:t>
            </a:r>
            <a:r>
              <a:rPr dirty="0"/>
              <a:t>Logic</a:t>
            </a:r>
            <a:r>
              <a:rPr spc="-35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spc="-10" dirty="0"/>
              <a:t>Introduction</a:t>
            </a:r>
          </a:p>
          <a:p>
            <a:pPr marL="12700">
              <a:lnSpc>
                <a:spcPts val="790"/>
              </a:lnSpc>
            </a:pPr>
            <a:r>
              <a:rPr sz="700" i="1" dirty="0">
                <a:latin typeface="Tahoma"/>
                <a:cs typeface="Tahoma"/>
              </a:rPr>
              <a:t>How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to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Encode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Numbers: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Binary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spc="-10" dirty="0">
                <a:latin typeface="Tahoma"/>
                <a:cs typeface="Tahoma"/>
              </a:rPr>
              <a:t>Numbers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878" y="496815"/>
            <a:ext cx="1795145" cy="1707514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46050" marR="189865" indent="-133985">
              <a:lnSpc>
                <a:spcPts val="1010"/>
              </a:lnSpc>
              <a:spcBef>
                <a:spcPts val="225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Each</a:t>
            </a:r>
            <a:r>
              <a:rPr sz="900" spc="8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position</a:t>
            </a:r>
            <a:r>
              <a:rPr sz="900" spc="8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represents</a:t>
            </a:r>
            <a:r>
              <a:rPr sz="900" spc="80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a </a:t>
            </a:r>
            <a:r>
              <a:rPr sz="900" dirty="0">
                <a:latin typeface="Tahoma"/>
                <a:cs typeface="Tahoma"/>
              </a:rPr>
              <a:t>quantity;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symbol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in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position </a:t>
            </a:r>
            <a:r>
              <a:rPr sz="900" dirty="0">
                <a:latin typeface="Tahoma"/>
                <a:cs typeface="Tahoma"/>
              </a:rPr>
              <a:t>means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how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many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that </a:t>
            </a:r>
            <a:r>
              <a:rPr sz="900" spc="-10" dirty="0">
                <a:latin typeface="Tahoma"/>
                <a:cs typeface="Tahoma"/>
              </a:rPr>
              <a:t>quantity</a:t>
            </a:r>
            <a:endParaRPr sz="9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70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Base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ten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(</a:t>
            </a:r>
            <a:r>
              <a:rPr sz="800" b="1" i="1" spc="-10" dirty="0">
                <a:solidFill>
                  <a:srgbClr val="00A9D6"/>
                </a:solidFill>
                <a:latin typeface="Tahoma"/>
                <a:cs typeface="Tahoma"/>
              </a:rPr>
              <a:t>decimal</a:t>
            </a:r>
            <a:r>
              <a:rPr sz="750" spc="-10" dirty="0">
                <a:latin typeface="Tahoma"/>
                <a:cs typeface="Tahoma"/>
              </a:rPr>
              <a:t>)</a:t>
            </a:r>
            <a:endParaRPr sz="75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65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latin typeface="Tahoma"/>
                <a:cs typeface="Tahoma"/>
              </a:rPr>
              <a:t>Ten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symbols: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0,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1,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2,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...,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8,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and </a:t>
            </a:r>
            <a:r>
              <a:rPr sz="700" spc="-50" dirty="0">
                <a:latin typeface="Tahoma"/>
                <a:cs typeface="Tahoma"/>
              </a:rPr>
              <a:t>9</a:t>
            </a:r>
            <a:endParaRPr sz="70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95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latin typeface="Tahoma"/>
                <a:cs typeface="Tahoma"/>
              </a:rPr>
              <a:t>More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than 9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-</a:t>
            </a:r>
            <a:r>
              <a:rPr sz="700" dirty="0">
                <a:latin typeface="Tahoma"/>
                <a:cs typeface="Tahoma"/>
              </a:rPr>
              <a:t>- next </a:t>
            </a:r>
            <a:r>
              <a:rPr sz="700" spc="-10" dirty="0">
                <a:latin typeface="Tahoma"/>
                <a:cs typeface="Tahoma"/>
              </a:rPr>
              <a:t>position</a:t>
            </a:r>
            <a:endParaRPr sz="700">
              <a:latin typeface="Tahoma"/>
              <a:cs typeface="Tahoma"/>
            </a:endParaRPr>
          </a:p>
          <a:p>
            <a:pPr marL="635635" lvl="3" indent="-89535">
              <a:lnSpc>
                <a:spcPct val="100000"/>
              </a:lnSpc>
              <a:spcBef>
                <a:spcPts val="105"/>
              </a:spcBef>
              <a:buClr>
                <a:srgbClr val="0A31FF"/>
              </a:buClr>
              <a:buSzPct val="66666"/>
              <a:buFont typeface="Wingdings"/>
              <a:buChar char=""/>
              <a:tabLst>
                <a:tab pos="636270" algn="l"/>
              </a:tabLst>
            </a:pPr>
            <a:r>
              <a:rPr sz="600" dirty="0">
                <a:latin typeface="Tahoma"/>
                <a:cs typeface="Tahoma"/>
              </a:rPr>
              <a:t>So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each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position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power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of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spc="-25" dirty="0">
                <a:latin typeface="Tahoma"/>
                <a:cs typeface="Tahoma"/>
              </a:rPr>
              <a:t>10</a:t>
            </a:r>
            <a:endParaRPr sz="600">
              <a:latin typeface="Tahoma"/>
              <a:cs typeface="Tahoma"/>
            </a:endParaRPr>
          </a:p>
          <a:p>
            <a:pPr marL="457834" marR="19050" lvl="2" indent="-89535">
              <a:lnSpc>
                <a:spcPts val="730"/>
              </a:lnSpc>
              <a:spcBef>
                <a:spcPts val="204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latin typeface="Tahoma"/>
                <a:cs typeface="Tahoma"/>
              </a:rPr>
              <a:t>Nothing</a:t>
            </a:r>
            <a:r>
              <a:rPr sz="700" spc="-2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special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about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base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10</a:t>
            </a:r>
            <a:r>
              <a:rPr sz="700" spc="-10" dirty="0">
                <a:latin typeface="Tahoma"/>
                <a:cs typeface="Tahoma"/>
              </a:rPr>
              <a:t> -</a:t>
            </a:r>
            <a:r>
              <a:rPr sz="700" spc="-50" dirty="0">
                <a:latin typeface="Tahoma"/>
                <a:cs typeface="Tahoma"/>
              </a:rPr>
              <a:t>-</a:t>
            </a:r>
            <a:r>
              <a:rPr sz="700" dirty="0">
                <a:latin typeface="Tahoma"/>
                <a:cs typeface="Tahoma"/>
              </a:rPr>
              <a:t> used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because we have 10 </a:t>
            </a:r>
            <a:r>
              <a:rPr sz="700" spc="-10" dirty="0">
                <a:latin typeface="Tahoma"/>
                <a:cs typeface="Tahoma"/>
              </a:rPr>
              <a:t>fingers</a:t>
            </a:r>
            <a:endParaRPr sz="7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85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Base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two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(</a:t>
            </a:r>
            <a:r>
              <a:rPr sz="800" b="1" i="1" spc="-10" dirty="0">
                <a:solidFill>
                  <a:srgbClr val="00A9D6"/>
                </a:solidFill>
                <a:latin typeface="Tahoma"/>
                <a:cs typeface="Tahoma"/>
              </a:rPr>
              <a:t>binary</a:t>
            </a:r>
            <a:r>
              <a:rPr sz="750" spc="-10" dirty="0">
                <a:latin typeface="Tahoma"/>
                <a:cs typeface="Tahoma"/>
              </a:rPr>
              <a:t>)</a:t>
            </a:r>
            <a:endParaRPr sz="75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65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latin typeface="Tahoma"/>
                <a:cs typeface="Tahoma"/>
              </a:rPr>
              <a:t>Two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symbols: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0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and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50" dirty="0"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95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latin typeface="Tahoma"/>
                <a:cs typeface="Tahoma"/>
              </a:rPr>
              <a:t>More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than 1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-</a:t>
            </a:r>
            <a:r>
              <a:rPr sz="700" dirty="0">
                <a:latin typeface="Tahoma"/>
                <a:cs typeface="Tahoma"/>
              </a:rPr>
              <a:t>- next </a:t>
            </a:r>
            <a:r>
              <a:rPr sz="700" spc="-10" dirty="0">
                <a:latin typeface="Tahoma"/>
                <a:cs typeface="Tahoma"/>
              </a:rPr>
              <a:t>position</a:t>
            </a:r>
            <a:endParaRPr sz="700">
              <a:latin typeface="Tahoma"/>
              <a:cs typeface="Tahoma"/>
            </a:endParaRPr>
          </a:p>
          <a:p>
            <a:pPr marL="635635" lvl="3" indent="-89535">
              <a:lnSpc>
                <a:spcPct val="100000"/>
              </a:lnSpc>
              <a:spcBef>
                <a:spcPts val="105"/>
              </a:spcBef>
              <a:buClr>
                <a:srgbClr val="0A31FF"/>
              </a:buClr>
              <a:buSzPct val="66666"/>
              <a:buFont typeface="Wingdings"/>
              <a:buChar char=""/>
              <a:tabLst>
                <a:tab pos="636270" algn="l"/>
              </a:tabLst>
            </a:pPr>
            <a:r>
              <a:rPr sz="600" dirty="0">
                <a:latin typeface="Tahoma"/>
                <a:cs typeface="Tahoma"/>
              </a:rPr>
              <a:t>So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each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position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power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of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spc="-50" dirty="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8862" y="1768994"/>
            <a:ext cx="32385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solidFill>
                  <a:srgbClr val="00A9D6"/>
                </a:solidFill>
                <a:latin typeface="Arial"/>
                <a:cs typeface="Arial"/>
              </a:rPr>
              <a:t>1</a:t>
            </a:r>
            <a:r>
              <a:rPr sz="500" spc="235" dirty="0">
                <a:solidFill>
                  <a:srgbClr val="00A9D6"/>
                </a:solidFill>
                <a:latin typeface="Arial"/>
                <a:cs typeface="Arial"/>
              </a:rPr>
              <a:t>  </a:t>
            </a:r>
            <a:r>
              <a:rPr sz="500" dirty="0">
                <a:solidFill>
                  <a:srgbClr val="00A9D6"/>
                </a:solidFill>
                <a:latin typeface="Arial"/>
                <a:cs typeface="Arial"/>
              </a:rPr>
              <a:t>0</a:t>
            </a:r>
            <a:r>
              <a:rPr sz="500" spc="235" dirty="0">
                <a:solidFill>
                  <a:srgbClr val="00A9D6"/>
                </a:solidFill>
                <a:latin typeface="Arial"/>
                <a:cs typeface="Arial"/>
              </a:rPr>
              <a:t>  </a:t>
            </a:r>
            <a:r>
              <a:rPr sz="500" spc="-50" dirty="0">
                <a:solidFill>
                  <a:srgbClr val="00A9D6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17653" y="1890249"/>
            <a:ext cx="66294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750" baseline="-22222" dirty="0">
                <a:latin typeface="Arial"/>
                <a:cs typeface="Arial"/>
              </a:rPr>
              <a:t>2</a:t>
            </a:r>
            <a:r>
              <a:rPr sz="400" dirty="0">
                <a:latin typeface="Arial"/>
                <a:cs typeface="Arial"/>
              </a:rPr>
              <a:t>4</a:t>
            </a:r>
            <a:r>
              <a:rPr sz="400" spc="409" dirty="0">
                <a:latin typeface="Arial"/>
                <a:cs typeface="Arial"/>
              </a:rPr>
              <a:t> </a:t>
            </a:r>
            <a:r>
              <a:rPr sz="750" baseline="-22222" dirty="0">
                <a:latin typeface="Arial"/>
                <a:cs typeface="Arial"/>
              </a:rPr>
              <a:t>2</a:t>
            </a:r>
            <a:r>
              <a:rPr sz="400" dirty="0">
                <a:latin typeface="Arial"/>
                <a:cs typeface="Arial"/>
              </a:rPr>
              <a:t>3</a:t>
            </a:r>
            <a:r>
              <a:rPr sz="400" spc="409" dirty="0">
                <a:latin typeface="Arial"/>
                <a:cs typeface="Arial"/>
              </a:rPr>
              <a:t> </a:t>
            </a:r>
            <a:r>
              <a:rPr sz="750" baseline="-22222" dirty="0">
                <a:latin typeface="Arial"/>
                <a:cs typeface="Arial"/>
              </a:rPr>
              <a:t>2</a:t>
            </a:r>
            <a:r>
              <a:rPr sz="400" dirty="0">
                <a:latin typeface="Arial"/>
                <a:cs typeface="Arial"/>
              </a:rPr>
              <a:t>2</a:t>
            </a:r>
            <a:r>
              <a:rPr sz="400" spc="409" dirty="0">
                <a:latin typeface="Arial"/>
                <a:cs typeface="Arial"/>
              </a:rPr>
              <a:t> </a:t>
            </a:r>
            <a:r>
              <a:rPr sz="750" baseline="-22222" dirty="0">
                <a:latin typeface="Arial"/>
                <a:cs typeface="Arial"/>
              </a:rPr>
              <a:t>2</a:t>
            </a:r>
            <a:r>
              <a:rPr sz="400" dirty="0">
                <a:latin typeface="Arial"/>
                <a:cs typeface="Arial"/>
              </a:rPr>
              <a:t>1</a:t>
            </a:r>
            <a:r>
              <a:rPr sz="400" spc="409" dirty="0">
                <a:latin typeface="Arial"/>
                <a:cs typeface="Arial"/>
              </a:rPr>
              <a:t> </a:t>
            </a:r>
            <a:r>
              <a:rPr sz="750" spc="-37" baseline="-22222" dirty="0">
                <a:latin typeface="Arial"/>
                <a:cs typeface="Arial"/>
              </a:rPr>
              <a:t>2</a:t>
            </a:r>
            <a:r>
              <a:rPr sz="400" spc="-25" dirty="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33392" y="1879342"/>
            <a:ext cx="628015" cy="588010"/>
            <a:chOff x="2133392" y="1879342"/>
            <a:chExt cx="628015" cy="588010"/>
          </a:xfrm>
        </p:grpSpPr>
        <p:sp>
          <p:nvSpPr>
            <p:cNvPr id="15" name="object 15"/>
            <p:cNvSpPr/>
            <p:nvPr/>
          </p:nvSpPr>
          <p:spPr>
            <a:xfrm>
              <a:off x="2137202" y="1883152"/>
              <a:ext cx="620395" cy="635"/>
            </a:xfrm>
            <a:custGeom>
              <a:avLst/>
              <a:gdLst/>
              <a:ahLst/>
              <a:cxnLst/>
              <a:rect l="l" t="t" r="r" b="b"/>
              <a:pathLst>
                <a:path w="620394" h="635">
                  <a:moveTo>
                    <a:pt x="0" y="0"/>
                  </a:moveTo>
                  <a:lnTo>
                    <a:pt x="94615" y="618"/>
                  </a:lnTo>
                </a:path>
                <a:path w="620394" h="635">
                  <a:moveTo>
                    <a:pt x="131101" y="0"/>
                  </a:moveTo>
                  <a:lnTo>
                    <a:pt x="226335" y="618"/>
                  </a:lnTo>
                </a:path>
                <a:path w="620394" h="635">
                  <a:moveTo>
                    <a:pt x="262821" y="0"/>
                  </a:moveTo>
                  <a:lnTo>
                    <a:pt x="357437" y="618"/>
                  </a:lnTo>
                </a:path>
                <a:path w="620394" h="635">
                  <a:moveTo>
                    <a:pt x="393923" y="0"/>
                  </a:moveTo>
                  <a:lnTo>
                    <a:pt x="489156" y="618"/>
                  </a:lnTo>
                </a:path>
                <a:path w="620394" h="635">
                  <a:moveTo>
                    <a:pt x="525642" y="0"/>
                  </a:moveTo>
                  <a:lnTo>
                    <a:pt x="620258" y="618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82015" y="201925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3039" y="0"/>
                  </a:moveTo>
                  <a:lnTo>
                    <a:pt x="6645" y="0"/>
                  </a:lnTo>
                  <a:lnTo>
                    <a:pt x="0" y="6647"/>
                  </a:lnTo>
                  <a:lnTo>
                    <a:pt x="0" y="14847"/>
                  </a:lnTo>
                  <a:lnTo>
                    <a:pt x="0" y="23046"/>
                  </a:lnTo>
                  <a:lnTo>
                    <a:pt x="6645" y="29695"/>
                  </a:lnTo>
                  <a:lnTo>
                    <a:pt x="23039" y="29695"/>
                  </a:lnTo>
                  <a:lnTo>
                    <a:pt x="29683" y="23046"/>
                  </a:lnTo>
                  <a:lnTo>
                    <a:pt x="29683" y="6647"/>
                  </a:lnTo>
                  <a:lnTo>
                    <a:pt x="230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82014" y="201925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0" y="14847"/>
                  </a:moveTo>
                  <a:lnTo>
                    <a:pt x="0" y="6647"/>
                  </a:lnTo>
                  <a:lnTo>
                    <a:pt x="6645" y="0"/>
                  </a:lnTo>
                  <a:lnTo>
                    <a:pt x="14842" y="0"/>
                  </a:lnTo>
                  <a:lnTo>
                    <a:pt x="23039" y="0"/>
                  </a:lnTo>
                  <a:lnTo>
                    <a:pt x="29683" y="6647"/>
                  </a:lnTo>
                  <a:lnTo>
                    <a:pt x="29683" y="14847"/>
                  </a:lnTo>
                  <a:lnTo>
                    <a:pt x="29683" y="23047"/>
                  </a:lnTo>
                  <a:lnTo>
                    <a:pt x="23039" y="29694"/>
                  </a:lnTo>
                  <a:lnTo>
                    <a:pt x="6645" y="29694"/>
                  </a:lnTo>
                  <a:lnTo>
                    <a:pt x="0" y="23047"/>
                  </a:lnTo>
                  <a:lnTo>
                    <a:pt x="0" y="14847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63282" y="201925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3037" y="0"/>
                  </a:moveTo>
                  <a:lnTo>
                    <a:pt x="6643" y="0"/>
                  </a:lnTo>
                  <a:lnTo>
                    <a:pt x="0" y="6647"/>
                  </a:lnTo>
                  <a:lnTo>
                    <a:pt x="0" y="14847"/>
                  </a:lnTo>
                  <a:lnTo>
                    <a:pt x="0" y="23046"/>
                  </a:lnTo>
                  <a:lnTo>
                    <a:pt x="6643" y="29695"/>
                  </a:lnTo>
                  <a:lnTo>
                    <a:pt x="23037" y="29695"/>
                  </a:lnTo>
                  <a:lnTo>
                    <a:pt x="29682" y="23046"/>
                  </a:lnTo>
                  <a:lnTo>
                    <a:pt x="29682" y="6647"/>
                  </a:lnTo>
                  <a:lnTo>
                    <a:pt x="230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63282" y="201925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0" y="14847"/>
                  </a:moveTo>
                  <a:lnTo>
                    <a:pt x="0" y="6647"/>
                  </a:lnTo>
                  <a:lnTo>
                    <a:pt x="6644" y="0"/>
                  </a:lnTo>
                  <a:lnTo>
                    <a:pt x="14841" y="0"/>
                  </a:lnTo>
                  <a:lnTo>
                    <a:pt x="23037" y="0"/>
                  </a:lnTo>
                  <a:lnTo>
                    <a:pt x="29683" y="6647"/>
                  </a:lnTo>
                  <a:lnTo>
                    <a:pt x="29683" y="14847"/>
                  </a:lnTo>
                  <a:lnTo>
                    <a:pt x="29683" y="23047"/>
                  </a:lnTo>
                  <a:lnTo>
                    <a:pt x="23037" y="29694"/>
                  </a:lnTo>
                  <a:lnTo>
                    <a:pt x="6644" y="29694"/>
                  </a:lnTo>
                  <a:lnTo>
                    <a:pt x="0" y="23047"/>
                  </a:lnTo>
                  <a:lnTo>
                    <a:pt x="0" y="14847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63282" y="207864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3037" y="0"/>
                  </a:moveTo>
                  <a:lnTo>
                    <a:pt x="6643" y="0"/>
                  </a:lnTo>
                  <a:lnTo>
                    <a:pt x="0" y="6648"/>
                  </a:lnTo>
                  <a:lnTo>
                    <a:pt x="0" y="14847"/>
                  </a:lnTo>
                  <a:lnTo>
                    <a:pt x="0" y="23047"/>
                  </a:lnTo>
                  <a:lnTo>
                    <a:pt x="6643" y="29695"/>
                  </a:lnTo>
                  <a:lnTo>
                    <a:pt x="23037" y="29695"/>
                  </a:lnTo>
                  <a:lnTo>
                    <a:pt x="29682" y="23047"/>
                  </a:lnTo>
                  <a:lnTo>
                    <a:pt x="29682" y="6648"/>
                  </a:lnTo>
                  <a:lnTo>
                    <a:pt x="230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63282" y="207864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0" y="14847"/>
                  </a:moveTo>
                  <a:lnTo>
                    <a:pt x="0" y="6647"/>
                  </a:lnTo>
                  <a:lnTo>
                    <a:pt x="6644" y="0"/>
                  </a:lnTo>
                  <a:lnTo>
                    <a:pt x="14841" y="0"/>
                  </a:lnTo>
                  <a:lnTo>
                    <a:pt x="23037" y="0"/>
                  </a:lnTo>
                  <a:lnTo>
                    <a:pt x="29683" y="6647"/>
                  </a:lnTo>
                  <a:lnTo>
                    <a:pt x="29683" y="14847"/>
                  </a:lnTo>
                  <a:lnTo>
                    <a:pt x="29683" y="23047"/>
                  </a:lnTo>
                  <a:lnTo>
                    <a:pt x="23037" y="29694"/>
                  </a:lnTo>
                  <a:lnTo>
                    <a:pt x="6644" y="29694"/>
                  </a:lnTo>
                  <a:lnTo>
                    <a:pt x="0" y="23047"/>
                  </a:lnTo>
                  <a:lnTo>
                    <a:pt x="0" y="14847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44548" y="201925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3039" y="0"/>
                  </a:moveTo>
                  <a:lnTo>
                    <a:pt x="6645" y="0"/>
                  </a:lnTo>
                  <a:lnTo>
                    <a:pt x="0" y="6647"/>
                  </a:lnTo>
                  <a:lnTo>
                    <a:pt x="0" y="14847"/>
                  </a:lnTo>
                  <a:lnTo>
                    <a:pt x="0" y="23046"/>
                  </a:lnTo>
                  <a:lnTo>
                    <a:pt x="6645" y="29695"/>
                  </a:lnTo>
                  <a:lnTo>
                    <a:pt x="23039" y="29695"/>
                  </a:lnTo>
                  <a:lnTo>
                    <a:pt x="29683" y="23046"/>
                  </a:lnTo>
                  <a:lnTo>
                    <a:pt x="29683" y="6647"/>
                  </a:lnTo>
                  <a:lnTo>
                    <a:pt x="230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44547" y="201925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0" y="14847"/>
                  </a:moveTo>
                  <a:lnTo>
                    <a:pt x="0" y="6647"/>
                  </a:lnTo>
                  <a:lnTo>
                    <a:pt x="6645" y="0"/>
                  </a:lnTo>
                  <a:lnTo>
                    <a:pt x="14842" y="0"/>
                  </a:lnTo>
                  <a:lnTo>
                    <a:pt x="23039" y="0"/>
                  </a:lnTo>
                  <a:lnTo>
                    <a:pt x="29683" y="6647"/>
                  </a:lnTo>
                  <a:lnTo>
                    <a:pt x="29683" y="14847"/>
                  </a:lnTo>
                  <a:lnTo>
                    <a:pt x="29683" y="23047"/>
                  </a:lnTo>
                  <a:lnTo>
                    <a:pt x="23039" y="29694"/>
                  </a:lnTo>
                  <a:lnTo>
                    <a:pt x="6645" y="29694"/>
                  </a:lnTo>
                  <a:lnTo>
                    <a:pt x="0" y="23047"/>
                  </a:lnTo>
                  <a:lnTo>
                    <a:pt x="0" y="14847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44548" y="207864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3039" y="0"/>
                  </a:moveTo>
                  <a:lnTo>
                    <a:pt x="6645" y="0"/>
                  </a:lnTo>
                  <a:lnTo>
                    <a:pt x="0" y="6648"/>
                  </a:lnTo>
                  <a:lnTo>
                    <a:pt x="0" y="14847"/>
                  </a:lnTo>
                  <a:lnTo>
                    <a:pt x="0" y="23047"/>
                  </a:lnTo>
                  <a:lnTo>
                    <a:pt x="6645" y="29695"/>
                  </a:lnTo>
                  <a:lnTo>
                    <a:pt x="23039" y="29695"/>
                  </a:lnTo>
                  <a:lnTo>
                    <a:pt x="29683" y="23047"/>
                  </a:lnTo>
                  <a:lnTo>
                    <a:pt x="29683" y="6648"/>
                  </a:lnTo>
                  <a:lnTo>
                    <a:pt x="230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44547" y="207864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0" y="14847"/>
                  </a:moveTo>
                  <a:lnTo>
                    <a:pt x="0" y="6647"/>
                  </a:lnTo>
                  <a:lnTo>
                    <a:pt x="6645" y="0"/>
                  </a:lnTo>
                  <a:lnTo>
                    <a:pt x="14842" y="0"/>
                  </a:lnTo>
                  <a:lnTo>
                    <a:pt x="23039" y="0"/>
                  </a:lnTo>
                  <a:lnTo>
                    <a:pt x="29683" y="6647"/>
                  </a:lnTo>
                  <a:lnTo>
                    <a:pt x="29683" y="14847"/>
                  </a:lnTo>
                  <a:lnTo>
                    <a:pt x="29683" y="23047"/>
                  </a:lnTo>
                  <a:lnTo>
                    <a:pt x="23039" y="29694"/>
                  </a:lnTo>
                  <a:lnTo>
                    <a:pt x="6645" y="29694"/>
                  </a:lnTo>
                  <a:lnTo>
                    <a:pt x="0" y="23047"/>
                  </a:lnTo>
                  <a:lnTo>
                    <a:pt x="0" y="14847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44548" y="213803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3039" y="0"/>
                  </a:moveTo>
                  <a:lnTo>
                    <a:pt x="6645" y="0"/>
                  </a:lnTo>
                  <a:lnTo>
                    <a:pt x="0" y="6647"/>
                  </a:lnTo>
                  <a:lnTo>
                    <a:pt x="0" y="14847"/>
                  </a:lnTo>
                  <a:lnTo>
                    <a:pt x="0" y="23047"/>
                  </a:lnTo>
                  <a:lnTo>
                    <a:pt x="6645" y="29695"/>
                  </a:lnTo>
                  <a:lnTo>
                    <a:pt x="23039" y="29695"/>
                  </a:lnTo>
                  <a:lnTo>
                    <a:pt x="29683" y="23047"/>
                  </a:lnTo>
                  <a:lnTo>
                    <a:pt x="29683" y="6647"/>
                  </a:lnTo>
                  <a:lnTo>
                    <a:pt x="230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44547" y="213803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0" y="14847"/>
                  </a:moveTo>
                  <a:lnTo>
                    <a:pt x="0" y="6647"/>
                  </a:lnTo>
                  <a:lnTo>
                    <a:pt x="6645" y="0"/>
                  </a:lnTo>
                  <a:lnTo>
                    <a:pt x="14842" y="0"/>
                  </a:lnTo>
                  <a:lnTo>
                    <a:pt x="23039" y="0"/>
                  </a:lnTo>
                  <a:lnTo>
                    <a:pt x="29683" y="6647"/>
                  </a:lnTo>
                  <a:lnTo>
                    <a:pt x="29683" y="14847"/>
                  </a:lnTo>
                  <a:lnTo>
                    <a:pt x="29683" y="23047"/>
                  </a:lnTo>
                  <a:lnTo>
                    <a:pt x="23039" y="29694"/>
                  </a:lnTo>
                  <a:lnTo>
                    <a:pt x="6645" y="29694"/>
                  </a:lnTo>
                  <a:lnTo>
                    <a:pt x="0" y="23047"/>
                  </a:lnTo>
                  <a:lnTo>
                    <a:pt x="0" y="14847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44548" y="219742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3039" y="0"/>
                  </a:moveTo>
                  <a:lnTo>
                    <a:pt x="6645" y="0"/>
                  </a:lnTo>
                  <a:lnTo>
                    <a:pt x="0" y="6647"/>
                  </a:lnTo>
                  <a:lnTo>
                    <a:pt x="0" y="14846"/>
                  </a:lnTo>
                  <a:lnTo>
                    <a:pt x="0" y="23046"/>
                  </a:lnTo>
                  <a:lnTo>
                    <a:pt x="6645" y="29693"/>
                  </a:lnTo>
                  <a:lnTo>
                    <a:pt x="23039" y="29693"/>
                  </a:lnTo>
                  <a:lnTo>
                    <a:pt x="29683" y="23046"/>
                  </a:lnTo>
                  <a:lnTo>
                    <a:pt x="29683" y="6647"/>
                  </a:lnTo>
                  <a:lnTo>
                    <a:pt x="230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44547" y="219742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0" y="14847"/>
                  </a:moveTo>
                  <a:lnTo>
                    <a:pt x="0" y="6647"/>
                  </a:lnTo>
                  <a:lnTo>
                    <a:pt x="6645" y="0"/>
                  </a:lnTo>
                  <a:lnTo>
                    <a:pt x="14842" y="0"/>
                  </a:lnTo>
                  <a:lnTo>
                    <a:pt x="23039" y="0"/>
                  </a:lnTo>
                  <a:lnTo>
                    <a:pt x="29683" y="6647"/>
                  </a:lnTo>
                  <a:lnTo>
                    <a:pt x="29683" y="14847"/>
                  </a:lnTo>
                  <a:lnTo>
                    <a:pt x="29683" y="23047"/>
                  </a:lnTo>
                  <a:lnTo>
                    <a:pt x="23039" y="29694"/>
                  </a:lnTo>
                  <a:lnTo>
                    <a:pt x="6645" y="29694"/>
                  </a:lnTo>
                  <a:lnTo>
                    <a:pt x="0" y="23047"/>
                  </a:lnTo>
                  <a:lnTo>
                    <a:pt x="0" y="14847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96132" y="201925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3037" y="0"/>
                  </a:moveTo>
                  <a:lnTo>
                    <a:pt x="6644" y="0"/>
                  </a:lnTo>
                  <a:lnTo>
                    <a:pt x="0" y="6647"/>
                  </a:lnTo>
                  <a:lnTo>
                    <a:pt x="0" y="14847"/>
                  </a:lnTo>
                  <a:lnTo>
                    <a:pt x="0" y="23046"/>
                  </a:lnTo>
                  <a:lnTo>
                    <a:pt x="6644" y="29695"/>
                  </a:lnTo>
                  <a:lnTo>
                    <a:pt x="23037" y="29695"/>
                  </a:lnTo>
                  <a:lnTo>
                    <a:pt x="29683" y="23046"/>
                  </a:lnTo>
                  <a:lnTo>
                    <a:pt x="29683" y="6647"/>
                  </a:lnTo>
                  <a:lnTo>
                    <a:pt x="230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96131" y="201925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0" y="14847"/>
                  </a:moveTo>
                  <a:lnTo>
                    <a:pt x="0" y="6647"/>
                  </a:lnTo>
                  <a:lnTo>
                    <a:pt x="6644" y="0"/>
                  </a:lnTo>
                  <a:lnTo>
                    <a:pt x="14841" y="0"/>
                  </a:lnTo>
                  <a:lnTo>
                    <a:pt x="23037" y="0"/>
                  </a:lnTo>
                  <a:lnTo>
                    <a:pt x="29683" y="6647"/>
                  </a:lnTo>
                  <a:lnTo>
                    <a:pt x="29683" y="14847"/>
                  </a:lnTo>
                  <a:lnTo>
                    <a:pt x="29683" y="23047"/>
                  </a:lnTo>
                  <a:lnTo>
                    <a:pt x="23037" y="29694"/>
                  </a:lnTo>
                  <a:lnTo>
                    <a:pt x="6644" y="29694"/>
                  </a:lnTo>
                  <a:lnTo>
                    <a:pt x="0" y="23047"/>
                  </a:lnTo>
                  <a:lnTo>
                    <a:pt x="0" y="14847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96132" y="207864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3037" y="0"/>
                  </a:moveTo>
                  <a:lnTo>
                    <a:pt x="6644" y="0"/>
                  </a:lnTo>
                  <a:lnTo>
                    <a:pt x="0" y="6648"/>
                  </a:lnTo>
                  <a:lnTo>
                    <a:pt x="0" y="14847"/>
                  </a:lnTo>
                  <a:lnTo>
                    <a:pt x="0" y="23047"/>
                  </a:lnTo>
                  <a:lnTo>
                    <a:pt x="6644" y="29695"/>
                  </a:lnTo>
                  <a:lnTo>
                    <a:pt x="23037" y="29695"/>
                  </a:lnTo>
                  <a:lnTo>
                    <a:pt x="29683" y="23047"/>
                  </a:lnTo>
                  <a:lnTo>
                    <a:pt x="29683" y="6648"/>
                  </a:lnTo>
                  <a:lnTo>
                    <a:pt x="230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96131" y="207864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0" y="14847"/>
                  </a:moveTo>
                  <a:lnTo>
                    <a:pt x="0" y="6647"/>
                  </a:lnTo>
                  <a:lnTo>
                    <a:pt x="6644" y="0"/>
                  </a:lnTo>
                  <a:lnTo>
                    <a:pt x="14841" y="0"/>
                  </a:lnTo>
                  <a:lnTo>
                    <a:pt x="23037" y="0"/>
                  </a:lnTo>
                  <a:lnTo>
                    <a:pt x="29683" y="6647"/>
                  </a:lnTo>
                  <a:lnTo>
                    <a:pt x="29683" y="14847"/>
                  </a:lnTo>
                  <a:lnTo>
                    <a:pt x="29683" y="23047"/>
                  </a:lnTo>
                  <a:lnTo>
                    <a:pt x="23037" y="29694"/>
                  </a:lnTo>
                  <a:lnTo>
                    <a:pt x="6644" y="29694"/>
                  </a:lnTo>
                  <a:lnTo>
                    <a:pt x="0" y="23047"/>
                  </a:lnTo>
                  <a:lnTo>
                    <a:pt x="0" y="14847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96132" y="213803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3037" y="0"/>
                  </a:moveTo>
                  <a:lnTo>
                    <a:pt x="6644" y="0"/>
                  </a:lnTo>
                  <a:lnTo>
                    <a:pt x="0" y="6647"/>
                  </a:lnTo>
                  <a:lnTo>
                    <a:pt x="0" y="14847"/>
                  </a:lnTo>
                  <a:lnTo>
                    <a:pt x="0" y="23047"/>
                  </a:lnTo>
                  <a:lnTo>
                    <a:pt x="6644" y="29695"/>
                  </a:lnTo>
                  <a:lnTo>
                    <a:pt x="23037" y="29695"/>
                  </a:lnTo>
                  <a:lnTo>
                    <a:pt x="29683" y="23047"/>
                  </a:lnTo>
                  <a:lnTo>
                    <a:pt x="29683" y="6647"/>
                  </a:lnTo>
                  <a:lnTo>
                    <a:pt x="230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96131" y="213803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0" y="14847"/>
                  </a:moveTo>
                  <a:lnTo>
                    <a:pt x="0" y="6647"/>
                  </a:lnTo>
                  <a:lnTo>
                    <a:pt x="6644" y="0"/>
                  </a:lnTo>
                  <a:lnTo>
                    <a:pt x="14841" y="0"/>
                  </a:lnTo>
                  <a:lnTo>
                    <a:pt x="23037" y="0"/>
                  </a:lnTo>
                  <a:lnTo>
                    <a:pt x="29683" y="6647"/>
                  </a:lnTo>
                  <a:lnTo>
                    <a:pt x="29683" y="14847"/>
                  </a:lnTo>
                  <a:lnTo>
                    <a:pt x="29683" y="23047"/>
                  </a:lnTo>
                  <a:lnTo>
                    <a:pt x="23037" y="29694"/>
                  </a:lnTo>
                  <a:lnTo>
                    <a:pt x="6644" y="29694"/>
                  </a:lnTo>
                  <a:lnTo>
                    <a:pt x="0" y="23047"/>
                  </a:lnTo>
                  <a:lnTo>
                    <a:pt x="0" y="14847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96132" y="219742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3037" y="0"/>
                  </a:moveTo>
                  <a:lnTo>
                    <a:pt x="6644" y="0"/>
                  </a:lnTo>
                  <a:lnTo>
                    <a:pt x="0" y="6647"/>
                  </a:lnTo>
                  <a:lnTo>
                    <a:pt x="0" y="14846"/>
                  </a:lnTo>
                  <a:lnTo>
                    <a:pt x="0" y="23046"/>
                  </a:lnTo>
                  <a:lnTo>
                    <a:pt x="6644" y="29693"/>
                  </a:lnTo>
                  <a:lnTo>
                    <a:pt x="23037" y="29693"/>
                  </a:lnTo>
                  <a:lnTo>
                    <a:pt x="29683" y="23046"/>
                  </a:lnTo>
                  <a:lnTo>
                    <a:pt x="29683" y="6647"/>
                  </a:lnTo>
                  <a:lnTo>
                    <a:pt x="230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96131" y="219742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0" y="14847"/>
                  </a:moveTo>
                  <a:lnTo>
                    <a:pt x="0" y="6647"/>
                  </a:lnTo>
                  <a:lnTo>
                    <a:pt x="6644" y="0"/>
                  </a:lnTo>
                  <a:lnTo>
                    <a:pt x="14841" y="0"/>
                  </a:lnTo>
                  <a:lnTo>
                    <a:pt x="23037" y="0"/>
                  </a:lnTo>
                  <a:lnTo>
                    <a:pt x="29683" y="6647"/>
                  </a:lnTo>
                  <a:lnTo>
                    <a:pt x="29683" y="14847"/>
                  </a:lnTo>
                  <a:lnTo>
                    <a:pt x="29683" y="23047"/>
                  </a:lnTo>
                  <a:lnTo>
                    <a:pt x="23037" y="29694"/>
                  </a:lnTo>
                  <a:lnTo>
                    <a:pt x="6644" y="29694"/>
                  </a:lnTo>
                  <a:lnTo>
                    <a:pt x="0" y="23047"/>
                  </a:lnTo>
                  <a:lnTo>
                    <a:pt x="0" y="14847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96132" y="225681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3037" y="0"/>
                  </a:moveTo>
                  <a:lnTo>
                    <a:pt x="6644" y="0"/>
                  </a:lnTo>
                  <a:lnTo>
                    <a:pt x="0" y="6647"/>
                  </a:lnTo>
                  <a:lnTo>
                    <a:pt x="0" y="14847"/>
                  </a:lnTo>
                  <a:lnTo>
                    <a:pt x="0" y="23047"/>
                  </a:lnTo>
                  <a:lnTo>
                    <a:pt x="6644" y="29695"/>
                  </a:lnTo>
                  <a:lnTo>
                    <a:pt x="23037" y="29695"/>
                  </a:lnTo>
                  <a:lnTo>
                    <a:pt x="29683" y="23047"/>
                  </a:lnTo>
                  <a:lnTo>
                    <a:pt x="29683" y="6647"/>
                  </a:lnTo>
                  <a:lnTo>
                    <a:pt x="230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96131" y="225681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0" y="14847"/>
                  </a:moveTo>
                  <a:lnTo>
                    <a:pt x="0" y="6647"/>
                  </a:lnTo>
                  <a:lnTo>
                    <a:pt x="6644" y="0"/>
                  </a:lnTo>
                  <a:lnTo>
                    <a:pt x="14841" y="0"/>
                  </a:lnTo>
                  <a:lnTo>
                    <a:pt x="23037" y="0"/>
                  </a:lnTo>
                  <a:lnTo>
                    <a:pt x="29683" y="6647"/>
                  </a:lnTo>
                  <a:lnTo>
                    <a:pt x="29683" y="14847"/>
                  </a:lnTo>
                  <a:lnTo>
                    <a:pt x="29683" y="23047"/>
                  </a:lnTo>
                  <a:lnTo>
                    <a:pt x="23037" y="29694"/>
                  </a:lnTo>
                  <a:lnTo>
                    <a:pt x="6644" y="29694"/>
                  </a:lnTo>
                  <a:lnTo>
                    <a:pt x="0" y="23047"/>
                  </a:lnTo>
                  <a:lnTo>
                    <a:pt x="0" y="14847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96132" y="231620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3037" y="0"/>
                  </a:moveTo>
                  <a:lnTo>
                    <a:pt x="6644" y="0"/>
                  </a:lnTo>
                  <a:lnTo>
                    <a:pt x="0" y="6647"/>
                  </a:lnTo>
                  <a:lnTo>
                    <a:pt x="0" y="14847"/>
                  </a:lnTo>
                  <a:lnTo>
                    <a:pt x="0" y="23046"/>
                  </a:lnTo>
                  <a:lnTo>
                    <a:pt x="6644" y="29695"/>
                  </a:lnTo>
                  <a:lnTo>
                    <a:pt x="23037" y="29695"/>
                  </a:lnTo>
                  <a:lnTo>
                    <a:pt x="29683" y="23046"/>
                  </a:lnTo>
                  <a:lnTo>
                    <a:pt x="29683" y="6647"/>
                  </a:lnTo>
                  <a:lnTo>
                    <a:pt x="230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96131" y="231620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0" y="14847"/>
                  </a:moveTo>
                  <a:lnTo>
                    <a:pt x="0" y="6647"/>
                  </a:lnTo>
                  <a:lnTo>
                    <a:pt x="6644" y="0"/>
                  </a:lnTo>
                  <a:lnTo>
                    <a:pt x="14841" y="0"/>
                  </a:lnTo>
                  <a:lnTo>
                    <a:pt x="23037" y="0"/>
                  </a:lnTo>
                  <a:lnTo>
                    <a:pt x="29683" y="6647"/>
                  </a:lnTo>
                  <a:lnTo>
                    <a:pt x="29683" y="14847"/>
                  </a:lnTo>
                  <a:lnTo>
                    <a:pt x="29683" y="23047"/>
                  </a:lnTo>
                  <a:lnTo>
                    <a:pt x="23037" y="29694"/>
                  </a:lnTo>
                  <a:lnTo>
                    <a:pt x="6644" y="29694"/>
                  </a:lnTo>
                  <a:lnTo>
                    <a:pt x="0" y="23047"/>
                  </a:lnTo>
                  <a:lnTo>
                    <a:pt x="0" y="14847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96132" y="237559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3037" y="0"/>
                  </a:moveTo>
                  <a:lnTo>
                    <a:pt x="6644" y="0"/>
                  </a:lnTo>
                  <a:lnTo>
                    <a:pt x="0" y="6647"/>
                  </a:lnTo>
                  <a:lnTo>
                    <a:pt x="0" y="14847"/>
                  </a:lnTo>
                  <a:lnTo>
                    <a:pt x="0" y="23047"/>
                  </a:lnTo>
                  <a:lnTo>
                    <a:pt x="6644" y="29694"/>
                  </a:lnTo>
                  <a:lnTo>
                    <a:pt x="23037" y="29694"/>
                  </a:lnTo>
                  <a:lnTo>
                    <a:pt x="29683" y="23047"/>
                  </a:lnTo>
                  <a:lnTo>
                    <a:pt x="29683" y="6647"/>
                  </a:lnTo>
                  <a:lnTo>
                    <a:pt x="230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96131" y="237559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0" y="14847"/>
                  </a:moveTo>
                  <a:lnTo>
                    <a:pt x="0" y="6647"/>
                  </a:lnTo>
                  <a:lnTo>
                    <a:pt x="6644" y="0"/>
                  </a:lnTo>
                  <a:lnTo>
                    <a:pt x="14841" y="0"/>
                  </a:lnTo>
                  <a:lnTo>
                    <a:pt x="23037" y="0"/>
                  </a:lnTo>
                  <a:lnTo>
                    <a:pt x="29683" y="6647"/>
                  </a:lnTo>
                  <a:lnTo>
                    <a:pt x="29683" y="14847"/>
                  </a:lnTo>
                  <a:lnTo>
                    <a:pt x="29683" y="23047"/>
                  </a:lnTo>
                  <a:lnTo>
                    <a:pt x="23037" y="29694"/>
                  </a:lnTo>
                  <a:lnTo>
                    <a:pt x="6644" y="29694"/>
                  </a:lnTo>
                  <a:lnTo>
                    <a:pt x="0" y="23047"/>
                  </a:lnTo>
                  <a:lnTo>
                    <a:pt x="0" y="14847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96132" y="243498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3037" y="0"/>
                  </a:moveTo>
                  <a:lnTo>
                    <a:pt x="6644" y="0"/>
                  </a:lnTo>
                  <a:lnTo>
                    <a:pt x="0" y="6647"/>
                  </a:lnTo>
                  <a:lnTo>
                    <a:pt x="0" y="14847"/>
                  </a:lnTo>
                  <a:lnTo>
                    <a:pt x="0" y="23047"/>
                  </a:lnTo>
                  <a:lnTo>
                    <a:pt x="6644" y="29694"/>
                  </a:lnTo>
                  <a:lnTo>
                    <a:pt x="23037" y="29694"/>
                  </a:lnTo>
                  <a:lnTo>
                    <a:pt x="29683" y="23047"/>
                  </a:lnTo>
                  <a:lnTo>
                    <a:pt x="29683" y="6647"/>
                  </a:lnTo>
                  <a:lnTo>
                    <a:pt x="230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96131" y="243498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0" y="14847"/>
                  </a:moveTo>
                  <a:lnTo>
                    <a:pt x="0" y="6647"/>
                  </a:lnTo>
                  <a:lnTo>
                    <a:pt x="6644" y="0"/>
                  </a:lnTo>
                  <a:lnTo>
                    <a:pt x="14841" y="0"/>
                  </a:lnTo>
                  <a:lnTo>
                    <a:pt x="23037" y="0"/>
                  </a:lnTo>
                  <a:lnTo>
                    <a:pt x="29683" y="6647"/>
                  </a:lnTo>
                  <a:lnTo>
                    <a:pt x="29683" y="14847"/>
                  </a:lnTo>
                  <a:lnTo>
                    <a:pt x="29683" y="23047"/>
                  </a:lnTo>
                  <a:lnTo>
                    <a:pt x="23037" y="29694"/>
                  </a:lnTo>
                  <a:lnTo>
                    <a:pt x="6644" y="29694"/>
                  </a:lnTo>
                  <a:lnTo>
                    <a:pt x="0" y="23047"/>
                  </a:lnTo>
                  <a:lnTo>
                    <a:pt x="0" y="14847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359494" y="967232"/>
            <a:ext cx="32385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solidFill>
                  <a:srgbClr val="00A9D6"/>
                </a:solidFill>
                <a:latin typeface="Arial"/>
                <a:cs typeface="Arial"/>
              </a:rPr>
              <a:t>5</a:t>
            </a:r>
            <a:r>
              <a:rPr sz="500" spc="235" dirty="0">
                <a:solidFill>
                  <a:srgbClr val="00A9D6"/>
                </a:solidFill>
                <a:latin typeface="Arial"/>
                <a:cs typeface="Arial"/>
              </a:rPr>
              <a:t>  </a:t>
            </a:r>
            <a:r>
              <a:rPr sz="500" dirty="0">
                <a:solidFill>
                  <a:srgbClr val="00A9D6"/>
                </a:solidFill>
                <a:latin typeface="Arial"/>
                <a:cs typeface="Arial"/>
              </a:rPr>
              <a:t>2</a:t>
            </a:r>
            <a:r>
              <a:rPr sz="500" spc="235" dirty="0">
                <a:solidFill>
                  <a:srgbClr val="00A9D6"/>
                </a:solidFill>
                <a:latin typeface="Arial"/>
                <a:cs typeface="Arial"/>
              </a:rPr>
              <a:t>  </a:t>
            </a:r>
            <a:r>
              <a:rPr sz="500" spc="-50" dirty="0">
                <a:solidFill>
                  <a:srgbClr val="00A9D6"/>
                </a:solidFill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42208" y="1113232"/>
            <a:ext cx="69469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10</a:t>
            </a:r>
            <a:r>
              <a:rPr sz="600" baseline="27777" dirty="0">
                <a:latin typeface="Arial"/>
                <a:cs typeface="Arial"/>
              </a:rPr>
              <a:t>4</a:t>
            </a:r>
            <a:r>
              <a:rPr sz="600" spc="187" baseline="27777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10</a:t>
            </a:r>
            <a:r>
              <a:rPr sz="600" baseline="27777" dirty="0">
                <a:latin typeface="Arial"/>
                <a:cs typeface="Arial"/>
              </a:rPr>
              <a:t>3</a:t>
            </a:r>
            <a:r>
              <a:rPr sz="600" spc="187" baseline="27777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10</a:t>
            </a:r>
            <a:r>
              <a:rPr sz="600" baseline="27777" dirty="0">
                <a:latin typeface="Arial"/>
                <a:cs typeface="Arial"/>
              </a:rPr>
              <a:t>2</a:t>
            </a:r>
            <a:r>
              <a:rPr sz="600" spc="195" baseline="27777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10</a:t>
            </a:r>
            <a:r>
              <a:rPr sz="600" baseline="27777" dirty="0">
                <a:latin typeface="Arial"/>
                <a:cs typeface="Arial"/>
              </a:rPr>
              <a:t>1</a:t>
            </a:r>
            <a:r>
              <a:rPr sz="600" spc="179" baseline="27777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10</a:t>
            </a:r>
            <a:r>
              <a:rPr sz="600" spc="-37" baseline="27777" dirty="0">
                <a:latin typeface="Arial"/>
                <a:cs typeface="Arial"/>
              </a:rPr>
              <a:t>0</a:t>
            </a:r>
            <a:endParaRPr sz="600" baseline="27777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-4156" y="0"/>
            <a:ext cx="3575050" cy="2685415"/>
            <a:chOff x="-4156" y="0"/>
            <a:chExt cx="3575050" cy="2685415"/>
          </a:xfrm>
        </p:grpSpPr>
        <p:sp>
          <p:nvSpPr>
            <p:cNvPr id="49" name="object 49"/>
            <p:cNvSpPr/>
            <p:nvPr/>
          </p:nvSpPr>
          <p:spPr>
            <a:xfrm>
              <a:off x="2077834" y="1081389"/>
              <a:ext cx="620395" cy="635"/>
            </a:xfrm>
            <a:custGeom>
              <a:avLst/>
              <a:gdLst/>
              <a:ahLst/>
              <a:cxnLst/>
              <a:rect l="l" t="t" r="r" b="b"/>
              <a:pathLst>
                <a:path w="620394" h="634">
                  <a:moveTo>
                    <a:pt x="0" y="0"/>
                  </a:moveTo>
                  <a:lnTo>
                    <a:pt x="94615" y="618"/>
                  </a:lnTo>
                </a:path>
                <a:path w="620394" h="634">
                  <a:moveTo>
                    <a:pt x="131101" y="0"/>
                  </a:moveTo>
                  <a:lnTo>
                    <a:pt x="226335" y="618"/>
                  </a:lnTo>
                </a:path>
                <a:path w="620394" h="634">
                  <a:moveTo>
                    <a:pt x="262822" y="0"/>
                  </a:moveTo>
                  <a:lnTo>
                    <a:pt x="357437" y="618"/>
                  </a:lnTo>
                </a:path>
                <a:path w="620394" h="634">
                  <a:moveTo>
                    <a:pt x="393923" y="0"/>
                  </a:moveTo>
                  <a:lnTo>
                    <a:pt x="489157" y="618"/>
                  </a:lnTo>
                </a:path>
                <a:path w="620394" h="634">
                  <a:moveTo>
                    <a:pt x="525642" y="0"/>
                  </a:moveTo>
                  <a:lnTo>
                    <a:pt x="620258" y="618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639345" y="121749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3037" y="0"/>
                  </a:moveTo>
                  <a:lnTo>
                    <a:pt x="6644" y="0"/>
                  </a:lnTo>
                  <a:lnTo>
                    <a:pt x="0" y="6647"/>
                  </a:lnTo>
                  <a:lnTo>
                    <a:pt x="0" y="14847"/>
                  </a:lnTo>
                  <a:lnTo>
                    <a:pt x="0" y="23046"/>
                  </a:lnTo>
                  <a:lnTo>
                    <a:pt x="6644" y="29695"/>
                  </a:lnTo>
                  <a:lnTo>
                    <a:pt x="23037" y="29695"/>
                  </a:lnTo>
                  <a:lnTo>
                    <a:pt x="29683" y="23046"/>
                  </a:lnTo>
                  <a:lnTo>
                    <a:pt x="29683" y="6647"/>
                  </a:lnTo>
                  <a:lnTo>
                    <a:pt x="230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39345" y="121749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0" y="14847"/>
                  </a:moveTo>
                  <a:lnTo>
                    <a:pt x="0" y="6647"/>
                  </a:lnTo>
                  <a:lnTo>
                    <a:pt x="6644" y="0"/>
                  </a:lnTo>
                  <a:lnTo>
                    <a:pt x="14841" y="0"/>
                  </a:lnTo>
                  <a:lnTo>
                    <a:pt x="23038" y="0"/>
                  </a:lnTo>
                  <a:lnTo>
                    <a:pt x="29683" y="6647"/>
                  </a:lnTo>
                  <a:lnTo>
                    <a:pt x="29683" y="14847"/>
                  </a:lnTo>
                  <a:lnTo>
                    <a:pt x="29683" y="23047"/>
                  </a:lnTo>
                  <a:lnTo>
                    <a:pt x="23038" y="29694"/>
                  </a:lnTo>
                  <a:lnTo>
                    <a:pt x="6644" y="29694"/>
                  </a:lnTo>
                  <a:lnTo>
                    <a:pt x="0" y="23047"/>
                  </a:lnTo>
                  <a:lnTo>
                    <a:pt x="0" y="14847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88849" y="1215412"/>
              <a:ext cx="33840" cy="41988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077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1888</Words>
  <Application>Microsoft Office PowerPoint</Application>
  <PresentationFormat>自定义</PresentationFormat>
  <Paragraphs>451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Arial</vt:lpstr>
      <vt:lpstr>Tahoma</vt:lpstr>
      <vt:lpstr>Times New Roman</vt:lpstr>
      <vt:lpstr>Wingdings</vt:lpstr>
      <vt:lpstr>Office Theme</vt:lpstr>
      <vt:lpstr> U204206B-Digital Electronics– Spring 2022</vt:lpstr>
      <vt:lpstr>PowerPoint 演示文稿</vt:lpstr>
      <vt:lpstr>Digital Design</vt:lpstr>
      <vt:lpstr>Digital Logic – Introduction Why Study Digital Design?</vt:lpstr>
      <vt:lpstr>Digital Logic – Introduction What Does “Digital” Mean?</vt:lpstr>
      <vt:lpstr>Digital Logic – Introduction Binary - Digital Signals with Only Two Values</vt:lpstr>
      <vt:lpstr>Digital Logic – Introduction Example of Digitization</vt:lpstr>
      <vt:lpstr>Digital Logic – Introduction How Do We Encode Data as Binary for Our Digital System?</vt:lpstr>
      <vt:lpstr>Digital Logic – Introduction How to Encode Numbers: Binary Numbers</vt:lpstr>
      <vt:lpstr>Digital Logic – Introduction How to Encode Numbers: Binary Numbers</vt:lpstr>
      <vt:lpstr>Digital Logic – Introduction Converting from Decimal to Binary</vt:lpstr>
      <vt:lpstr>Digital Logic – Introduction Converting from Decimal to Binary Numbers</vt:lpstr>
      <vt:lpstr>Digital Logic – Introduction Converting from Decimal to Binary</vt:lpstr>
      <vt:lpstr>Digital Logic – Introduction Converting from Decimal to Binary</vt:lpstr>
      <vt:lpstr>Digital Logic – Introduction Converting from Decimal to Binary</vt:lpstr>
      <vt:lpstr>Digital Logic – Introduction Converting from Decimal to Binary</vt:lpstr>
      <vt:lpstr>Digital Logic – Introduction Hexadecimal Numbers</vt:lpstr>
      <vt:lpstr>Digital Logic – Introduction Converting from Hexadecimal to Binary</vt:lpstr>
      <vt:lpstr>Digital Logic – Introduction Converting from Hexadecimal to Decimal</vt:lpstr>
      <vt:lpstr>Digital Logic – Introduction An attempt at humor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lecture1.ppt</dc:title>
  <dc:creator>Roman Lysecky</dc:creator>
  <cp:lastModifiedBy>wu yunxia</cp:lastModifiedBy>
  <cp:revision>5</cp:revision>
  <dcterms:created xsi:type="dcterms:W3CDTF">2022-02-27T09:21:57Z</dcterms:created>
  <dcterms:modified xsi:type="dcterms:W3CDTF">2022-02-28T05:02:08Z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2009-08-20T00:00:00Z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2022-02-27T00:00:00Z</vt:filetime>
  </property>
</Properties>
</file>