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74" r:id="rId7"/>
    <p:sldId id="262" r:id="rId8"/>
    <p:sldId id="263" r:id="rId9"/>
    <p:sldId id="264" r:id="rId10"/>
    <p:sldId id="265" r:id="rId11"/>
    <p:sldId id="275" r:id="rId12"/>
    <p:sldId id="266" r:id="rId13"/>
    <p:sldId id="267" r:id="rId14"/>
    <p:sldId id="276" r:id="rId15"/>
    <p:sldId id="268" r:id="rId16"/>
    <p:sldId id="269" r:id="rId17"/>
    <p:sldId id="270" r:id="rId18"/>
    <p:sldId id="271" r:id="rId19"/>
    <p:sldId id="272" r:id="rId20"/>
    <p:sldId id="273" r:id="rId21"/>
  </p:sldIdLst>
  <p:sldSz cx="3556000" cy="2673350"/>
  <p:notesSz cx="3556000" cy="2673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6" y="9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92249" cy="267254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74389" y="237558"/>
            <a:ext cx="2018664" cy="742950"/>
          </a:xfrm>
          <a:custGeom>
            <a:avLst/>
            <a:gdLst/>
            <a:ahLst/>
            <a:cxnLst/>
            <a:rect l="l" t="t" r="r" b="b"/>
            <a:pathLst>
              <a:path w="2018664" h="742950">
                <a:moveTo>
                  <a:pt x="1647427" y="0"/>
                </a:moveTo>
                <a:lnTo>
                  <a:pt x="371041" y="0"/>
                </a:lnTo>
                <a:lnTo>
                  <a:pt x="324498" y="2892"/>
                </a:lnTo>
                <a:lnTo>
                  <a:pt x="279681" y="11336"/>
                </a:lnTo>
                <a:lnTo>
                  <a:pt x="236936" y="24985"/>
                </a:lnTo>
                <a:lnTo>
                  <a:pt x="196612" y="43490"/>
                </a:lnTo>
                <a:lnTo>
                  <a:pt x="159057" y="66504"/>
                </a:lnTo>
                <a:lnTo>
                  <a:pt x="124617" y="93679"/>
                </a:lnTo>
                <a:lnTo>
                  <a:pt x="93642" y="124666"/>
                </a:lnTo>
                <a:lnTo>
                  <a:pt x="66478" y="159119"/>
                </a:lnTo>
                <a:lnTo>
                  <a:pt x="43473" y="196689"/>
                </a:lnTo>
                <a:lnTo>
                  <a:pt x="24975" y="237029"/>
                </a:lnTo>
                <a:lnTo>
                  <a:pt x="11331" y="279790"/>
                </a:lnTo>
                <a:lnTo>
                  <a:pt x="2890" y="324625"/>
                </a:lnTo>
                <a:lnTo>
                  <a:pt x="0" y="371186"/>
                </a:lnTo>
                <a:lnTo>
                  <a:pt x="2890" y="417747"/>
                </a:lnTo>
                <a:lnTo>
                  <a:pt x="11331" y="462582"/>
                </a:lnTo>
                <a:lnTo>
                  <a:pt x="24975" y="505343"/>
                </a:lnTo>
                <a:lnTo>
                  <a:pt x="43473" y="545683"/>
                </a:lnTo>
                <a:lnTo>
                  <a:pt x="66478" y="583253"/>
                </a:lnTo>
                <a:lnTo>
                  <a:pt x="93642" y="617706"/>
                </a:lnTo>
                <a:lnTo>
                  <a:pt x="124617" y="648694"/>
                </a:lnTo>
                <a:lnTo>
                  <a:pt x="159057" y="675869"/>
                </a:lnTo>
                <a:lnTo>
                  <a:pt x="196612" y="698883"/>
                </a:lnTo>
                <a:lnTo>
                  <a:pt x="236936" y="717388"/>
                </a:lnTo>
                <a:lnTo>
                  <a:pt x="279681" y="731037"/>
                </a:lnTo>
                <a:lnTo>
                  <a:pt x="324498" y="739481"/>
                </a:lnTo>
                <a:lnTo>
                  <a:pt x="371041" y="742373"/>
                </a:lnTo>
                <a:lnTo>
                  <a:pt x="1647427" y="742373"/>
                </a:lnTo>
                <a:lnTo>
                  <a:pt x="1693969" y="739481"/>
                </a:lnTo>
                <a:lnTo>
                  <a:pt x="1738787" y="731037"/>
                </a:lnTo>
                <a:lnTo>
                  <a:pt x="1781531" y="717388"/>
                </a:lnTo>
                <a:lnTo>
                  <a:pt x="1821855" y="698883"/>
                </a:lnTo>
                <a:lnTo>
                  <a:pt x="1859411" y="675869"/>
                </a:lnTo>
                <a:lnTo>
                  <a:pt x="1893850" y="648694"/>
                </a:lnTo>
                <a:lnTo>
                  <a:pt x="1924826" y="617706"/>
                </a:lnTo>
                <a:lnTo>
                  <a:pt x="1951990" y="583253"/>
                </a:lnTo>
                <a:lnTo>
                  <a:pt x="1974995" y="545683"/>
                </a:lnTo>
                <a:lnTo>
                  <a:pt x="1993493" y="505343"/>
                </a:lnTo>
                <a:lnTo>
                  <a:pt x="2007137" y="462582"/>
                </a:lnTo>
                <a:lnTo>
                  <a:pt x="2015578" y="417747"/>
                </a:lnTo>
                <a:lnTo>
                  <a:pt x="2018469" y="371186"/>
                </a:lnTo>
                <a:lnTo>
                  <a:pt x="2015578" y="324625"/>
                </a:lnTo>
                <a:lnTo>
                  <a:pt x="2007137" y="279790"/>
                </a:lnTo>
                <a:lnTo>
                  <a:pt x="1993493" y="237029"/>
                </a:lnTo>
                <a:lnTo>
                  <a:pt x="1974995" y="196689"/>
                </a:lnTo>
                <a:lnTo>
                  <a:pt x="1951990" y="159119"/>
                </a:lnTo>
                <a:lnTo>
                  <a:pt x="1924826" y="124666"/>
                </a:lnTo>
                <a:lnTo>
                  <a:pt x="1893850" y="93679"/>
                </a:lnTo>
                <a:lnTo>
                  <a:pt x="1859411" y="66504"/>
                </a:lnTo>
                <a:lnTo>
                  <a:pt x="1821855" y="43490"/>
                </a:lnTo>
                <a:lnTo>
                  <a:pt x="1781531" y="24985"/>
                </a:lnTo>
                <a:lnTo>
                  <a:pt x="1738787" y="11336"/>
                </a:lnTo>
                <a:lnTo>
                  <a:pt x="1693969" y="2892"/>
                </a:lnTo>
                <a:lnTo>
                  <a:pt x="16474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755" y="2175151"/>
            <a:ext cx="1501482" cy="42686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779759" y="2175154"/>
            <a:ext cx="1620520" cy="43180"/>
          </a:xfrm>
          <a:custGeom>
            <a:avLst/>
            <a:gdLst/>
            <a:ahLst/>
            <a:cxnLst/>
            <a:rect l="l" t="t" r="r" b="b"/>
            <a:pathLst>
              <a:path w="1620520" h="43180">
                <a:moveTo>
                  <a:pt x="1620215" y="21348"/>
                </a:moveTo>
                <a:lnTo>
                  <a:pt x="1618538" y="13042"/>
                </a:lnTo>
                <a:lnTo>
                  <a:pt x="1613966" y="6261"/>
                </a:lnTo>
                <a:lnTo>
                  <a:pt x="1607185" y="1676"/>
                </a:lnTo>
                <a:lnTo>
                  <a:pt x="1598879" y="0"/>
                </a:lnTo>
                <a:lnTo>
                  <a:pt x="1583105" y="0"/>
                </a:lnTo>
                <a:lnTo>
                  <a:pt x="1577543" y="0"/>
                </a:lnTo>
                <a:lnTo>
                  <a:pt x="0" y="0"/>
                </a:lnTo>
                <a:lnTo>
                  <a:pt x="0" y="42684"/>
                </a:lnTo>
                <a:lnTo>
                  <a:pt x="1577543" y="42684"/>
                </a:lnTo>
                <a:lnTo>
                  <a:pt x="1583105" y="42684"/>
                </a:lnTo>
                <a:lnTo>
                  <a:pt x="1598879" y="42684"/>
                </a:lnTo>
                <a:lnTo>
                  <a:pt x="1607185" y="41008"/>
                </a:lnTo>
                <a:lnTo>
                  <a:pt x="1613966" y="36436"/>
                </a:lnTo>
                <a:lnTo>
                  <a:pt x="1618538" y="29654"/>
                </a:lnTo>
                <a:lnTo>
                  <a:pt x="1620215" y="21348"/>
                </a:lnTo>
                <a:close/>
              </a:path>
            </a:pathLst>
          </a:custGeom>
          <a:solidFill>
            <a:srgbClr val="004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3170" y="493102"/>
            <a:ext cx="2536008" cy="21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00447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55533" y="883897"/>
            <a:ext cx="2493645" cy="668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447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447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8117" y="614870"/>
            <a:ext cx="1549622" cy="17644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4610" y="614870"/>
            <a:ext cx="1549622" cy="17644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447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96610" cy="267254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154" y="95835"/>
            <a:ext cx="3350041" cy="286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0447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878" y="499783"/>
            <a:ext cx="1682750" cy="705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11199" y="2486215"/>
            <a:ext cx="1139952" cy="133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8117" y="2486215"/>
            <a:ext cx="819340" cy="133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4892" y="2486215"/>
            <a:ext cx="819340" cy="133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30200" y="498475"/>
            <a:ext cx="312420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lang="en-US" altLang="zh-CN" sz="1100" b="1" spc="-40" dirty="0">
                <a:solidFill>
                  <a:srgbClr val="FF0000"/>
                </a:solidFill>
              </a:rPr>
              <a:t>U204206B</a:t>
            </a:r>
            <a:r>
              <a:rPr lang="en-US" sz="1100" b="1" spc="-40" dirty="0">
                <a:solidFill>
                  <a:srgbClr val="FF0000"/>
                </a:solidFill>
              </a:rPr>
              <a:t>-</a:t>
            </a:r>
            <a:r>
              <a:rPr sz="1100" b="1" dirty="0">
                <a:solidFill>
                  <a:srgbClr val="FF0000"/>
                </a:solidFill>
              </a:rPr>
              <a:t>Digital</a:t>
            </a:r>
            <a:r>
              <a:rPr sz="1100" b="1" spc="-40" dirty="0">
                <a:solidFill>
                  <a:srgbClr val="FF0000"/>
                </a:solidFill>
              </a:rPr>
              <a:t> </a:t>
            </a:r>
            <a:r>
              <a:rPr lang="en-US" sz="1100" b="1" spc="-40" dirty="0">
                <a:solidFill>
                  <a:srgbClr val="FF0000"/>
                </a:solidFill>
              </a:rPr>
              <a:t>Electronics</a:t>
            </a:r>
            <a:r>
              <a:rPr sz="1100" b="1" spc="-35" dirty="0">
                <a:solidFill>
                  <a:srgbClr val="FF0000"/>
                </a:solidFill>
              </a:rPr>
              <a:t> </a:t>
            </a:r>
            <a:r>
              <a:rPr sz="1100" b="1" dirty="0">
                <a:solidFill>
                  <a:srgbClr val="FF0000"/>
                </a:solidFill>
              </a:rPr>
              <a:t>–</a:t>
            </a:r>
            <a:r>
              <a:rPr sz="1100" b="1" spc="-40" dirty="0">
                <a:solidFill>
                  <a:srgbClr val="FF0000"/>
                </a:solidFill>
              </a:rPr>
              <a:t> </a:t>
            </a:r>
            <a:r>
              <a:rPr sz="1100" b="1" dirty="0">
                <a:solidFill>
                  <a:srgbClr val="FF0000"/>
                </a:solidFill>
              </a:rPr>
              <a:t>Spring</a:t>
            </a:r>
            <a:r>
              <a:rPr sz="1100" b="1" spc="-40" dirty="0">
                <a:solidFill>
                  <a:srgbClr val="FF0000"/>
                </a:solidFill>
              </a:rPr>
              <a:t> </a:t>
            </a:r>
            <a:r>
              <a:rPr sz="1100" b="1" spc="-20" dirty="0">
                <a:solidFill>
                  <a:srgbClr val="FF0000"/>
                </a:solidFill>
              </a:rPr>
              <a:t>20</a:t>
            </a:r>
            <a:r>
              <a:rPr lang="en-US" sz="1100" b="1" spc="-20" dirty="0">
                <a:solidFill>
                  <a:srgbClr val="FF0000"/>
                </a:solidFill>
              </a:rPr>
              <a:t>22</a:t>
            </a:r>
            <a:endParaRPr sz="1100" b="1" spc="-2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408" y="972675"/>
            <a:ext cx="2487295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004479"/>
                </a:solidFill>
                <a:latin typeface="Tahoma"/>
                <a:cs typeface="Tahoma"/>
              </a:rPr>
              <a:t>Combinational</a:t>
            </a:r>
            <a:r>
              <a:rPr sz="1100" spc="-60" dirty="0">
                <a:solidFill>
                  <a:srgbClr val="004479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4479"/>
                </a:solidFill>
                <a:latin typeface="Tahoma"/>
                <a:cs typeface="Tahoma"/>
              </a:rPr>
              <a:t>Logic</a:t>
            </a:r>
            <a:r>
              <a:rPr sz="1100" spc="-60" dirty="0">
                <a:solidFill>
                  <a:srgbClr val="004479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4479"/>
                </a:solidFill>
                <a:latin typeface="Tahoma"/>
                <a:cs typeface="Tahoma"/>
              </a:rPr>
              <a:t>Design</a:t>
            </a:r>
            <a:r>
              <a:rPr sz="1100" spc="-60" dirty="0">
                <a:solidFill>
                  <a:srgbClr val="004479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4479"/>
                </a:solidFill>
                <a:latin typeface="Tahoma"/>
                <a:cs typeface="Tahoma"/>
              </a:rPr>
              <a:t>Process</a:t>
            </a:r>
            <a:r>
              <a:rPr sz="1100" spc="-60" dirty="0">
                <a:solidFill>
                  <a:srgbClr val="004479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004479"/>
                </a:solidFill>
                <a:latin typeface="Tahoma"/>
                <a:cs typeface="Tahoma"/>
              </a:rPr>
              <a:t>and </a:t>
            </a:r>
            <a:r>
              <a:rPr sz="1100" dirty="0">
                <a:solidFill>
                  <a:srgbClr val="004479"/>
                </a:solidFill>
                <a:latin typeface="Tahoma"/>
                <a:cs typeface="Tahoma"/>
              </a:rPr>
              <a:t>Common</a:t>
            </a:r>
            <a:r>
              <a:rPr sz="1100" spc="-65" dirty="0">
                <a:solidFill>
                  <a:srgbClr val="004479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4479"/>
                </a:solidFill>
                <a:latin typeface="Tahoma"/>
                <a:cs typeface="Tahoma"/>
              </a:rPr>
              <a:t>Combinational</a:t>
            </a:r>
            <a:r>
              <a:rPr sz="1100" spc="-60" dirty="0">
                <a:solidFill>
                  <a:srgbClr val="004479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4479"/>
                </a:solidFill>
                <a:latin typeface="Tahoma"/>
                <a:cs typeface="Tahoma"/>
              </a:rPr>
              <a:t>Components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20" y="2605735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10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3061" y="94597"/>
            <a:ext cx="2161540" cy="286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50" dirty="0"/>
              <a:t> </a:t>
            </a:r>
            <a:r>
              <a:rPr dirty="0"/>
              <a:t>Logic</a:t>
            </a:r>
            <a:r>
              <a:rPr spc="-45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dirty="0"/>
              <a:t>Combinational</a:t>
            </a:r>
            <a:r>
              <a:rPr spc="-45" dirty="0"/>
              <a:t> </a:t>
            </a:r>
            <a:r>
              <a:rPr spc="-10" dirty="0"/>
              <a:t>Logic</a:t>
            </a:r>
          </a:p>
          <a:p>
            <a:pPr marL="12700">
              <a:lnSpc>
                <a:spcPts val="790"/>
              </a:lnSpc>
            </a:pPr>
            <a:r>
              <a:rPr lang="en-US" sz="700" i="1" spc="-10" dirty="0"/>
              <a:t>Decoder Example</a:t>
            </a:r>
            <a:endParaRPr sz="700" dirty="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546ED58-076E-4AF8-A38C-5ADAD9ECE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34" y="707729"/>
            <a:ext cx="3154077" cy="1276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20" y="2605735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10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3061" y="94597"/>
            <a:ext cx="2161540" cy="286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50" dirty="0"/>
              <a:t> </a:t>
            </a:r>
            <a:r>
              <a:rPr dirty="0"/>
              <a:t>Logic</a:t>
            </a:r>
            <a:r>
              <a:rPr spc="-45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dirty="0"/>
              <a:t>Combinational</a:t>
            </a:r>
            <a:r>
              <a:rPr spc="-45" dirty="0"/>
              <a:t> </a:t>
            </a:r>
            <a:r>
              <a:rPr spc="-10" dirty="0"/>
              <a:t>Logic</a:t>
            </a:r>
          </a:p>
          <a:p>
            <a:pPr marL="12700">
              <a:lnSpc>
                <a:spcPts val="790"/>
              </a:lnSpc>
            </a:pPr>
            <a:r>
              <a:rPr sz="700" i="1" spc="-10" dirty="0">
                <a:latin typeface="Tahoma"/>
                <a:cs typeface="Tahoma"/>
              </a:rPr>
              <a:t>N-</a:t>
            </a:r>
            <a:r>
              <a:rPr sz="700" i="1" dirty="0">
                <a:latin typeface="Tahoma"/>
                <a:cs typeface="Tahoma"/>
              </a:rPr>
              <a:t>bit </a:t>
            </a:r>
            <a:r>
              <a:rPr sz="700" i="1" spc="-25" dirty="0">
                <a:latin typeface="Tahoma"/>
                <a:cs typeface="Tahoma"/>
              </a:rPr>
              <a:t>Mux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5491" y="1544135"/>
            <a:ext cx="435593" cy="828040"/>
            <a:chOff x="305491" y="1544135"/>
            <a:chExt cx="435593" cy="828040"/>
          </a:xfrm>
        </p:grpSpPr>
        <p:sp>
          <p:nvSpPr>
            <p:cNvPr id="12" name="object 12"/>
            <p:cNvSpPr/>
            <p:nvPr/>
          </p:nvSpPr>
          <p:spPr>
            <a:xfrm>
              <a:off x="305491" y="1594864"/>
              <a:ext cx="434975" cy="314325"/>
            </a:xfrm>
            <a:custGeom>
              <a:avLst/>
              <a:gdLst/>
              <a:ahLst/>
              <a:cxnLst/>
              <a:rect l="l" t="t" r="r" b="b"/>
              <a:pathLst>
                <a:path w="434975" h="314325">
                  <a:moveTo>
                    <a:pt x="368568" y="0"/>
                  </a:moveTo>
                  <a:lnTo>
                    <a:pt x="434737" y="619"/>
                  </a:lnTo>
                </a:path>
                <a:path w="434975" h="314325">
                  <a:moveTo>
                    <a:pt x="368568" y="100839"/>
                  </a:moveTo>
                  <a:lnTo>
                    <a:pt x="434737" y="101457"/>
                  </a:lnTo>
                </a:path>
                <a:path w="434975" h="314325">
                  <a:moveTo>
                    <a:pt x="368568" y="199822"/>
                  </a:moveTo>
                  <a:lnTo>
                    <a:pt x="434737" y="200441"/>
                  </a:lnTo>
                </a:path>
                <a:path w="434975" h="314325">
                  <a:moveTo>
                    <a:pt x="0" y="214669"/>
                  </a:moveTo>
                  <a:lnTo>
                    <a:pt x="68024" y="215288"/>
                  </a:lnTo>
                </a:path>
                <a:path w="434975" h="314325">
                  <a:moveTo>
                    <a:pt x="0" y="313652"/>
                  </a:moveTo>
                  <a:lnTo>
                    <a:pt x="68024" y="314271"/>
                  </a:lnTo>
                </a:path>
                <a:path w="434975" h="314325">
                  <a:moveTo>
                    <a:pt x="368568" y="299423"/>
                  </a:moveTo>
                  <a:lnTo>
                    <a:pt x="434737" y="300042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370" y="1544135"/>
              <a:ext cx="299085" cy="828040"/>
            </a:xfrm>
            <a:custGeom>
              <a:avLst/>
              <a:gdLst/>
              <a:ahLst/>
              <a:cxnLst/>
              <a:rect l="l" t="t" r="r" b="b"/>
              <a:pathLst>
                <a:path w="299084" h="828039">
                  <a:moveTo>
                    <a:pt x="0" y="0"/>
                  </a:moveTo>
                  <a:lnTo>
                    <a:pt x="298689" y="0"/>
                  </a:lnTo>
                  <a:lnTo>
                    <a:pt x="298689" y="827745"/>
                  </a:lnTo>
                  <a:lnTo>
                    <a:pt x="0" y="827745"/>
                  </a:lnTo>
                  <a:lnTo>
                    <a:pt x="0" y="0"/>
                  </a:lnTo>
                  <a:close/>
                </a:path>
              </a:pathLst>
            </a:custGeom>
            <a:ln w="6184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6109" y="1996982"/>
              <a:ext cx="434975" cy="300355"/>
            </a:xfrm>
            <a:custGeom>
              <a:avLst/>
              <a:gdLst/>
              <a:ahLst/>
              <a:cxnLst/>
              <a:rect l="l" t="t" r="r" b="b"/>
              <a:pathLst>
                <a:path w="434975" h="300355">
                  <a:moveTo>
                    <a:pt x="369186" y="0"/>
                  </a:moveTo>
                  <a:lnTo>
                    <a:pt x="434737" y="618"/>
                  </a:lnTo>
                </a:path>
                <a:path w="434975" h="300355">
                  <a:moveTo>
                    <a:pt x="369186" y="100839"/>
                  </a:moveTo>
                  <a:lnTo>
                    <a:pt x="434737" y="101458"/>
                  </a:lnTo>
                </a:path>
                <a:path w="434975" h="300355">
                  <a:moveTo>
                    <a:pt x="369186" y="199822"/>
                  </a:moveTo>
                  <a:lnTo>
                    <a:pt x="434737" y="200441"/>
                  </a:lnTo>
                </a:path>
                <a:path w="434975" h="300355">
                  <a:moveTo>
                    <a:pt x="0" y="16703"/>
                  </a:moveTo>
                  <a:lnTo>
                    <a:pt x="66169" y="17322"/>
                  </a:lnTo>
                </a:path>
                <a:path w="434975" h="300355">
                  <a:moveTo>
                    <a:pt x="369186" y="299423"/>
                  </a:moveTo>
                  <a:lnTo>
                    <a:pt x="434737" y="300042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77512" y="1742887"/>
            <a:ext cx="76200" cy="3308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34000"/>
              </a:lnSpc>
              <a:spcBef>
                <a:spcPts val="85"/>
              </a:spcBef>
            </a:pPr>
            <a:r>
              <a:rPr sz="500" spc="-25" dirty="0">
                <a:latin typeface="Arial"/>
                <a:cs typeface="Arial"/>
              </a:rPr>
              <a:t>i0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i1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i2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8493" y="1533786"/>
            <a:ext cx="97790" cy="8255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31600"/>
              </a:lnSpc>
              <a:spcBef>
                <a:spcPts val="75"/>
              </a:spcBef>
            </a:pPr>
            <a:r>
              <a:rPr sz="500" spc="-25" dirty="0">
                <a:latin typeface="Arial"/>
                <a:cs typeface="Arial"/>
              </a:rPr>
              <a:t>d0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d1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d2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d3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d4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d5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d6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d7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5657" y="2202664"/>
            <a:ext cx="129539" cy="1822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3899"/>
              </a:lnSpc>
              <a:spcBef>
                <a:spcPts val="80"/>
              </a:spcBef>
            </a:pPr>
            <a:r>
              <a:rPr sz="500" spc="-25" dirty="0">
                <a:latin typeface="Arial"/>
                <a:cs typeface="Arial"/>
              </a:rPr>
              <a:t>3x8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dec</a:t>
            </a:r>
            <a:endParaRPr sz="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4429" y="483020"/>
            <a:ext cx="2870835" cy="9131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530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What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output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of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3x8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decoder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will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be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asserted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if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i2i1i0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=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spc="-20" dirty="0">
                <a:latin typeface="Tahoma"/>
                <a:cs typeface="Tahoma"/>
              </a:rPr>
              <a:t>110?</a:t>
            </a:r>
            <a:endParaRPr sz="75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525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1.</a:t>
            </a:r>
            <a:r>
              <a:rPr sz="650" spc="229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dirty="0">
                <a:latin typeface="Tahoma"/>
                <a:cs typeface="Tahoma"/>
              </a:rPr>
              <a:t>d0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=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1</a:t>
            </a:r>
            <a:endParaRPr sz="90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75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2.</a:t>
            </a:r>
            <a:r>
              <a:rPr sz="650" spc="229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dirty="0">
                <a:latin typeface="Tahoma"/>
                <a:cs typeface="Tahoma"/>
              </a:rPr>
              <a:t>d3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=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1</a:t>
            </a:r>
            <a:endParaRPr sz="90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44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3.</a:t>
            </a:r>
            <a:r>
              <a:rPr sz="650" spc="229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dirty="0">
                <a:latin typeface="Tahoma"/>
                <a:cs typeface="Tahoma"/>
              </a:rPr>
              <a:t>d6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=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1</a:t>
            </a:r>
            <a:endParaRPr sz="90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80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4.</a:t>
            </a:r>
            <a:r>
              <a:rPr sz="650" spc="235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dirty="0">
                <a:latin typeface="Tahoma"/>
                <a:cs typeface="Tahoma"/>
              </a:rPr>
              <a:t>d7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=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1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26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32" y="2605722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11</a:t>
            </a:r>
            <a:endParaRPr sz="45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4672" y="1525778"/>
            <a:ext cx="2246707" cy="871263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6153" y="95835"/>
            <a:ext cx="2161540" cy="286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50" dirty="0"/>
              <a:t> </a:t>
            </a:r>
            <a:r>
              <a:rPr dirty="0"/>
              <a:t>Logic</a:t>
            </a:r>
            <a:r>
              <a:rPr spc="-45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dirty="0"/>
              <a:t>Combinational</a:t>
            </a:r>
            <a:r>
              <a:rPr spc="-45" dirty="0"/>
              <a:t> </a:t>
            </a:r>
            <a:r>
              <a:rPr spc="-10" dirty="0"/>
              <a:t>Logic</a:t>
            </a:r>
          </a:p>
          <a:p>
            <a:pPr marL="12700">
              <a:lnSpc>
                <a:spcPts val="790"/>
              </a:lnSpc>
            </a:pPr>
            <a:r>
              <a:rPr sz="700" i="1" dirty="0">
                <a:latin typeface="Tahoma"/>
                <a:cs typeface="Tahoma"/>
              </a:rPr>
              <a:t>Multiplexor </a:t>
            </a:r>
            <a:r>
              <a:rPr sz="700" i="1" spc="-10" dirty="0">
                <a:latin typeface="Tahoma"/>
                <a:cs typeface="Tahoma"/>
              </a:rPr>
              <a:t>(Mux)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478" y="478998"/>
            <a:ext cx="3237230" cy="109347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71450" indent="-133985">
              <a:lnSpc>
                <a:spcPct val="100000"/>
              </a:lnSpc>
              <a:spcBef>
                <a:spcPts val="370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72085" algn="l"/>
              </a:tabLst>
            </a:pPr>
            <a:r>
              <a:rPr sz="900" dirty="0">
                <a:latin typeface="Tahoma"/>
                <a:cs typeface="Tahoma"/>
              </a:rPr>
              <a:t>Mux:</a:t>
            </a:r>
            <a:r>
              <a:rPr sz="900" spc="9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Another</a:t>
            </a:r>
            <a:r>
              <a:rPr sz="900" spc="10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popular</a:t>
            </a:r>
            <a:r>
              <a:rPr sz="900" spc="9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combinational</a:t>
            </a:r>
            <a:r>
              <a:rPr sz="900" spc="10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building</a:t>
            </a:r>
            <a:r>
              <a:rPr sz="900" spc="10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block</a:t>
            </a:r>
            <a:endParaRPr sz="900">
              <a:latin typeface="Tahoma"/>
              <a:cs typeface="Tahoma"/>
            </a:endParaRPr>
          </a:p>
          <a:p>
            <a:pPr marL="329565" marR="30480" lvl="1" indent="-114300">
              <a:lnSpc>
                <a:spcPct val="104800"/>
              </a:lnSpc>
              <a:spcBef>
                <a:spcPts val="185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27660" algn="l"/>
              </a:tabLst>
            </a:pPr>
            <a:r>
              <a:rPr sz="750" dirty="0">
                <a:latin typeface="Tahoma"/>
                <a:cs typeface="Tahoma"/>
              </a:rPr>
              <a:t>Routes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one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of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its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N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data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inputs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its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one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output,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based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on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binary </a:t>
            </a:r>
            <a:r>
              <a:rPr sz="750" dirty="0">
                <a:latin typeface="Tahoma"/>
                <a:cs typeface="Tahoma"/>
              </a:rPr>
              <a:t>value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of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select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inputs</a:t>
            </a:r>
            <a:endParaRPr sz="750">
              <a:latin typeface="Tahoma"/>
              <a:cs typeface="Tahoma"/>
            </a:endParaRPr>
          </a:p>
          <a:p>
            <a:pPr marL="483234" marR="43180" lvl="2" indent="-89535">
              <a:lnSpc>
                <a:spcPct val="100000"/>
              </a:lnSpc>
              <a:spcBef>
                <a:spcPts val="175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483870" algn="l"/>
              </a:tabLst>
            </a:pPr>
            <a:r>
              <a:rPr sz="700" dirty="0">
                <a:latin typeface="Tahoma"/>
                <a:cs typeface="Tahoma"/>
              </a:rPr>
              <a:t>4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input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mux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Wingdings"/>
                <a:cs typeface="Wingdings"/>
              </a:rPr>
              <a:t>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ahoma"/>
                <a:cs typeface="Tahoma"/>
              </a:rPr>
              <a:t>needs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2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select inputs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to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indicate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which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input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to </a:t>
            </a:r>
            <a:r>
              <a:rPr sz="700" spc="-10" dirty="0">
                <a:latin typeface="Tahoma"/>
                <a:cs typeface="Tahoma"/>
              </a:rPr>
              <a:t>route through</a:t>
            </a:r>
            <a:endParaRPr sz="700">
              <a:latin typeface="Tahoma"/>
              <a:cs typeface="Tahoma"/>
            </a:endParaRPr>
          </a:p>
          <a:p>
            <a:pPr marL="483234" lvl="2" indent="-90170">
              <a:lnSpc>
                <a:spcPct val="100000"/>
              </a:lnSpc>
              <a:spcBef>
                <a:spcPts val="155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483870" algn="l"/>
              </a:tabLst>
            </a:pPr>
            <a:r>
              <a:rPr sz="700" dirty="0">
                <a:latin typeface="Tahoma"/>
                <a:cs typeface="Tahoma"/>
              </a:rPr>
              <a:t>8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input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mux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Wingdings"/>
                <a:cs typeface="Wingdings"/>
              </a:rPr>
              <a:t>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ahoma"/>
                <a:cs typeface="Tahoma"/>
              </a:rPr>
              <a:t>3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select </a:t>
            </a:r>
            <a:r>
              <a:rPr sz="700" spc="-10" dirty="0">
                <a:latin typeface="Tahoma"/>
                <a:cs typeface="Tahoma"/>
              </a:rPr>
              <a:t>inputs</a:t>
            </a:r>
            <a:endParaRPr sz="700">
              <a:latin typeface="Tahoma"/>
              <a:cs typeface="Tahoma"/>
            </a:endParaRPr>
          </a:p>
          <a:p>
            <a:pPr marL="483234" lvl="2" indent="-90170">
              <a:lnSpc>
                <a:spcPct val="100000"/>
              </a:lnSpc>
              <a:spcBef>
                <a:spcPts val="170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483870" algn="l"/>
              </a:tabLst>
            </a:pPr>
            <a:r>
              <a:rPr sz="700" dirty="0">
                <a:latin typeface="Tahoma"/>
                <a:cs typeface="Tahoma"/>
              </a:rPr>
              <a:t>N inputs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Wingdings"/>
                <a:cs typeface="Wingdings"/>
              </a:rPr>
              <a:t>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ahoma"/>
                <a:cs typeface="Tahoma"/>
              </a:rPr>
              <a:t>log</a:t>
            </a:r>
            <a:r>
              <a:rPr sz="675" baseline="-24691" dirty="0">
                <a:latin typeface="Tahoma"/>
                <a:cs typeface="Tahoma"/>
              </a:rPr>
              <a:t>2</a:t>
            </a:r>
            <a:r>
              <a:rPr sz="700" dirty="0">
                <a:latin typeface="Tahoma"/>
                <a:cs typeface="Tahoma"/>
              </a:rPr>
              <a:t>(N) </a:t>
            </a:r>
            <a:r>
              <a:rPr sz="700" spc="-10" dirty="0">
                <a:latin typeface="Tahoma"/>
                <a:cs typeface="Tahoma"/>
              </a:rPr>
              <a:t>selects</a:t>
            </a:r>
            <a:endParaRPr sz="700">
              <a:latin typeface="Tahoma"/>
              <a:cs typeface="Tahoma"/>
            </a:endParaRPr>
          </a:p>
          <a:p>
            <a:pPr marL="327025" lvl="1" indent="-111760">
              <a:lnSpc>
                <a:spcPct val="100000"/>
              </a:lnSpc>
              <a:spcBef>
                <a:spcPts val="220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27660" algn="l"/>
              </a:tabLst>
            </a:pPr>
            <a:r>
              <a:rPr sz="750" dirty="0">
                <a:latin typeface="Tahoma"/>
                <a:cs typeface="Tahoma"/>
              </a:rPr>
              <a:t>Like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railyard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switch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20" y="2605722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12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4" y="95835"/>
            <a:ext cx="2161540" cy="286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50" dirty="0"/>
              <a:t> </a:t>
            </a:r>
            <a:r>
              <a:rPr dirty="0"/>
              <a:t>Logic</a:t>
            </a:r>
            <a:r>
              <a:rPr spc="-45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dirty="0"/>
              <a:t>Combinational</a:t>
            </a:r>
            <a:r>
              <a:rPr spc="-45" dirty="0"/>
              <a:t> </a:t>
            </a:r>
            <a:r>
              <a:rPr spc="-10" dirty="0"/>
              <a:t>Logic</a:t>
            </a:r>
          </a:p>
          <a:p>
            <a:pPr marL="12700">
              <a:lnSpc>
                <a:spcPts val="790"/>
              </a:lnSpc>
            </a:pPr>
            <a:r>
              <a:rPr sz="700" i="1" dirty="0">
                <a:latin typeface="Tahoma"/>
                <a:cs typeface="Tahoma"/>
              </a:rPr>
              <a:t>Mux</a:t>
            </a:r>
            <a:r>
              <a:rPr sz="700" i="1" spc="-20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Internal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spc="-10" dirty="0">
                <a:latin typeface="Tahoma"/>
                <a:cs typeface="Tahoma"/>
              </a:rPr>
              <a:t>Design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35247" y="648859"/>
            <a:ext cx="286385" cy="574675"/>
            <a:chOff x="2135247" y="648859"/>
            <a:chExt cx="286385" cy="574675"/>
          </a:xfrm>
        </p:grpSpPr>
        <p:sp>
          <p:nvSpPr>
            <p:cNvPr id="11" name="object 11"/>
            <p:cNvSpPr/>
            <p:nvPr/>
          </p:nvSpPr>
          <p:spPr>
            <a:xfrm>
              <a:off x="2241094" y="1138304"/>
              <a:ext cx="29209" cy="31115"/>
            </a:xfrm>
            <a:custGeom>
              <a:avLst/>
              <a:gdLst/>
              <a:ahLst/>
              <a:cxnLst/>
              <a:rect l="l" t="t" r="r" b="b"/>
              <a:pathLst>
                <a:path w="29210" h="31115">
                  <a:moveTo>
                    <a:pt x="22559" y="0"/>
                  </a:moveTo>
                  <a:lnTo>
                    <a:pt x="6506" y="0"/>
                  </a:lnTo>
                  <a:lnTo>
                    <a:pt x="0" y="6925"/>
                  </a:lnTo>
                  <a:lnTo>
                    <a:pt x="0" y="15466"/>
                  </a:lnTo>
                  <a:lnTo>
                    <a:pt x="0" y="24008"/>
                  </a:lnTo>
                  <a:lnTo>
                    <a:pt x="6506" y="30933"/>
                  </a:lnTo>
                  <a:lnTo>
                    <a:pt x="22559" y="30933"/>
                  </a:lnTo>
                  <a:lnTo>
                    <a:pt x="29065" y="24008"/>
                  </a:lnTo>
                  <a:lnTo>
                    <a:pt x="29065" y="6925"/>
                  </a:lnTo>
                  <a:lnTo>
                    <a:pt x="22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41093" y="1138304"/>
              <a:ext cx="29209" cy="31115"/>
            </a:xfrm>
            <a:custGeom>
              <a:avLst/>
              <a:gdLst/>
              <a:ahLst/>
              <a:cxnLst/>
              <a:rect l="l" t="t" r="r" b="b"/>
              <a:pathLst>
                <a:path w="29210" h="31115">
                  <a:moveTo>
                    <a:pt x="0" y="15466"/>
                  </a:moveTo>
                  <a:lnTo>
                    <a:pt x="0" y="6924"/>
                  </a:lnTo>
                  <a:lnTo>
                    <a:pt x="6506" y="0"/>
                  </a:lnTo>
                  <a:lnTo>
                    <a:pt x="14532" y="0"/>
                  </a:lnTo>
                  <a:lnTo>
                    <a:pt x="22558" y="0"/>
                  </a:lnTo>
                  <a:lnTo>
                    <a:pt x="29064" y="6924"/>
                  </a:lnTo>
                  <a:lnTo>
                    <a:pt x="29064" y="15466"/>
                  </a:lnTo>
                  <a:lnTo>
                    <a:pt x="29064" y="24008"/>
                  </a:lnTo>
                  <a:lnTo>
                    <a:pt x="22558" y="30932"/>
                  </a:lnTo>
                  <a:lnTo>
                    <a:pt x="6506" y="30932"/>
                  </a:lnTo>
                  <a:lnTo>
                    <a:pt x="0" y="24008"/>
                  </a:lnTo>
                  <a:lnTo>
                    <a:pt x="0" y="15466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36327" y="729999"/>
              <a:ext cx="81280" cy="285115"/>
            </a:xfrm>
            <a:custGeom>
              <a:avLst/>
              <a:gdLst/>
              <a:ahLst/>
              <a:cxnLst/>
              <a:rect l="l" t="t" r="r" b="b"/>
              <a:pathLst>
                <a:path w="81280" h="285115">
                  <a:moveTo>
                    <a:pt x="0" y="284576"/>
                  </a:moveTo>
                  <a:lnTo>
                    <a:pt x="0" y="0"/>
                  </a:lnTo>
                  <a:lnTo>
                    <a:pt x="9276" y="0"/>
                  </a:lnTo>
                  <a:lnTo>
                    <a:pt x="81011" y="0"/>
                  </a:lnTo>
                </a:path>
              </a:pathLst>
            </a:custGeom>
            <a:ln w="7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50986" y="994557"/>
              <a:ext cx="149964" cy="1629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139057" y="652669"/>
              <a:ext cx="278765" cy="567055"/>
            </a:xfrm>
            <a:custGeom>
              <a:avLst/>
              <a:gdLst/>
              <a:ahLst/>
              <a:cxnLst/>
              <a:rect l="l" t="t" r="r" b="b"/>
              <a:pathLst>
                <a:path w="278764" h="567055">
                  <a:moveTo>
                    <a:pt x="199125" y="259212"/>
                  </a:moveTo>
                  <a:lnTo>
                    <a:pt x="278281" y="259830"/>
                  </a:lnTo>
                </a:path>
                <a:path w="278764" h="567055">
                  <a:moveTo>
                    <a:pt x="34630" y="181881"/>
                  </a:moveTo>
                  <a:lnTo>
                    <a:pt x="278281" y="182500"/>
                  </a:lnTo>
                </a:path>
                <a:path w="278764" h="567055">
                  <a:moveTo>
                    <a:pt x="34630" y="0"/>
                  </a:moveTo>
                  <a:lnTo>
                    <a:pt x="278281" y="618"/>
                  </a:lnTo>
                </a:path>
                <a:path w="278764" h="567055">
                  <a:moveTo>
                    <a:pt x="0" y="367474"/>
                  </a:moveTo>
                  <a:lnTo>
                    <a:pt x="618" y="368093"/>
                  </a:lnTo>
                </a:path>
                <a:path w="278764" h="567055">
                  <a:moveTo>
                    <a:pt x="117495" y="566677"/>
                  </a:moveTo>
                  <a:lnTo>
                    <a:pt x="117495" y="261067"/>
                  </a:lnTo>
                  <a:lnTo>
                    <a:pt x="278281" y="261067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102239" y="603469"/>
            <a:ext cx="7556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i0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02239" y="784733"/>
            <a:ext cx="7556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i1</a:t>
            </a:r>
            <a:endParaRPr sz="5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16410" y="610911"/>
            <a:ext cx="504928" cy="34210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713882" y="658529"/>
            <a:ext cx="12700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2</a:t>
            </a:r>
            <a:r>
              <a:rPr sz="750" spc="-37" baseline="5555" dirty="0">
                <a:latin typeface="Arial"/>
                <a:cs typeface="Arial"/>
              </a:rPr>
              <a:t>×</a:t>
            </a:r>
            <a:r>
              <a:rPr sz="500" spc="-25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88965" y="751822"/>
            <a:ext cx="75565" cy="226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500"/>
              </a:lnSpc>
              <a:spcBef>
                <a:spcPts val="95"/>
              </a:spcBef>
            </a:pPr>
            <a:r>
              <a:rPr sz="500" spc="-25" dirty="0">
                <a:latin typeface="Arial"/>
                <a:cs typeface="Arial"/>
              </a:rPr>
              <a:t>i0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i1</a:t>
            </a:r>
            <a:endParaRPr sz="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0593" y="1000639"/>
            <a:ext cx="112395" cy="17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s0</a:t>
            </a:r>
            <a:endParaRPr sz="5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5"/>
              </a:spcBef>
            </a:pPr>
            <a:r>
              <a:rPr sz="500" b="1" dirty="0">
                <a:solidFill>
                  <a:srgbClr val="00A9D6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73867" y="829274"/>
            <a:ext cx="615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d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524264" y="660947"/>
            <a:ext cx="377190" cy="488950"/>
            <a:chOff x="1524264" y="660947"/>
            <a:chExt cx="377190" cy="488950"/>
          </a:xfrm>
        </p:grpSpPr>
        <p:sp>
          <p:nvSpPr>
            <p:cNvPr id="24" name="object 24"/>
            <p:cNvSpPr/>
            <p:nvPr/>
          </p:nvSpPr>
          <p:spPr>
            <a:xfrm>
              <a:off x="1528074" y="822178"/>
              <a:ext cx="365760" cy="323850"/>
            </a:xfrm>
            <a:custGeom>
              <a:avLst/>
              <a:gdLst/>
              <a:ahLst/>
              <a:cxnLst/>
              <a:rect l="l" t="t" r="r" b="b"/>
              <a:pathLst>
                <a:path w="365760" h="323850">
                  <a:moveTo>
                    <a:pt x="307346" y="52584"/>
                  </a:moveTo>
                  <a:lnTo>
                    <a:pt x="365476" y="53203"/>
                  </a:lnTo>
                </a:path>
                <a:path w="365760" h="323850">
                  <a:moveTo>
                    <a:pt x="0" y="0"/>
                  </a:moveTo>
                  <a:lnTo>
                    <a:pt x="58129" y="618"/>
                  </a:lnTo>
                </a:path>
                <a:path w="365760" h="323850">
                  <a:moveTo>
                    <a:pt x="0" y="102694"/>
                  </a:moveTo>
                  <a:lnTo>
                    <a:pt x="58129" y="103313"/>
                  </a:lnTo>
                </a:path>
                <a:path w="365760" h="323850">
                  <a:moveTo>
                    <a:pt x="183665" y="323550"/>
                  </a:moveTo>
                  <a:lnTo>
                    <a:pt x="184284" y="265398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88059" y="663805"/>
              <a:ext cx="247650" cy="424180"/>
            </a:xfrm>
            <a:custGeom>
              <a:avLst/>
              <a:gdLst/>
              <a:ahLst/>
              <a:cxnLst/>
              <a:rect l="l" t="t" r="r" b="b"/>
              <a:pathLst>
                <a:path w="247650" h="424180">
                  <a:moveTo>
                    <a:pt x="0" y="0"/>
                  </a:moveTo>
                  <a:lnTo>
                    <a:pt x="247361" y="0"/>
                  </a:lnTo>
                  <a:lnTo>
                    <a:pt x="247361" y="423771"/>
                  </a:lnTo>
                  <a:lnTo>
                    <a:pt x="0" y="423771"/>
                  </a:lnTo>
                  <a:lnTo>
                    <a:pt x="0" y="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31785" y="849411"/>
              <a:ext cx="365760" cy="102870"/>
            </a:xfrm>
            <a:custGeom>
              <a:avLst/>
              <a:gdLst/>
              <a:ahLst/>
              <a:cxnLst/>
              <a:rect l="l" t="t" r="r" b="b"/>
              <a:pathLst>
                <a:path w="365760" h="102869">
                  <a:moveTo>
                    <a:pt x="365476" y="270"/>
                  </a:moveTo>
                  <a:lnTo>
                    <a:pt x="349824" y="0"/>
                  </a:lnTo>
                  <a:lnTo>
                    <a:pt x="308430" y="3883"/>
                  </a:lnTo>
                  <a:lnTo>
                    <a:pt x="249633" y="18968"/>
                  </a:lnTo>
                  <a:lnTo>
                    <a:pt x="181771" y="52297"/>
                  </a:lnTo>
                  <a:lnTo>
                    <a:pt x="114211" y="84513"/>
                  </a:lnTo>
                  <a:lnTo>
                    <a:pt x="56078" y="99025"/>
                  </a:lnTo>
                  <a:lnTo>
                    <a:pt x="15349" y="102698"/>
                  </a:lnTo>
                  <a:lnTo>
                    <a:pt x="0" y="102397"/>
                  </a:lnTo>
                </a:path>
              </a:pathLst>
            </a:custGeom>
            <a:ln w="7423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244514" y="658529"/>
            <a:ext cx="12763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2</a:t>
            </a:r>
            <a:r>
              <a:rPr sz="750" spc="-37" baseline="5555" dirty="0">
                <a:latin typeface="Arial"/>
                <a:cs typeface="Arial"/>
              </a:rPr>
              <a:t>×</a:t>
            </a:r>
            <a:r>
              <a:rPr sz="500" spc="-25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20214" y="751822"/>
            <a:ext cx="75565" cy="226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500"/>
              </a:lnSpc>
              <a:spcBef>
                <a:spcPts val="95"/>
              </a:spcBef>
            </a:pPr>
            <a:r>
              <a:rPr sz="500" spc="-25" dirty="0">
                <a:latin typeface="Arial"/>
                <a:cs typeface="Arial"/>
              </a:rPr>
              <a:t>i0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i1</a:t>
            </a:r>
            <a:endParaRPr sz="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01225" y="1000639"/>
            <a:ext cx="113030" cy="179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s0</a:t>
            </a:r>
            <a:endParaRPr sz="5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500" b="1" dirty="0">
                <a:solidFill>
                  <a:srgbClr val="00A9D6"/>
                </a:solidFill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04499" y="829274"/>
            <a:ext cx="615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d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54896" y="660947"/>
            <a:ext cx="377190" cy="488950"/>
            <a:chOff x="1054896" y="660947"/>
            <a:chExt cx="377190" cy="488950"/>
          </a:xfrm>
        </p:grpSpPr>
        <p:sp>
          <p:nvSpPr>
            <p:cNvPr id="32" name="object 32"/>
            <p:cNvSpPr/>
            <p:nvPr/>
          </p:nvSpPr>
          <p:spPr>
            <a:xfrm>
              <a:off x="1058706" y="822178"/>
              <a:ext cx="365125" cy="323850"/>
            </a:xfrm>
            <a:custGeom>
              <a:avLst/>
              <a:gdLst/>
              <a:ahLst/>
              <a:cxnLst/>
              <a:rect l="l" t="t" r="r" b="b"/>
              <a:pathLst>
                <a:path w="365125" h="323850">
                  <a:moveTo>
                    <a:pt x="307346" y="52584"/>
                  </a:moveTo>
                  <a:lnTo>
                    <a:pt x="364857" y="53203"/>
                  </a:lnTo>
                </a:path>
                <a:path w="365125" h="323850">
                  <a:moveTo>
                    <a:pt x="0" y="0"/>
                  </a:moveTo>
                  <a:lnTo>
                    <a:pt x="58129" y="618"/>
                  </a:lnTo>
                </a:path>
                <a:path w="365125" h="323850">
                  <a:moveTo>
                    <a:pt x="0" y="102694"/>
                  </a:moveTo>
                  <a:lnTo>
                    <a:pt x="58129" y="103313"/>
                  </a:lnTo>
                </a:path>
                <a:path w="365125" h="323850">
                  <a:moveTo>
                    <a:pt x="185521" y="323550"/>
                  </a:moveTo>
                  <a:lnTo>
                    <a:pt x="186139" y="265398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18691" y="663805"/>
              <a:ext cx="247650" cy="424180"/>
            </a:xfrm>
            <a:custGeom>
              <a:avLst/>
              <a:gdLst/>
              <a:ahLst/>
              <a:cxnLst/>
              <a:rect l="l" t="t" r="r" b="b"/>
              <a:pathLst>
                <a:path w="247650" h="424180">
                  <a:moveTo>
                    <a:pt x="0" y="0"/>
                  </a:moveTo>
                  <a:lnTo>
                    <a:pt x="247360" y="0"/>
                  </a:lnTo>
                  <a:lnTo>
                    <a:pt x="247360" y="423770"/>
                  </a:lnTo>
                  <a:lnTo>
                    <a:pt x="0" y="423770"/>
                  </a:lnTo>
                  <a:lnTo>
                    <a:pt x="0" y="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62416" y="801127"/>
              <a:ext cx="365760" cy="102870"/>
            </a:xfrm>
            <a:custGeom>
              <a:avLst/>
              <a:gdLst/>
              <a:ahLst/>
              <a:cxnLst/>
              <a:rect l="l" t="t" r="r" b="b"/>
              <a:pathLst>
                <a:path w="365759" h="102869">
                  <a:moveTo>
                    <a:pt x="365476" y="102428"/>
                  </a:moveTo>
                  <a:lnTo>
                    <a:pt x="350127" y="102699"/>
                  </a:lnTo>
                  <a:lnTo>
                    <a:pt x="309398" y="98815"/>
                  </a:lnTo>
                  <a:lnTo>
                    <a:pt x="251265" y="83730"/>
                  </a:lnTo>
                  <a:lnTo>
                    <a:pt x="183705" y="50401"/>
                  </a:lnTo>
                  <a:lnTo>
                    <a:pt x="115843" y="18185"/>
                  </a:lnTo>
                  <a:lnTo>
                    <a:pt x="57045" y="3673"/>
                  </a:lnTo>
                  <a:lnTo>
                    <a:pt x="15651" y="0"/>
                  </a:lnTo>
                  <a:lnTo>
                    <a:pt x="0" y="301"/>
                  </a:lnTo>
                </a:path>
              </a:pathLst>
            </a:custGeom>
            <a:ln w="7423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80093" y="658529"/>
            <a:ext cx="12763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2</a:t>
            </a:r>
            <a:r>
              <a:rPr sz="750" spc="-37" baseline="5555" dirty="0">
                <a:latin typeface="Arial"/>
                <a:cs typeface="Arial"/>
              </a:rPr>
              <a:t>×</a:t>
            </a:r>
            <a:r>
              <a:rPr sz="500" spc="-25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5793" y="751822"/>
            <a:ext cx="75565" cy="226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500"/>
              </a:lnSpc>
              <a:spcBef>
                <a:spcPts val="95"/>
              </a:spcBef>
            </a:pPr>
            <a:r>
              <a:rPr sz="500" spc="-25" dirty="0">
                <a:latin typeface="Arial"/>
                <a:cs typeface="Arial"/>
              </a:rPr>
              <a:t>i0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i1</a:t>
            </a:r>
            <a:endParaRPr sz="5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6804" y="1000639"/>
            <a:ext cx="9334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s0</a:t>
            </a:r>
            <a:endParaRPr sz="5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40078" y="829274"/>
            <a:ext cx="615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d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91093" y="660947"/>
            <a:ext cx="372745" cy="488950"/>
            <a:chOff x="591093" y="660947"/>
            <a:chExt cx="372745" cy="488950"/>
          </a:xfrm>
        </p:grpSpPr>
        <p:sp>
          <p:nvSpPr>
            <p:cNvPr id="40" name="object 40"/>
            <p:cNvSpPr/>
            <p:nvPr/>
          </p:nvSpPr>
          <p:spPr>
            <a:xfrm>
              <a:off x="594903" y="822178"/>
              <a:ext cx="365125" cy="323850"/>
            </a:xfrm>
            <a:custGeom>
              <a:avLst/>
              <a:gdLst/>
              <a:ahLst/>
              <a:cxnLst/>
              <a:rect l="l" t="t" r="r" b="b"/>
              <a:pathLst>
                <a:path w="365125" h="323850">
                  <a:moveTo>
                    <a:pt x="307346" y="52584"/>
                  </a:moveTo>
                  <a:lnTo>
                    <a:pt x="364857" y="53203"/>
                  </a:lnTo>
                </a:path>
                <a:path w="365125" h="323850">
                  <a:moveTo>
                    <a:pt x="0" y="0"/>
                  </a:moveTo>
                  <a:lnTo>
                    <a:pt x="57511" y="618"/>
                  </a:lnTo>
                </a:path>
                <a:path w="365125" h="323850">
                  <a:moveTo>
                    <a:pt x="0" y="102694"/>
                  </a:moveTo>
                  <a:lnTo>
                    <a:pt x="57511" y="103313"/>
                  </a:lnTo>
                </a:path>
                <a:path w="365125" h="323850">
                  <a:moveTo>
                    <a:pt x="183665" y="323550"/>
                  </a:moveTo>
                  <a:lnTo>
                    <a:pt x="184284" y="265398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4889" y="663805"/>
              <a:ext cx="247650" cy="424180"/>
            </a:xfrm>
            <a:custGeom>
              <a:avLst/>
              <a:gdLst/>
              <a:ahLst/>
              <a:cxnLst/>
              <a:rect l="l" t="t" r="r" b="b"/>
              <a:pathLst>
                <a:path w="247650" h="424180">
                  <a:moveTo>
                    <a:pt x="0" y="0"/>
                  </a:moveTo>
                  <a:lnTo>
                    <a:pt x="247361" y="0"/>
                  </a:lnTo>
                  <a:lnTo>
                    <a:pt x="247361" y="423770"/>
                  </a:lnTo>
                  <a:lnTo>
                    <a:pt x="0" y="423770"/>
                  </a:lnTo>
                  <a:lnTo>
                    <a:pt x="0" y="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165069" y="1200956"/>
            <a:ext cx="144145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b="1" dirty="0">
                <a:solidFill>
                  <a:srgbClr val="00A9D6"/>
                </a:solidFill>
                <a:latin typeface="Arial"/>
                <a:cs typeface="Arial"/>
              </a:rPr>
              <a:t>0</a:t>
            </a:r>
            <a:r>
              <a:rPr sz="600" b="1" spc="-110" dirty="0">
                <a:solidFill>
                  <a:srgbClr val="00A9D6"/>
                </a:solidFill>
                <a:latin typeface="Arial"/>
                <a:cs typeface="Arial"/>
              </a:rPr>
              <a:t> </a:t>
            </a:r>
            <a:r>
              <a:rPr sz="750" spc="-52" baseline="5555" dirty="0">
                <a:latin typeface="Arial"/>
                <a:cs typeface="Arial"/>
              </a:rPr>
              <a:t>s0</a:t>
            </a:r>
            <a:endParaRPr sz="750" baseline="5555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25779" y="597777"/>
            <a:ext cx="419734" cy="259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ts val="710"/>
              </a:lnSpc>
              <a:spcBef>
                <a:spcPts val="120"/>
              </a:spcBef>
            </a:pPr>
            <a:r>
              <a:rPr sz="600" b="1" dirty="0">
                <a:solidFill>
                  <a:srgbClr val="00A9D6"/>
                </a:solidFill>
                <a:latin typeface="Arial"/>
                <a:cs typeface="Arial"/>
              </a:rPr>
              <a:t>i0</a:t>
            </a:r>
            <a:r>
              <a:rPr sz="600" b="1" spc="20" dirty="0">
                <a:solidFill>
                  <a:srgbClr val="00A9D6"/>
                </a:solidFill>
                <a:latin typeface="Arial"/>
                <a:cs typeface="Arial"/>
              </a:rPr>
              <a:t> </a:t>
            </a:r>
            <a:r>
              <a:rPr sz="600" b="1" spc="-10" dirty="0">
                <a:solidFill>
                  <a:srgbClr val="00A9D6"/>
                </a:solidFill>
                <a:latin typeface="Arial"/>
                <a:cs typeface="Arial"/>
              </a:rPr>
              <a:t>(1*i0=i0)</a:t>
            </a:r>
            <a:endParaRPr sz="600">
              <a:latin typeface="Arial"/>
              <a:cs typeface="Arial"/>
            </a:endParaRPr>
          </a:p>
          <a:p>
            <a:pPr marL="252095">
              <a:lnSpc>
                <a:spcPts val="490"/>
              </a:lnSpc>
            </a:pPr>
            <a:r>
              <a:rPr sz="500" dirty="0">
                <a:latin typeface="Arial"/>
                <a:cs typeface="Arial"/>
              </a:rPr>
              <a:t>d</a:t>
            </a:r>
            <a:endParaRPr sz="500">
              <a:latin typeface="Arial"/>
              <a:cs typeface="Arial"/>
            </a:endParaRPr>
          </a:p>
          <a:p>
            <a:pPr marR="12065" algn="r">
              <a:lnSpc>
                <a:spcPts val="620"/>
              </a:lnSpc>
            </a:pPr>
            <a:r>
              <a:rPr sz="600" b="1" spc="-25" dirty="0">
                <a:solidFill>
                  <a:srgbClr val="00A9D6"/>
                </a:solidFill>
                <a:latin typeface="Arial"/>
                <a:cs typeface="Arial"/>
              </a:rPr>
              <a:t>i0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46113" y="831006"/>
            <a:ext cx="346710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b="1" spc="-10" dirty="0">
                <a:solidFill>
                  <a:srgbClr val="00A9D6"/>
                </a:solidFill>
                <a:latin typeface="Arial"/>
                <a:cs typeface="Arial"/>
              </a:rPr>
              <a:t>(0+i0=i0)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41314" y="710370"/>
            <a:ext cx="69850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b="1" spc="10" dirty="0">
                <a:solidFill>
                  <a:srgbClr val="00A9D6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49972" y="894109"/>
            <a:ext cx="69850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b="1" spc="10" dirty="0">
                <a:solidFill>
                  <a:srgbClr val="00A9D6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7326" y="1173116"/>
            <a:ext cx="44450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dirty="0">
                <a:latin typeface="Times New Roman"/>
                <a:cs typeface="Times New Roman"/>
              </a:rPr>
              <a:t>2x1</a:t>
            </a:r>
            <a:r>
              <a:rPr sz="900" spc="4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mux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34001" y="1600599"/>
            <a:ext cx="75565" cy="4406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35600"/>
              </a:lnSpc>
              <a:spcBef>
                <a:spcPts val="110"/>
              </a:spcBef>
            </a:pPr>
            <a:r>
              <a:rPr sz="500" spc="-25" dirty="0">
                <a:latin typeface="Arial"/>
                <a:cs typeface="Arial"/>
              </a:rPr>
              <a:t>i0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i1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i2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i3</a:t>
            </a:r>
            <a:endParaRPr sz="5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75434" y="2039961"/>
            <a:ext cx="17589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s1</a:t>
            </a:r>
            <a:r>
              <a:rPr sz="500" spc="-25" dirty="0">
                <a:latin typeface="Arial"/>
                <a:cs typeface="Arial"/>
              </a:rPr>
              <a:t> s0</a:t>
            </a:r>
            <a:endParaRPr sz="5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18903" y="1789409"/>
            <a:ext cx="615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d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169301" y="1518054"/>
            <a:ext cx="1061720" cy="922019"/>
            <a:chOff x="1169301" y="1518054"/>
            <a:chExt cx="1061720" cy="922019"/>
          </a:xfrm>
        </p:grpSpPr>
        <p:sp>
          <p:nvSpPr>
            <p:cNvPr id="52" name="object 52"/>
            <p:cNvSpPr/>
            <p:nvPr/>
          </p:nvSpPr>
          <p:spPr>
            <a:xfrm>
              <a:off x="1173111" y="1678381"/>
              <a:ext cx="365760" cy="506730"/>
            </a:xfrm>
            <a:custGeom>
              <a:avLst/>
              <a:gdLst/>
              <a:ahLst/>
              <a:cxnLst/>
              <a:rect l="l" t="t" r="r" b="b"/>
              <a:pathLst>
                <a:path w="365759" h="506730">
                  <a:moveTo>
                    <a:pt x="307346" y="154660"/>
                  </a:moveTo>
                  <a:lnTo>
                    <a:pt x="365476" y="155280"/>
                  </a:lnTo>
                </a:path>
                <a:path w="365759" h="506730">
                  <a:moveTo>
                    <a:pt x="0" y="102695"/>
                  </a:moveTo>
                  <a:lnTo>
                    <a:pt x="58129" y="103313"/>
                  </a:lnTo>
                </a:path>
                <a:path w="365759" h="506730">
                  <a:moveTo>
                    <a:pt x="0" y="206627"/>
                  </a:moveTo>
                  <a:lnTo>
                    <a:pt x="58129" y="207245"/>
                  </a:lnTo>
                </a:path>
                <a:path w="365759" h="506730">
                  <a:moveTo>
                    <a:pt x="0" y="0"/>
                  </a:moveTo>
                  <a:lnTo>
                    <a:pt x="58129" y="618"/>
                  </a:lnTo>
                </a:path>
                <a:path w="365759" h="506730">
                  <a:moveTo>
                    <a:pt x="0" y="309321"/>
                  </a:moveTo>
                  <a:lnTo>
                    <a:pt x="58129" y="309940"/>
                  </a:lnTo>
                </a:path>
                <a:path w="365759" h="506730">
                  <a:moveTo>
                    <a:pt x="142851" y="506669"/>
                  </a:moveTo>
                  <a:lnTo>
                    <a:pt x="143470" y="448517"/>
                  </a:lnTo>
                </a:path>
                <a:path w="365759" h="506730">
                  <a:moveTo>
                    <a:pt x="226336" y="506669"/>
                  </a:moveTo>
                  <a:lnTo>
                    <a:pt x="226954" y="448517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33096" y="1541042"/>
              <a:ext cx="247650" cy="586105"/>
            </a:xfrm>
            <a:custGeom>
              <a:avLst/>
              <a:gdLst/>
              <a:ahLst/>
              <a:cxnLst/>
              <a:rect l="l" t="t" r="r" b="b"/>
              <a:pathLst>
                <a:path w="247650" h="586105">
                  <a:moveTo>
                    <a:pt x="0" y="0"/>
                  </a:moveTo>
                  <a:lnTo>
                    <a:pt x="247360" y="0"/>
                  </a:lnTo>
                  <a:lnTo>
                    <a:pt x="247360" y="585856"/>
                  </a:lnTo>
                  <a:lnTo>
                    <a:pt x="0" y="585856"/>
                  </a:lnTo>
                  <a:lnTo>
                    <a:pt x="0" y="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830473" y="2065034"/>
              <a:ext cx="396875" cy="80010"/>
            </a:xfrm>
            <a:custGeom>
              <a:avLst/>
              <a:gdLst/>
              <a:ahLst/>
              <a:cxnLst/>
              <a:rect l="l" t="t" r="r" b="b"/>
              <a:pathLst>
                <a:path w="396875" h="80010">
                  <a:moveTo>
                    <a:pt x="231901" y="79186"/>
                  </a:moveTo>
                  <a:lnTo>
                    <a:pt x="396396" y="79805"/>
                  </a:lnTo>
                </a:path>
                <a:path w="396875" h="80010">
                  <a:moveTo>
                    <a:pt x="75444" y="40830"/>
                  </a:moveTo>
                  <a:lnTo>
                    <a:pt x="396396" y="41449"/>
                  </a:lnTo>
                </a:path>
                <a:path w="396875" h="80010">
                  <a:moveTo>
                    <a:pt x="0" y="0"/>
                  </a:moveTo>
                  <a:lnTo>
                    <a:pt x="396396" y="618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971470" y="1728491"/>
              <a:ext cx="31115" cy="29209"/>
            </a:xfrm>
            <a:custGeom>
              <a:avLst/>
              <a:gdLst/>
              <a:ahLst/>
              <a:cxnLst/>
              <a:rect l="l" t="t" r="r" b="b"/>
              <a:pathLst>
                <a:path w="31114" h="29210">
                  <a:moveTo>
                    <a:pt x="23997" y="0"/>
                  </a:moveTo>
                  <a:lnTo>
                    <a:pt x="6921" y="0"/>
                  </a:lnTo>
                  <a:lnTo>
                    <a:pt x="0" y="6508"/>
                  </a:lnTo>
                  <a:lnTo>
                    <a:pt x="0" y="14538"/>
                  </a:lnTo>
                  <a:lnTo>
                    <a:pt x="0" y="22567"/>
                  </a:lnTo>
                  <a:lnTo>
                    <a:pt x="6921" y="29076"/>
                  </a:lnTo>
                  <a:lnTo>
                    <a:pt x="23997" y="29076"/>
                  </a:lnTo>
                  <a:lnTo>
                    <a:pt x="30920" y="22567"/>
                  </a:lnTo>
                  <a:lnTo>
                    <a:pt x="30920" y="6508"/>
                  </a:lnTo>
                  <a:lnTo>
                    <a:pt x="239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971469" y="1728491"/>
              <a:ext cx="31115" cy="29209"/>
            </a:xfrm>
            <a:custGeom>
              <a:avLst/>
              <a:gdLst/>
              <a:ahLst/>
              <a:cxnLst/>
              <a:rect l="l" t="t" r="r" b="b"/>
              <a:pathLst>
                <a:path w="31114" h="29210">
                  <a:moveTo>
                    <a:pt x="0" y="14538"/>
                  </a:moveTo>
                  <a:lnTo>
                    <a:pt x="0" y="6509"/>
                  </a:lnTo>
                  <a:lnTo>
                    <a:pt x="6922" y="0"/>
                  </a:lnTo>
                  <a:lnTo>
                    <a:pt x="15460" y="0"/>
                  </a:lnTo>
                  <a:lnTo>
                    <a:pt x="23998" y="0"/>
                  </a:lnTo>
                  <a:lnTo>
                    <a:pt x="30920" y="6509"/>
                  </a:lnTo>
                  <a:lnTo>
                    <a:pt x="30920" y="14538"/>
                  </a:lnTo>
                  <a:lnTo>
                    <a:pt x="30920" y="22568"/>
                  </a:lnTo>
                  <a:lnTo>
                    <a:pt x="23998" y="29076"/>
                  </a:lnTo>
                  <a:lnTo>
                    <a:pt x="6922" y="29076"/>
                  </a:lnTo>
                  <a:lnTo>
                    <a:pt x="0" y="22568"/>
                  </a:lnTo>
                  <a:lnTo>
                    <a:pt x="0" y="14538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127925" y="194934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999" y="0"/>
                  </a:moveTo>
                  <a:lnTo>
                    <a:pt x="6922" y="0"/>
                  </a:lnTo>
                  <a:lnTo>
                    <a:pt x="0" y="6925"/>
                  </a:lnTo>
                  <a:lnTo>
                    <a:pt x="0" y="15466"/>
                  </a:lnTo>
                  <a:lnTo>
                    <a:pt x="0" y="24008"/>
                  </a:lnTo>
                  <a:lnTo>
                    <a:pt x="6922" y="30933"/>
                  </a:lnTo>
                  <a:lnTo>
                    <a:pt x="23999" y="30933"/>
                  </a:lnTo>
                  <a:lnTo>
                    <a:pt x="30920" y="24008"/>
                  </a:lnTo>
                  <a:lnTo>
                    <a:pt x="30920" y="6925"/>
                  </a:lnTo>
                  <a:lnTo>
                    <a:pt x="23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27925" y="194934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15466"/>
                  </a:moveTo>
                  <a:lnTo>
                    <a:pt x="0" y="6924"/>
                  </a:lnTo>
                  <a:lnTo>
                    <a:pt x="6922" y="0"/>
                  </a:lnTo>
                  <a:lnTo>
                    <a:pt x="15460" y="0"/>
                  </a:lnTo>
                  <a:lnTo>
                    <a:pt x="23999" y="0"/>
                  </a:lnTo>
                  <a:lnTo>
                    <a:pt x="30920" y="6924"/>
                  </a:lnTo>
                  <a:lnTo>
                    <a:pt x="30920" y="15466"/>
                  </a:lnTo>
                  <a:lnTo>
                    <a:pt x="30920" y="24007"/>
                  </a:lnTo>
                  <a:lnTo>
                    <a:pt x="23999" y="30932"/>
                  </a:lnTo>
                  <a:lnTo>
                    <a:pt x="6922" y="30932"/>
                  </a:lnTo>
                  <a:lnTo>
                    <a:pt x="0" y="24007"/>
                  </a:lnTo>
                  <a:lnTo>
                    <a:pt x="0" y="15466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046914" y="212875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999" y="0"/>
                  </a:moveTo>
                  <a:lnTo>
                    <a:pt x="6922" y="0"/>
                  </a:lnTo>
                  <a:lnTo>
                    <a:pt x="0" y="6925"/>
                  </a:lnTo>
                  <a:lnTo>
                    <a:pt x="0" y="15467"/>
                  </a:lnTo>
                  <a:lnTo>
                    <a:pt x="0" y="24008"/>
                  </a:lnTo>
                  <a:lnTo>
                    <a:pt x="6922" y="30933"/>
                  </a:lnTo>
                  <a:lnTo>
                    <a:pt x="23999" y="30933"/>
                  </a:lnTo>
                  <a:lnTo>
                    <a:pt x="30920" y="24008"/>
                  </a:lnTo>
                  <a:lnTo>
                    <a:pt x="30920" y="6925"/>
                  </a:lnTo>
                  <a:lnTo>
                    <a:pt x="23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046915" y="212875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15466"/>
                  </a:moveTo>
                  <a:lnTo>
                    <a:pt x="0" y="6924"/>
                  </a:lnTo>
                  <a:lnTo>
                    <a:pt x="6921" y="0"/>
                  </a:lnTo>
                  <a:lnTo>
                    <a:pt x="15460" y="0"/>
                  </a:lnTo>
                  <a:lnTo>
                    <a:pt x="23999" y="0"/>
                  </a:lnTo>
                  <a:lnTo>
                    <a:pt x="30920" y="6924"/>
                  </a:lnTo>
                  <a:lnTo>
                    <a:pt x="30920" y="15466"/>
                  </a:lnTo>
                  <a:lnTo>
                    <a:pt x="30920" y="24008"/>
                  </a:lnTo>
                  <a:lnTo>
                    <a:pt x="23999" y="30932"/>
                  </a:lnTo>
                  <a:lnTo>
                    <a:pt x="6921" y="30932"/>
                  </a:lnTo>
                  <a:lnTo>
                    <a:pt x="0" y="24008"/>
                  </a:lnTo>
                  <a:lnTo>
                    <a:pt x="0" y="15466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892315" y="2090398"/>
              <a:ext cx="29209" cy="31115"/>
            </a:xfrm>
            <a:custGeom>
              <a:avLst/>
              <a:gdLst/>
              <a:ahLst/>
              <a:cxnLst/>
              <a:rect l="l" t="t" r="r" b="b"/>
              <a:pathLst>
                <a:path w="29210" h="31114">
                  <a:moveTo>
                    <a:pt x="22559" y="0"/>
                  </a:moveTo>
                  <a:lnTo>
                    <a:pt x="6506" y="0"/>
                  </a:lnTo>
                  <a:lnTo>
                    <a:pt x="0" y="6924"/>
                  </a:lnTo>
                  <a:lnTo>
                    <a:pt x="0" y="15466"/>
                  </a:lnTo>
                  <a:lnTo>
                    <a:pt x="0" y="24008"/>
                  </a:lnTo>
                  <a:lnTo>
                    <a:pt x="6506" y="30932"/>
                  </a:lnTo>
                  <a:lnTo>
                    <a:pt x="22559" y="30932"/>
                  </a:lnTo>
                  <a:lnTo>
                    <a:pt x="29065" y="24008"/>
                  </a:lnTo>
                  <a:lnTo>
                    <a:pt x="29065" y="6924"/>
                  </a:lnTo>
                  <a:lnTo>
                    <a:pt x="22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892314" y="2090398"/>
              <a:ext cx="29209" cy="31115"/>
            </a:xfrm>
            <a:custGeom>
              <a:avLst/>
              <a:gdLst/>
              <a:ahLst/>
              <a:cxnLst/>
              <a:rect l="l" t="t" r="r" b="b"/>
              <a:pathLst>
                <a:path w="29210" h="31114">
                  <a:moveTo>
                    <a:pt x="0" y="15466"/>
                  </a:moveTo>
                  <a:lnTo>
                    <a:pt x="0" y="6924"/>
                  </a:lnTo>
                  <a:lnTo>
                    <a:pt x="6506" y="0"/>
                  </a:lnTo>
                  <a:lnTo>
                    <a:pt x="14532" y="0"/>
                  </a:lnTo>
                  <a:lnTo>
                    <a:pt x="22559" y="0"/>
                  </a:lnTo>
                  <a:lnTo>
                    <a:pt x="29065" y="6924"/>
                  </a:lnTo>
                  <a:lnTo>
                    <a:pt x="29065" y="15466"/>
                  </a:lnTo>
                  <a:lnTo>
                    <a:pt x="29065" y="24008"/>
                  </a:lnTo>
                  <a:lnTo>
                    <a:pt x="22559" y="30932"/>
                  </a:lnTo>
                  <a:lnTo>
                    <a:pt x="6506" y="30932"/>
                  </a:lnTo>
                  <a:lnTo>
                    <a:pt x="0" y="24008"/>
                  </a:lnTo>
                  <a:lnTo>
                    <a:pt x="0" y="15466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046914" y="235517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999" y="0"/>
                  </a:moveTo>
                  <a:lnTo>
                    <a:pt x="6922" y="0"/>
                  </a:lnTo>
                  <a:lnTo>
                    <a:pt x="0" y="6924"/>
                  </a:lnTo>
                  <a:lnTo>
                    <a:pt x="0" y="15465"/>
                  </a:lnTo>
                  <a:lnTo>
                    <a:pt x="0" y="24007"/>
                  </a:lnTo>
                  <a:lnTo>
                    <a:pt x="6922" y="30932"/>
                  </a:lnTo>
                  <a:lnTo>
                    <a:pt x="23999" y="30932"/>
                  </a:lnTo>
                  <a:lnTo>
                    <a:pt x="30920" y="24007"/>
                  </a:lnTo>
                  <a:lnTo>
                    <a:pt x="30920" y="6924"/>
                  </a:lnTo>
                  <a:lnTo>
                    <a:pt x="23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046915" y="235517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15466"/>
                  </a:moveTo>
                  <a:lnTo>
                    <a:pt x="0" y="6924"/>
                  </a:lnTo>
                  <a:lnTo>
                    <a:pt x="6921" y="0"/>
                  </a:lnTo>
                  <a:lnTo>
                    <a:pt x="15460" y="0"/>
                  </a:lnTo>
                  <a:lnTo>
                    <a:pt x="23999" y="0"/>
                  </a:lnTo>
                  <a:lnTo>
                    <a:pt x="30920" y="6924"/>
                  </a:lnTo>
                  <a:lnTo>
                    <a:pt x="30920" y="15466"/>
                  </a:lnTo>
                  <a:lnTo>
                    <a:pt x="30920" y="24008"/>
                  </a:lnTo>
                  <a:lnTo>
                    <a:pt x="23999" y="30932"/>
                  </a:lnTo>
                  <a:lnTo>
                    <a:pt x="6921" y="30932"/>
                  </a:lnTo>
                  <a:lnTo>
                    <a:pt x="0" y="24008"/>
                  </a:lnTo>
                  <a:lnTo>
                    <a:pt x="0" y="15466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892315" y="235517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23997" y="0"/>
                  </a:moveTo>
                  <a:lnTo>
                    <a:pt x="6921" y="0"/>
                  </a:lnTo>
                  <a:lnTo>
                    <a:pt x="0" y="6924"/>
                  </a:lnTo>
                  <a:lnTo>
                    <a:pt x="0" y="15465"/>
                  </a:lnTo>
                  <a:lnTo>
                    <a:pt x="0" y="24007"/>
                  </a:lnTo>
                  <a:lnTo>
                    <a:pt x="6921" y="30932"/>
                  </a:lnTo>
                  <a:lnTo>
                    <a:pt x="23997" y="30932"/>
                  </a:lnTo>
                  <a:lnTo>
                    <a:pt x="30920" y="24007"/>
                  </a:lnTo>
                  <a:lnTo>
                    <a:pt x="30920" y="6924"/>
                  </a:lnTo>
                  <a:lnTo>
                    <a:pt x="239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892314" y="235517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15466"/>
                  </a:moveTo>
                  <a:lnTo>
                    <a:pt x="0" y="6924"/>
                  </a:lnTo>
                  <a:lnTo>
                    <a:pt x="6922" y="0"/>
                  </a:lnTo>
                  <a:lnTo>
                    <a:pt x="15460" y="0"/>
                  </a:lnTo>
                  <a:lnTo>
                    <a:pt x="23998" y="0"/>
                  </a:lnTo>
                  <a:lnTo>
                    <a:pt x="30920" y="6924"/>
                  </a:lnTo>
                  <a:lnTo>
                    <a:pt x="30920" y="15466"/>
                  </a:lnTo>
                  <a:lnTo>
                    <a:pt x="30920" y="24008"/>
                  </a:lnTo>
                  <a:lnTo>
                    <a:pt x="23998" y="30932"/>
                  </a:lnTo>
                  <a:lnTo>
                    <a:pt x="6922" y="30932"/>
                  </a:lnTo>
                  <a:lnTo>
                    <a:pt x="0" y="24008"/>
                  </a:lnTo>
                  <a:lnTo>
                    <a:pt x="0" y="15466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830473" y="1521864"/>
              <a:ext cx="394335" cy="848994"/>
            </a:xfrm>
            <a:custGeom>
              <a:avLst/>
              <a:gdLst/>
              <a:ahLst/>
              <a:cxnLst/>
              <a:rect l="l" t="t" r="r" b="b"/>
              <a:pathLst>
                <a:path w="394335" h="848994">
                  <a:moveTo>
                    <a:pt x="156456" y="809804"/>
                  </a:moveTo>
                  <a:lnTo>
                    <a:pt x="156456" y="848779"/>
                  </a:lnTo>
                  <a:lnTo>
                    <a:pt x="75444" y="848779"/>
                  </a:lnTo>
                </a:path>
                <a:path w="394335" h="848994">
                  <a:moveTo>
                    <a:pt x="0" y="0"/>
                  </a:moveTo>
                  <a:lnTo>
                    <a:pt x="322806" y="0"/>
                  </a:lnTo>
                  <a:lnTo>
                    <a:pt x="393923" y="0"/>
                  </a:lnTo>
                </a:path>
                <a:path w="394335" h="848994">
                  <a:moveTo>
                    <a:pt x="312911" y="709584"/>
                  </a:moveTo>
                  <a:lnTo>
                    <a:pt x="312911" y="77330"/>
                  </a:lnTo>
                  <a:lnTo>
                    <a:pt x="322806" y="77330"/>
                  </a:lnTo>
                  <a:lnTo>
                    <a:pt x="393923" y="77330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6808" y="2212048"/>
              <a:ext cx="149346" cy="162306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828618" y="1703745"/>
              <a:ext cx="396240" cy="732790"/>
            </a:xfrm>
            <a:custGeom>
              <a:avLst/>
              <a:gdLst/>
              <a:ahLst/>
              <a:cxnLst/>
              <a:rect l="l" t="t" r="r" b="b"/>
              <a:pathLst>
                <a:path w="396239" h="732789">
                  <a:moveTo>
                    <a:pt x="314767" y="258593"/>
                  </a:moveTo>
                  <a:lnTo>
                    <a:pt x="395778" y="259212"/>
                  </a:lnTo>
                </a:path>
                <a:path w="396239" h="732789">
                  <a:moveTo>
                    <a:pt x="0" y="181262"/>
                  </a:moveTo>
                  <a:lnTo>
                    <a:pt x="395778" y="181881"/>
                  </a:lnTo>
                </a:path>
                <a:path w="396239" h="732789">
                  <a:moveTo>
                    <a:pt x="79155" y="732474"/>
                  </a:moveTo>
                  <a:lnTo>
                    <a:pt x="79155" y="220237"/>
                  </a:lnTo>
                  <a:lnTo>
                    <a:pt x="92760" y="220237"/>
                  </a:lnTo>
                  <a:lnTo>
                    <a:pt x="395778" y="220237"/>
                  </a:lnTo>
                </a:path>
                <a:path w="396239" h="732789">
                  <a:moveTo>
                    <a:pt x="0" y="0"/>
                  </a:moveTo>
                  <a:lnTo>
                    <a:pt x="395778" y="618"/>
                  </a:lnTo>
                </a:path>
                <a:path w="396239" h="732789">
                  <a:moveTo>
                    <a:pt x="158311" y="38356"/>
                  </a:moveTo>
                  <a:lnTo>
                    <a:pt x="395778" y="38974"/>
                  </a:lnTo>
                </a:path>
                <a:path w="396239" h="732789">
                  <a:moveTo>
                    <a:pt x="117497" y="366855"/>
                  </a:moveTo>
                  <a:lnTo>
                    <a:pt x="118115" y="367474"/>
                  </a:lnTo>
                </a:path>
                <a:path w="396239" h="732789">
                  <a:moveTo>
                    <a:pt x="233757" y="732474"/>
                  </a:moveTo>
                  <a:lnTo>
                    <a:pt x="233757" y="77330"/>
                  </a:lnTo>
                  <a:lnTo>
                    <a:pt x="395778" y="77330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2716932" y="1738680"/>
            <a:ext cx="615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d</a:t>
            </a:r>
            <a:endParaRPr sz="5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358919" y="1472664"/>
            <a:ext cx="473075" cy="165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0209">
              <a:lnSpc>
                <a:spcPts val="55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i0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50"/>
              </a:lnSpc>
            </a:pPr>
            <a:r>
              <a:rPr sz="500" dirty="0">
                <a:latin typeface="Arial"/>
                <a:cs typeface="Arial"/>
              </a:rPr>
              <a:t>4</a:t>
            </a:r>
            <a:r>
              <a:rPr sz="750" baseline="5555" dirty="0">
                <a:latin typeface="Symbol"/>
                <a:cs typeface="Symbol"/>
              </a:rPr>
              <a:t></a:t>
            </a:r>
            <a:r>
              <a:rPr sz="750" spc="-30" baseline="5555" dirty="0">
                <a:latin typeface="Times New Roman"/>
                <a:cs typeface="Times New Roman"/>
              </a:rPr>
              <a:t> </a:t>
            </a:r>
            <a:r>
              <a:rPr sz="500" spc="-5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756552" y="1654546"/>
            <a:ext cx="7556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i1</a:t>
            </a:r>
            <a:endParaRPr sz="5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756552" y="1836427"/>
            <a:ext cx="7556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i2</a:t>
            </a:r>
            <a:endParaRPr sz="5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756552" y="2017689"/>
            <a:ext cx="7556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i3</a:t>
            </a:r>
            <a:endParaRPr sz="5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867246" y="2427232"/>
            <a:ext cx="24828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s1</a:t>
            </a:r>
            <a:r>
              <a:rPr sz="500" spc="200" dirty="0">
                <a:latin typeface="Arial"/>
                <a:cs typeface="Arial"/>
              </a:rPr>
              <a:t>  </a:t>
            </a:r>
            <a:r>
              <a:rPr sz="500" spc="-25" dirty="0">
                <a:latin typeface="Arial"/>
                <a:cs typeface="Arial"/>
              </a:rPr>
              <a:t>s0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1924161" y="1480032"/>
            <a:ext cx="849630" cy="854710"/>
            <a:chOff x="1924161" y="1480032"/>
            <a:chExt cx="849630" cy="854710"/>
          </a:xfrm>
        </p:grpSpPr>
        <p:pic>
          <p:nvPicPr>
            <p:cNvPr id="77" name="object 7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24161" y="2212048"/>
              <a:ext cx="125537" cy="122404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2404352" y="1560220"/>
              <a:ext cx="365760" cy="546100"/>
            </a:xfrm>
            <a:custGeom>
              <a:avLst/>
              <a:gdLst/>
              <a:ahLst/>
              <a:cxnLst/>
              <a:rect l="l" t="t" r="r" b="b"/>
              <a:pathLst>
                <a:path w="365760" h="546100">
                  <a:moveTo>
                    <a:pt x="307346" y="272821"/>
                  </a:moveTo>
                  <a:lnTo>
                    <a:pt x="365476" y="273441"/>
                  </a:lnTo>
                </a:path>
                <a:path w="365760" h="546100">
                  <a:moveTo>
                    <a:pt x="0" y="0"/>
                  </a:moveTo>
                  <a:lnTo>
                    <a:pt x="111931" y="0"/>
                  </a:lnTo>
                  <a:lnTo>
                    <a:pt x="111931" y="240033"/>
                  </a:lnTo>
                  <a:lnTo>
                    <a:pt x="171916" y="240033"/>
                  </a:lnTo>
                </a:path>
                <a:path w="365760" h="546100">
                  <a:moveTo>
                    <a:pt x="0" y="181881"/>
                  </a:moveTo>
                  <a:lnTo>
                    <a:pt x="56274" y="181881"/>
                  </a:lnTo>
                  <a:lnTo>
                    <a:pt x="56274" y="261068"/>
                  </a:lnTo>
                  <a:lnTo>
                    <a:pt x="176245" y="261068"/>
                  </a:lnTo>
                </a:path>
                <a:path w="365760" h="546100">
                  <a:moveTo>
                    <a:pt x="0" y="545644"/>
                  </a:moveTo>
                  <a:lnTo>
                    <a:pt x="111931" y="545644"/>
                  </a:lnTo>
                  <a:lnTo>
                    <a:pt x="111931" y="307465"/>
                  </a:lnTo>
                  <a:lnTo>
                    <a:pt x="171916" y="307465"/>
                  </a:lnTo>
                </a:path>
                <a:path w="365760" h="546100">
                  <a:moveTo>
                    <a:pt x="0" y="363762"/>
                  </a:moveTo>
                  <a:lnTo>
                    <a:pt x="56274" y="363762"/>
                  </a:lnTo>
                  <a:lnTo>
                    <a:pt x="56274" y="286431"/>
                  </a:lnTo>
                  <a:lnTo>
                    <a:pt x="176245" y="286431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555243" y="1755711"/>
              <a:ext cx="156845" cy="154940"/>
            </a:xfrm>
            <a:custGeom>
              <a:avLst/>
              <a:gdLst/>
              <a:ahLst/>
              <a:cxnLst/>
              <a:rect l="l" t="t" r="r" b="b"/>
              <a:pathLst>
                <a:path w="156844" h="154939">
                  <a:moveTo>
                    <a:pt x="0" y="0"/>
                  </a:moveTo>
                  <a:lnTo>
                    <a:pt x="3923" y="2265"/>
                  </a:lnTo>
                  <a:lnTo>
                    <a:pt x="12554" y="12325"/>
                  </a:lnTo>
                  <a:lnTo>
                    <a:pt x="21185" y="35071"/>
                  </a:lnTo>
                  <a:lnTo>
                    <a:pt x="25109" y="75397"/>
                  </a:lnTo>
                  <a:lnTo>
                    <a:pt x="25109" y="77331"/>
                  </a:lnTo>
                  <a:lnTo>
                    <a:pt x="21185" y="118775"/>
                  </a:lnTo>
                  <a:lnTo>
                    <a:pt x="12554" y="142095"/>
                  </a:lnTo>
                  <a:lnTo>
                    <a:pt x="3923" y="152366"/>
                  </a:lnTo>
                  <a:lnTo>
                    <a:pt x="0" y="154661"/>
                  </a:lnTo>
                  <a:lnTo>
                    <a:pt x="74968" y="142579"/>
                  </a:lnTo>
                  <a:lnTo>
                    <a:pt x="123136" y="115996"/>
                  </a:lnTo>
                  <a:lnTo>
                    <a:pt x="148850" y="89414"/>
                  </a:lnTo>
                  <a:lnTo>
                    <a:pt x="156456" y="77331"/>
                  </a:lnTo>
                  <a:lnTo>
                    <a:pt x="148850" y="65248"/>
                  </a:lnTo>
                  <a:lnTo>
                    <a:pt x="123136" y="38665"/>
                  </a:lnTo>
                  <a:lnTo>
                    <a:pt x="74968" y="12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226870" y="1482889"/>
              <a:ext cx="485140" cy="700405"/>
            </a:xfrm>
            <a:custGeom>
              <a:avLst/>
              <a:gdLst/>
              <a:ahLst/>
              <a:cxnLst/>
              <a:rect l="l" t="t" r="r" b="b"/>
              <a:pathLst>
                <a:path w="485139" h="700405">
                  <a:moveTo>
                    <a:pt x="484828" y="350152"/>
                  </a:moveTo>
                  <a:lnTo>
                    <a:pt x="477223" y="362235"/>
                  </a:lnTo>
                  <a:lnTo>
                    <a:pt x="451508" y="388818"/>
                  </a:lnTo>
                  <a:lnTo>
                    <a:pt x="403340" y="415400"/>
                  </a:lnTo>
                  <a:lnTo>
                    <a:pt x="328371" y="427483"/>
                  </a:lnTo>
                  <a:lnTo>
                    <a:pt x="332295" y="425187"/>
                  </a:lnTo>
                  <a:lnTo>
                    <a:pt x="340927" y="414917"/>
                  </a:lnTo>
                  <a:lnTo>
                    <a:pt x="349558" y="391597"/>
                  </a:lnTo>
                  <a:lnTo>
                    <a:pt x="353482" y="350152"/>
                  </a:lnTo>
                  <a:lnTo>
                    <a:pt x="353482" y="348219"/>
                  </a:lnTo>
                  <a:lnTo>
                    <a:pt x="349558" y="307892"/>
                  </a:lnTo>
                  <a:lnTo>
                    <a:pt x="340927" y="285146"/>
                  </a:lnTo>
                  <a:lnTo>
                    <a:pt x="332295" y="275087"/>
                  </a:lnTo>
                  <a:lnTo>
                    <a:pt x="328371" y="272822"/>
                  </a:lnTo>
                  <a:lnTo>
                    <a:pt x="403340" y="284905"/>
                  </a:lnTo>
                  <a:lnTo>
                    <a:pt x="451508" y="311487"/>
                  </a:lnTo>
                  <a:lnTo>
                    <a:pt x="477223" y="338069"/>
                  </a:lnTo>
                  <a:lnTo>
                    <a:pt x="484828" y="350152"/>
                  </a:lnTo>
                  <a:close/>
                </a:path>
                <a:path w="485139" h="700405">
                  <a:moveTo>
                    <a:pt x="0" y="518423"/>
                  </a:moveTo>
                  <a:lnTo>
                    <a:pt x="56879" y="518423"/>
                  </a:lnTo>
                  <a:lnTo>
                    <a:pt x="86088" y="518423"/>
                  </a:lnTo>
                  <a:lnTo>
                    <a:pt x="96849" y="518423"/>
                  </a:lnTo>
                  <a:lnTo>
                    <a:pt x="98386" y="518423"/>
                  </a:lnTo>
                  <a:lnTo>
                    <a:pt x="129464" y="512321"/>
                  </a:lnTo>
                  <a:lnTo>
                    <a:pt x="154573" y="495707"/>
                  </a:lnTo>
                  <a:lnTo>
                    <a:pt x="171362" y="471119"/>
                  </a:lnTo>
                  <a:lnTo>
                    <a:pt x="177481" y="441093"/>
                  </a:lnTo>
                  <a:lnTo>
                    <a:pt x="171362" y="411067"/>
                  </a:lnTo>
                  <a:lnTo>
                    <a:pt x="154573" y="386478"/>
                  </a:lnTo>
                  <a:lnTo>
                    <a:pt x="129464" y="369864"/>
                  </a:lnTo>
                  <a:lnTo>
                    <a:pt x="98386" y="363762"/>
                  </a:lnTo>
                  <a:lnTo>
                    <a:pt x="41506" y="363762"/>
                  </a:lnTo>
                  <a:lnTo>
                    <a:pt x="12298" y="363762"/>
                  </a:lnTo>
                  <a:lnTo>
                    <a:pt x="1537" y="363762"/>
                  </a:lnTo>
                  <a:lnTo>
                    <a:pt x="0" y="363762"/>
                  </a:lnTo>
                  <a:lnTo>
                    <a:pt x="0" y="518423"/>
                  </a:lnTo>
                  <a:close/>
                </a:path>
                <a:path w="485139" h="700405">
                  <a:moveTo>
                    <a:pt x="0" y="700305"/>
                  </a:moveTo>
                  <a:lnTo>
                    <a:pt x="56879" y="700305"/>
                  </a:lnTo>
                  <a:lnTo>
                    <a:pt x="86088" y="700305"/>
                  </a:lnTo>
                  <a:lnTo>
                    <a:pt x="96849" y="700305"/>
                  </a:lnTo>
                  <a:lnTo>
                    <a:pt x="98386" y="700305"/>
                  </a:lnTo>
                  <a:lnTo>
                    <a:pt x="129464" y="694176"/>
                  </a:lnTo>
                  <a:lnTo>
                    <a:pt x="154573" y="677359"/>
                  </a:lnTo>
                  <a:lnTo>
                    <a:pt x="171362" y="652208"/>
                  </a:lnTo>
                  <a:lnTo>
                    <a:pt x="177481" y="621080"/>
                  </a:lnTo>
                  <a:lnTo>
                    <a:pt x="171362" y="591069"/>
                  </a:lnTo>
                  <a:lnTo>
                    <a:pt x="154573" y="566492"/>
                  </a:lnTo>
                  <a:lnTo>
                    <a:pt x="129464" y="549887"/>
                  </a:lnTo>
                  <a:lnTo>
                    <a:pt x="98386" y="543788"/>
                  </a:lnTo>
                  <a:lnTo>
                    <a:pt x="41506" y="543788"/>
                  </a:lnTo>
                  <a:lnTo>
                    <a:pt x="12298" y="543788"/>
                  </a:lnTo>
                  <a:lnTo>
                    <a:pt x="1537" y="543788"/>
                  </a:lnTo>
                  <a:lnTo>
                    <a:pt x="0" y="543788"/>
                  </a:lnTo>
                  <a:lnTo>
                    <a:pt x="0" y="700305"/>
                  </a:lnTo>
                  <a:close/>
                </a:path>
                <a:path w="485139" h="700405">
                  <a:moveTo>
                    <a:pt x="0" y="154661"/>
                  </a:moveTo>
                  <a:lnTo>
                    <a:pt x="56879" y="154661"/>
                  </a:lnTo>
                  <a:lnTo>
                    <a:pt x="86088" y="154661"/>
                  </a:lnTo>
                  <a:lnTo>
                    <a:pt x="96849" y="154661"/>
                  </a:lnTo>
                  <a:lnTo>
                    <a:pt x="98386" y="154661"/>
                  </a:lnTo>
                  <a:lnTo>
                    <a:pt x="129464" y="148559"/>
                  </a:lnTo>
                  <a:lnTo>
                    <a:pt x="154573" y="131945"/>
                  </a:lnTo>
                  <a:lnTo>
                    <a:pt x="171362" y="107356"/>
                  </a:lnTo>
                  <a:lnTo>
                    <a:pt x="177481" y="77330"/>
                  </a:lnTo>
                  <a:lnTo>
                    <a:pt x="171362" y="47304"/>
                  </a:lnTo>
                  <a:lnTo>
                    <a:pt x="154573" y="22715"/>
                  </a:lnTo>
                  <a:lnTo>
                    <a:pt x="129464" y="6101"/>
                  </a:lnTo>
                  <a:lnTo>
                    <a:pt x="98386" y="0"/>
                  </a:lnTo>
                  <a:lnTo>
                    <a:pt x="41506" y="0"/>
                  </a:lnTo>
                  <a:lnTo>
                    <a:pt x="12298" y="0"/>
                  </a:lnTo>
                  <a:lnTo>
                    <a:pt x="1537" y="0"/>
                  </a:lnTo>
                  <a:lnTo>
                    <a:pt x="0" y="0"/>
                  </a:lnTo>
                  <a:lnTo>
                    <a:pt x="0" y="154661"/>
                  </a:lnTo>
                  <a:close/>
                </a:path>
                <a:path w="485139" h="700405">
                  <a:moveTo>
                    <a:pt x="0" y="336542"/>
                  </a:moveTo>
                  <a:lnTo>
                    <a:pt x="56879" y="336542"/>
                  </a:lnTo>
                  <a:lnTo>
                    <a:pt x="86088" y="336542"/>
                  </a:lnTo>
                  <a:lnTo>
                    <a:pt x="96849" y="336542"/>
                  </a:lnTo>
                  <a:lnTo>
                    <a:pt x="98386" y="336542"/>
                  </a:lnTo>
                  <a:lnTo>
                    <a:pt x="129464" y="330440"/>
                  </a:lnTo>
                  <a:lnTo>
                    <a:pt x="154573" y="313826"/>
                  </a:lnTo>
                  <a:lnTo>
                    <a:pt x="171362" y="289238"/>
                  </a:lnTo>
                  <a:lnTo>
                    <a:pt x="177481" y="259212"/>
                  </a:lnTo>
                  <a:lnTo>
                    <a:pt x="171362" y="229185"/>
                  </a:lnTo>
                  <a:lnTo>
                    <a:pt x="154573" y="204597"/>
                  </a:lnTo>
                  <a:lnTo>
                    <a:pt x="129464" y="187983"/>
                  </a:lnTo>
                  <a:lnTo>
                    <a:pt x="98386" y="181881"/>
                  </a:lnTo>
                  <a:lnTo>
                    <a:pt x="41506" y="181881"/>
                  </a:lnTo>
                  <a:lnTo>
                    <a:pt x="12298" y="181881"/>
                  </a:lnTo>
                  <a:lnTo>
                    <a:pt x="1537" y="181881"/>
                  </a:lnTo>
                  <a:lnTo>
                    <a:pt x="0" y="181881"/>
                  </a:lnTo>
                  <a:lnTo>
                    <a:pt x="0" y="336542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988785" y="1558364"/>
              <a:ext cx="243840" cy="645795"/>
            </a:xfrm>
            <a:custGeom>
              <a:avLst/>
              <a:gdLst/>
              <a:ahLst/>
              <a:cxnLst/>
              <a:rect l="l" t="t" r="r" b="b"/>
              <a:pathLst>
                <a:path w="243839" h="645794">
                  <a:moveTo>
                    <a:pt x="0" y="645245"/>
                  </a:moveTo>
                  <a:lnTo>
                    <a:pt x="0" y="0"/>
                  </a:lnTo>
                  <a:lnTo>
                    <a:pt x="243651" y="0"/>
                  </a:lnTo>
                </a:path>
              </a:pathLst>
            </a:custGeom>
            <a:ln w="7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1111310" y="2212439"/>
            <a:ext cx="44450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dirty="0">
                <a:latin typeface="Times New Roman"/>
                <a:cs typeface="Times New Roman"/>
              </a:rPr>
              <a:t>4x1</a:t>
            </a:r>
            <a:r>
              <a:rPr sz="900" spc="4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mux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625161" y="846472"/>
            <a:ext cx="69850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b="1" spc="10" dirty="0">
                <a:solidFill>
                  <a:srgbClr val="00A9D6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625161" y="1054337"/>
            <a:ext cx="48260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i="1" spc="-5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20" y="2605722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12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4" y="95835"/>
            <a:ext cx="2161540" cy="286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50" dirty="0"/>
              <a:t> </a:t>
            </a:r>
            <a:r>
              <a:rPr dirty="0"/>
              <a:t>Logic</a:t>
            </a:r>
            <a:r>
              <a:rPr spc="-45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dirty="0"/>
              <a:t>Combinational</a:t>
            </a:r>
            <a:r>
              <a:rPr spc="-45" dirty="0"/>
              <a:t> </a:t>
            </a:r>
            <a:r>
              <a:rPr spc="-10" dirty="0"/>
              <a:t>Logic</a:t>
            </a:r>
          </a:p>
          <a:p>
            <a:pPr marL="12700">
              <a:lnSpc>
                <a:spcPts val="790"/>
              </a:lnSpc>
            </a:pPr>
            <a:r>
              <a:rPr sz="700" i="1" dirty="0">
                <a:latin typeface="Tahoma"/>
                <a:cs typeface="Tahoma"/>
              </a:rPr>
              <a:t>Mux</a:t>
            </a:r>
            <a:r>
              <a:rPr sz="700" i="1" spc="-20" dirty="0">
                <a:latin typeface="Tahoma"/>
                <a:cs typeface="Tahoma"/>
              </a:rPr>
              <a:t> </a:t>
            </a:r>
            <a:r>
              <a:rPr lang="en-US" sz="700" i="1" spc="-20" dirty="0"/>
              <a:t>Example</a:t>
            </a:r>
            <a:endParaRPr sz="700" dirty="0">
              <a:latin typeface="Tahoma"/>
              <a:cs typeface="Tahoma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3FA0D586-A59A-410A-8166-F26FF4AAA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49" y="593465"/>
            <a:ext cx="3124223" cy="885831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55A341C2-7F99-40BB-B2F2-8EB021D36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000" y="1490914"/>
            <a:ext cx="1123958" cy="1162058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F1FDCAF4-F7C6-4506-B583-CC7EC06A55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800" y="1594056"/>
            <a:ext cx="866781" cy="20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33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32" y="2605735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3" y="95835"/>
            <a:ext cx="2161540" cy="286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50" dirty="0"/>
              <a:t> </a:t>
            </a:r>
            <a:r>
              <a:rPr dirty="0"/>
              <a:t>Logic</a:t>
            </a:r>
            <a:r>
              <a:rPr spc="-45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dirty="0"/>
              <a:t>Combinational</a:t>
            </a:r>
            <a:r>
              <a:rPr spc="-45" dirty="0"/>
              <a:t> </a:t>
            </a:r>
            <a:r>
              <a:rPr spc="-10" dirty="0"/>
              <a:t>Logic</a:t>
            </a:r>
          </a:p>
          <a:p>
            <a:pPr marL="12700">
              <a:lnSpc>
                <a:spcPts val="790"/>
              </a:lnSpc>
            </a:pPr>
            <a:r>
              <a:rPr sz="700" i="1" spc="-10" dirty="0">
                <a:latin typeface="Tahoma"/>
                <a:cs typeface="Tahoma"/>
              </a:rPr>
              <a:t>N-</a:t>
            </a:r>
            <a:r>
              <a:rPr sz="700" i="1" dirty="0">
                <a:latin typeface="Tahoma"/>
                <a:cs typeface="Tahoma"/>
              </a:rPr>
              <a:t>bit </a:t>
            </a:r>
            <a:r>
              <a:rPr sz="700" i="1" spc="-25" dirty="0">
                <a:latin typeface="Tahoma"/>
                <a:cs typeface="Tahoma"/>
              </a:rPr>
              <a:t>Mux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878" y="498795"/>
            <a:ext cx="3352165" cy="5702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46050" marR="5080" indent="-133985">
              <a:lnSpc>
                <a:spcPct val="104600"/>
              </a:lnSpc>
              <a:spcBef>
                <a:spcPts val="85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Example: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Two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4-bit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inputs,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(a3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a2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a1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a0),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and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B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(b3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b2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b1 b0)</a:t>
            </a:r>
            <a:endParaRPr sz="900">
              <a:latin typeface="Tahoma"/>
              <a:cs typeface="Tahoma"/>
            </a:endParaRPr>
          </a:p>
          <a:p>
            <a:pPr marL="304165" marR="97790" indent="-114300">
              <a:lnSpc>
                <a:spcPct val="100000"/>
              </a:lnSpc>
              <a:spcBef>
                <a:spcPts val="229"/>
              </a:spcBef>
            </a:pPr>
            <a:r>
              <a:rPr sz="550" dirty="0">
                <a:solidFill>
                  <a:srgbClr val="FF2800"/>
                </a:solidFill>
                <a:latin typeface="Wingdings"/>
                <a:cs typeface="Wingdings"/>
              </a:rPr>
              <a:t></a:t>
            </a:r>
            <a:r>
              <a:rPr sz="550" spc="300" dirty="0">
                <a:solidFill>
                  <a:srgbClr val="FF2800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latin typeface="Tahoma"/>
                <a:cs typeface="Tahoma"/>
              </a:rPr>
              <a:t>4-bit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2x1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mux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(just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four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2x1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muxes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sharing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select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line)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can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select </a:t>
            </a:r>
            <a:r>
              <a:rPr sz="750" dirty="0">
                <a:latin typeface="Tahoma"/>
                <a:cs typeface="Tahoma"/>
              </a:rPr>
              <a:t>between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or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50" dirty="0">
                <a:latin typeface="Tahoma"/>
                <a:cs typeface="Tahoma"/>
              </a:rPr>
              <a:t>B</a:t>
            </a:r>
            <a:endParaRPr sz="75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0545" y="1571559"/>
            <a:ext cx="1692275" cy="736600"/>
            <a:chOff x="710545" y="1571559"/>
            <a:chExt cx="1692275" cy="736600"/>
          </a:xfrm>
        </p:grpSpPr>
        <p:sp>
          <p:nvSpPr>
            <p:cNvPr id="13" name="object 13"/>
            <p:cNvSpPr/>
            <p:nvPr/>
          </p:nvSpPr>
          <p:spPr>
            <a:xfrm>
              <a:off x="710533" y="1695094"/>
              <a:ext cx="29845" cy="613410"/>
            </a:xfrm>
            <a:custGeom>
              <a:avLst/>
              <a:gdLst/>
              <a:ahLst/>
              <a:cxnLst/>
              <a:rect l="l" t="t" r="r" b="b"/>
              <a:pathLst>
                <a:path w="29845" h="613410">
                  <a:moveTo>
                    <a:pt x="29692" y="586663"/>
                  </a:moveTo>
                  <a:lnTo>
                    <a:pt x="23050" y="579043"/>
                  </a:lnTo>
                  <a:lnTo>
                    <a:pt x="6654" y="579043"/>
                  </a:lnTo>
                  <a:lnTo>
                    <a:pt x="0" y="586663"/>
                  </a:lnTo>
                  <a:lnTo>
                    <a:pt x="0" y="596061"/>
                  </a:lnTo>
                  <a:lnTo>
                    <a:pt x="0" y="605459"/>
                  </a:lnTo>
                  <a:lnTo>
                    <a:pt x="6654" y="613067"/>
                  </a:lnTo>
                  <a:lnTo>
                    <a:pt x="23050" y="613067"/>
                  </a:lnTo>
                  <a:lnTo>
                    <a:pt x="29692" y="605459"/>
                  </a:lnTo>
                  <a:lnTo>
                    <a:pt x="29692" y="586663"/>
                  </a:lnTo>
                  <a:close/>
                </a:path>
                <a:path w="29845" h="613410">
                  <a:moveTo>
                    <a:pt x="29692" y="297141"/>
                  </a:moveTo>
                  <a:lnTo>
                    <a:pt x="23050" y="289521"/>
                  </a:lnTo>
                  <a:lnTo>
                    <a:pt x="6654" y="289521"/>
                  </a:lnTo>
                  <a:lnTo>
                    <a:pt x="0" y="297141"/>
                  </a:lnTo>
                  <a:lnTo>
                    <a:pt x="0" y="306527"/>
                  </a:lnTo>
                  <a:lnTo>
                    <a:pt x="0" y="315925"/>
                  </a:lnTo>
                  <a:lnTo>
                    <a:pt x="6654" y="323545"/>
                  </a:lnTo>
                  <a:lnTo>
                    <a:pt x="23050" y="323545"/>
                  </a:lnTo>
                  <a:lnTo>
                    <a:pt x="29692" y="315925"/>
                  </a:lnTo>
                  <a:lnTo>
                    <a:pt x="29692" y="297141"/>
                  </a:lnTo>
                  <a:close/>
                </a:path>
                <a:path w="29845" h="613410">
                  <a:moveTo>
                    <a:pt x="29692" y="8166"/>
                  </a:moveTo>
                  <a:lnTo>
                    <a:pt x="23050" y="0"/>
                  </a:lnTo>
                  <a:lnTo>
                    <a:pt x="6654" y="0"/>
                  </a:lnTo>
                  <a:lnTo>
                    <a:pt x="0" y="8166"/>
                  </a:lnTo>
                  <a:lnTo>
                    <a:pt x="0" y="18249"/>
                  </a:lnTo>
                  <a:lnTo>
                    <a:pt x="0" y="28321"/>
                  </a:lnTo>
                  <a:lnTo>
                    <a:pt x="6654" y="36499"/>
                  </a:lnTo>
                  <a:lnTo>
                    <a:pt x="23050" y="36499"/>
                  </a:lnTo>
                  <a:lnTo>
                    <a:pt x="29692" y="28321"/>
                  </a:lnTo>
                  <a:lnTo>
                    <a:pt x="29692" y="81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85799" y="1575686"/>
              <a:ext cx="635" cy="238125"/>
            </a:xfrm>
            <a:custGeom>
              <a:avLst/>
              <a:gdLst/>
              <a:ahLst/>
              <a:cxnLst/>
              <a:rect l="l" t="t" r="r" b="b"/>
              <a:pathLst>
                <a:path w="635" h="238125">
                  <a:moveTo>
                    <a:pt x="0" y="0"/>
                  </a:moveTo>
                  <a:lnTo>
                    <a:pt x="618" y="237559"/>
                  </a:lnTo>
                </a:path>
              </a:pathLst>
            </a:custGeom>
            <a:ln w="803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69721" y="1786025"/>
              <a:ext cx="33020" cy="73025"/>
            </a:xfrm>
            <a:custGeom>
              <a:avLst/>
              <a:gdLst/>
              <a:ahLst/>
              <a:cxnLst/>
              <a:rect l="l" t="t" r="r" b="b"/>
              <a:pathLst>
                <a:path w="33019" h="73025">
                  <a:moveTo>
                    <a:pt x="32776" y="0"/>
                  </a:moveTo>
                  <a:lnTo>
                    <a:pt x="0" y="0"/>
                  </a:lnTo>
                  <a:lnTo>
                    <a:pt x="16388" y="72999"/>
                  </a:lnTo>
                  <a:lnTo>
                    <a:pt x="32776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12794" y="1293876"/>
            <a:ext cx="9334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s0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4875" y="1256138"/>
            <a:ext cx="7556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i1</a:t>
            </a:r>
            <a:endParaRPr sz="5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6624" y="1391330"/>
            <a:ext cx="429895" cy="901065"/>
          </a:xfrm>
          <a:custGeom>
            <a:avLst/>
            <a:gdLst/>
            <a:ahLst/>
            <a:cxnLst/>
            <a:rect l="l" t="t" r="r" b="b"/>
            <a:pathLst>
              <a:path w="429894" h="901064">
                <a:moveTo>
                  <a:pt x="429790" y="0"/>
                </a:moveTo>
                <a:lnTo>
                  <a:pt x="429790" y="34279"/>
                </a:lnTo>
                <a:lnTo>
                  <a:pt x="0" y="34279"/>
                </a:lnTo>
                <a:lnTo>
                  <a:pt x="0" y="900745"/>
                </a:lnTo>
              </a:path>
              <a:path w="429894" h="901064">
                <a:moveTo>
                  <a:pt x="429790" y="287669"/>
                </a:moveTo>
                <a:lnTo>
                  <a:pt x="429790" y="321694"/>
                </a:lnTo>
                <a:lnTo>
                  <a:pt x="0" y="321694"/>
                </a:lnTo>
              </a:path>
              <a:path w="429894" h="901064">
                <a:moveTo>
                  <a:pt x="429790" y="577194"/>
                </a:moveTo>
                <a:lnTo>
                  <a:pt x="429790" y="611220"/>
                </a:lnTo>
                <a:lnTo>
                  <a:pt x="0" y="611220"/>
                </a:lnTo>
              </a:path>
            </a:pathLst>
          </a:custGeom>
          <a:ln w="8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09475" y="1146020"/>
            <a:ext cx="30035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750" baseline="-27777" dirty="0">
                <a:latin typeface="Arial"/>
                <a:cs typeface="Arial"/>
              </a:rPr>
              <a:t>i0</a:t>
            </a:r>
            <a:r>
              <a:rPr sz="750" spc="585" baseline="-27777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2</a:t>
            </a:r>
            <a:r>
              <a:rPr sz="750" baseline="5555" dirty="0">
                <a:latin typeface="Symbol"/>
                <a:cs typeface="Symbol"/>
              </a:rPr>
              <a:t></a:t>
            </a:r>
            <a:r>
              <a:rPr sz="750" spc="30" baseline="5555" dirty="0">
                <a:latin typeface="Times New Roman"/>
                <a:cs typeface="Times New Roman"/>
              </a:rPr>
              <a:t> </a:t>
            </a:r>
            <a:r>
              <a:rPr sz="500" spc="-5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10501" y="1220258"/>
            <a:ext cx="615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d</a:t>
            </a:r>
            <a:endParaRPr sz="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12794" y="1582782"/>
            <a:ext cx="9334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s0</a:t>
            </a:r>
            <a:endParaRPr sz="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34875" y="1545045"/>
            <a:ext cx="7556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i1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09475" y="1434926"/>
            <a:ext cx="30035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750" baseline="-27777" dirty="0">
                <a:latin typeface="Arial"/>
                <a:cs typeface="Arial"/>
              </a:rPr>
              <a:t>i0</a:t>
            </a:r>
            <a:r>
              <a:rPr sz="750" spc="585" baseline="-27777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2</a:t>
            </a:r>
            <a:r>
              <a:rPr sz="750" baseline="5555" dirty="0">
                <a:latin typeface="Symbol"/>
                <a:cs typeface="Symbol"/>
              </a:rPr>
              <a:t></a:t>
            </a:r>
            <a:r>
              <a:rPr sz="750" spc="30" baseline="5555" dirty="0">
                <a:latin typeface="Times New Roman"/>
                <a:cs typeface="Times New Roman"/>
              </a:rPr>
              <a:t> </a:t>
            </a:r>
            <a:r>
              <a:rPr sz="500" spc="-5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10501" y="1509164"/>
            <a:ext cx="615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d</a:t>
            </a:r>
            <a:endParaRPr sz="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2794" y="1871689"/>
            <a:ext cx="9334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s0</a:t>
            </a:r>
            <a:endParaRPr sz="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34875" y="1834571"/>
            <a:ext cx="7556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i1</a:t>
            </a:r>
            <a:endParaRPr sz="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09475" y="1723833"/>
            <a:ext cx="30035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750" baseline="-27777" dirty="0">
                <a:latin typeface="Arial"/>
                <a:cs typeface="Arial"/>
              </a:rPr>
              <a:t>i0</a:t>
            </a:r>
            <a:r>
              <a:rPr sz="750" spc="585" baseline="-27777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2</a:t>
            </a:r>
            <a:r>
              <a:rPr sz="750" baseline="5555" dirty="0">
                <a:latin typeface="Symbol"/>
                <a:cs typeface="Symbol"/>
              </a:rPr>
              <a:t></a:t>
            </a:r>
            <a:r>
              <a:rPr sz="750" spc="30" baseline="5555" dirty="0">
                <a:latin typeface="Times New Roman"/>
                <a:cs typeface="Times New Roman"/>
              </a:rPr>
              <a:t> </a:t>
            </a:r>
            <a:r>
              <a:rPr sz="500" spc="-5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10501" y="1798690"/>
            <a:ext cx="615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d</a:t>
            </a:r>
            <a:endParaRPr sz="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34875" y="2044909"/>
            <a:ext cx="7556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i0</a:t>
            </a:r>
            <a:endParaRPr sz="5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09475" y="2123477"/>
            <a:ext cx="22225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i1</a:t>
            </a:r>
            <a:r>
              <a:rPr sz="500" spc="70" dirty="0">
                <a:latin typeface="Arial"/>
                <a:cs typeface="Arial"/>
              </a:rPr>
              <a:t> </a:t>
            </a:r>
            <a:r>
              <a:rPr sz="750" spc="-52" baseline="-33333" dirty="0">
                <a:latin typeface="Arial"/>
                <a:cs typeface="Arial"/>
              </a:rPr>
              <a:t>s0</a:t>
            </a:r>
            <a:endParaRPr sz="750" baseline="-33333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09947" y="1155545"/>
            <a:ext cx="788035" cy="1141095"/>
            <a:chOff x="609947" y="1155545"/>
            <a:chExt cx="788035" cy="1141095"/>
          </a:xfrm>
        </p:grpSpPr>
        <p:sp>
          <p:nvSpPr>
            <p:cNvPr id="32" name="object 32"/>
            <p:cNvSpPr/>
            <p:nvPr/>
          </p:nvSpPr>
          <p:spPr>
            <a:xfrm>
              <a:off x="614074" y="1236050"/>
              <a:ext cx="779780" cy="1056640"/>
            </a:xfrm>
            <a:custGeom>
              <a:avLst/>
              <a:gdLst/>
              <a:ahLst/>
              <a:cxnLst/>
              <a:rect l="l" t="t" r="r" b="b"/>
              <a:pathLst>
                <a:path w="779780" h="1056639">
                  <a:moveTo>
                    <a:pt x="542339" y="1021999"/>
                  </a:moveTo>
                  <a:lnTo>
                    <a:pt x="542339" y="1056025"/>
                  </a:lnTo>
                  <a:lnTo>
                    <a:pt x="0" y="1056025"/>
                  </a:lnTo>
                </a:path>
                <a:path w="779780" h="1056639">
                  <a:moveTo>
                    <a:pt x="309201" y="0"/>
                  </a:moveTo>
                  <a:lnTo>
                    <a:pt x="423606" y="619"/>
                  </a:lnTo>
                </a:path>
                <a:path w="779780" h="1056639">
                  <a:moveTo>
                    <a:pt x="662928" y="36500"/>
                  </a:moveTo>
                  <a:lnTo>
                    <a:pt x="779188" y="37119"/>
                  </a:lnTo>
                </a:path>
                <a:path w="779780" h="1056639">
                  <a:moveTo>
                    <a:pt x="309201" y="77949"/>
                  </a:moveTo>
                  <a:lnTo>
                    <a:pt x="423606" y="78567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37680" y="1158720"/>
              <a:ext cx="235585" cy="233045"/>
            </a:xfrm>
            <a:custGeom>
              <a:avLst/>
              <a:gdLst/>
              <a:ahLst/>
              <a:cxnLst/>
              <a:rect l="l" t="t" r="r" b="b"/>
              <a:pathLst>
                <a:path w="235584" h="233044">
                  <a:moveTo>
                    <a:pt x="0" y="0"/>
                  </a:moveTo>
                  <a:lnTo>
                    <a:pt x="234993" y="0"/>
                  </a:lnTo>
                  <a:lnTo>
                    <a:pt x="234993" y="232609"/>
                  </a:lnTo>
                  <a:lnTo>
                    <a:pt x="0" y="232609"/>
                  </a:lnTo>
                  <a:lnTo>
                    <a:pt x="0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23276" y="1525576"/>
              <a:ext cx="464820" cy="78740"/>
            </a:xfrm>
            <a:custGeom>
              <a:avLst/>
              <a:gdLst/>
              <a:ahLst/>
              <a:cxnLst/>
              <a:rect l="l" t="t" r="r" b="b"/>
              <a:pathLst>
                <a:path w="464819" h="78740">
                  <a:moveTo>
                    <a:pt x="0" y="0"/>
                  </a:moveTo>
                  <a:lnTo>
                    <a:pt x="114404" y="619"/>
                  </a:lnTo>
                </a:path>
                <a:path w="464819" h="78740">
                  <a:moveTo>
                    <a:pt x="349397" y="39593"/>
                  </a:moveTo>
                  <a:lnTo>
                    <a:pt x="464420" y="40212"/>
                  </a:lnTo>
                </a:path>
                <a:path w="464819" h="78740">
                  <a:moveTo>
                    <a:pt x="0" y="77949"/>
                  </a:moveTo>
                  <a:lnTo>
                    <a:pt x="114404" y="78567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37680" y="1448246"/>
              <a:ext cx="235585" cy="233045"/>
            </a:xfrm>
            <a:custGeom>
              <a:avLst/>
              <a:gdLst/>
              <a:ahLst/>
              <a:cxnLst/>
              <a:rect l="l" t="t" r="r" b="b"/>
              <a:pathLst>
                <a:path w="235584" h="233044">
                  <a:moveTo>
                    <a:pt x="0" y="0"/>
                  </a:moveTo>
                  <a:lnTo>
                    <a:pt x="234993" y="0"/>
                  </a:lnTo>
                  <a:lnTo>
                    <a:pt x="234993" y="232609"/>
                  </a:lnTo>
                  <a:lnTo>
                    <a:pt x="0" y="232609"/>
                  </a:lnTo>
                  <a:lnTo>
                    <a:pt x="0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23276" y="1815102"/>
              <a:ext cx="466725" cy="79375"/>
            </a:xfrm>
            <a:custGeom>
              <a:avLst/>
              <a:gdLst/>
              <a:ahLst/>
              <a:cxnLst/>
              <a:rect l="l" t="t" r="r" b="b"/>
              <a:pathLst>
                <a:path w="466725" h="79375">
                  <a:moveTo>
                    <a:pt x="0" y="0"/>
                  </a:moveTo>
                  <a:lnTo>
                    <a:pt x="114404" y="618"/>
                  </a:lnTo>
                </a:path>
                <a:path w="466725" h="79375">
                  <a:moveTo>
                    <a:pt x="351253" y="36499"/>
                  </a:moveTo>
                  <a:lnTo>
                    <a:pt x="466276" y="37118"/>
                  </a:lnTo>
                </a:path>
                <a:path w="466725" h="79375">
                  <a:moveTo>
                    <a:pt x="0" y="77948"/>
                  </a:moveTo>
                  <a:lnTo>
                    <a:pt x="114404" y="79186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37680" y="1737771"/>
              <a:ext cx="235585" cy="231140"/>
            </a:xfrm>
            <a:custGeom>
              <a:avLst/>
              <a:gdLst/>
              <a:ahLst/>
              <a:cxnLst/>
              <a:rect l="l" t="t" r="r" b="b"/>
              <a:pathLst>
                <a:path w="235584" h="231139">
                  <a:moveTo>
                    <a:pt x="0" y="0"/>
                  </a:moveTo>
                  <a:lnTo>
                    <a:pt x="234993" y="0"/>
                  </a:lnTo>
                  <a:lnTo>
                    <a:pt x="234993" y="230754"/>
                  </a:lnTo>
                  <a:lnTo>
                    <a:pt x="0" y="230754"/>
                  </a:lnTo>
                  <a:lnTo>
                    <a:pt x="0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23276" y="2102771"/>
              <a:ext cx="466725" cy="78105"/>
            </a:xfrm>
            <a:custGeom>
              <a:avLst/>
              <a:gdLst/>
              <a:ahLst/>
              <a:cxnLst/>
              <a:rect l="l" t="t" r="r" b="b"/>
              <a:pathLst>
                <a:path w="466725" h="78105">
                  <a:moveTo>
                    <a:pt x="0" y="0"/>
                  </a:moveTo>
                  <a:lnTo>
                    <a:pt x="114404" y="618"/>
                  </a:lnTo>
                </a:path>
                <a:path w="466725" h="78105">
                  <a:moveTo>
                    <a:pt x="351253" y="36499"/>
                  </a:moveTo>
                  <a:lnTo>
                    <a:pt x="466276" y="37118"/>
                  </a:lnTo>
                </a:path>
                <a:path w="466725" h="78105">
                  <a:moveTo>
                    <a:pt x="0" y="77329"/>
                  </a:moveTo>
                  <a:lnTo>
                    <a:pt x="114404" y="77948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37680" y="2025440"/>
              <a:ext cx="235585" cy="233045"/>
            </a:xfrm>
            <a:custGeom>
              <a:avLst/>
              <a:gdLst/>
              <a:ahLst/>
              <a:cxnLst/>
              <a:rect l="l" t="t" r="r" b="b"/>
              <a:pathLst>
                <a:path w="235584" h="233044">
                  <a:moveTo>
                    <a:pt x="0" y="0"/>
                  </a:moveTo>
                  <a:lnTo>
                    <a:pt x="234993" y="0"/>
                  </a:lnTo>
                  <a:lnTo>
                    <a:pt x="234993" y="232610"/>
                  </a:lnTo>
                  <a:lnTo>
                    <a:pt x="0" y="232610"/>
                  </a:lnTo>
                  <a:lnTo>
                    <a:pt x="0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128208" y="2012740"/>
            <a:ext cx="18161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2</a:t>
            </a:r>
            <a:r>
              <a:rPr sz="750" baseline="5555" dirty="0">
                <a:latin typeface="Symbol"/>
                <a:cs typeface="Symbol"/>
              </a:rPr>
              <a:t></a:t>
            </a:r>
            <a:r>
              <a:rPr sz="750" spc="15" baseline="5555" dirty="0">
                <a:latin typeface="Times New Roman"/>
                <a:cs typeface="Times New Roman"/>
              </a:rPr>
              <a:t> </a:t>
            </a:r>
            <a:r>
              <a:rPr sz="500" spc="-6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10501" y="2087596"/>
            <a:ext cx="615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d</a:t>
            </a:r>
            <a:endParaRPr sz="5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28328" y="1183757"/>
            <a:ext cx="102870" cy="180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08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a3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b3</a:t>
            </a:r>
            <a:endParaRPr sz="5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28328" y="1472664"/>
            <a:ext cx="102870" cy="180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08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a2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b2</a:t>
            </a:r>
            <a:endParaRPr sz="5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28328" y="1759714"/>
            <a:ext cx="1028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08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a1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b1</a:t>
            </a:r>
            <a:endParaRPr sz="5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28328" y="2048622"/>
            <a:ext cx="102870" cy="180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08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a0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b0</a:t>
            </a:r>
            <a:endParaRPr sz="5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3968" y="2237308"/>
            <a:ext cx="9334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s0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332768" y="1448498"/>
            <a:ext cx="139065" cy="54610"/>
            <a:chOff x="2332768" y="1448498"/>
            <a:chExt cx="139065" cy="54610"/>
          </a:xfrm>
        </p:grpSpPr>
        <p:sp>
          <p:nvSpPr>
            <p:cNvPr id="48" name="object 48"/>
            <p:cNvSpPr/>
            <p:nvPr/>
          </p:nvSpPr>
          <p:spPr>
            <a:xfrm>
              <a:off x="2338801" y="1476084"/>
              <a:ext cx="127000" cy="635"/>
            </a:xfrm>
            <a:custGeom>
              <a:avLst/>
              <a:gdLst/>
              <a:ahLst/>
              <a:cxnLst/>
              <a:rect l="l" t="t" r="r" b="b"/>
              <a:pathLst>
                <a:path w="127000" h="634">
                  <a:moveTo>
                    <a:pt x="0" y="0"/>
                  </a:moveTo>
                  <a:lnTo>
                    <a:pt x="126772" y="619"/>
                  </a:lnTo>
                </a:path>
              </a:pathLst>
            </a:custGeom>
            <a:ln w="117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382089" y="1450720"/>
              <a:ext cx="43180" cy="50165"/>
            </a:xfrm>
            <a:custGeom>
              <a:avLst/>
              <a:gdLst/>
              <a:ahLst/>
              <a:cxnLst/>
              <a:rect l="l" t="t" r="r" b="b"/>
              <a:pathLst>
                <a:path w="43180" h="50165">
                  <a:moveTo>
                    <a:pt x="0" y="50109"/>
                  </a:moveTo>
                  <a:lnTo>
                    <a:pt x="42670" y="0"/>
                  </a:lnTo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801695" y="1967579"/>
            <a:ext cx="9334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s0</a:t>
            </a:r>
            <a:endParaRPr sz="5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845934" y="1860881"/>
            <a:ext cx="635" cy="121285"/>
          </a:xfrm>
          <a:custGeom>
            <a:avLst/>
            <a:gdLst/>
            <a:ahLst/>
            <a:cxnLst/>
            <a:rect l="l" t="t" r="r" b="b"/>
            <a:pathLst>
              <a:path w="635" h="121285">
                <a:moveTo>
                  <a:pt x="0" y="0"/>
                </a:moveTo>
                <a:lnTo>
                  <a:pt x="617" y="121254"/>
                </a:lnTo>
              </a:path>
            </a:pathLst>
          </a:custGeom>
          <a:ln w="80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696280" y="1393805"/>
            <a:ext cx="299085" cy="467359"/>
          </a:xfrm>
          <a:prstGeom prst="rect">
            <a:avLst/>
          </a:prstGeom>
          <a:ln w="6184">
            <a:solidFill>
              <a:srgbClr val="008CCC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20"/>
              </a:spcBef>
            </a:pPr>
            <a:r>
              <a:rPr sz="500" spc="-10" dirty="0">
                <a:latin typeface="Arial"/>
                <a:cs typeface="Arial"/>
              </a:rPr>
              <a:t>4-</a:t>
            </a:r>
            <a:r>
              <a:rPr sz="500" spc="-25" dirty="0">
                <a:latin typeface="Arial"/>
                <a:cs typeface="Arial"/>
              </a:rPr>
              <a:t>bit</a:t>
            </a:r>
            <a:endParaRPr sz="500">
              <a:latin typeface="Arial"/>
              <a:cs typeface="Arial"/>
            </a:endParaRPr>
          </a:p>
          <a:p>
            <a:pPr marL="9525">
              <a:lnSpc>
                <a:spcPct val="100000"/>
              </a:lnSpc>
              <a:spcBef>
                <a:spcPts val="10"/>
              </a:spcBef>
            </a:pPr>
            <a:r>
              <a:rPr sz="750" baseline="-33333" dirty="0">
                <a:latin typeface="Arial"/>
                <a:cs typeface="Arial"/>
              </a:rPr>
              <a:t>I0</a:t>
            </a:r>
            <a:r>
              <a:rPr sz="750" spc="457" baseline="-33333" dirty="0">
                <a:latin typeface="Arial"/>
                <a:cs typeface="Arial"/>
              </a:rPr>
              <a:t>  </a:t>
            </a:r>
            <a:r>
              <a:rPr sz="500" spc="-25" dirty="0">
                <a:latin typeface="Arial"/>
                <a:cs typeface="Arial"/>
              </a:rPr>
              <a:t>2x1</a:t>
            </a:r>
            <a:endParaRPr sz="5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305"/>
              </a:spcBef>
            </a:pPr>
            <a:r>
              <a:rPr sz="500" dirty="0">
                <a:latin typeface="Arial"/>
                <a:cs typeface="Arial"/>
              </a:rPr>
              <a:t>D</a:t>
            </a:r>
            <a:endParaRPr sz="500">
              <a:latin typeface="Arial"/>
              <a:cs typeface="Arial"/>
            </a:endParaRPr>
          </a:p>
          <a:p>
            <a:pPr marL="9525">
              <a:lnSpc>
                <a:spcPct val="100000"/>
              </a:lnSpc>
              <a:spcBef>
                <a:spcPts val="5"/>
              </a:spcBef>
            </a:pPr>
            <a:r>
              <a:rPr sz="500" spc="-25" dirty="0">
                <a:latin typeface="Arial"/>
                <a:cs typeface="Arial"/>
              </a:rPr>
              <a:t>I1</a:t>
            </a:r>
            <a:endParaRPr sz="500">
              <a:latin typeface="Arial"/>
              <a:cs typeface="Arial"/>
            </a:endParaRPr>
          </a:p>
          <a:p>
            <a:pPr marL="118110">
              <a:lnSpc>
                <a:spcPct val="100000"/>
              </a:lnSpc>
              <a:spcBef>
                <a:spcPts val="265"/>
              </a:spcBef>
            </a:pPr>
            <a:r>
              <a:rPr sz="500" spc="-25" dirty="0">
                <a:latin typeface="Arial"/>
                <a:cs typeface="Arial"/>
              </a:rPr>
              <a:t>s0</a:t>
            </a:r>
            <a:endParaRPr sz="5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120172" y="1575358"/>
            <a:ext cx="7239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C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563475" y="1523353"/>
            <a:ext cx="565150" cy="208279"/>
            <a:chOff x="1563475" y="1523353"/>
            <a:chExt cx="565150" cy="208279"/>
          </a:xfrm>
        </p:grpSpPr>
        <p:sp>
          <p:nvSpPr>
            <p:cNvPr id="55" name="object 55"/>
            <p:cNvSpPr/>
            <p:nvPr/>
          </p:nvSpPr>
          <p:spPr>
            <a:xfrm>
              <a:off x="1569507" y="1549084"/>
              <a:ext cx="553085" cy="155575"/>
            </a:xfrm>
            <a:custGeom>
              <a:avLst/>
              <a:gdLst/>
              <a:ahLst/>
              <a:cxnLst/>
              <a:rect l="l" t="t" r="r" b="b"/>
              <a:pathLst>
                <a:path w="553085" h="155575">
                  <a:moveTo>
                    <a:pt x="0" y="0"/>
                  </a:moveTo>
                  <a:lnTo>
                    <a:pt x="126772" y="618"/>
                  </a:lnTo>
                </a:path>
                <a:path w="553085" h="155575">
                  <a:moveTo>
                    <a:pt x="425461" y="77330"/>
                  </a:moveTo>
                  <a:lnTo>
                    <a:pt x="552852" y="77949"/>
                  </a:lnTo>
                </a:path>
                <a:path w="553085" h="155575">
                  <a:moveTo>
                    <a:pt x="0" y="154660"/>
                  </a:moveTo>
                  <a:lnTo>
                    <a:pt x="126772" y="155279"/>
                  </a:lnTo>
                </a:path>
              </a:pathLst>
            </a:custGeom>
            <a:ln w="117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610940" y="1525576"/>
              <a:ext cx="466725" cy="203835"/>
            </a:xfrm>
            <a:custGeom>
              <a:avLst/>
              <a:gdLst/>
              <a:ahLst/>
              <a:cxnLst/>
              <a:rect l="l" t="t" r="r" b="b"/>
              <a:pathLst>
                <a:path w="466725" h="203835">
                  <a:moveTo>
                    <a:pt x="0" y="48254"/>
                  </a:moveTo>
                  <a:lnTo>
                    <a:pt x="42051" y="0"/>
                  </a:lnTo>
                </a:path>
                <a:path w="466725" h="203835">
                  <a:moveTo>
                    <a:pt x="0" y="203533"/>
                  </a:moveTo>
                  <a:lnTo>
                    <a:pt x="42051" y="153423"/>
                  </a:lnTo>
                </a:path>
                <a:path w="466725" h="203835">
                  <a:moveTo>
                    <a:pt x="420514" y="123110"/>
                  </a:moveTo>
                  <a:lnTo>
                    <a:pt x="466276" y="76093"/>
                  </a:lnTo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019991" y="1508545"/>
            <a:ext cx="615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505480" y="1438020"/>
            <a:ext cx="156845" cy="317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7314">
              <a:lnSpc>
                <a:spcPts val="52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20"/>
              </a:lnSpc>
            </a:pPr>
            <a:r>
              <a:rPr sz="500" dirty="0">
                <a:latin typeface="Arial"/>
                <a:cs typeface="Arial"/>
              </a:rPr>
              <a:t>A</a:t>
            </a:r>
            <a:endParaRPr sz="500">
              <a:latin typeface="Arial"/>
              <a:cs typeface="Arial"/>
            </a:endParaRPr>
          </a:p>
          <a:p>
            <a:pPr marL="107314">
              <a:lnSpc>
                <a:spcPts val="540"/>
              </a:lnSpc>
              <a:spcBef>
                <a:spcPts val="165"/>
              </a:spcBef>
            </a:pPr>
            <a:r>
              <a:rPr sz="500" dirty="0"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  <a:p>
            <a:pPr marL="17145">
              <a:lnSpc>
                <a:spcPts val="540"/>
              </a:lnSpc>
            </a:pPr>
            <a:r>
              <a:rPr sz="500" dirty="0">
                <a:latin typeface="Arial"/>
                <a:cs typeface="Arial"/>
              </a:rPr>
              <a:t>B</a:t>
            </a:r>
            <a:endParaRPr sz="5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336946" y="2159686"/>
            <a:ext cx="122555" cy="126364"/>
          </a:xfrm>
          <a:custGeom>
            <a:avLst/>
            <a:gdLst/>
            <a:ahLst/>
            <a:cxnLst/>
            <a:rect l="l" t="t" r="r" b="b"/>
            <a:pathLst>
              <a:path w="122555" h="126364">
                <a:moveTo>
                  <a:pt x="0" y="0"/>
                </a:moveTo>
                <a:lnTo>
                  <a:pt x="122444" y="618"/>
                </a:lnTo>
              </a:path>
              <a:path w="122555" h="126364">
                <a:moveTo>
                  <a:pt x="0" y="125584"/>
                </a:moveTo>
                <a:lnTo>
                  <a:pt x="122444" y="126202"/>
                </a:lnTo>
              </a:path>
            </a:pathLst>
          </a:custGeom>
          <a:ln w="8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320224" y="1850655"/>
            <a:ext cx="240665" cy="4768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u="sng" spc="3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c3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500" u="sng" spc="3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c2</a:t>
            </a:r>
            <a:endParaRPr sz="500">
              <a:latin typeface="Arial"/>
              <a:cs typeface="Arial"/>
            </a:endParaRPr>
          </a:p>
          <a:p>
            <a:pPr marL="159385" marR="5080">
              <a:lnSpc>
                <a:spcPts val="990"/>
              </a:lnSpc>
              <a:spcBef>
                <a:spcPts val="80"/>
              </a:spcBef>
            </a:pPr>
            <a:r>
              <a:rPr sz="500" spc="-25" dirty="0">
                <a:latin typeface="Arial"/>
                <a:cs typeface="Arial"/>
              </a:rPr>
              <a:t>c1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c0</a:t>
            </a:r>
            <a:endParaRPr sz="5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395981" y="1568431"/>
            <a:ext cx="233045" cy="189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200"/>
              </a:lnSpc>
              <a:spcBef>
                <a:spcPts val="95"/>
              </a:spcBef>
            </a:pPr>
            <a:r>
              <a:rPr sz="500" dirty="0">
                <a:latin typeface="Arial"/>
                <a:cs typeface="Arial"/>
              </a:rPr>
              <a:t>is</a:t>
            </a:r>
            <a:r>
              <a:rPr sz="500" spc="-5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short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for</a:t>
            </a:r>
            <a:endParaRPr sz="5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317443" y="1186232"/>
            <a:ext cx="336550" cy="3403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46990" marR="5080" indent="-34925">
              <a:lnSpc>
                <a:spcPct val="112799"/>
              </a:lnSpc>
              <a:spcBef>
                <a:spcPts val="30"/>
              </a:spcBef>
            </a:pPr>
            <a:r>
              <a:rPr sz="500" spc="-10" dirty="0">
                <a:latin typeface="Arial"/>
                <a:cs typeface="Arial"/>
              </a:rPr>
              <a:t>Simplifying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notation: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  <a:p>
            <a:pPr marL="27305" algn="ctr">
              <a:lnSpc>
                <a:spcPts val="515"/>
              </a:lnSpc>
            </a:pPr>
            <a:r>
              <a:rPr sz="500" dirty="0">
                <a:latin typeface="Arial"/>
                <a:cs typeface="Arial"/>
              </a:rPr>
              <a:t>C</a:t>
            </a:r>
            <a:endParaRPr sz="5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20" y="2605735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14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3061" y="112711"/>
            <a:ext cx="1856739" cy="2540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030"/>
              </a:lnSpc>
              <a:spcBef>
                <a:spcPts val="135"/>
              </a:spcBef>
            </a:pPr>
            <a:r>
              <a:rPr sz="900" dirty="0"/>
              <a:t>Digital</a:t>
            </a:r>
            <a:r>
              <a:rPr sz="900" spc="80" dirty="0"/>
              <a:t> </a:t>
            </a:r>
            <a:r>
              <a:rPr sz="900" dirty="0"/>
              <a:t>Logic</a:t>
            </a:r>
            <a:r>
              <a:rPr sz="900" spc="85" dirty="0"/>
              <a:t> </a:t>
            </a:r>
            <a:r>
              <a:rPr sz="900" dirty="0"/>
              <a:t>–</a:t>
            </a:r>
            <a:r>
              <a:rPr sz="900" spc="80" dirty="0"/>
              <a:t> </a:t>
            </a:r>
            <a:r>
              <a:rPr sz="900" dirty="0"/>
              <a:t>Combinational</a:t>
            </a:r>
            <a:r>
              <a:rPr sz="900" spc="85" dirty="0"/>
              <a:t> </a:t>
            </a:r>
            <a:r>
              <a:rPr sz="900" spc="-10" dirty="0"/>
              <a:t>Logic</a:t>
            </a:r>
            <a:endParaRPr sz="900"/>
          </a:p>
          <a:p>
            <a:pPr marL="12700">
              <a:lnSpc>
                <a:spcPts val="730"/>
              </a:lnSpc>
            </a:pPr>
            <a:r>
              <a:rPr sz="650" i="1" spc="-30" dirty="0">
                <a:latin typeface="Tahoma"/>
                <a:cs typeface="Tahoma"/>
              </a:rPr>
              <a:t>N-</a:t>
            </a:r>
            <a:r>
              <a:rPr sz="650" i="1" spc="-10" dirty="0">
                <a:latin typeface="Tahoma"/>
                <a:cs typeface="Tahoma"/>
              </a:rPr>
              <a:t>bit </a:t>
            </a:r>
            <a:r>
              <a:rPr sz="650" i="1" spc="-25" dirty="0">
                <a:latin typeface="Tahoma"/>
                <a:cs typeface="Tahoma"/>
              </a:rPr>
              <a:t>Mux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3621" y="2155647"/>
            <a:ext cx="9334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s0</a:t>
            </a:r>
            <a:endParaRPr sz="5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7860" y="2048949"/>
            <a:ext cx="635" cy="121285"/>
          </a:xfrm>
          <a:custGeom>
            <a:avLst/>
            <a:gdLst/>
            <a:ahLst/>
            <a:cxnLst/>
            <a:rect l="l" t="t" r="r" b="b"/>
            <a:pathLst>
              <a:path w="634" h="121285">
                <a:moveTo>
                  <a:pt x="0" y="0"/>
                </a:moveTo>
                <a:lnTo>
                  <a:pt x="617" y="121254"/>
                </a:lnTo>
              </a:path>
            </a:pathLst>
          </a:custGeom>
          <a:ln w="80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8206" y="1581873"/>
            <a:ext cx="299085" cy="467359"/>
          </a:xfrm>
          <a:prstGeom prst="rect">
            <a:avLst/>
          </a:prstGeom>
          <a:ln w="6184">
            <a:solidFill>
              <a:srgbClr val="008CCC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20"/>
              </a:spcBef>
            </a:pPr>
            <a:r>
              <a:rPr sz="500" spc="-10" dirty="0">
                <a:latin typeface="Arial"/>
                <a:cs typeface="Arial"/>
              </a:rPr>
              <a:t>4-</a:t>
            </a:r>
            <a:r>
              <a:rPr sz="500" spc="-25" dirty="0">
                <a:latin typeface="Arial"/>
                <a:cs typeface="Arial"/>
              </a:rPr>
              <a:t>bit</a:t>
            </a:r>
            <a:endParaRPr sz="500">
              <a:latin typeface="Arial"/>
              <a:cs typeface="Arial"/>
            </a:endParaRPr>
          </a:p>
          <a:p>
            <a:pPr marL="9525">
              <a:lnSpc>
                <a:spcPct val="100000"/>
              </a:lnSpc>
              <a:spcBef>
                <a:spcPts val="10"/>
              </a:spcBef>
            </a:pPr>
            <a:r>
              <a:rPr sz="750" baseline="-33333" dirty="0">
                <a:latin typeface="Arial"/>
                <a:cs typeface="Arial"/>
              </a:rPr>
              <a:t>I0</a:t>
            </a:r>
            <a:r>
              <a:rPr sz="750" spc="457" baseline="-33333" dirty="0">
                <a:latin typeface="Arial"/>
                <a:cs typeface="Arial"/>
              </a:rPr>
              <a:t>  </a:t>
            </a:r>
            <a:r>
              <a:rPr sz="500" spc="-25" dirty="0">
                <a:latin typeface="Arial"/>
                <a:cs typeface="Arial"/>
              </a:rPr>
              <a:t>2x1</a:t>
            </a:r>
            <a:endParaRPr sz="5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305"/>
              </a:spcBef>
            </a:pPr>
            <a:r>
              <a:rPr sz="500" dirty="0">
                <a:latin typeface="Arial"/>
                <a:cs typeface="Arial"/>
              </a:rPr>
              <a:t>D</a:t>
            </a:r>
            <a:endParaRPr sz="500">
              <a:latin typeface="Arial"/>
              <a:cs typeface="Arial"/>
            </a:endParaRPr>
          </a:p>
          <a:p>
            <a:pPr marL="9525">
              <a:lnSpc>
                <a:spcPct val="100000"/>
              </a:lnSpc>
              <a:spcBef>
                <a:spcPts val="5"/>
              </a:spcBef>
            </a:pPr>
            <a:r>
              <a:rPr sz="500" spc="-25" dirty="0">
                <a:latin typeface="Arial"/>
                <a:cs typeface="Arial"/>
              </a:rPr>
              <a:t>I1</a:t>
            </a:r>
            <a:endParaRPr sz="500">
              <a:latin typeface="Arial"/>
              <a:cs typeface="Arial"/>
            </a:endParaRPr>
          </a:p>
          <a:p>
            <a:pPr marL="118110">
              <a:lnSpc>
                <a:spcPct val="100000"/>
              </a:lnSpc>
              <a:spcBef>
                <a:spcPts val="265"/>
              </a:spcBef>
            </a:pPr>
            <a:r>
              <a:rPr sz="500" spc="-25" dirty="0">
                <a:latin typeface="Arial"/>
                <a:cs typeface="Arial"/>
              </a:rPr>
              <a:t>s0</a:t>
            </a:r>
            <a:endParaRPr sz="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2099" y="1763427"/>
            <a:ext cx="7239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C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5401" y="1711421"/>
            <a:ext cx="565150" cy="208279"/>
            <a:chOff x="445401" y="1711421"/>
            <a:chExt cx="565150" cy="208279"/>
          </a:xfrm>
        </p:grpSpPr>
        <p:sp>
          <p:nvSpPr>
            <p:cNvPr id="16" name="object 16"/>
            <p:cNvSpPr/>
            <p:nvPr/>
          </p:nvSpPr>
          <p:spPr>
            <a:xfrm>
              <a:off x="451434" y="1737152"/>
              <a:ext cx="553085" cy="155575"/>
            </a:xfrm>
            <a:custGeom>
              <a:avLst/>
              <a:gdLst/>
              <a:ahLst/>
              <a:cxnLst/>
              <a:rect l="l" t="t" r="r" b="b"/>
              <a:pathLst>
                <a:path w="553085" h="155575">
                  <a:moveTo>
                    <a:pt x="0" y="0"/>
                  </a:moveTo>
                  <a:lnTo>
                    <a:pt x="126772" y="618"/>
                  </a:lnTo>
                </a:path>
                <a:path w="553085" h="155575">
                  <a:moveTo>
                    <a:pt x="425461" y="77330"/>
                  </a:moveTo>
                  <a:lnTo>
                    <a:pt x="552853" y="77949"/>
                  </a:lnTo>
                </a:path>
                <a:path w="553085" h="155575">
                  <a:moveTo>
                    <a:pt x="0" y="154660"/>
                  </a:moveTo>
                  <a:lnTo>
                    <a:pt x="126772" y="155279"/>
                  </a:lnTo>
                </a:path>
              </a:pathLst>
            </a:custGeom>
            <a:ln w="117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2867" y="1713644"/>
              <a:ext cx="466725" cy="203835"/>
            </a:xfrm>
            <a:custGeom>
              <a:avLst/>
              <a:gdLst/>
              <a:ahLst/>
              <a:cxnLst/>
              <a:rect l="l" t="t" r="r" b="b"/>
              <a:pathLst>
                <a:path w="466725" h="203835">
                  <a:moveTo>
                    <a:pt x="0" y="48254"/>
                  </a:moveTo>
                  <a:lnTo>
                    <a:pt x="42051" y="0"/>
                  </a:lnTo>
                </a:path>
                <a:path w="466725" h="203835">
                  <a:moveTo>
                    <a:pt x="0" y="203533"/>
                  </a:moveTo>
                  <a:lnTo>
                    <a:pt x="42051" y="153423"/>
                  </a:lnTo>
                </a:path>
                <a:path w="466725" h="203835">
                  <a:moveTo>
                    <a:pt x="420514" y="123110"/>
                  </a:moveTo>
                  <a:lnTo>
                    <a:pt x="466276" y="76093"/>
                  </a:lnTo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01918" y="1696613"/>
            <a:ext cx="615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7407" y="1626088"/>
            <a:ext cx="156845" cy="317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7314">
              <a:lnSpc>
                <a:spcPts val="52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20"/>
              </a:lnSpc>
            </a:pPr>
            <a:r>
              <a:rPr sz="500" dirty="0">
                <a:latin typeface="Arial"/>
                <a:cs typeface="Arial"/>
              </a:rPr>
              <a:t>A</a:t>
            </a:r>
            <a:endParaRPr sz="500">
              <a:latin typeface="Arial"/>
              <a:cs typeface="Arial"/>
            </a:endParaRPr>
          </a:p>
          <a:p>
            <a:pPr marL="107314">
              <a:lnSpc>
                <a:spcPts val="540"/>
              </a:lnSpc>
              <a:spcBef>
                <a:spcPts val="165"/>
              </a:spcBef>
            </a:pPr>
            <a:r>
              <a:rPr sz="500" dirty="0"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  <a:p>
            <a:pPr marL="17145">
              <a:lnSpc>
                <a:spcPts val="540"/>
              </a:lnSpc>
            </a:pPr>
            <a:r>
              <a:rPr sz="500" dirty="0">
                <a:latin typeface="Arial"/>
                <a:cs typeface="Arial"/>
              </a:rPr>
              <a:t>B</a:t>
            </a:r>
            <a:endParaRPr sz="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4429" y="483020"/>
            <a:ext cx="2922905" cy="9131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530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If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A=5,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B=2,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what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is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output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of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4-bit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2x1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mux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if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s0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=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1?</a:t>
            </a:r>
            <a:endParaRPr sz="75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525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1.</a:t>
            </a:r>
            <a:r>
              <a:rPr sz="650" spc="215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50" dirty="0">
                <a:latin typeface="Tahoma"/>
                <a:cs typeface="Tahoma"/>
              </a:rPr>
              <a:t>0</a:t>
            </a:r>
            <a:endParaRPr sz="90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75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2.</a:t>
            </a:r>
            <a:r>
              <a:rPr sz="650" spc="215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50" dirty="0">
                <a:latin typeface="Tahoma"/>
                <a:cs typeface="Tahoma"/>
              </a:rPr>
              <a:t>5</a:t>
            </a:r>
            <a:endParaRPr sz="90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44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3.</a:t>
            </a:r>
            <a:r>
              <a:rPr sz="650" spc="215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50" dirty="0">
                <a:latin typeface="Tahoma"/>
                <a:cs typeface="Tahoma"/>
              </a:rPr>
              <a:t>2</a:t>
            </a:r>
            <a:endParaRPr sz="90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80"/>
              </a:spcBef>
            </a:pPr>
            <a:r>
              <a:rPr sz="650" dirty="0">
                <a:solidFill>
                  <a:srgbClr val="0A31FF"/>
                </a:solidFill>
                <a:latin typeface="Tahoma"/>
                <a:cs typeface="Tahoma"/>
              </a:rPr>
              <a:t>4.</a:t>
            </a:r>
            <a:r>
              <a:rPr sz="650" spc="220" dirty="0">
                <a:solidFill>
                  <a:srgbClr val="0A31FF"/>
                </a:solidFill>
                <a:latin typeface="Tahoma"/>
                <a:cs typeface="Tahoma"/>
              </a:rPr>
              <a:t>  </a:t>
            </a:r>
            <a:r>
              <a:rPr sz="900" spc="-50" dirty="0">
                <a:latin typeface="Tahoma"/>
                <a:cs typeface="Tahoma"/>
              </a:rPr>
              <a:t>7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32" y="2605722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3" y="95835"/>
            <a:ext cx="2161540" cy="286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50" dirty="0"/>
              <a:t> </a:t>
            </a:r>
            <a:r>
              <a:rPr dirty="0"/>
              <a:t>Logic</a:t>
            </a:r>
            <a:r>
              <a:rPr spc="-45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dirty="0"/>
              <a:t>Combinational</a:t>
            </a:r>
            <a:r>
              <a:rPr spc="-45" dirty="0"/>
              <a:t> </a:t>
            </a:r>
            <a:r>
              <a:rPr spc="-10" dirty="0"/>
              <a:t>Logic</a:t>
            </a:r>
          </a:p>
          <a:p>
            <a:pPr marL="12700">
              <a:lnSpc>
                <a:spcPts val="790"/>
              </a:lnSpc>
            </a:pPr>
            <a:r>
              <a:rPr sz="700" i="1" spc="-10" dirty="0">
                <a:latin typeface="Tahoma"/>
                <a:cs typeface="Tahoma"/>
              </a:rPr>
              <a:t>N-</a:t>
            </a:r>
            <a:r>
              <a:rPr sz="700" i="1" dirty="0">
                <a:latin typeface="Tahoma"/>
                <a:cs typeface="Tahoma"/>
              </a:rPr>
              <a:t>bit Mux </a:t>
            </a:r>
            <a:r>
              <a:rPr sz="700" i="1" spc="-10" dirty="0">
                <a:latin typeface="Tahoma"/>
                <a:cs typeface="Tahoma"/>
              </a:rPr>
              <a:t>Example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878" y="1899158"/>
            <a:ext cx="3380104" cy="7613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235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Four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possible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display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items</a:t>
            </a:r>
            <a:endParaRPr sz="750">
              <a:latin typeface="Tahoma"/>
              <a:cs typeface="Tahoma"/>
            </a:endParaRPr>
          </a:p>
          <a:p>
            <a:pPr marL="304165" marR="86360" lvl="1" indent="-114300">
              <a:lnSpc>
                <a:spcPts val="730"/>
              </a:lnSpc>
              <a:spcBef>
                <a:spcPts val="225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Temperature</a:t>
            </a:r>
            <a:r>
              <a:rPr sz="700" spc="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(T),</a:t>
            </a:r>
            <a:r>
              <a:rPr sz="700" spc="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Average</a:t>
            </a:r>
            <a:r>
              <a:rPr sz="700" spc="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miles-per-gallon</a:t>
            </a:r>
            <a:r>
              <a:rPr sz="700" spc="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(A),</a:t>
            </a:r>
            <a:r>
              <a:rPr sz="700" spc="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Instantaneous</a:t>
            </a:r>
            <a:r>
              <a:rPr sz="700" spc="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mpg</a:t>
            </a:r>
            <a:r>
              <a:rPr sz="700" spc="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(I),</a:t>
            </a:r>
            <a:r>
              <a:rPr sz="700" spc="10" dirty="0">
                <a:latin typeface="Tahoma"/>
                <a:cs typeface="Tahoma"/>
              </a:rPr>
              <a:t> </a:t>
            </a:r>
            <a:r>
              <a:rPr sz="700" spc="-25" dirty="0">
                <a:latin typeface="Tahoma"/>
                <a:cs typeface="Tahoma"/>
              </a:rPr>
              <a:t>and</a:t>
            </a:r>
            <a:r>
              <a:rPr sz="700" dirty="0">
                <a:latin typeface="Tahoma"/>
                <a:cs typeface="Tahoma"/>
              </a:rPr>
              <a:t> Miles</a:t>
            </a:r>
            <a:r>
              <a:rPr sz="700" spc="-2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remaining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(M)</a:t>
            </a:r>
            <a:r>
              <a:rPr sz="700" spc="-10" dirty="0">
                <a:latin typeface="Tahoma"/>
                <a:cs typeface="Tahoma"/>
              </a:rPr>
              <a:t> -</a:t>
            </a:r>
            <a:r>
              <a:rPr sz="700" dirty="0">
                <a:latin typeface="Tahoma"/>
                <a:cs typeface="Tahoma"/>
              </a:rPr>
              <a:t>-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each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is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8-bits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20" dirty="0">
                <a:latin typeface="Tahoma"/>
                <a:cs typeface="Tahoma"/>
              </a:rPr>
              <a:t>wide</a:t>
            </a:r>
            <a:endParaRPr sz="7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00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Choose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which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to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display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using two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inputs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x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and </a:t>
            </a:r>
            <a:r>
              <a:rPr sz="700" spc="-50" dirty="0">
                <a:latin typeface="Tahoma"/>
                <a:cs typeface="Tahoma"/>
              </a:rPr>
              <a:t>y</a:t>
            </a:r>
            <a:endParaRPr sz="7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95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Use 8-bit 4x1 </a:t>
            </a:r>
            <a:r>
              <a:rPr sz="700" spc="-25" dirty="0">
                <a:latin typeface="Tahoma"/>
                <a:cs typeface="Tahoma"/>
              </a:rPr>
              <a:t>mux</a:t>
            </a:r>
            <a:endParaRPr sz="7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655"/>
              </a:spcBef>
            </a:pPr>
            <a:r>
              <a:rPr sz="450" spc="-25" dirty="0">
                <a:latin typeface="Tahoma"/>
                <a:cs typeface="Tahoma"/>
              </a:rPr>
              <a:t>15</a:t>
            </a:r>
            <a:endParaRPr sz="45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-4156" y="0"/>
            <a:ext cx="3575050" cy="2685415"/>
            <a:chOff x="-4156" y="0"/>
            <a:chExt cx="3575050" cy="268541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6509" y="500483"/>
              <a:ext cx="1032733" cy="7751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333" y="524307"/>
              <a:ext cx="2234335" cy="12569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78" y="2078"/>
              <a:ext cx="3562350" cy="2672715"/>
            </a:xfrm>
            <a:custGeom>
              <a:avLst/>
              <a:gdLst/>
              <a:ahLst/>
              <a:cxnLst/>
              <a:rect l="l" t="t" r="r" b="b"/>
              <a:pathLst>
                <a:path w="3562350" h="2672715">
                  <a:moveTo>
                    <a:pt x="0" y="0"/>
                  </a:moveTo>
                  <a:lnTo>
                    <a:pt x="3562003" y="0"/>
                  </a:lnTo>
                  <a:lnTo>
                    <a:pt x="3562003" y="2672541"/>
                  </a:lnTo>
                  <a:lnTo>
                    <a:pt x="0" y="2672541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20" y="2605722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16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49328" y="254832"/>
            <a:ext cx="34925" cy="10160"/>
          </a:xfrm>
          <a:custGeom>
            <a:avLst/>
            <a:gdLst/>
            <a:ahLst/>
            <a:cxnLst/>
            <a:rect l="l" t="t" r="r" b="b"/>
            <a:pathLst>
              <a:path w="34925" h="10160">
                <a:moveTo>
                  <a:pt x="34630" y="0"/>
                </a:moveTo>
                <a:lnTo>
                  <a:pt x="0" y="0"/>
                </a:lnTo>
                <a:lnTo>
                  <a:pt x="0" y="9898"/>
                </a:lnTo>
                <a:lnTo>
                  <a:pt x="34630" y="9898"/>
                </a:lnTo>
                <a:lnTo>
                  <a:pt x="34630" y="0"/>
                </a:lnTo>
                <a:close/>
              </a:path>
            </a:pathLst>
          </a:custGeom>
          <a:solidFill>
            <a:srgbClr val="004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4" y="108505"/>
            <a:ext cx="1856739" cy="264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040"/>
              </a:lnSpc>
              <a:spcBef>
                <a:spcPts val="135"/>
              </a:spcBef>
            </a:pPr>
            <a:r>
              <a:rPr sz="900" dirty="0"/>
              <a:t>Digital</a:t>
            </a:r>
            <a:r>
              <a:rPr sz="900" spc="80" dirty="0"/>
              <a:t> </a:t>
            </a:r>
            <a:r>
              <a:rPr sz="900" dirty="0"/>
              <a:t>Logic</a:t>
            </a:r>
            <a:r>
              <a:rPr sz="900" spc="85" dirty="0"/>
              <a:t> </a:t>
            </a:r>
            <a:r>
              <a:rPr sz="900" dirty="0"/>
              <a:t>–</a:t>
            </a:r>
            <a:r>
              <a:rPr sz="900" spc="80" dirty="0"/>
              <a:t> </a:t>
            </a:r>
            <a:r>
              <a:rPr sz="900" dirty="0"/>
              <a:t>Combinational</a:t>
            </a:r>
            <a:r>
              <a:rPr sz="900" spc="85" dirty="0"/>
              <a:t> </a:t>
            </a:r>
            <a:r>
              <a:rPr sz="900" spc="-10" dirty="0"/>
              <a:t>Logic</a:t>
            </a:r>
            <a:endParaRPr sz="900"/>
          </a:p>
          <a:p>
            <a:pPr marL="12700">
              <a:lnSpc>
                <a:spcPts val="800"/>
              </a:lnSpc>
            </a:pPr>
            <a:r>
              <a:rPr sz="700" i="1" spc="-10" dirty="0">
                <a:latin typeface="Tahoma"/>
                <a:cs typeface="Tahoma"/>
              </a:rPr>
              <a:t>Non-</a:t>
            </a:r>
            <a:r>
              <a:rPr sz="700" i="1" dirty="0">
                <a:latin typeface="Tahoma"/>
                <a:cs typeface="Tahoma"/>
              </a:rPr>
              <a:t>Ideal</a:t>
            </a:r>
            <a:r>
              <a:rPr sz="700" i="1" spc="-2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Gate</a:t>
            </a:r>
            <a:r>
              <a:rPr sz="700" i="1" spc="-10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Behavior</a:t>
            </a:r>
            <a:r>
              <a:rPr sz="700" i="1" spc="-10" dirty="0">
                <a:latin typeface="Tahoma"/>
                <a:cs typeface="Tahoma"/>
              </a:rPr>
              <a:t> -</a:t>
            </a:r>
            <a:r>
              <a:rPr sz="700" i="1" dirty="0">
                <a:latin typeface="Tahoma"/>
                <a:cs typeface="Tahoma"/>
              </a:rPr>
              <a:t>-</a:t>
            </a:r>
            <a:r>
              <a:rPr sz="700" i="1" spc="-10" dirty="0">
                <a:latin typeface="Tahoma"/>
                <a:cs typeface="Tahoma"/>
              </a:rPr>
              <a:t> Delay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919" y="477143"/>
            <a:ext cx="2691130" cy="34163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370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Real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gates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have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some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delay</a:t>
            </a:r>
            <a:endParaRPr sz="900">
              <a:latin typeface="Tahoma"/>
              <a:cs typeface="Tahoma"/>
            </a:endParaRPr>
          </a:p>
          <a:p>
            <a:pPr marL="190500">
              <a:lnSpc>
                <a:spcPct val="100000"/>
              </a:lnSpc>
              <a:spcBef>
                <a:spcPts val="229"/>
              </a:spcBef>
            </a:pPr>
            <a:r>
              <a:rPr sz="550" dirty="0">
                <a:solidFill>
                  <a:srgbClr val="FF2800"/>
                </a:solidFill>
                <a:latin typeface="Wingdings"/>
                <a:cs typeface="Wingdings"/>
              </a:rPr>
              <a:t></a:t>
            </a:r>
            <a:r>
              <a:rPr sz="550" spc="330" dirty="0">
                <a:solidFill>
                  <a:srgbClr val="FF2800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latin typeface="Tahoma"/>
                <a:cs typeface="Tahoma"/>
              </a:rPr>
              <a:t>Outputs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don’t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change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immediately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after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inputs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change</a:t>
            </a:r>
            <a:endParaRPr sz="75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-4156" y="0"/>
            <a:ext cx="3575050" cy="2685415"/>
            <a:chOff x="-4156" y="0"/>
            <a:chExt cx="3575050" cy="268541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4491" y="962353"/>
              <a:ext cx="1587317" cy="140411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77" y="2078"/>
              <a:ext cx="3562350" cy="2672715"/>
            </a:xfrm>
            <a:custGeom>
              <a:avLst/>
              <a:gdLst/>
              <a:ahLst/>
              <a:cxnLst/>
              <a:rect l="l" t="t" r="r" b="b"/>
              <a:pathLst>
                <a:path w="3562350" h="2672715">
                  <a:moveTo>
                    <a:pt x="0" y="0"/>
                  </a:moveTo>
                  <a:lnTo>
                    <a:pt x="3562003" y="0"/>
                  </a:lnTo>
                  <a:lnTo>
                    <a:pt x="3562003" y="2672541"/>
                  </a:lnTo>
                  <a:lnTo>
                    <a:pt x="0" y="2672541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32" y="2605735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17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3" y="95835"/>
            <a:ext cx="2161540" cy="286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50" dirty="0"/>
              <a:t> </a:t>
            </a:r>
            <a:r>
              <a:rPr dirty="0"/>
              <a:t>Logic</a:t>
            </a:r>
            <a:r>
              <a:rPr spc="-45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dirty="0"/>
              <a:t>Combinational</a:t>
            </a:r>
            <a:r>
              <a:rPr spc="-45" dirty="0"/>
              <a:t> </a:t>
            </a:r>
            <a:r>
              <a:rPr spc="-10" dirty="0"/>
              <a:t>Logic</a:t>
            </a:r>
          </a:p>
          <a:p>
            <a:pPr marL="12700">
              <a:lnSpc>
                <a:spcPts val="790"/>
              </a:lnSpc>
            </a:pPr>
            <a:r>
              <a:rPr sz="700" i="1" spc="-10" dirty="0">
                <a:latin typeface="Tahoma"/>
                <a:cs typeface="Tahoma"/>
              </a:rPr>
              <a:t>Encoders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6050" marR="5080" indent="-133985">
              <a:lnSpc>
                <a:spcPct val="90500"/>
              </a:lnSpc>
              <a:spcBef>
                <a:spcPts val="180"/>
              </a:spcBef>
              <a:buClr>
                <a:srgbClr val="0A31FF"/>
              </a:buClr>
              <a:buSzPct val="71428"/>
              <a:buFont typeface="Wingdings"/>
              <a:buChar char=""/>
              <a:tabLst>
                <a:tab pos="146685" algn="l"/>
              </a:tabLst>
            </a:pPr>
            <a:r>
              <a:rPr b="1" dirty="0">
                <a:latin typeface="Tahoma"/>
                <a:cs typeface="Tahoma"/>
              </a:rPr>
              <a:t>Encoder</a:t>
            </a:r>
            <a:r>
              <a:rPr dirty="0"/>
              <a:t>:</a:t>
            </a:r>
            <a:r>
              <a:rPr spc="-20" dirty="0"/>
              <a:t> </a:t>
            </a:r>
            <a:r>
              <a:rPr dirty="0"/>
              <a:t>Combinational</a:t>
            </a:r>
            <a:r>
              <a:rPr spc="-10" dirty="0"/>
              <a:t> </a:t>
            </a:r>
            <a:r>
              <a:rPr dirty="0"/>
              <a:t>logic</a:t>
            </a:r>
            <a:r>
              <a:rPr spc="-10" dirty="0"/>
              <a:t> building </a:t>
            </a:r>
            <a:r>
              <a:rPr dirty="0"/>
              <a:t>block</a:t>
            </a:r>
            <a:r>
              <a:rPr spc="10" dirty="0"/>
              <a:t> </a:t>
            </a:r>
            <a:r>
              <a:rPr dirty="0"/>
              <a:t>with</a:t>
            </a:r>
            <a:r>
              <a:rPr spc="15" dirty="0"/>
              <a:t> </a:t>
            </a:r>
            <a:r>
              <a:rPr dirty="0"/>
              <a:t>opposite</a:t>
            </a:r>
            <a:r>
              <a:rPr spc="15" dirty="0"/>
              <a:t> </a:t>
            </a:r>
            <a:r>
              <a:rPr spc="-10" dirty="0"/>
              <a:t>functionality</a:t>
            </a:r>
            <a:r>
              <a:rPr spc="15" dirty="0"/>
              <a:t> </a:t>
            </a:r>
            <a:r>
              <a:rPr spc="-25" dirty="0"/>
              <a:t>of</a:t>
            </a:r>
            <a:r>
              <a:rPr spc="-10" dirty="0"/>
              <a:t> decoder</a:t>
            </a:r>
          </a:p>
          <a:p>
            <a:pPr marL="304165" marR="192405" lvl="1" indent="-114300">
              <a:lnSpc>
                <a:spcPts val="670"/>
              </a:lnSpc>
              <a:spcBef>
                <a:spcPts val="145"/>
              </a:spcBef>
              <a:buClr>
                <a:srgbClr val="FF2800"/>
              </a:buClr>
              <a:buSzPct val="66666"/>
              <a:buFont typeface="Wingdings"/>
              <a:buChar char=""/>
              <a:tabLst>
                <a:tab pos="302260" algn="l"/>
              </a:tabLst>
            </a:pPr>
            <a:r>
              <a:rPr sz="600" dirty="0">
                <a:latin typeface="Tahoma"/>
                <a:cs typeface="Tahoma"/>
              </a:rPr>
              <a:t>Outputs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binary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encoding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for</a:t>
            </a:r>
            <a:r>
              <a:rPr sz="600" spc="4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input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signal</a:t>
            </a:r>
            <a:r>
              <a:rPr sz="600" spc="2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that</a:t>
            </a:r>
            <a:r>
              <a:rPr sz="600" spc="2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is</a:t>
            </a:r>
            <a:r>
              <a:rPr sz="600" spc="20" dirty="0">
                <a:latin typeface="Tahoma"/>
                <a:cs typeface="Tahoma"/>
              </a:rPr>
              <a:t> </a:t>
            </a:r>
            <a:r>
              <a:rPr sz="600" spc="-50" dirty="0"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  <a:p>
            <a:pPr marL="304165" marR="116205" lvl="1" indent="-114300">
              <a:lnSpc>
                <a:spcPts val="670"/>
              </a:lnSpc>
              <a:spcBef>
                <a:spcPts val="180"/>
              </a:spcBef>
              <a:buClr>
                <a:srgbClr val="FF2800"/>
              </a:buClr>
              <a:buSzPct val="66666"/>
              <a:buFont typeface="Wingdings"/>
              <a:buChar char=""/>
              <a:tabLst>
                <a:tab pos="302260" algn="l"/>
              </a:tabLst>
            </a:pPr>
            <a:r>
              <a:rPr sz="600" dirty="0">
                <a:latin typeface="Tahoma"/>
                <a:cs typeface="Tahoma"/>
              </a:rPr>
              <a:t>4x2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encoder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would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have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four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inputs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and</a:t>
            </a:r>
            <a:r>
              <a:rPr sz="600" spc="2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2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outputs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878" y="1518987"/>
            <a:ext cx="1711960" cy="7112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95"/>
              </a:spcBef>
              <a:buClr>
                <a:srgbClr val="0A31FF"/>
              </a:buClr>
              <a:buSzPct val="71428"/>
              <a:buFont typeface="Wingdings"/>
              <a:buChar char=""/>
              <a:tabLst>
                <a:tab pos="146685" algn="l"/>
              </a:tabLst>
            </a:pPr>
            <a:r>
              <a:rPr sz="700" dirty="0">
                <a:solidFill>
                  <a:srgbClr val="5CA75F"/>
                </a:solidFill>
                <a:latin typeface="Tahoma"/>
                <a:cs typeface="Tahoma"/>
              </a:rPr>
              <a:t>What</a:t>
            </a:r>
            <a:r>
              <a:rPr sz="700" spc="-5" dirty="0">
                <a:solidFill>
                  <a:srgbClr val="5CA75F"/>
                </a:solidFill>
                <a:latin typeface="Tahoma"/>
                <a:cs typeface="Tahoma"/>
              </a:rPr>
              <a:t> </a:t>
            </a:r>
            <a:r>
              <a:rPr sz="700" dirty="0">
                <a:solidFill>
                  <a:srgbClr val="5CA75F"/>
                </a:solidFill>
                <a:latin typeface="Tahoma"/>
                <a:cs typeface="Tahoma"/>
              </a:rPr>
              <a:t>if two</a:t>
            </a:r>
            <a:r>
              <a:rPr sz="700" spc="-5" dirty="0">
                <a:solidFill>
                  <a:srgbClr val="5CA75F"/>
                </a:solidFill>
                <a:latin typeface="Tahoma"/>
                <a:cs typeface="Tahoma"/>
              </a:rPr>
              <a:t> </a:t>
            </a:r>
            <a:r>
              <a:rPr sz="700" dirty="0">
                <a:solidFill>
                  <a:srgbClr val="5CA75F"/>
                </a:solidFill>
                <a:latin typeface="Tahoma"/>
                <a:cs typeface="Tahoma"/>
              </a:rPr>
              <a:t>inputs are </a:t>
            </a:r>
            <a:r>
              <a:rPr sz="700" spc="-25" dirty="0">
                <a:solidFill>
                  <a:srgbClr val="5CA75F"/>
                </a:solidFill>
                <a:latin typeface="Tahoma"/>
                <a:cs typeface="Tahoma"/>
              </a:rPr>
              <a:t>1?</a:t>
            </a:r>
            <a:endParaRPr sz="7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05"/>
              </a:spcBef>
              <a:buClr>
                <a:srgbClr val="FF2800"/>
              </a:buClr>
              <a:buSzPct val="66666"/>
              <a:buFont typeface="Wingdings"/>
              <a:buChar char=""/>
              <a:tabLst>
                <a:tab pos="302260" algn="l"/>
              </a:tabLst>
            </a:pPr>
            <a:r>
              <a:rPr sz="600" dirty="0">
                <a:latin typeface="Tahoma"/>
                <a:cs typeface="Tahoma"/>
              </a:rPr>
              <a:t>Can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use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b="1" dirty="0">
                <a:solidFill>
                  <a:srgbClr val="00A9D6"/>
                </a:solidFill>
                <a:latin typeface="Tahoma"/>
                <a:cs typeface="Tahoma"/>
              </a:rPr>
              <a:t>priority</a:t>
            </a:r>
            <a:r>
              <a:rPr sz="600" b="1" spc="25" dirty="0">
                <a:solidFill>
                  <a:srgbClr val="00A9D6"/>
                </a:solidFill>
                <a:latin typeface="Tahoma"/>
                <a:cs typeface="Tahoma"/>
              </a:rPr>
              <a:t> </a:t>
            </a:r>
            <a:r>
              <a:rPr sz="600" b="1" spc="-10" dirty="0">
                <a:solidFill>
                  <a:srgbClr val="00A9D6"/>
                </a:solidFill>
                <a:latin typeface="Tahoma"/>
                <a:cs typeface="Tahoma"/>
              </a:rPr>
              <a:t>encoder</a:t>
            </a:r>
            <a:endParaRPr sz="600">
              <a:latin typeface="Tahoma"/>
              <a:cs typeface="Tahoma"/>
            </a:endParaRPr>
          </a:p>
          <a:p>
            <a:pPr marL="304165" marR="69215" lvl="1" indent="-114300">
              <a:lnSpc>
                <a:spcPct val="92400"/>
              </a:lnSpc>
              <a:spcBef>
                <a:spcPts val="150"/>
              </a:spcBef>
              <a:buClr>
                <a:srgbClr val="FF2800"/>
              </a:buClr>
              <a:buSzPct val="66666"/>
              <a:buFont typeface="Wingdings"/>
              <a:buChar char=""/>
              <a:tabLst>
                <a:tab pos="302260" algn="l"/>
              </a:tabLst>
            </a:pPr>
            <a:r>
              <a:rPr sz="600" dirty="0">
                <a:latin typeface="Tahoma"/>
                <a:cs typeface="Tahoma"/>
              </a:rPr>
              <a:t>Gives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priority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to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the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highest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input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spc="-20" dirty="0">
                <a:latin typeface="Tahoma"/>
                <a:cs typeface="Tahoma"/>
              </a:rPr>
              <a:t>that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is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1,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and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outputs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binary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encoding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spc="-25" dirty="0">
                <a:latin typeface="Tahoma"/>
                <a:cs typeface="Tahoma"/>
              </a:rPr>
              <a:t>for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that</a:t>
            </a:r>
            <a:r>
              <a:rPr sz="600" spc="2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input</a:t>
            </a:r>
            <a:endParaRPr sz="600">
              <a:latin typeface="Tahoma"/>
              <a:cs typeface="Tahoma"/>
            </a:endParaRPr>
          </a:p>
          <a:p>
            <a:pPr marL="304165" marR="5080" lvl="1" indent="-114300">
              <a:lnSpc>
                <a:spcPts val="670"/>
              </a:lnSpc>
              <a:spcBef>
                <a:spcPts val="160"/>
              </a:spcBef>
              <a:buClr>
                <a:srgbClr val="FF2800"/>
              </a:buClr>
              <a:buSzPct val="66666"/>
              <a:buFont typeface="Wingdings"/>
              <a:buChar char=""/>
              <a:tabLst>
                <a:tab pos="302260" algn="l"/>
              </a:tabLst>
            </a:pPr>
            <a:r>
              <a:rPr sz="600" dirty="0">
                <a:latin typeface="Tahoma"/>
                <a:cs typeface="Tahoma"/>
              </a:rPr>
              <a:t>Example: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If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d3=1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and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d1=1,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will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output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e0=1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and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e1=1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because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d3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has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priority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58928" y="680125"/>
            <a:ext cx="1211580" cy="421005"/>
            <a:chOff x="2258928" y="680125"/>
            <a:chExt cx="1211580" cy="421005"/>
          </a:xfrm>
        </p:grpSpPr>
        <p:sp>
          <p:nvSpPr>
            <p:cNvPr id="14" name="object 14"/>
            <p:cNvSpPr/>
            <p:nvPr/>
          </p:nvSpPr>
          <p:spPr>
            <a:xfrm>
              <a:off x="3150146" y="734949"/>
              <a:ext cx="316230" cy="310515"/>
            </a:xfrm>
            <a:custGeom>
              <a:avLst/>
              <a:gdLst/>
              <a:ahLst/>
              <a:cxnLst/>
              <a:rect l="l" t="t" r="r" b="b"/>
              <a:pathLst>
                <a:path w="316229" h="310515">
                  <a:moveTo>
                    <a:pt x="56274" y="0"/>
                  </a:moveTo>
                  <a:lnTo>
                    <a:pt x="0" y="618"/>
                  </a:lnTo>
                </a:path>
                <a:path w="316229" h="310515">
                  <a:moveTo>
                    <a:pt x="56274" y="102694"/>
                  </a:moveTo>
                  <a:lnTo>
                    <a:pt x="0" y="103314"/>
                  </a:lnTo>
                </a:path>
                <a:path w="316229" h="310515">
                  <a:moveTo>
                    <a:pt x="56274" y="206627"/>
                  </a:moveTo>
                  <a:lnTo>
                    <a:pt x="0" y="207245"/>
                  </a:lnTo>
                </a:path>
                <a:path w="316229" h="310515">
                  <a:moveTo>
                    <a:pt x="316004" y="102694"/>
                  </a:moveTo>
                  <a:lnTo>
                    <a:pt x="259729" y="103314"/>
                  </a:lnTo>
                </a:path>
                <a:path w="316229" h="310515">
                  <a:moveTo>
                    <a:pt x="316004" y="206627"/>
                  </a:moveTo>
                  <a:lnTo>
                    <a:pt x="259729" y="207245"/>
                  </a:lnTo>
                </a:path>
                <a:path w="316229" h="310515">
                  <a:moveTo>
                    <a:pt x="56274" y="309321"/>
                  </a:moveTo>
                  <a:lnTo>
                    <a:pt x="0" y="309940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06421" y="682983"/>
              <a:ext cx="201930" cy="415290"/>
            </a:xfrm>
            <a:custGeom>
              <a:avLst/>
              <a:gdLst/>
              <a:ahLst/>
              <a:cxnLst/>
              <a:rect l="l" t="t" r="r" b="b"/>
              <a:pathLst>
                <a:path w="201929" h="415290">
                  <a:moveTo>
                    <a:pt x="0" y="0"/>
                  </a:moveTo>
                  <a:lnTo>
                    <a:pt x="201599" y="0"/>
                  </a:lnTo>
                  <a:lnTo>
                    <a:pt x="201599" y="415110"/>
                  </a:lnTo>
                  <a:lnTo>
                    <a:pt x="0" y="415110"/>
                  </a:lnTo>
                  <a:lnTo>
                    <a:pt x="0" y="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62738" y="734949"/>
              <a:ext cx="315595" cy="310515"/>
            </a:xfrm>
            <a:custGeom>
              <a:avLst/>
              <a:gdLst/>
              <a:ahLst/>
              <a:cxnLst/>
              <a:rect l="l" t="t" r="r" b="b"/>
              <a:pathLst>
                <a:path w="315594" h="310515">
                  <a:moveTo>
                    <a:pt x="56274" y="0"/>
                  </a:moveTo>
                  <a:lnTo>
                    <a:pt x="0" y="618"/>
                  </a:lnTo>
                </a:path>
                <a:path w="315594" h="310515">
                  <a:moveTo>
                    <a:pt x="56274" y="102694"/>
                  </a:moveTo>
                  <a:lnTo>
                    <a:pt x="0" y="103314"/>
                  </a:lnTo>
                </a:path>
                <a:path w="315594" h="310515">
                  <a:moveTo>
                    <a:pt x="56274" y="206627"/>
                  </a:moveTo>
                  <a:lnTo>
                    <a:pt x="0" y="207245"/>
                  </a:lnTo>
                </a:path>
                <a:path w="315594" h="310515">
                  <a:moveTo>
                    <a:pt x="315385" y="102694"/>
                  </a:moveTo>
                  <a:lnTo>
                    <a:pt x="259110" y="103314"/>
                  </a:lnTo>
                </a:path>
                <a:path w="315594" h="310515">
                  <a:moveTo>
                    <a:pt x="315385" y="206627"/>
                  </a:moveTo>
                  <a:lnTo>
                    <a:pt x="259110" y="207245"/>
                  </a:lnTo>
                </a:path>
                <a:path w="315594" h="310515">
                  <a:moveTo>
                    <a:pt x="56274" y="309321"/>
                  </a:moveTo>
                  <a:lnTo>
                    <a:pt x="0" y="309940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19012" y="682983"/>
              <a:ext cx="201295" cy="415290"/>
            </a:xfrm>
            <a:custGeom>
              <a:avLst/>
              <a:gdLst/>
              <a:ahLst/>
              <a:cxnLst/>
              <a:rect l="l" t="t" r="r" b="b"/>
              <a:pathLst>
                <a:path w="201294" h="415290">
                  <a:moveTo>
                    <a:pt x="0" y="0"/>
                  </a:moveTo>
                  <a:lnTo>
                    <a:pt x="200981" y="0"/>
                  </a:lnTo>
                  <a:lnTo>
                    <a:pt x="200981" y="415110"/>
                  </a:lnTo>
                  <a:lnTo>
                    <a:pt x="0" y="415110"/>
                  </a:lnTo>
                  <a:lnTo>
                    <a:pt x="0" y="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07988" y="734949"/>
              <a:ext cx="315595" cy="310515"/>
            </a:xfrm>
            <a:custGeom>
              <a:avLst/>
              <a:gdLst/>
              <a:ahLst/>
              <a:cxnLst/>
              <a:rect l="l" t="t" r="r" b="b"/>
              <a:pathLst>
                <a:path w="315594" h="310515">
                  <a:moveTo>
                    <a:pt x="56274" y="0"/>
                  </a:moveTo>
                  <a:lnTo>
                    <a:pt x="0" y="618"/>
                  </a:lnTo>
                </a:path>
                <a:path w="315594" h="310515">
                  <a:moveTo>
                    <a:pt x="56274" y="102694"/>
                  </a:moveTo>
                  <a:lnTo>
                    <a:pt x="0" y="103314"/>
                  </a:lnTo>
                </a:path>
                <a:path w="315594" h="310515">
                  <a:moveTo>
                    <a:pt x="56274" y="206627"/>
                  </a:moveTo>
                  <a:lnTo>
                    <a:pt x="0" y="207245"/>
                  </a:lnTo>
                </a:path>
                <a:path w="315594" h="310515">
                  <a:moveTo>
                    <a:pt x="315385" y="102694"/>
                  </a:moveTo>
                  <a:lnTo>
                    <a:pt x="259729" y="103314"/>
                  </a:lnTo>
                </a:path>
                <a:path w="315594" h="310515">
                  <a:moveTo>
                    <a:pt x="315385" y="206627"/>
                  </a:moveTo>
                  <a:lnTo>
                    <a:pt x="259729" y="207245"/>
                  </a:lnTo>
                </a:path>
                <a:path w="315594" h="310515">
                  <a:moveTo>
                    <a:pt x="56274" y="309321"/>
                  </a:moveTo>
                  <a:lnTo>
                    <a:pt x="0" y="309940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64263" y="682983"/>
              <a:ext cx="201295" cy="415290"/>
            </a:xfrm>
            <a:custGeom>
              <a:avLst/>
              <a:gdLst/>
              <a:ahLst/>
              <a:cxnLst/>
              <a:rect l="l" t="t" r="r" b="b"/>
              <a:pathLst>
                <a:path w="201294" h="415290">
                  <a:moveTo>
                    <a:pt x="0" y="0"/>
                  </a:moveTo>
                  <a:lnTo>
                    <a:pt x="200981" y="0"/>
                  </a:lnTo>
                  <a:lnTo>
                    <a:pt x="200981" y="415110"/>
                  </a:lnTo>
                  <a:lnTo>
                    <a:pt x="0" y="415110"/>
                  </a:lnTo>
                  <a:lnTo>
                    <a:pt x="0" y="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717501" y="659643"/>
            <a:ext cx="1847214" cy="43878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15"/>
              </a:spcBef>
              <a:tabLst>
                <a:tab pos="505459" algn="l"/>
                <a:tab pos="948690" algn="l"/>
                <a:tab pos="1392555" algn="l"/>
              </a:tabLst>
            </a:pPr>
            <a:r>
              <a:rPr sz="500" b="1" dirty="0">
                <a:solidFill>
                  <a:srgbClr val="008CCC"/>
                </a:solidFill>
                <a:latin typeface="Arial"/>
                <a:cs typeface="Arial"/>
              </a:rPr>
              <a:t>1</a:t>
            </a:r>
            <a:r>
              <a:rPr sz="500" b="1" spc="380" dirty="0">
                <a:solidFill>
                  <a:srgbClr val="008CCC"/>
                </a:solidFill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d0</a:t>
            </a:r>
            <a:r>
              <a:rPr sz="500" dirty="0">
                <a:latin typeface="Arial"/>
                <a:cs typeface="Arial"/>
              </a:rPr>
              <a:t>	0</a:t>
            </a:r>
            <a:r>
              <a:rPr sz="500" spc="37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d0</a:t>
            </a:r>
            <a:r>
              <a:rPr sz="500" dirty="0">
                <a:latin typeface="Arial"/>
                <a:cs typeface="Arial"/>
              </a:rPr>
              <a:t>	0</a:t>
            </a:r>
            <a:r>
              <a:rPr sz="500" spc="36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d0</a:t>
            </a:r>
            <a:r>
              <a:rPr sz="500" dirty="0">
                <a:latin typeface="Arial"/>
                <a:cs typeface="Arial"/>
              </a:rPr>
              <a:t>	0</a:t>
            </a:r>
            <a:r>
              <a:rPr sz="500" spc="38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d0</a:t>
            </a:r>
            <a:endParaRPr sz="5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220"/>
              </a:spcBef>
            </a:pPr>
            <a:r>
              <a:rPr sz="500" dirty="0">
                <a:latin typeface="Arial"/>
                <a:cs typeface="Arial"/>
              </a:rPr>
              <a:t>0</a:t>
            </a:r>
            <a:r>
              <a:rPr sz="500" spc="38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d1</a:t>
            </a:r>
            <a:r>
              <a:rPr sz="500" spc="12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e0</a:t>
            </a:r>
            <a:r>
              <a:rPr sz="500" spc="45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260" dirty="0">
                <a:latin typeface="Arial"/>
                <a:cs typeface="Arial"/>
              </a:rPr>
              <a:t> </a:t>
            </a:r>
            <a:r>
              <a:rPr sz="500" b="1" dirty="0">
                <a:solidFill>
                  <a:srgbClr val="008CCC"/>
                </a:solidFill>
                <a:latin typeface="Arial"/>
                <a:cs typeface="Arial"/>
              </a:rPr>
              <a:t>1</a:t>
            </a:r>
            <a:r>
              <a:rPr sz="500" b="1" spc="370" dirty="0">
                <a:solidFill>
                  <a:srgbClr val="008CCC"/>
                </a:solidFill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d1</a:t>
            </a:r>
            <a:r>
              <a:rPr sz="500" spc="14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e0</a:t>
            </a:r>
            <a:r>
              <a:rPr sz="500" spc="44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1</a:t>
            </a:r>
            <a:r>
              <a:rPr sz="500" spc="28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36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d1</a:t>
            </a:r>
            <a:r>
              <a:rPr sz="500" spc="17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e0</a:t>
            </a:r>
            <a:r>
              <a:rPr sz="500" spc="434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27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38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d1</a:t>
            </a:r>
            <a:r>
              <a:rPr sz="500" spc="12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e0</a:t>
            </a:r>
            <a:r>
              <a:rPr sz="500" spc="45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  <a:spcBef>
                <a:spcPts val="220"/>
              </a:spcBef>
            </a:pPr>
            <a:r>
              <a:rPr sz="675" b="1" baseline="6172" dirty="0">
                <a:latin typeface="Arial"/>
                <a:cs typeface="Arial"/>
              </a:rPr>
              <a:t>0</a:t>
            </a:r>
            <a:r>
              <a:rPr sz="675" b="1" spc="585" baseline="6172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d2</a:t>
            </a:r>
            <a:r>
              <a:rPr sz="500" spc="12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e1</a:t>
            </a:r>
            <a:r>
              <a:rPr sz="500" spc="45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290" dirty="0">
                <a:latin typeface="Arial"/>
                <a:cs typeface="Arial"/>
              </a:rPr>
              <a:t> </a:t>
            </a:r>
            <a:r>
              <a:rPr sz="675" b="1" baseline="6172" dirty="0">
                <a:latin typeface="Arial"/>
                <a:cs typeface="Arial"/>
              </a:rPr>
              <a:t>0</a:t>
            </a:r>
            <a:r>
              <a:rPr sz="675" b="1" spc="577" baseline="6172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d2</a:t>
            </a:r>
            <a:r>
              <a:rPr sz="500" spc="14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e1</a:t>
            </a:r>
            <a:r>
              <a:rPr sz="500" spc="44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300" dirty="0"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08CCC"/>
                </a:solidFill>
                <a:latin typeface="Arial"/>
                <a:cs typeface="Arial"/>
              </a:rPr>
              <a:t>1</a:t>
            </a:r>
            <a:r>
              <a:rPr sz="675" b="1" spc="562" baseline="6172" dirty="0">
                <a:solidFill>
                  <a:srgbClr val="008CCC"/>
                </a:solidFill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d2</a:t>
            </a:r>
            <a:r>
              <a:rPr sz="500" spc="17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e1</a:t>
            </a:r>
            <a:r>
              <a:rPr sz="500" spc="434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1</a:t>
            </a:r>
            <a:r>
              <a:rPr sz="500" spc="300" dirty="0">
                <a:latin typeface="Arial"/>
                <a:cs typeface="Arial"/>
              </a:rPr>
              <a:t> </a:t>
            </a:r>
            <a:r>
              <a:rPr sz="675" b="1" baseline="6172" dirty="0">
                <a:latin typeface="Arial"/>
                <a:cs typeface="Arial"/>
              </a:rPr>
              <a:t>0</a:t>
            </a:r>
            <a:r>
              <a:rPr sz="675" b="1" spc="585" baseline="6172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d2</a:t>
            </a:r>
            <a:r>
              <a:rPr sz="500" spc="12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e1</a:t>
            </a:r>
            <a:r>
              <a:rPr sz="500" spc="455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95"/>
              </a:spcBef>
              <a:tabLst>
                <a:tab pos="505459" algn="l"/>
                <a:tab pos="948690" algn="l"/>
                <a:tab pos="1392555" algn="l"/>
              </a:tabLst>
            </a:pPr>
            <a:r>
              <a:rPr sz="500" dirty="0">
                <a:latin typeface="Arial"/>
                <a:cs typeface="Arial"/>
              </a:rPr>
              <a:t>0</a:t>
            </a:r>
            <a:r>
              <a:rPr sz="500" spc="38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d3</a:t>
            </a:r>
            <a:r>
              <a:rPr sz="500" dirty="0">
                <a:latin typeface="Arial"/>
                <a:cs typeface="Arial"/>
              </a:rPr>
              <a:t>	0</a:t>
            </a:r>
            <a:r>
              <a:rPr sz="500" spc="37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d3</a:t>
            </a:r>
            <a:r>
              <a:rPr sz="500" dirty="0">
                <a:latin typeface="Arial"/>
                <a:cs typeface="Arial"/>
              </a:rPr>
              <a:t>	0</a:t>
            </a:r>
            <a:r>
              <a:rPr sz="500" spc="36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d3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b="1" dirty="0">
                <a:solidFill>
                  <a:srgbClr val="008CCC"/>
                </a:solidFill>
                <a:latin typeface="Arial"/>
                <a:cs typeface="Arial"/>
              </a:rPr>
              <a:t>1</a:t>
            </a:r>
            <a:r>
              <a:rPr sz="500" b="1" spc="380" dirty="0">
                <a:solidFill>
                  <a:srgbClr val="008CCC"/>
                </a:solidFill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d3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818006" y="680125"/>
            <a:ext cx="699770" cy="1356360"/>
            <a:chOff x="1818006" y="680125"/>
            <a:chExt cx="699770" cy="1356360"/>
          </a:xfrm>
        </p:grpSpPr>
        <p:sp>
          <p:nvSpPr>
            <p:cNvPr id="22" name="object 22"/>
            <p:cNvSpPr/>
            <p:nvPr/>
          </p:nvSpPr>
          <p:spPr>
            <a:xfrm>
              <a:off x="1821816" y="734949"/>
              <a:ext cx="315595" cy="310515"/>
            </a:xfrm>
            <a:custGeom>
              <a:avLst/>
              <a:gdLst/>
              <a:ahLst/>
              <a:cxnLst/>
              <a:rect l="l" t="t" r="r" b="b"/>
              <a:pathLst>
                <a:path w="315594" h="310515">
                  <a:moveTo>
                    <a:pt x="55656" y="0"/>
                  </a:moveTo>
                  <a:lnTo>
                    <a:pt x="0" y="618"/>
                  </a:lnTo>
                </a:path>
                <a:path w="315594" h="310515">
                  <a:moveTo>
                    <a:pt x="55656" y="102694"/>
                  </a:moveTo>
                  <a:lnTo>
                    <a:pt x="0" y="103314"/>
                  </a:lnTo>
                </a:path>
                <a:path w="315594" h="310515">
                  <a:moveTo>
                    <a:pt x="55656" y="206627"/>
                  </a:moveTo>
                  <a:lnTo>
                    <a:pt x="0" y="207245"/>
                  </a:lnTo>
                </a:path>
                <a:path w="315594" h="310515">
                  <a:moveTo>
                    <a:pt x="315386" y="102694"/>
                  </a:moveTo>
                  <a:lnTo>
                    <a:pt x="259111" y="103314"/>
                  </a:lnTo>
                </a:path>
                <a:path w="315594" h="310515">
                  <a:moveTo>
                    <a:pt x="315386" y="206627"/>
                  </a:moveTo>
                  <a:lnTo>
                    <a:pt x="259111" y="207245"/>
                  </a:lnTo>
                </a:path>
                <a:path w="315594" h="310515">
                  <a:moveTo>
                    <a:pt x="55656" y="309321"/>
                  </a:moveTo>
                  <a:lnTo>
                    <a:pt x="0" y="309940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77472" y="682983"/>
              <a:ext cx="637540" cy="1350645"/>
            </a:xfrm>
            <a:custGeom>
              <a:avLst/>
              <a:gdLst/>
              <a:ahLst/>
              <a:cxnLst/>
              <a:rect l="l" t="t" r="r" b="b"/>
              <a:pathLst>
                <a:path w="637539" h="1350645">
                  <a:moveTo>
                    <a:pt x="0" y="0"/>
                  </a:moveTo>
                  <a:lnTo>
                    <a:pt x="201599" y="0"/>
                  </a:lnTo>
                  <a:lnTo>
                    <a:pt x="201599" y="415110"/>
                  </a:lnTo>
                  <a:lnTo>
                    <a:pt x="0" y="415110"/>
                  </a:lnTo>
                  <a:lnTo>
                    <a:pt x="0" y="0"/>
                  </a:lnTo>
                  <a:close/>
                </a:path>
                <a:path w="637539" h="1350645">
                  <a:moveTo>
                    <a:pt x="435355" y="935389"/>
                  </a:moveTo>
                  <a:lnTo>
                    <a:pt x="636955" y="935389"/>
                  </a:lnTo>
                  <a:lnTo>
                    <a:pt x="636955" y="1350499"/>
                  </a:lnTo>
                  <a:lnTo>
                    <a:pt x="435355" y="1350499"/>
                  </a:lnTo>
                  <a:lnTo>
                    <a:pt x="435355" y="935389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203657" y="1931078"/>
            <a:ext cx="19939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b="1" dirty="0">
                <a:latin typeface="Arial"/>
                <a:cs typeface="Arial"/>
              </a:rPr>
              <a:t>1</a:t>
            </a:r>
            <a:r>
              <a:rPr sz="500" b="1" spc="38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d3</a:t>
            </a:r>
            <a:endParaRPr sz="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78257" y="1698344"/>
            <a:ext cx="467359" cy="23495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20"/>
              </a:spcBef>
            </a:pPr>
            <a:r>
              <a:rPr sz="500" b="1" dirty="0">
                <a:latin typeface="Arial"/>
                <a:cs typeface="Arial"/>
              </a:rPr>
              <a:t>1</a:t>
            </a:r>
            <a:r>
              <a:rPr sz="500" b="1" spc="38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d1</a:t>
            </a:r>
            <a:r>
              <a:rPr sz="500" spc="204" dirty="0">
                <a:latin typeface="Arial"/>
                <a:cs typeface="Arial"/>
              </a:rPr>
              <a:t> </a:t>
            </a:r>
            <a:r>
              <a:rPr sz="750" baseline="5555" dirty="0">
                <a:latin typeface="Arial"/>
                <a:cs typeface="Arial"/>
              </a:rPr>
              <a:t>e0</a:t>
            </a:r>
            <a:r>
              <a:rPr sz="750" spc="562" baseline="5555" dirty="0">
                <a:latin typeface="Arial"/>
                <a:cs typeface="Arial"/>
              </a:rPr>
              <a:t> </a:t>
            </a:r>
            <a:r>
              <a:rPr sz="500" b="1" spc="-50" dirty="0">
                <a:solidFill>
                  <a:srgbClr val="FF2800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225"/>
              </a:spcBef>
            </a:pPr>
            <a:r>
              <a:rPr sz="675" b="1" baseline="6172" dirty="0">
                <a:latin typeface="Arial"/>
                <a:cs typeface="Arial"/>
              </a:rPr>
              <a:t>0</a:t>
            </a:r>
            <a:r>
              <a:rPr sz="675" b="1" spc="585" baseline="6172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d2</a:t>
            </a:r>
            <a:r>
              <a:rPr sz="500" spc="2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e1</a:t>
            </a:r>
            <a:r>
              <a:rPr sz="500" spc="375" dirty="0">
                <a:latin typeface="Arial"/>
                <a:cs typeface="Arial"/>
              </a:rPr>
              <a:t> </a:t>
            </a:r>
            <a:r>
              <a:rPr sz="500" b="1" spc="-50" dirty="0">
                <a:solidFill>
                  <a:srgbClr val="FF2800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03657" y="1621757"/>
            <a:ext cx="19939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0</a:t>
            </a:r>
            <a:r>
              <a:rPr sz="500" spc="38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d0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-4156" y="0"/>
            <a:ext cx="3575050" cy="2685415"/>
            <a:chOff x="-4156" y="0"/>
            <a:chExt cx="3575050" cy="2685415"/>
          </a:xfrm>
        </p:grpSpPr>
        <p:sp>
          <p:nvSpPr>
            <p:cNvPr id="28" name="object 28"/>
            <p:cNvSpPr/>
            <p:nvPr/>
          </p:nvSpPr>
          <p:spPr>
            <a:xfrm>
              <a:off x="2257172" y="1670338"/>
              <a:ext cx="315595" cy="310515"/>
            </a:xfrm>
            <a:custGeom>
              <a:avLst/>
              <a:gdLst/>
              <a:ahLst/>
              <a:cxnLst/>
              <a:rect l="l" t="t" r="r" b="b"/>
              <a:pathLst>
                <a:path w="315594" h="310514">
                  <a:moveTo>
                    <a:pt x="55656" y="0"/>
                  </a:moveTo>
                  <a:lnTo>
                    <a:pt x="0" y="618"/>
                  </a:lnTo>
                </a:path>
                <a:path w="315594" h="310514">
                  <a:moveTo>
                    <a:pt x="55656" y="102694"/>
                  </a:moveTo>
                  <a:lnTo>
                    <a:pt x="0" y="103313"/>
                  </a:lnTo>
                </a:path>
                <a:path w="315594" h="310514">
                  <a:moveTo>
                    <a:pt x="55656" y="206627"/>
                  </a:moveTo>
                  <a:lnTo>
                    <a:pt x="0" y="207245"/>
                  </a:lnTo>
                </a:path>
                <a:path w="315594" h="310514">
                  <a:moveTo>
                    <a:pt x="315386" y="102694"/>
                  </a:moveTo>
                  <a:lnTo>
                    <a:pt x="259111" y="103313"/>
                  </a:lnTo>
                </a:path>
                <a:path w="315594" h="310514">
                  <a:moveTo>
                    <a:pt x="315386" y="206627"/>
                  </a:moveTo>
                  <a:lnTo>
                    <a:pt x="259111" y="207245"/>
                  </a:lnTo>
                </a:path>
                <a:path w="315594" h="310514">
                  <a:moveTo>
                    <a:pt x="55656" y="309321"/>
                  </a:moveTo>
                  <a:lnTo>
                    <a:pt x="0" y="309940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78" y="2078"/>
              <a:ext cx="3562350" cy="2672715"/>
            </a:xfrm>
            <a:custGeom>
              <a:avLst/>
              <a:gdLst/>
              <a:ahLst/>
              <a:cxnLst/>
              <a:rect l="l" t="t" r="r" b="b"/>
              <a:pathLst>
                <a:path w="3562350" h="2672715">
                  <a:moveTo>
                    <a:pt x="0" y="0"/>
                  </a:moveTo>
                  <a:lnTo>
                    <a:pt x="3562003" y="0"/>
                  </a:lnTo>
                  <a:lnTo>
                    <a:pt x="3562003" y="2672541"/>
                  </a:lnTo>
                  <a:lnTo>
                    <a:pt x="0" y="2672541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32" y="2605722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14366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3" y="95835"/>
            <a:ext cx="2161540" cy="286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50" dirty="0"/>
              <a:t> </a:t>
            </a:r>
            <a:r>
              <a:rPr dirty="0"/>
              <a:t>Logic</a:t>
            </a:r>
            <a:r>
              <a:rPr spc="-45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dirty="0"/>
              <a:t>Combinational</a:t>
            </a:r>
            <a:r>
              <a:rPr spc="-45" dirty="0"/>
              <a:t> </a:t>
            </a:r>
            <a:r>
              <a:rPr spc="-10" dirty="0"/>
              <a:t>Logic</a:t>
            </a:r>
          </a:p>
          <a:p>
            <a:pPr marL="12700">
              <a:lnSpc>
                <a:spcPts val="790"/>
              </a:lnSpc>
            </a:pPr>
            <a:r>
              <a:rPr sz="700" i="1" dirty="0">
                <a:latin typeface="Tahoma"/>
                <a:cs typeface="Tahoma"/>
              </a:rPr>
              <a:t>Combinational</a:t>
            </a:r>
            <a:r>
              <a:rPr sz="700" i="1" spc="-10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Logic</a:t>
            </a:r>
            <a:r>
              <a:rPr sz="700" i="1" spc="-10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Design</a:t>
            </a:r>
            <a:r>
              <a:rPr sz="700" i="1" spc="-5" dirty="0">
                <a:latin typeface="Tahoma"/>
                <a:cs typeface="Tahoma"/>
              </a:rPr>
              <a:t> </a:t>
            </a:r>
            <a:r>
              <a:rPr sz="700" i="1" spc="-10" dirty="0">
                <a:latin typeface="Tahoma"/>
                <a:cs typeface="Tahoma"/>
              </a:rPr>
              <a:t>Process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303" y="529108"/>
            <a:ext cx="888365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algn="ctr">
              <a:lnSpc>
                <a:spcPct val="100000"/>
              </a:lnSpc>
              <a:spcBef>
                <a:spcPts val="100"/>
              </a:spcBef>
            </a:pPr>
            <a:r>
              <a:rPr sz="700" b="1" spc="-20" dirty="0">
                <a:solidFill>
                  <a:srgbClr val="2C2728"/>
                </a:solidFill>
                <a:latin typeface="Arial"/>
                <a:cs typeface="Arial"/>
              </a:rPr>
              <a:t>Step</a:t>
            </a:r>
            <a:endParaRPr sz="7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45"/>
              </a:spcBef>
            </a:pPr>
            <a:r>
              <a:rPr sz="1050" baseline="7936" dirty="0">
                <a:solidFill>
                  <a:srgbClr val="2C2728"/>
                </a:solidFill>
                <a:latin typeface="Arial"/>
                <a:cs typeface="Arial"/>
              </a:rPr>
              <a:t>Step</a:t>
            </a:r>
            <a:r>
              <a:rPr sz="1050" spc="-30" baseline="7936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1050" baseline="7936" dirty="0">
                <a:solidFill>
                  <a:srgbClr val="2C2728"/>
                </a:solidFill>
                <a:latin typeface="Arial"/>
                <a:cs typeface="Arial"/>
              </a:rPr>
              <a:t>1</a:t>
            </a:r>
            <a:r>
              <a:rPr sz="1050" spc="494" baseline="7936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b="1" dirty="0">
                <a:solidFill>
                  <a:srgbClr val="00A9D6"/>
                </a:solidFill>
                <a:latin typeface="Arial"/>
                <a:cs typeface="Arial"/>
              </a:rPr>
              <a:t>Capture</a:t>
            </a:r>
            <a:r>
              <a:rPr sz="700" b="1" spc="-5" dirty="0">
                <a:solidFill>
                  <a:srgbClr val="00A9D6"/>
                </a:solidFill>
                <a:latin typeface="Arial"/>
                <a:cs typeface="Arial"/>
              </a:rPr>
              <a:t> </a:t>
            </a:r>
            <a:r>
              <a:rPr sz="700" spc="-25" dirty="0">
                <a:solidFill>
                  <a:srgbClr val="2C2728"/>
                </a:solidFill>
                <a:latin typeface="Arial"/>
                <a:cs typeface="Arial"/>
              </a:rPr>
              <a:t>the</a:t>
            </a:r>
            <a:endParaRPr sz="700">
              <a:latin typeface="Arial"/>
              <a:cs typeface="Arial"/>
            </a:endParaRPr>
          </a:p>
          <a:p>
            <a:pPr marL="153035" algn="ctr">
              <a:lnSpc>
                <a:spcPct val="100000"/>
              </a:lnSpc>
              <a:spcBef>
                <a:spcPts val="20"/>
              </a:spcBef>
            </a:pP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function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703" y="1103829"/>
            <a:ext cx="788035" cy="24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Step</a:t>
            </a:r>
            <a:r>
              <a:rPr sz="700" spc="-2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2</a:t>
            </a:r>
            <a:r>
              <a:rPr sz="700" spc="33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b="1" dirty="0">
                <a:solidFill>
                  <a:srgbClr val="00A9D6"/>
                </a:solidFill>
                <a:latin typeface="Arial"/>
                <a:cs typeface="Arial"/>
              </a:rPr>
              <a:t>Convert</a:t>
            </a:r>
            <a:r>
              <a:rPr sz="700" b="1" spc="-5" dirty="0">
                <a:solidFill>
                  <a:srgbClr val="00A9D6"/>
                </a:solidFill>
                <a:latin typeface="Arial"/>
                <a:cs typeface="Arial"/>
              </a:rPr>
              <a:t> </a:t>
            </a:r>
            <a:r>
              <a:rPr sz="700" spc="-25" dirty="0">
                <a:solidFill>
                  <a:srgbClr val="2C2728"/>
                </a:solidFill>
                <a:latin typeface="Arial"/>
                <a:cs typeface="Arial"/>
              </a:rPr>
              <a:t>to</a:t>
            </a:r>
            <a:endParaRPr sz="700">
              <a:latin typeface="Arial"/>
              <a:cs typeface="Arial"/>
            </a:endParaRPr>
          </a:p>
          <a:p>
            <a:pPr marR="54610" algn="r">
              <a:lnSpc>
                <a:spcPct val="100000"/>
              </a:lnSpc>
              <a:spcBef>
                <a:spcPts val="15"/>
              </a:spcBef>
            </a:pP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equations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5303" y="1708862"/>
            <a:ext cx="848360" cy="454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" baseline="7936" dirty="0">
                <a:solidFill>
                  <a:srgbClr val="2C2728"/>
                </a:solidFill>
                <a:latin typeface="Arial"/>
                <a:cs typeface="Arial"/>
              </a:rPr>
              <a:t>Step 3</a:t>
            </a:r>
            <a:r>
              <a:rPr sz="1050" spc="517" baseline="7936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00A9D6"/>
                </a:solidFill>
                <a:latin typeface="Arial"/>
                <a:cs typeface="Arial"/>
              </a:rPr>
              <a:t>Implement</a:t>
            </a:r>
            <a:endParaRPr sz="700">
              <a:latin typeface="Arial"/>
              <a:cs typeface="Arial"/>
            </a:endParaRPr>
          </a:p>
          <a:p>
            <a:pPr marL="364490" marR="80010">
              <a:lnSpc>
                <a:spcPct val="99700"/>
              </a:lnSpc>
              <a:spcBef>
                <a:spcPts val="20"/>
              </a:spcBef>
            </a:pP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as</a:t>
            </a:r>
            <a:r>
              <a:rPr sz="700" spc="-15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a 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gate-</a:t>
            </a:r>
            <a:r>
              <a:rPr sz="700" spc="20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based</a:t>
            </a:r>
            <a:r>
              <a:rPr sz="700" spc="20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circuit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9938" y="529108"/>
            <a:ext cx="2059939" cy="152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-10" dirty="0">
                <a:solidFill>
                  <a:srgbClr val="2C2728"/>
                </a:solidFill>
                <a:latin typeface="Arial"/>
                <a:cs typeface="Arial"/>
              </a:rPr>
              <a:t>Description</a:t>
            </a:r>
            <a:endParaRPr sz="700">
              <a:latin typeface="Arial"/>
              <a:cs typeface="Arial"/>
            </a:endParaRPr>
          </a:p>
          <a:p>
            <a:pPr marL="12700" marR="84455">
              <a:lnSpc>
                <a:spcPct val="99700"/>
              </a:lnSpc>
              <a:spcBef>
                <a:spcPts val="650"/>
              </a:spcBef>
            </a:pP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Create</a:t>
            </a:r>
            <a:r>
              <a:rPr sz="700" spc="-25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a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truth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table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or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equations,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b="1" i="1" dirty="0">
                <a:solidFill>
                  <a:srgbClr val="2C2728"/>
                </a:solidFill>
                <a:latin typeface="Arial"/>
                <a:cs typeface="Arial"/>
              </a:rPr>
              <a:t>whichever</a:t>
            </a:r>
            <a:r>
              <a:rPr sz="700" b="1" i="1" spc="-1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b="1" i="1" spc="-25" dirty="0">
                <a:solidFill>
                  <a:srgbClr val="2C2728"/>
                </a:solidFill>
                <a:latin typeface="Arial"/>
                <a:cs typeface="Arial"/>
              </a:rPr>
              <a:t>is</a:t>
            </a:r>
            <a:r>
              <a:rPr sz="700" b="1" i="1" spc="20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b="1" i="1" dirty="0">
                <a:solidFill>
                  <a:srgbClr val="2C2728"/>
                </a:solidFill>
                <a:latin typeface="Arial"/>
                <a:cs typeface="Arial"/>
              </a:rPr>
              <a:t>most</a:t>
            </a:r>
            <a:r>
              <a:rPr sz="700" b="1" i="1" spc="-5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b="1" i="1" dirty="0">
                <a:solidFill>
                  <a:srgbClr val="2C2728"/>
                </a:solidFill>
                <a:latin typeface="Arial"/>
                <a:cs typeface="Arial"/>
              </a:rPr>
              <a:t>natural</a:t>
            </a:r>
            <a:r>
              <a:rPr sz="700" b="1" i="1" spc="-5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b="1" i="1" dirty="0">
                <a:solidFill>
                  <a:srgbClr val="2C2728"/>
                </a:solidFill>
                <a:latin typeface="Arial"/>
                <a:cs typeface="Arial"/>
              </a:rPr>
              <a:t>for the</a:t>
            </a:r>
            <a:r>
              <a:rPr sz="700" b="1" i="1" spc="-5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b="1" i="1" dirty="0">
                <a:solidFill>
                  <a:srgbClr val="2C2728"/>
                </a:solidFill>
                <a:latin typeface="Arial"/>
                <a:cs typeface="Arial"/>
              </a:rPr>
              <a:t>given problem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,</a:t>
            </a:r>
            <a:r>
              <a:rPr sz="700" spc="-5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to 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describe</a:t>
            </a:r>
            <a:r>
              <a:rPr sz="700" spc="20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the</a:t>
            </a:r>
            <a:r>
              <a:rPr sz="700" spc="-15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desired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behavior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of</a:t>
            </a:r>
            <a:r>
              <a:rPr sz="700" spc="-15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the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combinational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 logic.</a:t>
            </a:r>
            <a:endParaRPr sz="700">
              <a:latin typeface="Arial"/>
              <a:cs typeface="Arial"/>
            </a:endParaRPr>
          </a:p>
          <a:p>
            <a:pPr marL="12700" marR="5080">
              <a:lnSpc>
                <a:spcPct val="99700"/>
              </a:lnSpc>
              <a:spcBef>
                <a:spcPts val="525"/>
              </a:spcBef>
            </a:pP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This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step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is</a:t>
            </a:r>
            <a:r>
              <a:rPr sz="700" spc="-5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only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necessary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if</a:t>
            </a:r>
            <a:r>
              <a:rPr sz="700" spc="-5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you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captured</a:t>
            </a:r>
            <a:r>
              <a:rPr sz="700" spc="-5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spc="-25" dirty="0">
                <a:solidFill>
                  <a:srgbClr val="2C2728"/>
                </a:solidFill>
                <a:latin typeface="Arial"/>
                <a:cs typeface="Arial"/>
              </a:rPr>
              <a:t>the</a:t>
            </a:r>
            <a:r>
              <a:rPr sz="700" spc="20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function</a:t>
            </a:r>
            <a:r>
              <a:rPr sz="700" spc="-2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using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a</a:t>
            </a:r>
            <a:r>
              <a:rPr sz="700" spc="-5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truth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table</a:t>
            </a:r>
            <a:r>
              <a:rPr sz="700" spc="-5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instead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of</a:t>
            </a:r>
            <a:r>
              <a:rPr sz="700" spc="-5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equations.</a:t>
            </a:r>
            <a:r>
              <a:rPr sz="700" spc="20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Create</a:t>
            </a:r>
            <a:r>
              <a:rPr sz="700" spc="-15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an</a:t>
            </a:r>
            <a:r>
              <a:rPr sz="700" spc="-15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equation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for</a:t>
            </a:r>
            <a:r>
              <a:rPr sz="700" spc="-15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each</a:t>
            </a:r>
            <a:r>
              <a:rPr sz="700" spc="-15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output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by</a:t>
            </a:r>
            <a:r>
              <a:rPr sz="700" spc="-15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ORing</a:t>
            </a:r>
            <a:r>
              <a:rPr sz="700" spc="-15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all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spc="-25" dirty="0">
                <a:solidFill>
                  <a:srgbClr val="2C2728"/>
                </a:solidFill>
                <a:latin typeface="Arial"/>
                <a:cs typeface="Arial"/>
              </a:rPr>
              <a:t>the</a:t>
            </a:r>
            <a:r>
              <a:rPr sz="700" spc="20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minterms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for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that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output.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Simplify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the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equations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spc="-25" dirty="0">
                <a:solidFill>
                  <a:srgbClr val="2C2728"/>
                </a:solidFill>
                <a:latin typeface="Arial"/>
                <a:cs typeface="Arial"/>
              </a:rPr>
              <a:t>if</a:t>
            </a:r>
            <a:r>
              <a:rPr sz="700" spc="20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desired.</a:t>
            </a:r>
            <a:endParaRPr sz="700">
              <a:latin typeface="Arial"/>
              <a:cs typeface="Arial"/>
            </a:endParaRPr>
          </a:p>
          <a:p>
            <a:pPr marL="12700" marR="189230" algn="just">
              <a:lnSpc>
                <a:spcPct val="99700"/>
              </a:lnSpc>
              <a:spcBef>
                <a:spcPts val="575"/>
              </a:spcBef>
            </a:pP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For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each</a:t>
            </a:r>
            <a:r>
              <a:rPr sz="700" spc="-5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output,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create</a:t>
            </a:r>
            <a:r>
              <a:rPr sz="700" spc="-5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a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circuit</a:t>
            </a:r>
            <a:r>
              <a:rPr sz="700" spc="-5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corresponding</a:t>
            </a:r>
            <a:r>
              <a:rPr sz="700" spc="20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to</a:t>
            </a:r>
            <a:r>
              <a:rPr sz="700" spc="-2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the</a:t>
            </a:r>
            <a:r>
              <a:rPr sz="700" spc="-15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output’s</a:t>
            </a:r>
            <a:r>
              <a:rPr sz="700" spc="-2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equation.</a:t>
            </a:r>
            <a:r>
              <a:rPr sz="700" spc="-15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(Sharing</a:t>
            </a:r>
            <a:r>
              <a:rPr sz="700" spc="-2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gates</a:t>
            </a:r>
            <a:r>
              <a:rPr sz="700" spc="-15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among</a:t>
            </a:r>
            <a:r>
              <a:rPr sz="700" spc="20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multiple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outputs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is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C2728"/>
                </a:solidFill>
                <a:latin typeface="Arial"/>
                <a:cs typeface="Arial"/>
              </a:rPr>
              <a:t>OK</a:t>
            </a:r>
            <a:r>
              <a:rPr sz="700" spc="-5" dirty="0">
                <a:solidFill>
                  <a:srgbClr val="2C272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C2728"/>
                </a:solidFill>
                <a:latin typeface="Arial"/>
                <a:cs typeface="Arial"/>
              </a:rPr>
              <a:t>optionally.)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17772" y="64507"/>
            <a:ext cx="1371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5" dirty="0">
                <a:latin typeface="Times New Roman"/>
                <a:cs typeface="Times New Roman"/>
              </a:rPr>
              <a:t>2.7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20" y="2605735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18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4" y="95835"/>
            <a:ext cx="2161540" cy="286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50" dirty="0"/>
              <a:t> </a:t>
            </a:r>
            <a:r>
              <a:rPr dirty="0"/>
              <a:t>Logic</a:t>
            </a:r>
            <a:r>
              <a:rPr spc="-45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dirty="0"/>
              <a:t>Combinational</a:t>
            </a:r>
            <a:r>
              <a:rPr spc="-45" dirty="0"/>
              <a:t> </a:t>
            </a:r>
            <a:r>
              <a:rPr spc="-10" dirty="0"/>
              <a:t>Logic</a:t>
            </a:r>
          </a:p>
          <a:p>
            <a:pPr marL="12700">
              <a:lnSpc>
                <a:spcPts val="790"/>
              </a:lnSpc>
            </a:pPr>
            <a:r>
              <a:rPr sz="700" i="1" dirty="0">
                <a:latin typeface="Tahoma"/>
                <a:cs typeface="Tahoma"/>
              </a:rPr>
              <a:t>In</a:t>
            </a:r>
            <a:r>
              <a:rPr sz="700" i="1" spc="-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Class </a:t>
            </a:r>
            <a:r>
              <a:rPr sz="700" i="1" spc="-10" dirty="0">
                <a:latin typeface="Tahoma"/>
                <a:cs typeface="Tahoma"/>
              </a:rPr>
              <a:t>Exercise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878" y="508692"/>
            <a:ext cx="300355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35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Design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4x2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encoder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using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AND,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OR,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and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NOT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gates.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20" y="2605722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14365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4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4" y="68614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50" dirty="0"/>
              <a:t> </a:t>
            </a:r>
            <a:r>
              <a:rPr dirty="0"/>
              <a:t>Logic</a:t>
            </a:r>
            <a:r>
              <a:rPr spc="-45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dirty="0"/>
              <a:t>Combinational</a:t>
            </a:r>
            <a:r>
              <a:rPr spc="-45" dirty="0"/>
              <a:t> </a:t>
            </a:r>
            <a:r>
              <a:rPr spc="-10" dirty="0"/>
              <a:t>Logic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287" y="263841"/>
            <a:ext cx="2598420" cy="3606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20"/>
              </a:spcBef>
            </a:pPr>
            <a:r>
              <a:rPr sz="700" i="1" dirty="0">
                <a:solidFill>
                  <a:srgbClr val="004479"/>
                </a:solidFill>
                <a:latin typeface="Tahoma"/>
                <a:cs typeface="Tahoma"/>
              </a:rPr>
              <a:t>Combinational</a:t>
            </a:r>
            <a:r>
              <a:rPr sz="700" i="1" spc="-10" dirty="0">
                <a:solidFill>
                  <a:srgbClr val="004479"/>
                </a:solidFill>
                <a:latin typeface="Tahoma"/>
                <a:cs typeface="Tahoma"/>
              </a:rPr>
              <a:t> </a:t>
            </a:r>
            <a:r>
              <a:rPr sz="700" i="1" dirty="0">
                <a:solidFill>
                  <a:srgbClr val="004479"/>
                </a:solidFill>
                <a:latin typeface="Tahoma"/>
                <a:cs typeface="Tahoma"/>
              </a:rPr>
              <a:t>Logic</a:t>
            </a:r>
            <a:r>
              <a:rPr sz="700" i="1" spc="-5" dirty="0">
                <a:solidFill>
                  <a:srgbClr val="004479"/>
                </a:solidFill>
                <a:latin typeface="Tahoma"/>
                <a:cs typeface="Tahoma"/>
              </a:rPr>
              <a:t> </a:t>
            </a:r>
            <a:r>
              <a:rPr sz="700" i="1" dirty="0">
                <a:solidFill>
                  <a:srgbClr val="004479"/>
                </a:solidFill>
                <a:latin typeface="Tahoma"/>
                <a:cs typeface="Tahoma"/>
              </a:rPr>
              <a:t>Design</a:t>
            </a:r>
            <a:r>
              <a:rPr sz="700" i="1" spc="-10" dirty="0">
                <a:solidFill>
                  <a:srgbClr val="004479"/>
                </a:solidFill>
                <a:latin typeface="Tahoma"/>
                <a:cs typeface="Tahoma"/>
              </a:rPr>
              <a:t> </a:t>
            </a:r>
            <a:r>
              <a:rPr sz="700" i="1" dirty="0">
                <a:solidFill>
                  <a:srgbClr val="004479"/>
                </a:solidFill>
                <a:latin typeface="Tahoma"/>
                <a:cs typeface="Tahoma"/>
              </a:rPr>
              <a:t>Process</a:t>
            </a:r>
            <a:r>
              <a:rPr sz="700" i="1" spc="95" dirty="0">
                <a:solidFill>
                  <a:srgbClr val="004479"/>
                </a:solidFill>
                <a:latin typeface="Tahoma"/>
                <a:cs typeface="Tahoma"/>
              </a:rPr>
              <a:t> </a:t>
            </a:r>
            <a:r>
              <a:rPr sz="700" i="1" dirty="0">
                <a:solidFill>
                  <a:srgbClr val="004479"/>
                </a:solidFill>
                <a:latin typeface="Tahoma"/>
                <a:cs typeface="Tahoma"/>
              </a:rPr>
              <a:t>Example:</a:t>
            </a:r>
            <a:r>
              <a:rPr sz="700" i="1" spc="-10" dirty="0">
                <a:solidFill>
                  <a:srgbClr val="004479"/>
                </a:solidFill>
                <a:latin typeface="Tahoma"/>
                <a:cs typeface="Tahoma"/>
              </a:rPr>
              <a:t> </a:t>
            </a:r>
            <a:r>
              <a:rPr sz="700" i="1" dirty="0">
                <a:solidFill>
                  <a:srgbClr val="004479"/>
                </a:solidFill>
                <a:latin typeface="Tahoma"/>
                <a:cs typeface="Tahoma"/>
              </a:rPr>
              <a:t>Three</a:t>
            </a:r>
            <a:r>
              <a:rPr sz="700" i="1" spc="-5" dirty="0">
                <a:solidFill>
                  <a:srgbClr val="004479"/>
                </a:solidFill>
                <a:latin typeface="Tahoma"/>
                <a:cs typeface="Tahoma"/>
              </a:rPr>
              <a:t> </a:t>
            </a:r>
            <a:r>
              <a:rPr sz="700" i="1" dirty="0">
                <a:solidFill>
                  <a:srgbClr val="004479"/>
                </a:solidFill>
                <a:latin typeface="Tahoma"/>
                <a:cs typeface="Tahoma"/>
              </a:rPr>
              <a:t>1s</a:t>
            </a:r>
            <a:r>
              <a:rPr sz="700" i="1" spc="-5" dirty="0">
                <a:solidFill>
                  <a:srgbClr val="004479"/>
                </a:solidFill>
                <a:latin typeface="Tahoma"/>
                <a:cs typeface="Tahoma"/>
              </a:rPr>
              <a:t> </a:t>
            </a:r>
            <a:r>
              <a:rPr sz="700" i="1" spc="-10" dirty="0">
                <a:solidFill>
                  <a:srgbClr val="004479"/>
                </a:solidFill>
                <a:latin typeface="Tahoma"/>
                <a:cs typeface="Tahoma"/>
              </a:rPr>
              <a:t>Detector</a:t>
            </a:r>
            <a:endParaRPr sz="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Problem: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Detect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three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consecutive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1s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7515" y="736799"/>
            <a:ext cx="590550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dirty="0">
                <a:latin typeface="Tahoma"/>
                <a:cs typeface="Tahoma"/>
              </a:rPr>
              <a:t>10101011</a:t>
            </a:r>
            <a:r>
              <a:rPr sz="600" spc="240" dirty="0">
                <a:latin typeface="Tahoma"/>
                <a:cs typeface="Tahoma"/>
              </a:rPr>
              <a:t> </a:t>
            </a:r>
            <a:r>
              <a:rPr sz="600" dirty="0">
                <a:latin typeface="Wingdings"/>
                <a:cs typeface="Wingdings"/>
              </a:rPr>
              <a:t></a:t>
            </a:r>
            <a:r>
              <a:rPr sz="600" spc="285" dirty="0">
                <a:latin typeface="Times New Roman"/>
                <a:cs typeface="Times New Roman"/>
              </a:rPr>
              <a:t> </a:t>
            </a:r>
            <a:r>
              <a:rPr sz="600" spc="-50" dirty="0">
                <a:latin typeface="Tahoma"/>
                <a:cs typeface="Tahoma"/>
              </a:rPr>
              <a:t>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861" y="575260"/>
            <a:ext cx="1054100" cy="3771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750" dirty="0">
                <a:latin typeface="Tahoma"/>
                <a:cs typeface="Tahoma"/>
              </a:rPr>
              <a:t>in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8-bit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input: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abcdefgh</a:t>
            </a:r>
            <a:endParaRPr sz="750">
              <a:latin typeface="Tahoma"/>
              <a:cs typeface="Tahoma"/>
            </a:endParaRPr>
          </a:p>
          <a:p>
            <a:pPr marL="88900" marR="110489" indent="-89535" algn="r">
              <a:lnSpc>
                <a:spcPct val="100000"/>
              </a:lnSpc>
              <a:spcBef>
                <a:spcPts val="180"/>
              </a:spcBef>
              <a:buClr>
                <a:srgbClr val="009192"/>
              </a:buClr>
              <a:buSzPct val="66666"/>
              <a:buFont typeface="Wingdings"/>
              <a:buChar char=""/>
              <a:tabLst>
                <a:tab pos="89535" algn="l"/>
              </a:tabLst>
            </a:pPr>
            <a:r>
              <a:rPr sz="600" dirty="0">
                <a:latin typeface="Tahoma"/>
                <a:cs typeface="Tahoma"/>
              </a:rPr>
              <a:t>000</a:t>
            </a:r>
            <a:r>
              <a:rPr sz="600" b="1" dirty="0">
                <a:latin typeface="Tahoma"/>
                <a:cs typeface="Tahoma"/>
              </a:rPr>
              <a:t>111</a:t>
            </a:r>
            <a:r>
              <a:rPr sz="600" dirty="0">
                <a:latin typeface="Tahoma"/>
                <a:cs typeface="Tahoma"/>
              </a:rPr>
              <a:t>01</a:t>
            </a:r>
            <a:r>
              <a:rPr sz="600" spc="445" dirty="0">
                <a:latin typeface="Tahoma"/>
                <a:cs typeface="Tahoma"/>
              </a:rPr>
              <a:t> </a:t>
            </a:r>
            <a:r>
              <a:rPr sz="600" dirty="0">
                <a:latin typeface="Wingdings"/>
                <a:cs typeface="Wingdings"/>
              </a:rPr>
              <a:t></a:t>
            </a:r>
            <a:r>
              <a:rPr sz="600" spc="275" dirty="0">
                <a:latin typeface="Times New Roman"/>
                <a:cs typeface="Times New Roman"/>
              </a:rPr>
              <a:t> </a:t>
            </a:r>
            <a:r>
              <a:rPr sz="600" spc="-50" dirty="0"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  <a:p>
            <a:pPr marR="110489" algn="r">
              <a:lnSpc>
                <a:spcPct val="100000"/>
              </a:lnSpc>
              <a:spcBef>
                <a:spcPts val="25"/>
              </a:spcBef>
            </a:pPr>
            <a:r>
              <a:rPr sz="600" b="1" dirty="0">
                <a:latin typeface="Tahoma"/>
                <a:cs typeface="Tahoma"/>
              </a:rPr>
              <a:t>111</a:t>
            </a:r>
            <a:r>
              <a:rPr sz="600" dirty="0">
                <a:latin typeface="Tahoma"/>
                <a:cs typeface="Tahoma"/>
              </a:rPr>
              <a:t>10000</a:t>
            </a:r>
            <a:r>
              <a:rPr sz="600" spc="445" dirty="0">
                <a:latin typeface="Tahoma"/>
                <a:cs typeface="Tahoma"/>
              </a:rPr>
              <a:t> </a:t>
            </a:r>
            <a:r>
              <a:rPr sz="600" dirty="0">
                <a:latin typeface="Wingdings"/>
                <a:cs typeface="Wingdings"/>
              </a:rPr>
              <a:t></a:t>
            </a:r>
            <a:r>
              <a:rPr sz="600" spc="280" dirty="0">
                <a:latin typeface="Times New Roman"/>
                <a:cs typeface="Times New Roman"/>
              </a:rPr>
              <a:t> </a:t>
            </a:r>
            <a:r>
              <a:rPr sz="600" spc="-50" dirty="0"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0386" y="925214"/>
            <a:ext cx="1544955" cy="368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3825" indent="-111760">
              <a:lnSpc>
                <a:spcPct val="100000"/>
              </a:lnSpc>
              <a:spcBef>
                <a:spcPts val="270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124460" algn="l"/>
              </a:tabLst>
            </a:pPr>
            <a:r>
              <a:rPr sz="700" b="1" dirty="0">
                <a:latin typeface="Tahoma"/>
                <a:cs typeface="Tahoma"/>
              </a:rPr>
              <a:t>Step</a:t>
            </a:r>
            <a:r>
              <a:rPr sz="700" b="1" spc="-3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1:</a:t>
            </a:r>
            <a:r>
              <a:rPr sz="700" b="1" spc="-15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Capture </a:t>
            </a:r>
            <a:r>
              <a:rPr sz="700" dirty="0">
                <a:latin typeface="Tahoma"/>
                <a:cs typeface="Tahoma"/>
              </a:rPr>
              <a:t>the</a:t>
            </a:r>
            <a:r>
              <a:rPr sz="700" spc="-10" dirty="0">
                <a:latin typeface="Tahoma"/>
                <a:cs typeface="Tahoma"/>
              </a:rPr>
              <a:t> function</a:t>
            </a:r>
            <a:endParaRPr sz="700">
              <a:latin typeface="Tahoma"/>
              <a:cs typeface="Tahoma"/>
            </a:endParaRPr>
          </a:p>
          <a:p>
            <a:pPr marL="279400" lvl="1" indent="-89535">
              <a:lnSpc>
                <a:spcPct val="100000"/>
              </a:lnSpc>
              <a:spcBef>
                <a:spcPts val="180"/>
              </a:spcBef>
              <a:buClr>
                <a:srgbClr val="009192"/>
              </a:buClr>
              <a:buSzPct val="66666"/>
              <a:buFont typeface="Wingdings"/>
              <a:buChar char=""/>
              <a:tabLst>
                <a:tab pos="280035" algn="l"/>
              </a:tabLst>
            </a:pPr>
            <a:r>
              <a:rPr sz="600" dirty="0">
                <a:latin typeface="Tahoma"/>
                <a:cs typeface="Tahoma"/>
              </a:rPr>
              <a:t>Truth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table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or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equation?</a:t>
            </a:r>
            <a:endParaRPr sz="600">
              <a:latin typeface="Tahoma"/>
              <a:cs typeface="Tahoma"/>
            </a:endParaRPr>
          </a:p>
          <a:p>
            <a:pPr marL="368300">
              <a:lnSpc>
                <a:spcPct val="100000"/>
              </a:lnSpc>
              <a:spcBef>
                <a:spcPts val="130"/>
              </a:spcBef>
            </a:pPr>
            <a:r>
              <a:rPr sz="350" dirty="0">
                <a:solidFill>
                  <a:srgbClr val="0A31FF"/>
                </a:solidFill>
                <a:latin typeface="Wingdings"/>
                <a:cs typeface="Wingdings"/>
              </a:rPr>
              <a:t></a:t>
            </a:r>
            <a:r>
              <a:rPr sz="350" spc="245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550" dirty="0">
                <a:latin typeface="Tahoma"/>
                <a:cs typeface="Tahoma"/>
              </a:rPr>
              <a:t>Truth</a:t>
            </a:r>
            <a:r>
              <a:rPr sz="550" spc="-10" dirty="0">
                <a:latin typeface="Tahoma"/>
                <a:cs typeface="Tahoma"/>
              </a:rPr>
              <a:t> </a:t>
            </a:r>
            <a:r>
              <a:rPr sz="550" dirty="0">
                <a:latin typeface="Tahoma"/>
                <a:cs typeface="Tahoma"/>
              </a:rPr>
              <a:t>table</a:t>
            </a:r>
            <a:r>
              <a:rPr sz="550" spc="-15" dirty="0">
                <a:latin typeface="Tahoma"/>
                <a:cs typeface="Tahoma"/>
              </a:rPr>
              <a:t> </a:t>
            </a:r>
            <a:r>
              <a:rPr sz="550" dirty="0">
                <a:latin typeface="Tahoma"/>
                <a:cs typeface="Tahoma"/>
              </a:rPr>
              <a:t>too</a:t>
            </a:r>
            <a:r>
              <a:rPr sz="550" spc="-15" dirty="0">
                <a:latin typeface="Tahoma"/>
                <a:cs typeface="Tahoma"/>
              </a:rPr>
              <a:t> </a:t>
            </a:r>
            <a:r>
              <a:rPr sz="550" dirty="0">
                <a:latin typeface="Tahoma"/>
                <a:cs typeface="Tahoma"/>
              </a:rPr>
              <a:t>big:</a:t>
            </a:r>
            <a:r>
              <a:rPr sz="550" spc="-15" dirty="0">
                <a:latin typeface="Tahoma"/>
                <a:cs typeface="Tahoma"/>
              </a:rPr>
              <a:t> </a:t>
            </a:r>
            <a:r>
              <a:rPr sz="550" dirty="0">
                <a:latin typeface="Tahoma"/>
                <a:cs typeface="Tahoma"/>
              </a:rPr>
              <a:t>2^8=256</a:t>
            </a:r>
            <a:r>
              <a:rPr sz="550" spc="-15" dirty="0">
                <a:latin typeface="Tahoma"/>
                <a:cs typeface="Tahoma"/>
              </a:rPr>
              <a:t> </a:t>
            </a:r>
            <a:r>
              <a:rPr sz="550" spc="-20" dirty="0">
                <a:latin typeface="Tahoma"/>
                <a:cs typeface="Tahoma"/>
              </a:rPr>
              <a:t>rows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0386" y="1357917"/>
            <a:ext cx="1655445" cy="79883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457834">
              <a:lnSpc>
                <a:spcPct val="100000"/>
              </a:lnSpc>
              <a:spcBef>
                <a:spcPts val="200"/>
              </a:spcBef>
            </a:pPr>
            <a:r>
              <a:rPr sz="550" dirty="0">
                <a:latin typeface="Tahoma"/>
                <a:cs typeface="Tahoma"/>
              </a:rPr>
              <a:t>case</a:t>
            </a:r>
            <a:r>
              <a:rPr sz="550" spc="-15" dirty="0">
                <a:latin typeface="Tahoma"/>
                <a:cs typeface="Tahoma"/>
              </a:rPr>
              <a:t> </a:t>
            </a:r>
            <a:r>
              <a:rPr sz="550" dirty="0">
                <a:latin typeface="Tahoma"/>
                <a:cs typeface="Tahoma"/>
              </a:rPr>
              <a:t>of</a:t>
            </a:r>
            <a:r>
              <a:rPr sz="550" spc="-15" dirty="0">
                <a:latin typeface="Tahoma"/>
                <a:cs typeface="Tahoma"/>
              </a:rPr>
              <a:t> </a:t>
            </a:r>
            <a:r>
              <a:rPr sz="550" dirty="0">
                <a:latin typeface="Tahoma"/>
                <a:cs typeface="Tahoma"/>
              </a:rPr>
              <a:t>three</a:t>
            </a:r>
            <a:r>
              <a:rPr sz="550" spc="-10" dirty="0">
                <a:latin typeface="Tahoma"/>
                <a:cs typeface="Tahoma"/>
              </a:rPr>
              <a:t> consecutive</a:t>
            </a:r>
            <a:r>
              <a:rPr sz="550" spc="-15" dirty="0">
                <a:latin typeface="Tahoma"/>
                <a:cs typeface="Tahoma"/>
              </a:rPr>
              <a:t> </a:t>
            </a:r>
            <a:r>
              <a:rPr sz="550" spc="-25" dirty="0">
                <a:latin typeface="Tahoma"/>
                <a:cs typeface="Tahoma"/>
              </a:rPr>
              <a:t>1s</a:t>
            </a:r>
            <a:endParaRPr sz="550">
              <a:latin typeface="Tahoma"/>
              <a:cs typeface="Tahoma"/>
            </a:endParaRPr>
          </a:p>
          <a:p>
            <a:pPr marL="279400" marR="5080" indent="-89535">
              <a:lnSpc>
                <a:spcPct val="103699"/>
              </a:lnSpc>
              <a:spcBef>
                <a:spcPts val="110"/>
              </a:spcBef>
              <a:buClr>
                <a:srgbClr val="009192"/>
              </a:buClr>
              <a:buSzPct val="66666"/>
              <a:buFont typeface="Wingdings"/>
              <a:buChar char=""/>
              <a:tabLst>
                <a:tab pos="280035" algn="l"/>
              </a:tabLst>
            </a:pPr>
            <a:r>
              <a:rPr sz="600" b="1" dirty="0">
                <a:latin typeface="Tahoma"/>
                <a:cs typeface="Tahoma"/>
              </a:rPr>
              <a:t>y</a:t>
            </a:r>
            <a:r>
              <a:rPr sz="600" b="1" spc="20" dirty="0">
                <a:latin typeface="Tahoma"/>
                <a:cs typeface="Tahoma"/>
              </a:rPr>
              <a:t> </a:t>
            </a:r>
            <a:r>
              <a:rPr sz="600" b="1" dirty="0">
                <a:latin typeface="Tahoma"/>
                <a:cs typeface="Tahoma"/>
              </a:rPr>
              <a:t>=</a:t>
            </a:r>
            <a:r>
              <a:rPr sz="600" b="1" spc="25" dirty="0">
                <a:latin typeface="Tahoma"/>
                <a:cs typeface="Tahoma"/>
              </a:rPr>
              <a:t> </a:t>
            </a:r>
            <a:r>
              <a:rPr sz="600" b="1" dirty="0">
                <a:latin typeface="Tahoma"/>
                <a:cs typeface="Tahoma"/>
              </a:rPr>
              <a:t>abc</a:t>
            </a:r>
            <a:r>
              <a:rPr sz="600" b="1" spc="25" dirty="0">
                <a:latin typeface="Tahoma"/>
                <a:cs typeface="Tahoma"/>
              </a:rPr>
              <a:t> </a:t>
            </a:r>
            <a:r>
              <a:rPr sz="600" b="1" dirty="0">
                <a:latin typeface="Tahoma"/>
                <a:cs typeface="Tahoma"/>
              </a:rPr>
              <a:t>+</a:t>
            </a:r>
            <a:r>
              <a:rPr sz="600" b="1" spc="25" dirty="0">
                <a:latin typeface="Tahoma"/>
                <a:cs typeface="Tahoma"/>
              </a:rPr>
              <a:t> </a:t>
            </a:r>
            <a:r>
              <a:rPr sz="600" b="1" dirty="0">
                <a:latin typeface="Tahoma"/>
                <a:cs typeface="Tahoma"/>
              </a:rPr>
              <a:t>bcd</a:t>
            </a:r>
            <a:r>
              <a:rPr sz="600" b="1" spc="25" dirty="0">
                <a:latin typeface="Tahoma"/>
                <a:cs typeface="Tahoma"/>
              </a:rPr>
              <a:t> </a:t>
            </a:r>
            <a:r>
              <a:rPr sz="600" b="1" dirty="0">
                <a:latin typeface="Tahoma"/>
                <a:cs typeface="Tahoma"/>
              </a:rPr>
              <a:t>+</a:t>
            </a:r>
            <a:r>
              <a:rPr sz="600" b="1" spc="25" dirty="0">
                <a:latin typeface="Tahoma"/>
                <a:cs typeface="Tahoma"/>
              </a:rPr>
              <a:t> </a:t>
            </a:r>
            <a:r>
              <a:rPr sz="600" b="1" dirty="0">
                <a:latin typeface="Tahoma"/>
                <a:cs typeface="Tahoma"/>
              </a:rPr>
              <a:t>cde</a:t>
            </a:r>
            <a:r>
              <a:rPr sz="600" b="1" spc="25" dirty="0">
                <a:latin typeface="Tahoma"/>
                <a:cs typeface="Tahoma"/>
              </a:rPr>
              <a:t> </a:t>
            </a:r>
            <a:r>
              <a:rPr sz="600" b="1" dirty="0">
                <a:latin typeface="Tahoma"/>
                <a:cs typeface="Tahoma"/>
              </a:rPr>
              <a:t>+</a:t>
            </a:r>
            <a:r>
              <a:rPr sz="600" b="1" spc="25" dirty="0">
                <a:latin typeface="Tahoma"/>
                <a:cs typeface="Tahoma"/>
              </a:rPr>
              <a:t> </a:t>
            </a:r>
            <a:r>
              <a:rPr sz="600" b="1" dirty="0">
                <a:latin typeface="Tahoma"/>
                <a:cs typeface="Tahoma"/>
              </a:rPr>
              <a:t>def</a:t>
            </a:r>
            <a:r>
              <a:rPr sz="600" b="1" spc="25" dirty="0">
                <a:latin typeface="Tahoma"/>
                <a:cs typeface="Tahoma"/>
              </a:rPr>
              <a:t> </a:t>
            </a:r>
            <a:r>
              <a:rPr sz="600" b="1" dirty="0">
                <a:latin typeface="Tahoma"/>
                <a:cs typeface="Tahoma"/>
              </a:rPr>
              <a:t>+</a:t>
            </a:r>
            <a:r>
              <a:rPr sz="600" b="1" spc="25" dirty="0">
                <a:latin typeface="Tahoma"/>
                <a:cs typeface="Tahoma"/>
              </a:rPr>
              <a:t> </a:t>
            </a:r>
            <a:r>
              <a:rPr sz="600" b="1" dirty="0">
                <a:latin typeface="Tahoma"/>
                <a:cs typeface="Tahoma"/>
              </a:rPr>
              <a:t>efg</a:t>
            </a:r>
            <a:r>
              <a:rPr sz="600" b="1" spc="25" dirty="0">
                <a:latin typeface="Tahoma"/>
                <a:cs typeface="Tahoma"/>
              </a:rPr>
              <a:t> </a:t>
            </a:r>
            <a:r>
              <a:rPr sz="600" b="1" spc="-50" dirty="0">
                <a:latin typeface="Tahoma"/>
                <a:cs typeface="Tahoma"/>
              </a:rPr>
              <a:t>+</a:t>
            </a:r>
            <a:r>
              <a:rPr sz="600" b="1" spc="200" dirty="0">
                <a:latin typeface="Tahoma"/>
                <a:cs typeface="Tahoma"/>
              </a:rPr>
              <a:t> </a:t>
            </a:r>
            <a:r>
              <a:rPr sz="600" b="1" spc="-25" dirty="0">
                <a:latin typeface="Tahoma"/>
                <a:cs typeface="Tahoma"/>
              </a:rPr>
              <a:t>fgh</a:t>
            </a:r>
            <a:endParaRPr sz="600">
              <a:latin typeface="Tahoma"/>
              <a:cs typeface="Tahoma"/>
            </a:endParaRPr>
          </a:p>
          <a:p>
            <a:pPr marL="126364" marR="261620" indent="-114300">
              <a:lnSpc>
                <a:spcPts val="810"/>
              </a:lnSpc>
              <a:spcBef>
                <a:spcPts val="260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124460" algn="l"/>
              </a:tabLst>
            </a:pPr>
            <a:r>
              <a:rPr sz="700" b="1" dirty="0">
                <a:latin typeface="Tahoma"/>
                <a:cs typeface="Tahoma"/>
              </a:rPr>
              <a:t>Step</a:t>
            </a:r>
            <a:r>
              <a:rPr sz="700" b="1" spc="-25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2:</a:t>
            </a:r>
            <a:r>
              <a:rPr sz="700" b="1" spc="-15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Convert </a:t>
            </a:r>
            <a:r>
              <a:rPr sz="700" dirty="0">
                <a:latin typeface="Tahoma"/>
                <a:cs typeface="Tahoma"/>
              </a:rPr>
              <a:t>to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equation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-</a:t>
            </a:r>
            <a:r>
              <a:rPr sz="700" spc="-50" dirty="0">
                <a:latin typeface="Tahoma"/>
                <a:cs typeface="Tahoma"/>
              </a:rPr>
              <a:t>-</a:t>
            </a:r>
            <a:r>
              <a:rPr sz="700" dirty="0">
                <a:latin typeface="Tahoma"/>
                <a:cs typeface="Tahoma"/>
              </a:rPr>
              <a:t> already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spc="-20" dirty="0">
                <a:latin typeface="Tahoma"/>
                <a:cs typeface="Tahoma"/>
              </a:rPr>
              <a:t>done</a:t>
            </a:r>
            <a:endParaRPr sz="700">
              <a:latin typeface="Tahoma"/>
              <a:cs typeface="Tahoma"/>
            </a:endParaRPr>
          </a:p>
          <a:p>
            <a:pPr marL="126364" marR="27940" indent="-114300">
              <a:lnSpc>
                <a:spcPct val="100000"/>
              </a:lnSpc>
              <a:spcBef>
                <a:spcPts val="160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124460" algn="l"/>
              </a:tabLst>
            </a:pPr>
            <a:r>
              <a:rPr sz="700" b="1" dirty="0">
                <a:latin typeface="Tahoma"/>
                <a:cs typeface="Tahoma"/>
              </a:rPr>
              <a:t>Step</a:t>
            </a:r>
            <a:r>
              <a:rPr sz="700" b="1" spc="-20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3:</a:t>
            </a:r>
            <a:r>
              <a:rPr sz="700" b="1" spc="5" dirty="0">
                <a:latin typeface="Tahoma"/>
                <a:cs typeface="Tahoma"/>
              </a:rPr>
              <a:t> </a:t>
            </a:r>
            <a:r>
              <a:rPr sz="700" b="1" dirty="0">
                <a:latin typeface="Tahoma"/>
                <a:cs typeface="Tahoma"/>
              </a:rPr>
              <a:t>Implement</a:t>
            </a:r>
            <a:r>
              <a:rPr sz="700" b="1" spc="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as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gate-</a:t>
            </a:r>
            <a:r>
              <a:rPr sz="700" spc="-10" dirty="0">
                <a:latin typeface="Tahoma"/>
                <a:cs typeface="Tahoma"/>
              </a:rPr>
              <a:t>based circuit</a:t>
            </a:r>
            <a:endParaRPr sz="7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91187" y="1283780"/>
            <a:ext cx="150431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50" dirty="0">
                <a:solidFill>
                  <a:srgbClr val="0A31FF"/>
                </a:solidFill>
                <a:latin typeface="Wingdings"/>
                <a:cs typeface="Wingdings"/>
              </a:rPr>
              <a:t></a:t>
            </a:r>
            <a:r>
              <a:rPr sz="350" spc="254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550" dirty="0">
                <a:latin typeface="Tahoma"/>
                <a:cs typeface="Tahoma"/>
              </a:rPr>
              <a:t>Equation:</a:t>
            </a:r>
            <a:r>
              <a:rPr sz="550" spc="-15" dirty="0">
                <a:latin typeface="Tahoma"/>
                <a:cs typeface="Tahoma"/>
              </a:rPr>
              <a:t> </a:t>
            </a:r>
            <a:r>
              <a:rPr sz="550" spc="-10" dirty="0">
                <a:latin typeface="Tahoma"/>
                <a:cs typeface="Tahoma"/>
              </a:rPr>
              <a:t>create </a:t>
            </a:r>
            <a:r>
              <a:rPr sz="550" dirty="0">
                <a:latin typeface="Tahoma"/>
                <a:cs typeface="Tahoma"/>
              </a:rPr>
              <a:t>terms</a:t>
            </a:r>
            <a:r>
              <a:rPr sz="550" spc="-15" dirty="0">
                <a:latin typeface="Tahoma"/>
                <a:cs typeface="Tahoma"/>
              </a:rPr>
              <a:t> </a:t>
            </a:r>
            <a:r>
              <a:rPr sz="550" dirty="0">
                <a:latin typeface="Tahoma"/>
                <a:cs typeface="Tahoma"/>
              </a:rPr>
              <a:t>for</a:t>
            </a:r>
            <a:r>
              <a:rPr sz="550" spc="-10" dirty="0">
                <a:latin typeface="Tahoma"/>
                <a:cs typeface="Tahoma"/>
              </a:rPr>
              <a:t> </a:t>
            </a:r>
            <a:r>
              <a:rPr sz="550" dirty="0">
                <a:latin typeface="Tahoma"/>
                <a:cs typeface="Tahoma"/>
              </a:rPr>
              <a:t>each</a:t>
            </a:r>
            <a:r>
              <a:rPr sz="550" spc="-10" dirty="0">
                <a:latin typeface="Tahoma"/>
                <a:cs typeface="Tahoma"/>
              </a:rPr>
              <a:t> </a:t>
            </a:r>
            <a:r>
              <a:rPr sz="550" dirty="0">
                <a:latin typeface="Tahoma"/>
                <a:cs typeface="Tahoma"/>
              </a:rPr>
              <a:t>possible</a:t>
            </a:r>
            <a:r>
              <a:rPr sz="550" spc="340" dirty="0">
                <a:latin typeface="Tahoma"/>
                <a:cs typeface="Tahoma"/>
              </a:rPr>
              <a:t> </a:t>
            </a:r>
            <a:r>
              <a:rPr sz="750" spc="-75" baseline="-38888" dirty="0">
                <a:latin typeface="Arial"/>
                <a:cs typeface="Arial"/>
              </a:rPr>
              <a:t>a</a:t>
            </a:r>
            <a:endParaRPr sz="750" baseline="-38888" dirty="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694423" y="1192913"/>
            <a:ext cx="48260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i="1" spc="-5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11970" y="1252303"/>
            <a:ext cx="48260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i="1" spc="-5" dirty="0">
                <a:solidFill>
                  <a:srgbClr val="5CA75F"/>
                </a:solidFill>
                <a:latin typeface="Times New Roman"/>
                <a:cs typeface="Times New Roman"/>
              </a:rPr>
              <a:t>a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159C7233-1877-48E8-AB8F-54438A7FD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481" y="1107720"/>
            <a:ext cx="1533536" cy="12858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32" y="2605735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14366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5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3" y="68614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50" dirty="0"/>
              <a:t> </a:t>
            </a:r>
            <a:r>
              <a:rPr dirty="0"/>
              <a:t>Logic</a:t>
            </a:r>
            <a:r>
              <a:rPr spc="-45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dirty="0"/>
              <a:t>Combinational</a:t>
            </a:r>
            <a:r>
              <a:rPr spc="-45" dirty="0"/>
              <a:t> </a:t>
            </a:r>
            <a:r>
              <a:rPr spc="-10" dirty="0"/>
              <a:t>Logic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286" y="263841"/>
            <a:ext cx="2683510" cy="384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20"/>
              </a:spcBef>
            </a:pPr>
            <a:r>
              <a:rPr sz="700" i="1" dirty="0">
                <a:solidFill>
                  <a:srgbClr val="004479"/>
                </a:solidFill>
                <a:latin typeface="Tahoma"/>
                <a:cs typeface="Tahoma"/>
              </a:rPr>
              <a:t>Combinational</a:t>
            </a:r>
            <a:r>
              <a:rPr sz="700" i="1" spc="-20" dirty="0">
                <a:solidFill>
                  <a:srgbClr val="004479"/>
                </a:solidFill>
                <a:latin typeface="Tahoma"/>
                <a:cs typeface="Tahoma"/>
              </a:rPr>
              <a:t> </a:t>
            </a:r>
            <a:r>
              <a:rPr sz="700" i="1" dirty="0">
                <a:solidFill>
                  <a:srgbClr val="004479"/>
                </a:solidFill>
                <a:latin typeface="Tahoma"/>
                <a:cs typeface="Tahoma"/>
              </a:rPr>
              <a:t>Logic</a:t>
            </a:r>
            <a:r>
              <a:rPr sz="700" i="1" spc="-10" dirty="0">
                <a:solidFill>
                  <a:srgbClr val="004479"/>
                </a:solidFill>
                <a:latin typeface="Tahoma"/>
                <a:cs typeface="Tahoma"/>
              </a:rPr>
              <a:t> </a:t>
            </a:r>
            <a:r>
              <a:rPr sz="700" i="1" dirty="0">
                <a:solidFill>
                  <a:srgbClr val="004479"/>
                </a:solidFill>
                <a:latin typeface="Tahoma"/>
                <a:cs typeface="Tahoma"/>
              </a:rPr>
              <a:t>Design</a:t>
            </a:r>
            <a:r>
              <a:rPr sz="700" i="1" spc="-10" dirty="0">
                <a:solidFill>
                  <a:srgbClr val="004479"/>
                </a:solidFill>
                <a:latin typeface="Tahoma"/>
                <a:cs typeface="Tahoma"/>
              </a:rPr>
              <a:t> </a:t>
            </a:r>
            <a:r>
              <a:rPr sz="700" i="1" dirty="0">
                <a:solidFill>
                  <a:srgbClr val="004479"/>
                </a:solidFill>
                <a:latin typeface="Tahoma"/>
                <a:cs typeface="Tahoma"/>
              </a:rPr>
              <a:t>Process</a:t>
            </a:r>
            <a:r>
              <a:rPr sz="700" i="1" spc="90" dirty="0">
                <a:solidFill>
                  <a:srgbClr val="004479"/>
                </a:solidFill>
                <a:latin typeface="Tahoma"/>
                <a:cs typeface="Tahoma"/>
              </a:rPr>
              <a:t> </a:t>
            </a:r>
            <a:r>
              <a:rPr sz="700" i="1" dirty="0">
                <a:solidFill>
                  <a:srgbClr val="004479"/>
                </a:solidFill>
                <a:latin typeface="Tahoma"/>
                <a:cs typeface="Tahoma"/>
              </a:rPr>
              <a:t>Example:</a:t>
            </a:r>
            <a:r>
              <a:rPr sz="700" i="1" spc="-10" dirty="0">
                <a:solidFill>
                  <a:srgbClr val="004479"/>
                </a:solidFill>
                <a:latin typeface="Tahoma"/>
                <a:cs typeface="Tahoma"/>
              </a:rPr>
              <a:t> </a:t>
            </a:r>
            <a:r>
              <a:rPr sz="700" i="1" dirty="0">
                <a:solidFill>
                  <a:srgbClr val="004479"/>
                </a:solidFill>
                <a:latin typeface="Tahoma"/>
                <a:cs typeface="Tahoma"/>
              </a:rPr>
              <a:t>Number</a:t>
            </a:r>
            <a:r>
              <a:rPr sz="700" i="1" spc="-10" dirty="0">
                <a:solidFill>
                  <a:srgbClr val="004479"/>
                </a:solidFill>
                <a:latin typeface="Tahoma"/>
                <a:cs typeface="Tahoma"/>
              </a:rPr>
              <a:t> </a:t>
            </a:r>
            <a:r>
              <a:rPr sz="700" i="1" dirty="0">
                <a:solidFill>
                  <a:srgbClr val="004479"/>
                </a:solidFill>
                <a:latin typeface="Tahoma"/>
                <a:cs typeface="Tahoma"/>
              </a:rPr>
              <a:t>of</a:t>
            </a:r>
            <a:r>
              <a:rPr sz="700" i="1" spc="-10" dirty="0">
                <a:solidFill>
                  <a:srgbClr val="004479"/>
                </a:solidFill>
                <a:latin typeface="Tahoma"/>
                <a:cs typeface="Tahoma"/>
              </a:rPr>
              <a:t> </a:t>
            </a:r>
            <a:r>
              <a:rPr sz="700" i="1" dirty="0">
                <a:solidFill>
                  <a:srgbClr val="004479"/>
                </a:solidFill>
                <a:latin typeface="Tahoma"/>
                <a:cs typeface="Tahoma"/>
              </a:rPr>
              <a:t>1s</a:t>
            </a:r>
            <a:r>
              <a:rPr sz="700" i="1" spc="-5" dirty="0">
                <a:solidFill>
                  <a:srgbClr val="004479"/>
                </a:solidFill>
                <a:latin typeface="Tahoma"/>
                <a:cs typeface="Tahoma"/>
              </a:rPr>
              <a:t> </a:t>
            </a:r>
            <a:r>
              <a:rPr sz="700" i="1" spc="-10" dirty="0">
                <a:solidFill>
                  <a:srgbClr val="004479"/>
                </a:solidFill>
                <a:latin typeface="Tahoma"/>
                <a:cs typeface="Tahoma"/>
              </a:rPr>
              <a:t>Count</a:t>
            </a:r>
            <a:endParaRPr sz="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0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5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Problem: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Output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in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binary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on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862" y="623760"/>
            <a:ext cx="1739264" cy="10941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4600"/>
              </a:lnSpc>
              <a:spcBef>
                <a:spcPts val="85"/>
              </a:spcBef>
            </a:pPr>
            <a:r>
              <a:rPr sz="900" dirty="0">
                <a:latin typeface="Tahoma"/>
                <a:cs typeface="Tahoma"/>
              </a:rPr>
              <a:t>two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outputs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yz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number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1s </a:t>
            </a:r>
            <a:r>
              <a:rPr sz="900" dirty="0">
                <a:latin typeface="Tahoma"/>
                <a:cs typeface="Tahoma"/>
              </a:rPr>
              <a:t>on</a:t>
            </a:r>
            <a:r>
              <a:rPr sz="900" spc="4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three</a:t>
            </a:r>
            <a:r>
              <a:rPr sz="900" spc="4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inputs</a:t>
            </a:r>
            <a:endParaRPr sz="900">
              <a:latin typeface="Tahoma"/>
              <a:cs typeface="Tahoma"/>
            </a:endParaRPr>
          </a:p>
          <a:p>
            <a:pPr marL="323850" indent="-89535">
              <a:lnSpc>
                <a:spcPct val="100000"/>
              </a:lnSpc>
              <a:spcBef>
                <a:spcPts val="145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324485" algn="l"/>
              </a:tabLst>
            </a:pPr>
            <a:r>
              <a:rPr sz="700" dirty="0">
                <a:latin typeface="Tahoma"/>
                <a:cs typeface="Tahoma"/>
              </a:rPr>
              <a:t>010 </a:t>
            </a:r>
            <a:r>
              <a:rPr sz="700" dirty="0">
                <a:latin typeface="Wingdings"/>
                <a:cs typeface="Wingdings"/>
              </a:rPr>
              <a:t>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ahoma"/>
                <a:cs typeface="Tahoma"/>
              </a:rPr>
              <a:t>01</a:t>
            </a:r>
            <a:r>
              <a:rPr sz="700" spc="43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101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Wingdings"/>
                <a:cs typeface="Wingdings"/>
              </a:rPr>
              <a:t>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ahoma"/>
                <a:cs typeface="Tahoma"/>
              </a:rPr>
              <a:t>10</a:t>
            </a:r>
            <a:r>
              <a:rPr sz="700" spc="434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000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Wingdings"/>
                <a:cs typeface="Wingdings"/>
              </a:rPr>
              <a:t>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25" dirty="0">
                <a:latin typeface="Tahoma"/>
                <a:cs typeface="Tahoma"/>
              </a:rPr>
              <a:t>00</a:t>
            </a:r>
            <a:endParaRPr sz="700">
              <a:latin typeface="Tahoma"/>
              <a:cs typeface="Tahoma"/>
            </a:endParaRPr>
          </a:p>
          <a:p>
            <a:pPr marL="168275" indent="-111760">
              <a:lnSpc>
                <a:spcPct val="100000"/>
              </a:lnSpc>
              <a:spcBef>
                <a:spcPts val="220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168910" algn="l"/>
              </a:tabLst>
            </a:pPr>
            <a:r>
              <a:rPr sz="750" b="1" dirty="0">
                <a:latin typeface="Tahoma"/>
                <a:cs typeface="Tahoma"/>
              </a:rPr>
              <a:t>Step</a:t>
            </a:r>
            <a:r>
              <a:rPr sz="750" b="1" spc="35" dirty="0">
                <a:latin typeface="Tahoma"/>
                <a:cs typeface="Tahoma"/>
              </a:rPr>
              <a:t> </a:t>
            </a:r>
            <a:r>
              <a:rPr sz="750" b="1" dirty="0">
                <a:latin typeface="Tahoma"/>
                <a:cs typeface="Tahoma"/>
              </a:rPr>
              <a:t>1:</a:t>
            </a:r>
            <a:r>
              <a:rPr sz="750" b="1" spc="40" dirty="0">
                <a:latin typeface="Tahoma"/>
                <a:cs typeface="Tahoma"/>
              </a:rPr>
              <a:t> </a:t>
            </a:r>
            <a:r>
              <a:rPr sz="750" b="1" dirty="0">
                <a:latin typeface="Tahoma"/>
                <a:cs typeface="Tahoma"/>
              </a:rPr>
              <a:t>Capture</a:t>
            </a:r>
            <a:r>
              <a:rPr sz="750" b="1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function</a:t>
            </a:r>
            <a:endParaRPr sz="750">
              <a:latin typeface="Tahoma"/>
              <a:cs typeface="Tahoma"/>
            </a:endParaRPr>
          </a:p>
          <a:p>
            <a:pPr marL="323850" lvl="1" indent="-89535">
              <a:lnSpc>
                <a:spcPct val="100000"/>
              </a:lnSpc>
              <a:spcBef>
                <a:spcPts val="185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324485" algn="l"/>
              </a:tabLst>
            </a:pPr>
            <a:r>
              <a:rPr sz="700" dirty="0">
                <a:latin typeface="Tahoma"/>
                <a:cs typeface="Tahoma"/>
              </a:rPr>
              <a:t>Truth</a:t>
            </a:r>
            <a:r>
              <a:rPr sz="700" spc="-2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table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or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equation?</a:t>
            </a:r>
            <a:endParaRPr sz="700">
              <a:latin typeface="Tahoma"/>
              <a:cs typeface="Tahoma"/>
            </a:endParaRPr>
          </a:p>
          <a:p>
            <a:pPr marL="413384">
              <a:lnSpc>
                <a:spcPct val="100000"/>
              </a:lnSpc>
              <a:spcBef>
                <a:spcPts val="175"/>
              </a:spcBef>
            </a:pPr>
            <a:r>
              <a:rPr sz="400" dirty="0">
                <a:solidFill>
                  <a:srgbClr val="0A31FF"/>
                </a:solidFill>
                <a:latin typeface="Wingdings"/>
                <a:cs typeface="Wingdings"/>
              </a:rPr>
              <a:t></a:t>
            </a:r>
            <a:r>
              <a:rPr sz="400" spc="245" dirty="0">
                <a:solidFill>
                  <a:srgbClr val="0A31FF"/>
                </a:solidFill>
                <a:latin typeface="Times New Roman"/>
                <a:cs typeface="Times New Roman"/>
              </a:rPr>
              <a:t> </a:t>
            </a:r>
            <a:r>
              <a:rPr sz="600" dirty="0">
                <a:latin typeface="Tahoma"/>
                <a:cs typeface="Tahoma"/>
              </a:rPr>
              <a:t>Truth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table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is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straightforward</a:t>
            </a:r>
            <a:endParaRPr sz="600">
              <a:latin typeface="Tahoma"/>
              <a:cs typeface="Tahoma"/>
            </a:endParaRPr>
          </a:p>
          <a:p>
            <a:pPr marL="168275" marR="264160" indent="-168910" algn="r">
              <a:lnSpc>
                <a:spcPct val="100000"/>
              </a:lnSpc>
              <a:spcBef>
                <a:spcPts val="220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168910" algn="l"/>
              </a:tabLst>
            </a:pPr>
            <a:r>
              <a:rPr sz="750" b="1" dirty="0">
                <a:latin typeface="Tahoma"/>
                <a:cs typeface="Tahoma"/>
              </a:rPr>
              <a:t>Step</a:t>
            </a:r>
            <a:r>
              <a:rPr sz="750" b="1" spc="35" dirty="0">
                <a:latin typeface="Tahoma"/>
                <a:cs typeface="Tahoma"/>
              </a:rPr>
              <a:t> </a:t>
            </a:r>
            <a:r>
              <a:rPr sz="750" b="1" dirty="0">
                <a:latin typeface="Tahoma"/>
                <a:cs typeface="Tahoma"/>
              </a:rPr>
              <a:t>2:</a:t>
            </a:r>
            <a:r>
              <a:rPr sz="750" b="1" spc="35" dirty="0">
                <a:latin typeface="Tahoma"/>
                <a:cs typeface="Tahoma"/>
              </a:rPr>
              <a:t> </a:t>
            </a:r>
            <a:r>
              <a:rPr sz="750" b="1" dirty="0">
                <a:latin typeface="Tahoma"/>
                <a:cs typeface="Tahoma"/>
              </a:rPr>
              <a:t>Convert</a:t>
            </a:r>
            <a:r>
              <a:rPr sz="750" b="1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equation</a:t>
            </a:r>
            <a:endParaRPr sz="750">
              <a:latin typeface="Tahoma"/>
              <a:cs typeface="Tahoma"/>
            </a:endParaRPr>
          </a:p>
          <a:p>
            <a:pPr marL="88900" marR="274955" lvl="1" indent="-89535" algn="r">
              <a:lnSpc>
                <a:spcPct val="100000"/>
              </a:lnSpc>
              <a:spcBef>
                <a:spcPts val="185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89535" algn="l"/>
              </a:tabLst>
            </a:pPr>
            <a:r>
              <a:rPr sz="700" dirty="0">
                <a:latin typeface="Tahoma"/>
                <a:cs typeface="Tahoma"/>
              </a:rPr>
              <a:t>y = a’bc + ab’c + abc’ + </a:t>
            </a:r>
            <a:r>
              <a:rPr sz="700" spc="-25" dirty="0">
                <a:latin typeface="Tahoma"/>
                <a:cs typeface="Tahoma"/>
              </a:rPr>
              <a:t>abc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0387" y="1692422"/>
            <a:ext cx="1539875" cy="41719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79400" indent="-89535">
              <a:lnSpc>
                <a:spcPct val="100000"/>
              </a:lnSpc>
              <a:spcBef>
                <a:spcPts val="270"/>
              </a:spcBef>
              <a:buClr>
                <a:srgbClr val="009192"/>
              </a:buClr>
              <a:buSzPct val="71428"/>
              <a:buFont typeface="Wingdings"/>
              <a:buChar char=""/>
              <a:tabLst>
                <a:tab pos="280035" algn="l"/>
              </a:tabLst>
            </a:pPr>
            <a:r>
              <a:rPr sz="700" dirty="0">
                <a:latin typeface="Tahoma"/>
                <a:cs typeface="Tahoma"/>
              </a:rPr>
              <a:t>z = a’b’c + a’bc’ + ab’c’ + </a:t>
            </a:r>
            <a:r>
              <a:rPr sz="700" spc="-25" dirty="0">
                <a:latin typeface="Tahoma"/>
                <a:cs typeface="Tahoma"/>
              </a:rPr>
              <a:t>abc</a:t>
            </a:r>
            <a:endParaRPr sz="700">
              <a:latin typeface="Tahoma"/>
              <a:cs typeface="Tahoma"/>
            </a:endParaRPr>
          </a:p>
          <a:p>
            <a:pPr marL="126364" marR="5080" indent="-114300">
              <a:lnSpc>
                <a:spcPct val="104800"/>
              </a:lnSpc>
              <a:spcBef>
                <a:spcPts val="180"/>
              </a:spcBef>
            </a:pPr>
            <a:r>
              <a:rPr sz="550" dirty="0">
                <a:solidFill>
                  <a:srgbClr val="FF2800"/>
                </a:solidFill>
                <a:latin typeface="Wingdings"/>
                <a:cs typeface="Wingdings"/>
              </a:rPr>
              <a:t></a:t>
            </a:r>
            <a:r>
              <a:rPr sz="550" spc="290" dirty="0">
                <a:solidFill>
                  <a:srgbClr val="FF2800"/>
                </a:solidFill>
                <a:latin typeface="Times New Roman"/>
                <a:cs typeface="Times New Roman"/>
              </a:rPr>
              <a:t> </a:t>
            </a:r>
            <a:r>
              <a:rPr sz="750" b="1" dirty="0">
                <a:latin typeface="Tahoma"/>
                <a:cs typeface="Tahoma"/>
              </a:rPr>
              <a:t>Step</a:t>
            </a:r>
            <a:r>
              <a:rPr sz="750" b="1" spc="30" dirty="0">
                <a:latin typeface="Tahoma"/>
                <a:cs typeface="Tahoma"/>
              </a:rPr>
              <a:t> </a:t>
            </a:r>
            <a:r>
              <a:rPr sz="750" b="1" dirty="0">
                <a:latin typeface="Tahoma"/>
                <a:cs typeface="Tahoma"/>
              </a:rPr>
              <a:t>3:</a:t>
            </a:r>
            <a:r>
              <a:rPr sz="750" b="1" spc="50" dirty="0">
                <a:latin typeface="Tahoma"/>
                <a:cs typeface="Tahoma"/>
              </a:rPr>
              <a:t> </a:t>
            </a:r>
            <a:r>
              <a:rPr sz="750" b="1" dirty="0">
                <a:latin typeface="Tahoma"/>
                <a:cs typeface="Tahoma"/>
              </a:rPr>
              <a:t>Implement</a:t>
            </a:r>
            <a:r>
              <a:rPr sz="750" b="1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as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spc="-20" dirty="0">
                <a:latin typeface="Tahoma"/>
                <a:cs typeface="Tahoma"/>
              </a:rPr>
              <a:t>gate- </a:t>
            </a:r>
            <a:r>
              <a:rPr sz="750" dirty="0">
                <a:latin typeface="Tahoma"/>
                <a:cs typeface="Tahoma"/>
              </a:rPr>
              <a:t>based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circuit</a:t>
            </a:r>
            <a:endParaRPr sz="75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716229" y="1600432"/>
            <a:ext cx="728980" cy="892175"/>
            <a:chOff x="2716229" y="1600432"/>
            <a:chExt cx="728980" cy="892175"/>
          </a:xfrm>
        </p:grpSpPr>
        <p:sp>
          <p:nvSpPr>
            <p:cNvPr id="15" name="object 15"/>
            <p:cNvSpPr/>
            <p:nvPr/>
          </p:nvSpPr>
          <p:spPr>
            <a:xfrm>
              <a:off x="3232394" y="1943779"/>
              <a:ext cx="209550" cy="207645"/>
            </a:xfrm>
            <a:custGeom>
              <a:avLst/>
              <a:gdLst/>
              <a:ahLst/>
              <a:cxnLst/>
              <a:rect l="l" t="t" r="r" b="b"/>
              <a:pathLst>
                <a:path w="209550" h="207644">
                  <a:moveTo>
                    <a:pt x="209020" y="102654"/>
                  </a:moveTo>
                  <a:lnTo>
                    <a:pt x="198950" y="118996"/>
                  </a:lnTo>
                  <a:lnTo>
                    <a:pt x="164749" y="154950"/>
                  </a:lnTo>
                  <a:lnTo>
                    <a:pt x="100427" y="190903"/>
                  </a:lnTo>
                  <a:lnTo>
                    <a:pt x="0" y="207245"/>
                  </a:lnTo>
                  <a:lnTo>
                    <a:pt x="5140" y="204007"/>
                  </a:lnTo>
                  <a:lnTo>
                    <a:pt x="16450" y="190055"/>
                  </a:lnTo>
                  <a:lnTo>
                    <a:pt x="27760" y="159035"/>
                  </a:lnTo>
                  <a:lnTo>
                    <a:pt x="32901" y="104591"/>
                  </a:lnTo>
                  <a:lnTo>
                    <a:pt x="32901" y="102654"/>
                  </a:lnTo>
                  <a:lnTo>
                    <a:pt x="27760" y="48209"/>
                  </a:lnTo>
                  <a:lnTo>
                    <a:pt x="16450" y="17189"/>
                  </a:lnTo>
                  <a:lnTo>
                    <a:pt x="5140" y="3238"/>
                  </a:lnTo>
                  <a:lnTo>
                    <a:pt x="0" y="0"/>
                  </a:lnTo>
                  <a:lnTo>
                    <a:pt x="100427" y="16039"/>
                  </a:lnTo>
                  <a:lnTo>
                    <a:pt x="164749" y="51327"/>
                  </a:lnTo>
                  <a:lnTo>
                    <a:pt x="198950" y="86614"/>
                  </a:lnTo>
                  <a:lnTo>
                    <a:pt x="209020" y="102654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5273" y="1600432"/>
              <a:ext cx="243652" cy="21528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720357" y="1656110"/>
              <a:ext cx="541655" cy="347980"/>
            </a:xfrm>
            <a:custGeom>
              <a:avLst/>
              <a:gdLst/>
              <a:ahLst/>
              <a:cxnLst/>
              <a:rect l="l" t="t" r="r" b="b"/>
              <a:pathLst>
                <a:path w="541654" h="347980">
                  <a:moveTo>
                    <a:pt x="0" y="0"/>
                  </a:moveTo>
                  <a:lnTo>
                    <a:pt x="97089" y="618"/>
                  </a:lnTo>
                </a:path>
                <a:path w="541654" h="347980">
                  <a:moveTo>
                    <a:pt x="0" y="51966"/>
                  </a:moveTo>
                  <a:lnTo>
                    <a:pt x="97089" y="52584"/>
                  </a:lnTo>
                </a:path>
                <a:path w="541654" h="347980">
                  <a:moveTo>
                    <a:pt x="367331" y="51966"/>
                  </a:moveTo>
                  <a:lnTo>
                    <a:pt x="471841" y="51966"/>
                  </a:lnTo>
                  <a:lnTo>
                    <a:pt x="471841" y="347678"/>
                  </a:lnTo>
                  <a:lnTo>
                    <a:pt x="541102" y="347678"/>
                  </a:lnTo>
                </a:path>
                <a:path w="541654" h="347980">
                  <a:moveTo>
                    <a:pt x="0" y="103932"/>
                  </a:moveTo>
                  <a:lnTo>
                    <a:pt x="128009" y="104551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17446" y="1642500"/>
              <a:ext cx="31115" cy="81280"/>
            </a:xfrm>
            <a:custGeom>
              <a:avLst/>
              <a:gdLst/>
              <a:ahLst/>
              <a:cxnLst/>
              <a:rect l="l" t="t" r="r" b="b"/>
              <a:pathLst>
                <a:path w="31114" h="81280">
                  <a:moveTo>
                    <a:pt x="0" y="66504"/>
                  </a:moveTo>
                  <a:lnTo>
                    <a:pt x="0" y="58474"/>
                  </a:lnTo>
                  <a:lnTo>
                    <a:pt x="6921" y="51966"/>
                  </a:lnTo>
                  <a:lnTo>
                    <a:pt x="15460" y="51966"/>
                  </a:lnTo>
                  <a:lnTo>
                    <a:pt x="23998" y="51966"/>
                  </a:lnTo>
                  <a:lnTo>
                    <a:pt x="30920" y="58474"/>
                  </a:lnTo>
                  <a:lnTo>
                    <a:pt x="30920" y="66504"/>
                  </a:lnTo>
                  <a:lnTo>
                    <a:pt x="30920" y="74533"/>
                  </a:lnTo>
                  <a:lnTo>
                    <a:pt x="23998" y="81042"/>
                  </a:lnTo>
                  <a:lnTo>
                    <a:pt x="6921" y="81042"/>
                  </a:lnTo>
                  <a:lnTo>
                    <a:pt x="0" y="74533"/>
                  </a:lnTo>
                  <a:lnTo>
                    <a:pt x="0" y="66504"/>
                  </a:lnTo>
                  <a:close/>
                </a:path>
                <a:path w="31114" h="81280">
                  <a:moveTo>
                    <a:pt x="0" y="14538"/>
                  </a:moveTo>
                  <a:lnTo>
                    <a:pt x="0" y="6508"/>
                  </a:lnTo>
                  <a:lnTo>
                    <a:pt x="6921" y="0"/>
                  </a:lnTo>
                  <a:lnTo>
                    <a:pt x="15460" y="0"/>
                  </a:lnTo>
                  <a:lnTo>
                    <a:pt x="23998" y="0"/>
                  </a:lnTo>
                  <a:lnTo>
                    <a:pt x="30920" y="6508"/>
                  </a:lnTo>
                  <a:lnTo>
                    <a:pt x="30920" y="14538"/>
                  </a:lnTo>
                  <a:lnTo>
                    <a:pt x="30920" y="22567"/>
                  </a:lnTo>
                  <a:lnTo>
                    <a:pt x="23998" y="29076"/>
                  </a:lnTo>
                  <a:lnTo>
                    <a:pt x="6921" y="29076"/>
                  </a:lnTo>
                  <a:lnTo>
                    <a:pt x="0" y="22567"/>
                  </a:lnTo>
                  <a:lnTo>
                    <a:pt x="0" y="14538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48366" y="1831805"/>
              <a:ext cx="237490" cy="207010"/>
            </a:xfrm>
            <a:custGeom>
              <a:avLst/>
              <a:gdLst/>
              <a:ahLst/>
              <a:cxnLst/>
              <a:rect l="l" t="t" r="r" b="b"/>
              <a:pathLst>
                <a:path w="237489" h="207010">
                  <a:moveTo>
                    <a:pt x="0" y="206627"/>
                  </a:moveTo>
                  <a:lnTo>
                    <a:pt x="77013" y="206627"/>
                  </a:lnTo>
                  <a:lnTo>
                    <a:pt x="116561" y="206627"/>
                  </a:lnTo>
                  <a:lnTo>
                    <a:pt x="131131" y="206627"/>
                  </a:lnTo>
                  <a:lnTo>
                    <a:pt x="133213" y="206627"/>
                  </a:lnTo>
                  <a:lnTo>
                    <a:pt x="173937" y="198480"/>
                  </a:lnTo>
                  <a:lnTo>
                    <a:pt x="207059" y="176212"/>
                  </a:lnTo>
                  <a:lnTo>
                    <a:pt x="229322" y="143082"/>
                  </a:lnTo>
                  <a:lnTo>
                    <a:pt x="237466" y="102348"/>
                  </a:lnTo>
                  <a:lnTo>
                    <a:pt x="229322" y="62730"/>
                  </a:lnTo>
                  <a:lnTo>
                    <a:pt x="207059" y="30173"/>
                  </a:lnTo>
                  <a:lnTo>
                    <a:pt x="173937" y="8116"/>
                  </a:lnTo>
                  <a:lnTo>
                    <a:pt x="133213" y="0"/>
                  </a:lnTo>
                  <a:lnTo>
                    <a:pt x="56199" y="0"/>
                  </a:lnTo>
                  <a:lnTo>
                    <a:pt x="16651" y="0"/>
                  </a:lnTo>
                  <a:lnTo>
                    <a:pt x="2081" y="0"/>
                  </a:lnTo>
                  <a:lnTo>
                    <a:pt x="0" y="0"/>
                  </a:lnTo>
                  <a:lnTo>
                    <a:pt x="0" y="206627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20357" y="1883771"/>
              <a:ext cx="545465" cy="503555"/>
            </a:xfrm>
            <a:custGeom>
              <a:avLst/>
              <a:gdLst/>
              <a:ahLst/>
              <a:cxnLst/>
              <a:rect l="l" t="t" r="r" b="b"/>
              <a:pathLst>
                <a:path w="545464" h="503555">
                  <a:moveTo>
                    <a:pt x="0" y="0"/>
                  </a:moveTo>
                  <a:lnTo>
                    <a:pt x="97089" y="618"/>
                  </a:lnTo>
                </a:path>
                <a:path w="545464" h="503555">
                  <a:moveTo>
                    <a:pt x="0" y="52584"/>
                  </a:moveTo>
                  <a:lnTo>
                    <a:pt x="129864" y="53202"/>
                  </a:lnTo>
                </a:path>
                <a:path w="545464" h="503555">
                  <a:moveTo>
                    <a:pt x="367331" y="52584"/>
                  </a:moveTo>
                  <a:lnTo>
                    <a:pt x="434737" y="52584"/>
                  </a:lnTo>
                  <a:lnTo>
                    <a:pt x="434737" y="149093"/>
                  </a:lnTo>
                  <a:lnTo>
                    <a:pt x="545431" y="149093"/>
                  </a:lnTo>
                </a:path>
                <a:path w="545464" h="503555">
                  <a:moveTo>
                    <a:pt x="367331" y="502957"/>
                  </a:moveTo>
                  <a:lnTo>
                    <a:pt x="471841" y="502957"/>
                  </a:lnTo>
                  <a:lnTo>
                    <a:pt x="471841" y="207245"/>
                  </a:lnTo>
                  <a:lnTo>
                    <a:pt x="541102" y="207245"/>
                  </a:lnTo>
                </a:path>
                <a:path w="545464" h="503555">
                  <a:moveTo>
                    <a:pt x="367331" y="274677"/>
                  </a:moveTo>
                  <a:lnTo>
                    <a:pt x="434737" y="274677"/>
                  </a:lnTo>
                  <a:lnTo>
                    <a:pt x="434737" y="180025"/>
                  </a:lnTo>
                  <a:lnTo>
                    <a:pt x="545431" y="180025"/>
                  </a:lnTo>
                </a:path>
                <a:path w="545464" h="503555">
                  <a:moveTo>
                    <a:pt x="0" y="104550"/>
                  </a:moveTo>
                  <a:lnTo>
                    <a:pt x="97089" y="105169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17446" y="1868305"/>
              <a:ext cx="31115" cy="133985"/>
            </a:xfrm>
            <a:custGeom>
              <a:avLst/>
              <a:gdLst/>
              <a:ahLst/>
              <a:cxnLst/>
              <a:rect l="l" t="t" r="r" b="b"/>
              <a:pathLst>
                <a:path w="31114" h="133985">
                  <a:moveTo>
                    <a:pt x="0" y="119089"/>
                  </a:moveTo>
                  <a:lnTo>
                    <a:pt x="0" y="111059"/>
                  </a:lnTo>
                  <a:lnTo>
                    <a:pt x="6921" y="104551"/>
                  </a:lnTo>
                  <a:lnTo>
                    <a:pt x="15460" y="104551"/>
                  </a:lnTo>
                  <a:lnTo>
                    <a:pt x="23998" y="104551"/>
                  </a:lnTo>
                  <a:lnTo>
                    <a:pt x="30920" y="111059"/>
                  </a:lnTo>
                  <a:lnTo>
                    <a:pt x="30920" y="119089"/>
                  </a:lnTo>
                  <a:lnTo>
                    <a:pt x="30920" y="127118"/>
                  </a:lnTo>
                  <a:lnTo>
                    <a:pt x="23998" y="133627"/>
                  </a:lnTo>
                  <a:lnTo>
                    <a:pt x="6921" y="133627"/>
                  </a:lnTo>
                  <a:lnTo>
                    <a:pt x="0" y="127118"/>
                  </a:lnTo>
                  <a:lnTo>
                    <a:pt x="0" y="119089"/>
                  </a:lnTo>
                  <a:close/>
                </a:path>
                <a:path w="31114" h="133985">
                  <a:moveTo>
                    <a:pt x="0" y="14538"/>
                  </a:moveTo>
                  <a:lnTo>
                    <a:pt x="0" y="6509"/>
                  </a:lnTo>
                  <a:lnTo>
                    <a:pt x="6921" y="0"/>
                  </a:lnTo>
                  <a:lnTo>
                    <a:pt x="15460" y="0"/>
                  </a:lnTo>
                  <a:lnTo>
                    <a:pt x="23998" y="0"/>
                  </a:lnTo>
                  <a:lnTo>
                    <a:pt x="30920" y="6509"/>
                  </a:lnTo>
                  <a:lnTo>
                    <a:pt x="30920" y="14538"/>
                  </a:lnTo>
                  <a:lnTo>
                    <a:pt x="30920" y="22567"/>
                  </a:lnTo>
                  <a:lnTo>
                    <a:pt x="23998" y="29076"/>
                  </a:lnTo>
                  <a:lnTo>
                    <a:pt x="6921" y="29076"/>
                  </a:lnTo>
                  <a:lnTo>
                    <a:pt x="0" y="22567"/>
                  </a:lnTo>
                  <a:lnTo>
                    <a:pt x="0" y="14538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48366" y="2056372"/>
              <a:ext cx="237490" cy="207010"/>
            </a:xfrm>
            <a:custGeom>
              <a:avLst/>
              <a:gdLst/>
              <a:ahLst/>
              <a:cxnLst/>
              <a:rect l="l" t="t" r="r" b="b"/>
              <a:pathLst>
                <a:path w="237489" h="207010">
                  <a:moveTo>
                    <a:pt x="0" y="206627"/>
                  </a:moveTo>
                  <a:lnTo>
                    <a:pt x="77013" y="206627"/>
                  </a:lnTo>
                  <a:lnTo>
                    <a:pt x="116561" y="206627"/>
                  </a:lnTo>
                  <a:lnTo>
                    <a:pt x="131131" y="206627"/>
                  </a:lnTo>
                  <a:lnTo>
                    <a:pt x="133213" y="206627"/>
                  </a:lnTo>
                  <a:lnTo>
                    <a:pt x="173937" y="198480"/>
                  </a:lnTo>
                  <a:lnTo>
                    <a:pt x="207059" y="176212"/>
                  </a:lnTo>
                  <a:lnTo>
                    <a:pt x="229322" y="143082"/>
                  </a:lnTo>
                  <a:lnTo>
                    <a:pt x="237466" y="102348"/>
                  </a:lnTo>
                  <a:lnTo>
                    <a:pt x="229322" y="62730"/>
                  </a:lnTo>
                  <a:lnTo>
                    <a:pt x="207059" y="30173"/>
                  </a:lnTo>
                  <a:lnTo>
                    <a:pt x="173937" y="8116"/>
                  </a:lnTo>
                  <a:lnTo>
                    <a:pt x="133213" y="0"/>
                  </a:lnTo>
                  <a:lnTo>
                    <a:pt x="56199" y="0"/>
                  </a:lnTo>
                  <a:lnTo>
                    <a:pt x="16651" y="0"/>
                  </a:lnTo>
                  <a:lnTo>
                    <a:pt x="2081" y="0"/>
                  </a:lnTo>
                  <a:lnTo>
                    <a:pt x="0" y="0"/>
                  </a:lnTo>
                  <a:lnTo>
                    <a:pt x="0" y="206627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20357" y="2108338"/>
              <a:ext cx="128270" cy="105410"/>
            </a:xfrm>
            <a:custGeom>
              <a:avLst/>
              <a:gdLst/>
              <a:ahLst/>
              <a:cxnLst/>
              <a:rect l="l" t="t" r="r" b="b"/>
              <a:pathLst>
                <a:path w="128269" h="105410">
                  <a:moveTo>
                    <a:pt x="0" y="0"/>
                  </a:moveTo>
                  <a:lnTo>
                    <a:pt x="128009" y="618"/>
                  </a:lnTo>
                </a:path>
                <a:path w="128269" h="105410">
                  <a:moveTo>
                    <a:pt x="0" y="51966"/>
                  </a:moveTo>
                  <a:lnTo>
                    <a:pt x="97089" y="52584"/>
                  </a:lnTo>
                </a:path>
                <a:path w="128269" h="105410">
                  <a:moveTo>
                    <a:pt x="0" y="104551"/>
                  </a:moveTo>
                  <a:lnTo>
                    <a:pt x="97089" y="105169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17446" y="2144839"/>
              <a:ext cx="31115" cy="81915"/>
            </a:xfrm>
            <a:custGeom>
              <a:avLst/>
              <a:gdLst/>
              <a:ahLst/>
              <a:cxnLst/>
              <a:rect l="l" t="t" r="r" b="b"/>
              <a:pathLst>
                <a:path w="31114" h="81914">
                  <a:moveTo>
                    <a:pt x="0" y="67122"/>
                  </a:moveTo>
                  <a:lnTo>
                    <a:pt x="0" y="59093"/>
                  </a:lnTo>
                  <a:lnTo>
                    <a:pt x="6921" y="52584"/>
                  </a:lnTo>
                  <a:lnTo>
                    <a:pt x="15460" y="52584"/>
                  </a:lnTo>
                  <a:lnTo>
                    <a:pt x="23998" y="52584"/>
                  </a:lnTo>
                  <a:lnTo>
                    <a:pt x="30920" y="59093"/>
                  </a:lnTo>
                  <a:lnTo>
                    <a:pt x="30920" y="67122"/>
                  </a:lnTo>
                  <a:lnTo>
                    <a:pt x="30920" y="75152"/>
                  </a:lnTo>
                  <a:lnTo>
                    <a:pt x="23998" y="81661"/>
                  </a:lnTo>
                  <a:lnTo>
                    <a:pt x="6921" y="81661"/>
                  </a:lnTo>
                  <a:lnTo>
                    <a:pt x="0" y="75152"/>
                  </a:lnTo>
                  <a:lnTo>
                    <a:pt x="0" y="67122"/>
                  </a:lnTo>
                  <a:close/>
                </a:path>
                <a:path w="31114" h="81914">
                  <a:moveTo>
                    <a:pt x="0" y="14538"/>
                  </a:moveTo>
                  <a:lnTo>
                    <a:pt x="0" y="6509"/>
                  </a:lnTo>
                  <a:lnTo>
                    <a:pt x="6921" y="0"/>
                  </a:lnTo>
                  <a:lnTo>
                    <a:pt x="15460" y="0"/>
                  </a:lnTo>
                  <a:lnTo>
                    <a:pt x="23998" y="0"/>
                  </a:lnTo>
                  <a:lnTo>
                    <a:pt x="30920" y="6509"/>
                  </a:lnTo>
                  <a:lnTo>
                    <a:pt x="30920" y="14538"/>
                  </a:lnTo>
                  <a:lnTo>
                    <a:pt x="30920" y="22567"/>
                  </a:lnTo>
                  <a:lnTo>
                    <a:pt x="23998" y="29076"/>
                  </a:lnTo>
                  <a:lnTo>
                    <a:pt x="6921" y="29076"/>
                  </a:lnTo>
                  <a:lnTo>
                    <a:pt x="0" y="22567"/>
                  </a:lnTo>
                  <a:lnTo>
                    <a:pt x="0" y="14538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48366" y="2282178"/>
              <a:ext cx="237490" cy="207645"/>
            </a:xfrm>
            <a:custGeom>
              <a:avLst/>
              <a:gdLst/>
              <a:ahLst/>
              <a:cxnLst/>
              <a:rect l="l" t="t" r="r" b="b"/>
              <a:pathLst>
                <a:path w="237489" h="207644">
                  <a:moveTo>
                    <a:pt x="0" y="207245"/>
                  </a:moveTo>
                  <a:lnTo>
                    <a:pt x="77013" y="207245"/>
                  </a:lnTo>
                  <a:lnTo>
                    <a:pt x="116561" y="207245"/>
                  </a:lnTo>
                  <a:lnTo>
                    <a:pt x="131131" y="207245"/>
                  </a:lnTo>
                  <a:lnTo>
                    <a:pt x="133213" y="207245"/>
                  </a:lnTo>
                  <a:lnTo>
                    <a:pt x="173937" y="199104"/>
                  </a:lnTo>
                  <a:lnTo>
                    <a:pt x="207059" y="176982"/>
                  </a:lnTo>
                  <a:lnTo>
                    <a:pt x="229322" y="144327"/>
                  </a:lnTo>
                  <a:lnTo>
                    <a:pt x="237466" y="104591"/>
                  </a:lnTo>
                  <a:lnTo>
                    <a:pt x="229322" y="63735"/>
                  </a:lnTo>
                  <a:lnTo>
                    <a:pt x="207059" y="30505"/>
                  </a:lnTo>
                  <a:lnTo>
                    <a:pt x="173937" y="8171"/>
                  </a:lnTo>
                  <a:lnTo>
                    <a:pt x="133213" y="0"/>
                  </a:lnTo>
                  <a:lnTo>
                    <a:pt x="56199" y="0"/>
                  </a:lnTo>
                  <a:lnTo>
                    <a:pt x="16651" y="0"/>
                  </a:lnTo>
                  <a:lnTo>
                    <a:pt x="2081" y="0"/>
                  </a:lnTo>
                  <a:lnTo>
                    <a:pt x="0" y="0"/>
                  </a:lnTo>
                  <a:lnTo>
                    <a:pt x="0" y="207245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20357" y="2334762"/>
              <a:ext cx="128270" cy="105410"/>
            </a:xfrm>
            <a:custGeom>
              <a:avLst/>
              <a:gdLst/>
              <a:ahLst/>
              <a:cxnLst/>
              <a:rect l="l" t="t" r="r" b="b"/>
              <a:pathLst>
                <a:path w="128269" h="105410">
                  <a:moveTo>
                    <a:pt x="0" y="0"/>
                  </a:moveTo>
                  <a:lnTo>
                    <a:pt x="128009" y="618"/>
                  </a:lnTo>
                </a:path>
                <a:path w="128269" h="105410">
                  <a:moveTo>
                    <a:pt x="0" y="51965"/>
                  </a:moveTo>
                  <a:lnTo>
                    <a:pt x="128009" y="52584"/>
                  </a:lnTo>
                </a:path>
                <a:path w="128269" h="105410">
                  <a:moveTo>
                    <a:pt x="0" y="104551"/>
                  </a:moveTo>
                  <a:lnTo>
                    <a:pt x="128009" y="105169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60658" y="1603197"/>
            <a:ext cx="615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a</a:t>
            </a:r>
            <a:endParaRPr sz="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60658" y="2052952"/>
            <a:ext cx="615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a</a:t>
            </a:r>
            <a:endParaRPr sz="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58184" y="2103062"/>
            <a:ext cx="61594" cy="15811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5875" marR="5080" indent="-3810">
              <a:lnSpc>
                <a:spcPct val="72300"/>
              </a:lnSpc>
              <a:spcBef>
                <a:spcPts val="270"/>
              </a:spcBef>
            </a:pPr>
            <a:r>
              <a:rPr sz="500" spc="-50" dirty="0">
                <a:latin typeface="Arial"/>
                <a:cs typeface="Arial"/>
              </a:rPr>
              <a:t>b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c</a:t>
            </a:r>
            <a:endParaRPr sz="5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60658" y="2281851"/>
            <a:ext cx="615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a</a:t>
            </a:r>
            <a:endParaRPr sz="5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58184" y="2331341"/>
            <a:ext cx="61594" cy="15811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5875" marR="5080" indent="-3810">
              <a:lnSpc>
                <a:spcPct val="72300"/>
              </a:lnSpc>
              <a:spcBef>
                <a:spcPts val="270"/>
              </a:spcBef>
            </a:pPr>
            <a:r>
              <a:rPr sz="500" spc="-50" dirty="0">
                <a:latin typeface="Arial"/>
                <a:cs typeface="Arial"/>
              </a:rPr>
              <a:t>b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c</a:t>
            </a:r>
            <a:endParaRPr sz="5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24693" y="1962011"/>
            <a:ext cx="7937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u="sng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5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z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853556" y="1756582"/>
            <a:ext cx="518795" cy="577850"/>
            <a:chOff x="1853556" y="1756582"/>
            <a:chExt cx="518795" cy="577850"/>
          </a:xfrm>
        </p:grpSpPr>
        <p:sp>
          <p:nvSpPr>
            <p:cNvPr id="34" name="object 34"/>
            <p:cNvSpPr/>
            <p:nvPr/>
          </p:nvSpPr>
          <p:spPr>
            <a:xfrm>
              <a:off x="1857683" y="1774271"/>
              <a:ext cx="510540" cy="503555"/>
            </a:xfrm>
            <a:custGeom>
              <a:avLst/>
              <a:gdLst/>
              <a:ahLst/>
              <a:cxnLst/>
              <a:rect l="l" t="t" r="r" b="b"/>
              <a:pathLst>
                <a:path w="510539" h="503555">
                  <a:moveTo>
                    <a:pt x="369187" y="276534"/>
                  </a:moveTo>
                  <a:lnTo>
                    <a:pt x="378462" y="277153"/>
                  </a:lnTo>
                </a:path>
                <a:path w="510539" h="503555">
                  <a:moveTo>
                    <a:pt x="0" y="0"/>
                  </a:moveTo>
                  <a:lnTo>
                    <a:pt x="100181" y="618"/>
                  </a:lnTo>
                </a:path>
                <a:path w="510539" h="503555">
                  <a:moveTo>
                    <a:pt x="0" y="51966"/>
                  </a:moveTo>
                  <a:lnTo>
                    <a:pt x="132956" y="52584"/>
                  </a:lnTo>
                </a:path>
                <a:path w="510539" h="503555">
                  <a:moveTo>
                    <a:pt x="371042" y="51966"/>
                  </a:moveTo>
                  <a:lnTo>
                    <a:pt x="434737" y="51966"/>
                  </a:lnTo>
                  <a:lnTo>
                    <a:pt x="434737" y="228279"/>
                  </a:lnTo>
                  <a:lnTo>
                    <a:pt x="510182" y="228279"/>
                  </a:lnTo>
                </a:path>
                <a:path w="510539" h="503555">
                  <a:moveTo>
                    <a:pt x="371042" y="502957"/>
                  </a:moveTo>
                  <a:lnTo>
                    <a:pt x="436592" y="502957"/>
                  </a:lnTo>
                  <a:lnTo>
                    <a:pt x="436592" y="326644"/>
                  </a:lnTo>
                  <a:lnTo>
                    <a:pt x="506472" y="326644"/>
                  </a:lnTo>
                </a:path>
                <a:path w="510539" h="503555">
                  <a:moveTo>
                    <a:pt x="0" y="104551"/>
                  </a:moveTo>
                  <a:lnTo>
                    <a:pt x="131101" y="105169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57865" y="1758805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14538"/>
                  </a:moveTo>
                  <a:lnTo>
                    <a:pt x="0" y="6509"/>
                  </a:lnTo>
                  <a:lnTo>
                    <a:pt x="6506" y="0"/>
                  </a:lnTo>
                  <a:lnTo>
                    <a:pt x="14532" y="0"/>
                  </a:lnTo>
                  <a:lnTo>
                    <a:pt x="22558" y="0"/>
                  </a:lnTo>
                  <a:lnTo>
                    <a:pt x="29065" y="6509"/>
                  </a:lnTo>
                  <a:lnTo>
                    <a:pt x="29065" y="14538"/>
                  </a:lnTo>
                  <a:lnTo>
                    <a:pt x="29065" y="22567"/>
                  </a:lnTo>
                  <a:lnTo>
                    <a:pt x="22558" y="29076"/>
                  </a:lnTo>
                  <a:lnTo>
                    <a:pt x="6506" y="29076"/>
                  </a:lnTo>
                  <a:lnTo>
                    <a:pt x="0" y="22567"/>
                  </a:lnTo>
                  <a:lnTo>
                    <a:pt x="0" y="14538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57683" y="1998839"/>
              <a:ext cx="131445" cy="104775"/>
            </a:xfrm>
            <a:custGeom>
              <a:avLst/>
              <a:gdLst/>
              <a:ahLst/>
              <a:cxnLst/>
              <a:rect l="l" t="t" r="r" b="b"/>
              <a:pathLst>
                <a:path w="131444" h="104775">
                  <a:moveTo>
                    <a:pt x="0" y="0"/>
                  </a:moveTo>
                  <a:lnTo>
                    <a:pt x="131101" y="618"/>
                  </a:lnTo>
                </a:path>
                <a:path w="131444" h="104775">
                  <a:moveTo>
                    <a:pt x="0" y="51966"/>
                  </a:moveTo>
                  <a:lnTo>
                    <a:pt x="100181" y="52585"/>
                  </a:lnTo>
                </a:path>
                <a:path w="131444" h="104775">
                  <a:moveTo>
                    <a:pt x="0" y="103932"/>
                  </a:moveTo>
                  <a:lnTo>
                    <a:pt x="131101" y="104551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57865" y="2035339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14538"/>
                  </a:moveTo>
                  <a:lnTo>
                    <a:pt x="0" y="6508"/>
                  </a:lnTo>
                  <a:lnTo>
                    <a:pt x="6506" y="0"/>
                  </a:lnTo>
                  <a:lnTo>
                    <a:pt x="14532" y="0"/>
                  </a:lnTo>
                  <a:lnTo>
                    <a:pt x="22558" y="0"/>
                  </a:lnTo>
                  <a:lnTo>
                    <a:pt x="29065" y="6508"/>
                  </a:lnTo>
                  <a:lnTo>
                    <a:pt x="29065" y="14538"/>
                  </a:lnTo>
                  <a:lnTo>
                    <a:pt x="29065" y="22567"/>
                  </a:lnTo>
                  <a:lnTo>
                    <a:pt x="22558" y="29076"/>
                  </a:lnTo>
                  <a:lnTo>
                    <a:pt x="6506" y="29076"/>
                  </a:lnTo>
                  <a:lnTo>
                    <a:pt x="0" y="22567"/>
                  </a:lnTo>
                  <a:lnTo>
                    <a:pt x="0" y="14538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57683" y="2224643"/>
              <a:ext cx="131445" cy="105410"/>
            </a:xfrm>
            <a:custGeom>
              <a:avLst/>
              <a:gdLst/>
              <a:ahLst/>
              <a:cxnLst/>
              <a:rect l="l" t="t" r="r" b="b"/>
              <a:pathLst>
                <a:path w="131444" h="105410">
                  <a:moveTo>
                    <a:pt x="0" y="0"/>
                  </a:moveTo>
                  <a:lnTo>
                    <a:pt x="131101" y="618"/>
                  </a:lnTo>
                </a:path>
                <a:path w="131444" h="105410">
                  <a:moveTo>
                    <a:pt x="0" y="104551"/>
                  </a:moveTo>
                  <a:lnTo>
                    <a:pt x="131101" y="105169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800459" y="1719502"/>
            <a:ext cx="615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a</a:t>
            </a:r>
            <a:endParaRPr sz="5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97985" y="1768994"/>
            <a:ext cx="64135" cy="6096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5875" marR="6985" indent="-3810">
              <a:lnSpc>
                <a:spcPct val="72300"/>
              </a:lnSpc>
              <a:spcBef>
                <a:spcPts val="270"/>
              </a:spcBef>
            </a:pPr>
            <a:r>
              <a:rPr sz="500" spc="-50" dirty="0">
                <a:latin typeface="Arial"/>
                <a:cs typeface="Arial"/>
              </a:rPr>
              <a:t>b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c</a:t>
            </a:r>
            <a:endParaRPr sz="500">
              <a:latin typeface="Arial"/>
              <a:cs typeface="Arial"/>
            </a:endParaRPr>
          </a:p>
          <a:p>
            <a:pPr marL="14604">
              <a:lnSpc>
                <a:spcPts val="500"/>
              </a:lnSpc>
              <a:spcBef>
                <a:spcPts val="335"/>
              </a:spcBef>
            </a:pPr>
            <a:r>
              <a:rPr sz="500" dirty="0">
                <a:latin typeface="Arial"/>
                <a:cs typeface="Arial"/>
              </a:rPr>
              <a:t>a</a:t>
            </a:r>
            <a:endParaRPr sz="500">
              <a:latin typeface="Arial"/>
              <a:cs typeface="Arial"/>
            </a:endParaRPr>
          </a:p>
          <a:p>
            <a:pPr marL="15875" marR="6985" indent="-3810">
              <a:lnSpc>
                <a:spcPct val="69800"/>
              </a:lnSpc>
              <a:spcBef>
                <a:spcPts val="85"/>
              </a:spcBef>
            </a:pPr>
            <a:r>
              <a:rPr sz="500" spc="-50" dirty="0">
                <a:latin typeface="Arial"/>
                <a:cs typeface="Arial"/>
              </a:rPr>
              <a:t>b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c</a:t>
            </a:r>
            <a:endParaRPr sz="500">
              <a:latin typeface="Arial"/>
              <a:cs typeface="Arial"/>
            </a:endParaRPr>
          </a:p>
          <a:p>
            <a:pPr marL="12700" marR="5080" indent="1905">
              <a:lnSpc>
                <a:spcPct val="137200"/>
              </a:lnSpc>
              <a:spcBef>
                <a:spcPts val="150"/>
              </a:spcBef>
            </a:pPr>
            <a:r>
              <a:rPr sz="500" spc="-50" dirty="0">
                <a:latin typeface="Arial"/>
                <a:cs typeface="Arial"/>
              </a:rPr>
              <a:t>a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b</a:t>
            </a:r>
            <a:endParaRPr sz="5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19615" y="1653307"/>
            <a:ext cx="227965" cy="38227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54940" marR="32384" indent="-3810">
              <a:lnSpc>
                <a:spcPct val="69800"/>
              </a:lnSpc>
              <a:spcBef>
                <a:spcPts val="285"/>
              </a:spcBef>
            </a:pPr>
            <a:r>
              <a:rPr sz="500" spc="-50" dirty="0">
                <a:latin typeface="Arial"/>
                <a:cs typeface="Arial"/>
              </a:rPr>
              <a:t>b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c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Arial"/>
              <a:cs typeface="Arial"/>
            </a:endParaRPr>
          </a:p>
          <a:p>
            <a:pPr marL="151130" marR="30480" indent="1905">
              <a:lnSpc>
                <a:spcPct val="67400"/>
              </a:lnSpc>
            </a:pPr>
            <a:r>
              <a:rPr sz="500" spc="-50" dirty="0">
                <a:latin typeface="Arial"/>
                <a:cs typeface="Arial"/>
              </a:rPr>
              <a:t>a</a:t>
            </a:r>
            <a:r>
              <a:rPr sz="500" spc="20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b</a:t>
            </a:r>
            <a:endParaRPr sz="500">
              <a:latin typeface="Arial"/>
              <a:cs typeface="Arial"/>
            </a:endParaRPr>
          </a:p>
          <a:p>
            <a:pPr marL="38100">
              <a:lnSpc>
                <a:spcPts val="420"/>
              </a:lnSpc>
            </a:pPr>
            <a:r>
              <a:rPr sz="750" baseline="-22222" dirty="0">
                <a:latin typeface="Arial"/>
                <a:cs typeface="Arial"/>
              </a:rPr>
              <a:t>y</a:t>
            </a:r>
            <a:r>
              <a:rPr sz="750" spc="284" baseline="-22222" dirty="0">
                <a:latin typeface="Arial"/>
                <a:cs typeface="Arial"/>
              </a:rPr>
              <a:t>  </a:t>
            </a:r>
            <a:r>
              <a:rPr sz="500" spc="-60" dirty="0">
                <a:latin typeface="Arial"/>
                <a:cs typeface="Arial"/>
              </a:rPr>
              <a:t>c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-4156" y="0"/>
            <a:ext cx="3575050" cy="2685415"/>
            <a:chOff x="-4156" y="0"/>
            <a:chExt cx="3575050" cy="2685415"/>
          </a:xfrm>
        </p:grpSpPr>
        <p:sp>
          <p:nvSpPr>
            <p:cNvPr id="43" name="object 43"/>
            <p:cNvSpPr/>
            <p:nvPr/>
          </p:nvSpPr>
          <p:spPr>
            <a:xfrm>
              <a:off x="2226870" y="2050805"/>
              <a:ext cx="378460" cy="635"/>
            </a:xfrm>
            <a:custGeom>
              <a:avLst/>
              <a:gdLst/>
              <a:ahLst/>
              <a:cxnLst/>
              <a:rect l="l" t="t" r="r" b="b"/>
              <a:pathLst>
                <a:path w="378460" h="635">
                  <a:moveTo>
                    <a:pt x="0" y="0"/>
                  </a:moveTo>
                  <a:lnTo>
                    <a:pt x="139140" y="619"/>
                  </a:lnTo>
                </a:path>
                <a:path w="378460" h="635">
                  <a:moveTo>
                    <a:pt x="318477" y="0"/>
                  </a:moveTo>
                  <a:lnTo>
                    <a:pt x="378462" y="619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988785" y="1722305"/>
              <a:ext cx="238125" cy="657225"/>
            </a:xfrm>
            <a:custGeom>
              <a:avLst/>
              <a:gdLst/>
              <a:ahLst/>
              <a:cxnLst/>
              <a:rect l="l" t="t" r="r" b="b"/>
              <a:pathLst>
                <a:path w="238125" h="657225">
                  <a:moveTo>
                    <a:pt x="0" y="206627"/>
                  </a:moveTo>
                  <a:lnTo>
                    <a:pt x="77214" y="206627"/>
                  </a:lnTo>
                  <a:lnTo>
                    <a:pt x="116865" y="206627"/>
                  </a:lnTo>
                  <a:lnTo>
                    <a:pt x="131473" y="206627"/>
                  </a:lnTo>
                  <a:lnTo>
                    <a:pt x="133560" y="206627"/>
                  </a:lnTo>
                  <a:lnTo>
                    <a:pt x="174390" y="198480"/>
                  </a:lnTo>
                  <a:lnTo>
                    <a:pt x="207598" y="176212"/>
                  </a:lnTo>
                  <a:lnTo>
                    <a:pt x="229919" y="143082"/>
                  </a:lnTo>
                  <a:lnTo>
                    <a:pt x="238085" y="102348"/>
                  </a:lnTo>
                  <a:lnTo>
                    <a:pt x="229919" y="62730"/>
                  </a:lnTo>
                  <a:lnTo>
                    <a:pt x="207598" y="30173"/>
                  </a:lnTo>
                  <a:lnTo>
                    <a:pt x="174390" y="8116"/>
                  </a:lnTo>
                  <a:lnTo>
                    <a:pt x="133560" y="0"/>
                  </a:lnTo>
                  <a:lnTo>
                    <a:pt x="56345" y="0"/>
                  </a:lnTo>
                  <a:lnTo>
                    <a:pt x="16695" y="0"/>
                  </a:lnTo>
                  <a:lnTo>
                    <a:pt x="2086" y="0"/>
                  </a:lnTo>
                  <a:lnTo>
                    <a:pt x="0" y="0"/>
                  </a:lnTo>
                  <a:lnTo>
                    <a:pt x="0" y="206627"/>
                  </a:lnTo>
                  <a:close/>
                </a:path>
                <a:path w="238125" h="657225">
                  <a:moveTo>
                    <a:pt x="0" y="431195"/>
                  </a:moveTo>
                  <a:lnTo>
                    <a:pt x="77214" y="431195"/>
                  </a:lnTo>
                  <a:lnTo>
                    <a:pt x="116865" y="431195"/>
                  </a:lnTo>
                  <a:lnTo>
                    <a:pt x="131473" y="431195"/>
                  </a:lnTo>
                  <a:lnTo>
                    <a:pt x="133560" y="431195"/>
                  </a:lnTo>
                  <a:lnTo>
                    <a:pt x="174390" y="423023"/>
                  </a:lnTo>
                  <a:lnTo>
                    <a:pt x="207598" y="400689"/>
                  </a:lnTo>
                  <a:lnTo>
                    <a:pt x="229919" y="367459"/>
                  </a:lnTo>
                  <a:lnTo>
                    <a:pt x="238085" y="326603"/>
                  </a:lnTo>
                  <a:lnTo>
                    <a:pt x="229919" y="286867"/>
                  </a:lnTo>
                  <a:lnTo>
                    <a:pt x="207598" y="254213"/>
                  </a:lnTo>
                  <a:lnTo>
                    <a:pt x="174390" y="232090"/>
                  </a:lnTo>
                  <a:lnTo>
                    <a:pt x="133560" y="223949"/>
                  </a:lnTo>
                  <a:lnTo>
                    <a:pt x="56345" y="223949"/>
                  </a:lnTo>
                  <a:lnTo>
                    <a:pt x="16695" y="223949"/>
                  </a:lnTo>
                  <a:lnTo>
                    <a:pt x="2086" y="223949"/>
                  </a:lnTo>
                  <a:lnTo>
                    <a:pt x="0" y="223949"/>
                  </a:lnTo>
                  <a:lnTo>
                    <a:pt x="0" y="431195"/>
                  </a:lnTo>
                  <a:close/>
                </a:path>
                <a:path w="238125" h="657225">
                  <a:moveTo>
                    <a:pt x="0" y="656999"/>
                  </a:moveTo>
                  <a:lnTo>
                    <a:pt x="77214" y="656999"/>
                  </a:lnTo>
                  <a:lnTo>
                    <a:pt x="116865" y="656999"/>
                  </a:lnTo>
                  <a:lnTo>
                    <a:pt x="131473" y="656999"/>
                  </a:lnTo>
                  <a:lnTo>
                    <a:pt x="133560" y="656999"/>
                  </a:lnTo>
                  <a:lnTo>
                    <a:pt x="174390" y="648883"/>
                  </a:lnTo>
                  <a:lnTo>
                    <a:pt x="207598" y="626826"/>
                  </a:lnTo>
                  <a:lnTo>
                    <a:pt x="229919" y="594269"/>
                  </a:lnTo>
                  <a:lnTo>
                    <a:pt x="238085" y="554651"/>
                  </a:lnTo>
                  <a:lnTo>
                    <a:pt x="229919" y="513917"/>
                  </a:lnTo>
                  <a:lnTo>
                    <a:pt x="207598" y="480787"/>
                  </a:lnTo>
                  <a:lnTo>
                    <a:pt x="174390" y="458519"/>
                  </a:lnTo>
                  <a:lnTo>
                    <a:pt x="133560" y="450372"/>
                  </a:lnTo>
                  <a:lnTo>
                    <a:pt x="56345" y="450372"/>
                  </a:lnTo>
                  <a:lnTo>
                    <a:pt x="16695" y="450372"/>
                  </a:lnTo>
                  <a:lnTo>
                    <a:pt x="2086" y="450372"/>
                  </a:lnTo>
                  <a:lnTo>
                    <a:pt x="0" y="450372"/>
                  </a:lnTo>
                  <a:lnTo>
                    <a:pt x="0" y="656999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35091" y="1948109"/>
              <a:ext cx="208915" cy="207645"/>
            </a:xfrm>
            <a:custGeom>
              <a:avLst/>
              <a:gdLst/>
              <a:ahLst/>
              <a:cxnLst/>
              <a:rect l="l" t="t" r="r" b="b"/>
              <a:pathLst>
                <a:path w="208914" h="207644">
                  <a:moveTo>
                    <a:pt x="0" y="0"/>
                  </a:moveTo>
                  <a:lnTo>
                    <a:pt x="5125" y="3238"/>
                  </a:lnTo>
                  <a:lnTo>
                    <a:pt x="16402" y="17190"/>
                  </a:lnTo>
                  <a:lnTo>
                    <a:pt x="27678" y="48210"/>
                  </a:lnTo>
                  <a:lnTo>
                    <a:pt x="32804" y="102655"/>
                  </a:lnTo>
                  <a:lnTo>
                    <a:pt x="32804" y="104592"/>
                  </a:lnTo>
                  <a:lnTo>
                    <a:pt x="27678" y="159036"/>
                  </a:lnTo>
                  <a:lnTo>
                    <a:pt x="16402" y="190056"/>
                  </a:lnTo>
                  <a:lnTo>
                    <a:pt x="5125" y="204007"/>
                  </a:lnTo>
                  <a:lnTo>
                    <a:pt x="0" y="207246"/>
                  </a:lnTo>
                  <a:lnTo>
                    <a:pt x="100130" y="190903"/>
                  </a:lnTo>
                  <a:lnTo>
                    <a:pt x="164261" y="154950"/>
                  </a:lnTo>
                  <a:lnTo>
                    <a:pt x="198361" y="118997"/>
                  </a:lnTo>
                  <a:lnTo>
                    <a:pt x="208401" y="102655"/>
                  </a:lnTo>
                  <a:lnTo>
                    <a:pt x="198361" y="86615"/>
                  </a:lnTo>
                  <a:lnTo>
                    <a:pt x="164261" y="51327"/>
                  </a:lnTo>
                  <a:lnTo>
                    <a:pt x="100130" y="16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35091" y="1948110"/>
              <a:ext cx="208915" cy="207645"/>
            </a:xfrm>
            <a:custGeom>
              <a:avLst/>
              <a:gdLst/>
              <a:ahLst/>
              <a:cxnLst/>
              <a:rect l="l" t="t" r="r" b="b"/>
              <a:pathLst>
                <a:path w="208914" h="207644">
                  <a:moveTo>
                    <a:pt x="208402" y="102654"/>
                  </a:moveTo>
                  <a:lnTo>
                    <a:pt x="198361" y="118997"/>
                  </a:lnTo>
                  <a:lnTo>
                    <a:pt x="164261" y="154950"/>
                  </a:lnTo>
                  <a:lnTo>
                    <a:pt x="100130" y="190903"/>
                  </a:lnTo>
                  <a:lnTo>
                    <a:pt x="0" y="207245"/>
                  </a:lnTo>
                  <a:lnTo>
                    <a:pt x="5125" y="204007"/>
                  </a:lnTo>
                  <a:lnTo>
                    <a:pt x="16401" y="190056"/>
                  </a:lnTo>
                  <a:lnTo>
                    <a:pt x="27678" y="159035"/>
                  </a:lnTo>
                  <a:lnTo>
                    <a:pt x="32803" y="104591"/>
                  </a:lnTo>
                  <a:lnTo>
                    <a:pt x="32803" y="102654"/>
                  </a:lnTo>
                  <a:lnTo>
                    <a:pt x="27678" y="48210"/>
                  </a:lnTo>
                  <a:lnTo>
                    <a:pt x="16401" y="17189"/>
                  </a:lnTo>
                  <a:lnTo>
                    <a:pt x="5125" y="3238"/>
                  </a:lnTo>
                  <a:lnTo>
                    <a:pt x="0" y="0"/>
                  </a:lnTo>
                  <a:lnTo>
                    <a:pt x="100130" y="16039"/>
                  </a:lnTo>
                  <a:lnTo>
                    <a:pt x="164261" y="51327"/>
                  </a:lnTo>
                  <a:lnTo>
                    <a:pt x="198361" y="86614"/>
                  </a:lnTo>
                  <a:lnTo>
                    <a:pt x="208402" y="102654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8785" y="431194"/>
              <a:ext cx="1187334" cy="111727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078" y="2078"/>
              <a:ext cx="3562350" cy="2672715"/>
            </a:xfrm>
            <a:custGeom>
              <a:avLst/>
              <a:gdLst/>
              <a:ahLst/>
              <a:cxnLst/>
              <a:rect l="l" t="t" r="r" b="b"/>
              <a:pathLst>
                <a:path w="3562350" h="2672715">
                  <a:moveTo>
                    <a:pt x="0" y="0"/>
                  </a:moveTo>
                  <a:lnTo>
                    <a:pt x="3562003" y="0"/>
                  </a:lnTo>
                  <a:lnTo>
                    <a:pt x="3562003" y="2672541"/>
                  </a:lnTo>
                  <a:lnTo>
                    <a:pt x="0" y="2672541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20" y="2605735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6154" y="95835"/>
            <a:ext cx="2161540" cy="286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50" dirty="0"/>
              <a:t> </a:t>
            </a:r>
            <a:r>
              <a:rPr dirty="0"/>
              <a:t>Logic</a:t>
            </a:r>
            <a:r>
              <a:rPr spc="-45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dirty="0"/>
              <a:t>Combinational</a:t>
            </a:r>
            <a:r>
              <a:rPr spc="-45" dirty="0"/>
              <a:t> </a:t>
            </a:r>
            <a:r>
              <a:rPr spc="-10" dirty="0"/>
              <a:t>Logic</a:t>
            </a:r>
          </a:p>
          <a:p>
            <a:pPr marL="12700">
              <a:lnSpc>
                <a:spcPts val="790"/>
              </a:lnSpc>
            </a:pPr>
            <a:r>
              <a:rPr sz="700" i="1" dirty="0">
                <a:latin typeface="Tahoma"/>
                <a:cs typeface="Tahoma"/>
              </a:rPr>
              <a:t>More </a:t>
            </a:r>
            <a:r>
              <a:rPr sz="700" i="1" spc="-10" dirty="0">
                <a:latin typeface="Tahoma"/>
                <a:cs typeface="Tahoma"/>
              </a:rPr>
              <a:t>Gates</a:t>
            </a:r>
            <a:endParaRPr sz="7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287" y="1323967"/>
            <a:ext cx="1647825" cy="37528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65"/>
              </a:spcBef>
              <a:buClr>
                <a:srgbClr val="0A31FF"/>
              </a:buClr>
              <a:buSzPct val="71428"/>
              <a:buFont typeface="Wingdings"/>
              <a:buChar char=""/>
              <a:tabLst>
                <a:tab pos="146685" algn="l"/>
              </a:tabLst>
            </a:pPr>
            <a:r>
              <a:rPr sz="700" dirty="0">
                <a:latin typeface="Tahoma"/>
                <a:cs typeface="Tahoma"/>
              </a:rPr>
              <a:t>NAND: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Opposite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of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AND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(“NOT </a:t>
            </a:r>
            <a:r>
              <a:rPr sz="700" spc="-10" dirty="0">
                <a:latin typeface="Tahoma"/>
                <a:cs typeface="Tahoma"/>
              </a:rPr>
              <a:t>AND”)</a:t>
            </a:r>
            <a:endParaRPr sz="70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70"/>
              </a:spcBef>
              <a:buClr>
                <a:srgbClr val="0A31FF"/>
              </a:buClr>
              <a:buSzPct val="71428"/>
              <a:buFont typeface="Wingdings"/>
              <a:buChar char=""/>
              <a:tabLst>
                <a:tab pos="146685" algn="l"/>
              </a:tabLst>
            </a:pPr>
            <a:r>
              <a:rPr sz="700" dirty="0">
                <a:latin typeface="Tahoma"/>
                <a:cs typeface="Tahoma"/>
              </a:rPr>
              <a:t>NOR: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Opposite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of OR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(“NOT </a:t>
            </a:r>
            <a:r>
              <a:rPr sz="700" spc="-20" dirty="0">
                <a:latin typeface="Tahoma"/>
                <a:cs typeface="Tahoma"/>
              </a:rPr>
              <a:t>OR”)</a:t>
            </a:r>
            <a:endParaRPr sz="70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95"/>
              </a:spcBef>
              <a:buClr>
                <a:srgbClr val="0A31FF"/>
              </a:buClr>
              <a:buSzPct val="71428"/>
              <a:buFont typeface="Wingdings"/>
              <a:buChar char=""/>
              <a:tabLst>
                <a:tab pos="146685" algn="l"/>
              </a:tabLst>
            </a:pPr>
            <a:r>
              <a:rPr sz="700" dirty="0">
                <a:latin typeface="Tahoma"/>
                <a:cs typeface="Tahoma"/>
              </a:rPr>
              <a:t>XOR: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Exactly 1 input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is 1, for 2-</a:t>
            </a:r>
            <a:r>
              <a:rPr sz="700" spc="-10" dirty="0">
                <a:latin typeface="Tahoma"/>
                <a:cs typeface="Tahoma"/>
              </a:rPr>
              <a:t>input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861" y="1664071"/>
            <a:ext cx="1506220" cy="226695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" marR="5080">
              <a:lnSpc>
                <a:spcPts val="740"/>
              </a:lnSpc>
              <a:spcBef>
                <a:spcPts val="209"/>
              </a:spcBef>
            </a:pPr>
            <a:r>
              <a:rPr sz="700" dirty="0">
                <a:latin typeface="Tahoma"/>
                <a:cs typeface="Tahoma"/>
              </a:rPr>
              <a:t>XOR. (For more inputs </a:t>
            </a:r>
            <a:r>
              <a:rPr sz="700" spc="-10" dirty="0">
                <a:latin typeface="Tahoma"/>
                <a:cs typeface="Tahoma"/>
              </a:rPr>
              <a:t>-</a:t>
            </a:r>
            <a:r>
              <a:rPr sz="700" dirty="0">
                <a:latin typeface="Tahoma"/>
                <a:cs typeface="Tahoma"/>
              </a:rPr>
              <a:t>- odd</a:t>
            </a:r>
            <a:r>
              <a:rPr sz="700" spc="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number </a:t>
            </a:r>
            <a:r>
              <a:rPr sz="700" dirty="0">
                <a:latin typeface="Tahoma"/>
                <a:cs typeface="Tahoma"/>
              </a:rPr>
              <a:t>of </a:t>
            </a:r>
            <a:r>
              <a:rPr sz="700" spc="-25" dirty="0">
                <a:latin typeface="Tahoma"/>
                <a:cs typeface="Tahoma"/>
              </a:rPr>
              <a:t>1s)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287" y="1878469"/>
            <a:ext cx="163893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0A31FF"/>
              </a:buClr>
              <a:buSzPct val="71428"/>
              <a:buFont typeface="Wingdings"/>
              <a:buChar char=""/>
              <a:tabLst>
                <a:tab pos="146685" algn="l"/>
              </a:tabLst>
            </a:pPr>
            <a:r>
              <a:rPr sz="700" dirty="0">
                <a:latin typeface="Tahoma"/>
                <a:cs typeface="Tahoma"/>
              </a:rPr>
              <a:t>XNOR: Opposite of XOR (“NOT </a:t>
            </a:r>
            <a:r>
              <a:rPr sz="700" spc="-10" dirty="0">
                <a:latin typeface="Tahoma"/>
                <a:cs typeface="Tahoma"/>
              </a:rPr>
              <a:t>XOR”)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7773" y="64507"/>
            <a:ext cx="1371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5" dirty="0">
                <a:latin typeface="Times New Roman"/>
                <a:cs typeface="Times New Roman"/>
              </a:rPr>
              <a:t>2.8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7163" y="561420"/>
            <a:ext cx="1577975" cy="722630"/>
            <a:chOff x="207163" y="561420"/>
            <a:chExt cx="1577975" cy="722630"/>
          </a:xfrm>
        </p:grpSpPr>
        <p:sp>
          <p:nvSpPr>
            <p:cNvPr id="14" name="object 14"/>
            <p:cNvSpPr/>
            <p:nvPr/>
          </p:nvSpPr>
          <p:spPr>
            <a:xfrm>
              <a:off x="239321" y="838885"/>
              <a:ext cx="1508760" cy="445134"/>
            </a:xfrm>
            <a:custGeom>
              <a:avLst/>
              <a:gdLst/>
              <a:ahLst/>
              <a:cxnLst/>
              <a:rect l="l" t="t" r="r" b="b"/>
              <a:pathLst>
                <a:path w="1508760" h="445134">
                  <a:moveTo>
                    <a:pt x="249834" y="0"/>
                  </a:moveTo>
                  <a:lnTo>
                    <a:pt x="0" y="0"/>
                  </a:lnTo>
                  <a:lnTo>
                    <a:pt x="0" y="444804"/>
                  </a:lnTo>
                  <a:lnTo>
                    <a:pt x="249834" y="444804"/>
                  </a:lnTo>
                  <a:lnTo>
                    <a:pt x="249834" y="0"/>
                  </a:lnTo>
                  <a:close/>
                </a:path>
                <a:path w="1508760" h="445134">
                  <a:moveTo>
                    <a:pt x="684568" y="0"/>
                  </a:moveTo>
                  <a:lnTo>
                    <a:pt x="434111" y="0"/>
                  </a:lnTo>
                  <a:lnTo>
                    <a:pt x="434111" y="444804"/>
                  </a:lnTo>
                  <a:lnTo>
                    <a:pt x="684568" y="444804"/>
                  </a:lnTo>
                  <a:lnTo>
                    <a:pt x="684568" y="0"/>
                  </a:lnTo>
                  <a:close/>
                </a:path>
                <a:path w="1508760" h="445134">
                  <a:moveTo>
                    <a:pt x="1102614" y="0"/>
                  </a:moveTo>
                  <a:lnTo>
                    <a:pt x="852779" y="0"/>
                  </a:lnTo>
                  <a:lnTo>
                    <a:pt x="852779" y="444804"/>
                  </a:lnTo>
                  <a:lnTo>
                    <a:pt x="1102614" y="444804"/>
                  </a:lnTo>
                  <a:lnTo>
                    <a:pt x="1102614" y="0"/>
                  </a:lnTo>
                  <a:close/>
                </a:path>
                <a:path w="1508760" h="445134">
                  <a:moveTo>
                    <a:pt x="1508277" y="0"/>
                  </a:moveTo>
                  <a:lnTo>
                    <a:pt x="1258443" y="0"/>
                  </a:lnTo>
                  <a:lnTo>
                    <a:pt x="1258443" y="444804"/>
                  </a:lnTo>
                  <a:lnTo>
                    <a:pt x="1508277" y="444804"/>
                  </a:lnTo>
                  <a:lnTo>
                    <a:pt x="1508277" y="0"/>
                  </a:lnTo>
                  <a:close/>
                </a:path>
              </a:pathLst>
            </a:custGeom>
            <a:solidFill>
              <a:srgbClr val="DCE6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729" y="563276"/>
              <a:ext cx="287560" cy="2128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7163" y="561420"/>
              <a:ext cx="334558" cy="2146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9943" y="563276"/>
              <a:ext cx="314769" cy="21281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517848" y="832862"/>
            <a:ext cx="220979" cy="19621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70"/>
              </a:spcBef>
            </a:pPr>
            <a:r>
              <a:rPr sz="500" dirty="0">
                <a:latin typeface="Arial"/>
                <a:cs typeface="Arial"/>
              </a:rPr>
              <a:t>x</a:t>
            </a:r>
            <a:r>
              <a:rPr sz="500" spc="12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y</a:t>
            </a:r>
            <a:r>
              <a:rPr sz="500" spc="305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F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500" dirty="0">
                <a:latin typeface="Arial"/>
                <a:cs typeface="Arial"/>
              </a:rPr>
              <a:t>0</a:t>
            </a:r>
            <a:r>
              <a:rPr sz="500" spc="10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28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17848" y="1011155"/>
            <a:ext cx="21717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0</a:t>
            </a:r>
            <a:r>
              <a:rPr sz="500" spc="10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1</a:t>
            </a:r>
            <a:r>
              <a:rPr sz="500" spc="28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17848" y="1096528"/>
            <a:ext cx="21717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1</a:t>
            </a:r>
            <a:r>
              <a:rPr sz="500" spc="10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28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97772" y="838881"/>
            <a:ext cx="250190" cy="445134"/>
          </a:xfrm>
          <a:custGeom>
            <a:avLst/>
            <a:gdLst/>
            <a:ahLst/>
            <a:cxnLst/>
            <a:rect l="l" t="t" r="r" b="b"/>
            <a:pathLst>
              <a:path w="250189" h="445134">
                <a:moveTo>
                  <a:pt x="155837" y="0"/>
                </a:moveTo>
                <a:lnTo>
                  <a:pt x="156456" y="444805"/>
                </a:lnTo>
              </a:path>
              <a:path w="250189" h="445134">
                <a:moveTo>
                  <a:pt x="0" y="96508"/>
                </a:moveTo>
                <a:lnTo>
                  <a:pt x="249834" y="97127"/>
                </a:lnTo>
              </a:path>
            </a:pathLst>
          </a:custGeom>
          <a:ln w="7422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08466" y="832243"/>
            <a:ext cx="220979" cy="19621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500" dirty="0">
                <a:latin typeface="Arial"/>
                <a:cs typeface="Arial"/>
              </a:rPr>
              <a:t>x</a:t>
            </a:r>
            <a:r>
              <a:rPr sz="500" spc="10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y</a:t>
            </a:r>
            <a:r>
              <a:rPr sz="500" spc="32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F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500" dirty="0">
                <a:latin typeface="Arial"/>
                <a:cs typeface="Arial"/>
              </a:rPr>
              <a:t>0</a:t>
            </a:r>
            <a:r>
              <a:rPr sz="500" spc="9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29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08466" y="1010536"/>
            <a:ext cx="21717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0</a:t>
            </a:r>
            <a:r>
              <a:rPr sz="500" spc="9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1</a:t>
            </a:r>
            <a:r>
              <a:rPr sz="500" spc="29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8466" y="1095909"/>
            <a:ext cx="21717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1</a:t>
            </a:r>
            <a:r>
              <a:rPr sz="500" spc="9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29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92100" y="838881"/>
            <a:ext cx="250190" cy="445134"/>
          </a:xfrm>
          <a:custGeom>
            <a:avLst/>
            <a:gdLst/>
            <a:ahLst/>
            <a:cxnLst/>
            <a:rect l="l" t="t" r="r" b="b"/>
            <a:pathLst>
              <a:path w="250190" h="445134">
                <a:moveTo>
                  <a:pt x="152127" y="0"/>
                </a:moveTo>
                <a:lnTo>
                  <a:pt x="152746" y="444805"/>
                </a:lnTo>
              </a:path>
              <a:path w="250190" h="445134">
                <a:moveTo>
                  <a:pt x="0" y="96508"/>
                </a:moveTo>
                <a:lnTo>
                  <a:pt x="249834" y="97127"/>
                </a:lnTo>
              </a:path>
            </a:pathLst>
          </a:custGeom>
          <a:ln w="7422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90425" y="832243"/>
            <a:ext cx="220979" cy="19621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500" dirty="0">
                <a:latin typeface="Arial"/>
                <a:cs typeface="Arial"/>
              </a:rPr>
              <a:t>x</a:t>
            </a:r>
            <a:r>
              <a:rPr sz="500" spc="12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y</a:t>
            </a:r>
            <a:r>
              <a:rPr sz="500" spc="31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F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500" dirty="0">
                <a:latin typeface="Arial"/>
                <a:cs typeface="Arial"/>
              </a:rPr>
              <a:t>0</a:t>
            </a:r>
            <a:r>
              <a:rPr sz="500" spc="9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285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0425" y="1010536"/>
            <a:ext cx="21717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0</a:t>
            </a:r>
            <a:r>
              <a:rPr sz="500" spc="9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1</a:t>
            </a:r>
            <a:r>
              <a:rPr sz="500" spc="285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0425" y="1095909"/>
            <a:ext cx="21717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1</a:t>
            </a:r>
            <a:r>
              <a:rPr sz="500" spc="9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285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73441" y="838881"/>
            <a:ext cx="250825" cy="445134"/>
          </a:xfrm>
          <a:custGeom>
            <a:avLst/>
            <a:gdLst/>
            <a:ahLst/>
            <a:cxnLst/>
            <a:rect l="l" t="t" r="r" b="b"/>
            <a:pathLst>
              <a:path w="250825" h="445134">
                <a:moveTo>
                  <a:pt x="152745" y="0"/>
                </a:moveTo>
                <a:lnTo>
                  <a:pt x="153364" y="444805"/>
                </a:lnTo>
              </a:path>
              <a:path w="250825" h="445134">
                <a:moveTo>
                  <a:pt x="0" y="96508"/>
                </a:moveTo>
                <a:lnTo>
                  <a:pt x="250453" y="97127"/>
                </a:lnTo>
              </a:path>
            </a:pathLst>
          </a:custGeom>
          <a:ln w="7422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54450" y="832243"/>
            <a:ext cx="222250" cy="19621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70"/>
              </a:spcBef>
            </a:pPr>
            <a:r>
              <a:rPr sz="500" dirty="0">
                <a:latin typeface="Arial"/>
                <a:cs typeface="Arial"/>
              </a:rPr>
              <a:t>x</a:t>
            </a:r>
            <a:r>
              <a:rPr sz="500" spc="12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y</a:t>
            </a:r>
            <a:r>
              <a:rPr sz="500" spc="32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F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500" dirty="0">
                <a:latin typeface="Arial"/>
                <a:cs typeface="Arial"/>
              </a:rPr>
              <a:t>0</a:t>
            </a:r>
            <a:r>
              <a:rPr sz="500" spc="9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29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4450" y="1010536"/>
            <a:ext cx="21717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0</a:t>
            </a:r>
            <a:r>
              <a:rPr sz="500" spc="9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1</a:t>
            </a:r>
            <a:r>
              <a:rPr sz="500" spc="29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4450" y="1095909"/>
            <a:ext cx="21717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1</a:t>
            </a:r>
            <a:r>
              <a:rPr sz="500" spc="9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29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4450" y="1181283"/>
            <a:ext cx="148082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8309" algn="l"/>
                <a:tab pos="866140" algn="l"/>
                <a:tab pos="1275715" algn="l"/>
              </a:tabLst>
            </a:pPr>
            <a:r>
              <a:rPr sz="500" dirty="0">
                <a:latin typeface="Arial"/>
                <a:cs typeface="Arial"/>
              </a:rPr>
              <a:t>1</a:t>
            </a:r>
            <a:r>
              <a:rPr sz="500" spc="9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1</a:t>
            </a:r>
            <a:r>
              <a:rPr sz="500" spc="29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r>
              <a:rPr sz="500" dirty="0">
                <a:latin typeface="Arial"/>
                <a:cs typeface="Arial"/>
              </a:rPr>
              <a:t>	1</a:t>
            </a:r>
            <a:r>
              <a:rPr sz="500" spc="9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1</a:t>
            </a:r>
            <a:r>
              <a:rPr sz="500" spc="285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r>
              <a:rPr sz="500" dirty="0">
                <a:latin typeface="Arial"/>
                <a:cs typeface="Arial"/>
              </a:rPr>
              <a:t>	1</a:t>
            </a:r>
            <a:r>
              <a:rPr sz="500" spc="9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1</a:t>
            </a:r>
            <a:r>
              <a:rPr sz="500" spc="29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r>
              <a:rPr sz="500" dirty="0">
                <a:latin typeface="Arial"/>
                <a:cs typeface="Arial"/>
              </a:rPr>
              <a:t>	1</a:t>
            </a:r>
            <a:r>
              <a:rPr sz="500" spc="10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1</a:t>
            </a:r>
            <a:r>
              <a:rPr sz="500" spc="28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39321" y="838881"/>
            <a:ext cx="250190" cy="445134"/>
          </a:xfrm>
          <a:custGeom>
            <a:avLst/>
            <a:gdLst/>
            <a:ahLst/>
            <a:cxnLst/>
            <a:rect l="l" t="t" r="r" b="b"/>
            <a:pathLst>
              <a:path w="250190" h="445134">
                <a:moveTo>
                  <a:pt x="150890" y="0"/>
                </a:moveTo>
                <a:lnTo>
                  <a:pt x="151508" y="444805"/>
                </a:lnTo>
              </a:path>
              <a:path w="250190" h="445134">
                <a:moveTo>
                  <a:pt x="0" y="96508"/>
                </a:moveTo>
                <a:lnTo>
                  <a:pt x="249835" y="97127"/>
                </a:lnTo>
              </a:path>
            </a:pathLst>
          </a:custGeom>
          <a:ln w="7422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65399" y="668426"/>
            <a:ext cx="5778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y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78383" y="563276"/>
            <a:ext cx="480059" cy="213360"/>
            <a:chOff x="878383" y="563276"/>
            <a:chExt cx="480059" cy="213360"/>
          </a:xfrm>
        </p:grpSpPr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9218" y="563276"/>
              <a:ext cx="288796" cy="21281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80606" y="655143"/>
              <a:ext cx="24130" cy="29209"/>
            </a:xfrm>
            <a:custGeom>
              <a:avLst/>
              <a:gdLst/>
              <a:ahLst/>
              <a:cxnLst/>
              <a:rect l="l" t="t" r="r" b="b"/>
              <a:pathLst>
                <a:path w="24130" h="29209">
                  <a:moveTo>
                    <a:pt x="18718" y="0"/>
                  </a:moveTo>
                  <a:lnTo>
                    <a:pt x="5398" y="0"/>
                  </a:lnTo>
                  <a:lnTo>
                    <a:pt x="0" y="6508"/>
                  </a:lnTo>
                  <a:lnTo>
                    <a:pt x="0" y="14537"/>
                  </a:lnTo>
                  <a:lnTo>
                    <a:pt x="0" y="22567"/>
                  </a:lnTo>
                  <a:lnTo>
                    <a:pt x="5398" y="29076"/>
                  </a:lnTo>
                  <a:lnTo>
                    <a:pt x="18718" y="29076"/>
                  </a:lnTo>
                  <a:lnTo>
                    <a:pt x="24118" y="22567"/>
                  </a:lnTo>
                  <a:lnTo>
                    <a:pt x="24118" y="6508"/>
                  </a:lnTo>
                  <a:lnTo>
                    <a:pt x="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80605" y="655144"/>
              <a:ext cx="24130" cy="29209"/>
            </a:xfrm>
            <a:custGeom>
              <a:avLst/>
              <a:gdLst/>
              <a:ahLst/>
              <a:cxnLst/>
              <a:rect l="l" t="t" r="r" b="b"/>
              <a:pathLst>
                <a:path w="24130" h="29209">
                  <a:moveTo>
                    <a:pt x="0" y="14538"/>
                  </a:moveTo>
                  <a:lnTo>
                    <a:pt x="0" y="6509"/>
                  </a:lnTo>
                  <a:lnTo>
                    <a:pt x="5399" y="0"/>
                  </a:lnTo>
                  <a:lnTo>
                    <a:pt x="12059" y="0"/>
                  </a:lnTo>
                  <a:lnTo>
                    <a:pt x="18719" y="0"/>
                  </a:lnTo>
                  <a:lnTo>
                    <a:pt x="24118" y="6509"/>
                  </a:lnTo>
                  <a:lnTo>
                    <a:pt x="24118" y="14538"/>
                  </a:lnTo>
                  <a:lnTo>
                    <a:pt x="24118" y="22567"/>
                  </a:lnTo>
                  <a:lnTo>
                    <a:pt x="18719" y="29076"/>
                  </a:lnTo>
                  <a:lnTo>
                    <a:pt x="5399" y="29076"/>
                  </a:lnTo>
                  <a:lnTo>
                    <a:pt x="0" y="22567"/>
                  </a:lnTo>
                  <a:lnTo>
                    <a:pt x="0" y="14538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65399" y="565113"/>
            <a:ext cx="52197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6250" algn="l"/>
              </a:tabLst>
            </a:pPr>
            <a:r>
              <a:rPr sz="500" spc="-50" dirty="0">
                <a:latin typeface="Arial"/>
                <a:cs typeface="Arial"/>
              </a:rPr>
              <a:t>x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50" dirty="0">
                <a:latin typeface="Arial"/>
                <a:cs typeface="Arial"/>
              </a:rPr>
              <a:t>x</a:t>
            </a:r>
            <a:endParaRPr sz="5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3514" y="462418"/>
            <a:ext cx="148907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6725" algn="l"/>
                <a:tab pos="880744" algn="l"/>
                <a:tab pos="1289685" algn="l"/>
              </a:tabLst>
            </a:pPr>
            <a:r>
              <a:rPr sz="500" spc="-20" dirty="0">
                <a:latin typeface="Arial"/>
                <a:cs typeface="Arial"/>
              </a:rPr>
              <a:t>NAND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25" dirty="0">
                <a:latin typeface="Arial"/>
                <a:cs typeface="Arial"/>
              </a:rPr>
              <a:t>NOR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25" dirty="0">
                <a:latin typeface="Arial"/>
                <a:cs typeface="Arial"/>
              </a:rPr>
              <a:t>XOR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20" dirty="0">
                <a:latin typeface="Arial"/>
                <a:cs typeface="Arial"/>
              </a:rPr>
              <a:t>XNOR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169259" y="426498"/>
            <a:ext cx="485140" cy="828675"/>
            <a:chOff x="2169259" y="426498"/>
            <a:chExt cx="485140" cy="828675"/>
          </a:xfrm>
        </p:grpSpPr>
        <p:sp>
          <p:nvSpPr>
            <p:cNvPr id="43" name="object 43"/>
            <p:cNvSpPr/>
            <p:nvPr/>
          </p:nvSpPr>
          <p:spPr>
            <a:xfrm>
              <a:off x="2411154" y="1198313"/>
              <a:ext cx="635" cy="23495"/>
            </a:xfrm>
            <a:custGeom>
              <a:avLst/>
              <a:gdLst/>
              <a:ahLst/>
              <a:cxnLst/>
              <a:rect l="l" t="t" r="r" b="b"/>
              <a:pathLst>
                <a:path w="635" h="23494">
                  <a:moveTo>
                    <a:pt x="0" y="0"/>
                  </a:moveTo>
                  <a:lnTo>
                    <a:pt x="618" y="22890"/>
                  </a:lnTo>
                </a:path>
              </a:pathLst>
            </a:custGeom>
            <a:ln w="415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370340" y="1221203"/>
              <a:ext cx="81915" cy="29845"/>
            </a:xfrm>
            <a:custGeom>
              <a:avLst/>
              <a:gdLst/>
              <a:ahLst/>
              <a:cxnLst/>
              <a:rect l="l" t="t" r="r" b="b"/>
              <a:pathLst>
                <a:path w="81914" h="29844">
                  <a:moveTo>
                    <a:pt x="0" y="0"/>
                  </a:moveTo>
                  <a:lnTo>
                    <a:pt x="81629" y="618"/>
                  </a:lnTo>
                </a:path>
                <a:path w="81914" h="29844">
                  <a:moveTo>
                    <a:pt x="13604" y="15466"/>
                  </a:moveTo>
                  <a:lnTo>
                    <a:pt x="63695" y="16085"/>
                  </a:lnTo>
                </a:path>
                <a:path w="81914" h="29844">
                  <a:moveTo>
                    <a:pt x="29064" y="29076"/>
                  </a:moveTo>
                  <a:lnTo>
                    <a:pt x="50708" y="29695"/>
                  </a:lnTo>
                </a:path>
              </a:pathLst>
            </a:custGeom>
            <a:ln w="7422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95694" y="796195"/>
              <a:ext cx="29209" cy="31115"/>
            </a:xfrm>
            <a:custGeom>
              <a:avLst/>
              <a:gdLst/>
              <a:ahLst/>
              <a:cxnLst/>
              <a:rect l="l" t="t" r="r" b="b"/>
              <a:pathLst>
                <a:path w="29210" h="31115">
                  <a:moveTo>
                    <a:pt x="22559" y="0"/>
                  </a:moveTo>
                  <a:lnTo>
                    <a:pt x="6506" y="0"/>
                  </a:lnTo>
                  <a:lnTo>
                    <a:pt x="0" y="6924"/>
                  </a:lnTo>
                  <a:lnTo>
                    <a:pt x="0" y="15466"/>
                  </a:lnTo>
                  <a:lnTo>
                    <a:pt x="0" y="24008"/>
                  </a:lnTo>
                  <a:lnTo>
                    <a:pt x="6506" y="30932"/>
                  </a:lnTo>
                  <a:lnTo>
                    <a:pt x="22559" y="30932"/>
                  </a:lnTo>
                  <a:lnTo>
                    <a:pt x="29065" y="24008"/>
                  </a:lnTo>
                  <a:lnTo>
                    <a:pt x="29065" y="6924"/>
                  </a:lnTo>
                  <a:lnTo>
                    <a:pt x="22559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95694" y="796195"/>
              <a:ext cx="29209" cy="31115"/>
            </a:xfrm>
            <a:custGeom>
              <a:avLst/>
              <a:gdLst/>
              <a:ahLst/>
              <a:cxnLst/>
              <a:rect l="l" t="t" r="r" b="b"/>
              <a:pathLst>
                <a:path w="29210" h="31115">
                  <a:moveTo>
                    <a:pt x="0" y="15466"/>
                  </a:moveTo>
                  <a:lnTo>
                    <a:pt x="0" y="6924"/>
                  </a:lnTo>
                  <a:lnTo>
                    <a:pt x="6506" y="0"/>
                  </a:lnTo>
                  <a:lnTo>
                    <a:pt x="14532" y="0"/>
                  </a:lnTo>
                  <a:lnTo>
                    <a:pt x="22558" y="0"/>
                  </a:lnTo>
                  <a:lnTo>
                    <a:pt x="29065" y="6924"/>
                  </a:lnTo>
                  <a:lnTo>
                    <a:pt x="29065" y="15466"/>
                  </a:lnTo>
                  <a:lnTo>
                    <a:pt x="29065" y="24008"/>
                  </a:lnTo>
                  <a:lnTo>
                    <a:pt x="22558" y="30932"/>
                  </a:lnTo>
                  <a:lnTo>
                    <a:pt x="6506" y="30932"/>
                  </a:lnTo>
                  <a:lnTo>
                    <a:pt x="0" y="24008"/>
                  </a:lnTo>
                  <a:lnTo>
                    <a:pt x="0" y="15466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34909" y="480686"/>
              <a:ext cx="375920" cy="741045"/>
            </a:xfrm>
            <a:custGeom>
              <a:avLst/>
              <a:gdLst/>
              <a:ahLst/>
              <a:cxnLst/>
              <a:rect l="l" t="t" r="r" b="b"/>
              <a:pathLst>
                <a:path w="375919" h="741044">
                  <a:moveTo>
                    <a:pt x="174389" y="330974"/>
                  </a:moveTo>
                  <a:lnTo>
                    <a:pt x="375371" y="331593"/>
                  </a:lnTo>
                </a:path>
                <a:path w="375919" h="741044">
                  <a:moveTo>
                    <a:pt x="93379" y="568533"/>
                  </a:moveTo>
                  <a:lnTo>
                    <a:pt x="93997" y="676796"/>
                  </a:lnTo>
                </a:path>
                <a:path w="375919" h="741044">
                  <a:moveTo>
                    <a:pt x="2473" y="622356"/>
                  </a:moveTo>
                  <a:lnTo>
                    <a:pt x="93379" y="622974"/>
                  </a:lnTo>
                </a:path>
                <a:path w="375919" h="741044">
                  <a:moveTo>
                    <a:pt x="93379" y="423770"/>
                  </a:moveTo>
                  <a:lnTo>
                    <a:pt x="0" y="424389"/>
                  </a:lnTo>
                </a:path>
                <a:path w="375919" h="741044">
                  <a:moveTo>
                    <a:pt x="176245" y="284576"/>
                  </a:moveTo>
                  <a:lnTo>
                    <a:pt x="176245" y="373042"/>
                  </a:lnTo>
                  <a:lnTo>
                    <a:pt x="119970" y="373042"/>
                  </a:lnTo>
                  <a:lnTo>
                    <a:pt x="119970" y="473881"/>
                  </a:lnTo>
                  <a:lnTo>
                    <a:pt x="176245" y="473881"/>
                  </a:lnTo>
                  <a:lnTo>
                    <a:pt x="176245" y="475737"/>
                  </a:lnTo>
                  <a:lnTo>
                    <a:pt x="176245" y="572245"/>
                  </a:lnTo>
                  <a:lnTo>
                    <a:pt x="119970" y="572245"/>
                  </a:lnTo>
                  <a:lnTo>
                    <a:pt x="119970" y="673084"/>
                  </a:lnTo>
                  <a:lnTo>
                    <a:pt x="176245" y="673084"/>
                  </a:lnTo>
                  <a:lnTo>
                    <a:pt x="176245" y="740517"/>
                  </a:lnTo>
                </a:path>
                <a:path w="375919" h="741044">
                  <a:moveTo>
                    <a:pt x="176245" y="89084"/>
                  </a:moveTo>
                  <a:lnTo>
                    <a:pt x="176863" y="0"/>
                  </a:lnTo>
                </a:path>
                <a:path w="375919" h="741044">
                  <a:moveTo>
                    <a:pt x="58129" y="187449"/>
                  </a:moveTo>
                  <a:lnTo>
                    <a:pt x="58129" y="137338"/>
                  </a:lnTo>
                  <a:lnTo>
                    <a:pt x="114404" y="137338"/>
                  </a:lnTo>
                  <a:lnTo>
                    <a:pt x="114404" y="87228"/>
                  </a:lnTo>
                  <a:lnTo>
                    <a:pt x="236230" y="87228"/>
                  </a:lnTo>
                  <a:lnTo>
                    <a:pt x="236230" y="137338"/>
                  </a:lnTo>
                  <a:lnTo>
                    <a:pt x="291886" y="137338"/>
                  </a:lnTo>
                  <a:lnTo>
                    <a:pt x="291886" y="187449"/>
                  </a:lnTo>
                  <a:lnTo>
                    <a:pt x="291886" y="238177"/>
                  </a:lnTo>
                  <a:lnTo>
                    <a:pt x="236230" y="238177"/>
                  </a:lnTo>
                  <a:lnTo>
                    <a:pt x="236230" y="286431"/>
                  </a:lnTo>
                  <a:lnTo>
                    <a:pt x="114404" y="286431"/>
                  </a:lnTo>
                  <a:lnTo>
                    <a:pt x="114404" y="238177"/>
                  </a:lnTo>
                  <a:lnTo>
                    <a:pt x="58129" y="238177"/>
                  </a:lnTo>
                  <a:lnTo>
                    <a:pt x="58129" y="187449"/>
                  </a:lnTo>
                  <a:close/>
                </a:path>
                <a:path w="375919" h="741044">
                  <a:moveTo>
                    <a:pt x="93379" y="479448"/>
                  </a:moveTo>
                  <a:lnTo>
                    <a:pt x="93997" y="369330"/>
                  </a:lnTo>
                </a:path>
              </a:pathLst>
            </a:custGeom>
            <a:ln w="7422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97549" y="428720"/>
              <a:ext cx="27305" cy="53975"/>
            </a:xfrm>
            <a:custGeom>
              <a:avLst/>
              <a:gdLst/>
              <a:ahLst/>
              <a:cxnLst/>
              <a:rect l="l" t="t" r="r" b="b"/>
              <a:pathLst>
                <a:path w="27305" h="53975">
                  <a:moveTo>
                    <a:pt x="13605" y="0"/>
                  </a:moveTo>
                  <a:lnTo>
                    <a:pt x="0" y="53822"/>
                  </a:lnTo>
                  <a:lnTo>
                    <a:pt x="27211" y="53822"/>
                  </a:lnTo>
                  <a:lnTo>
                    <a:pt x="136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397549" y="428720"/>
              <a:ext cx="27305" cy="53975"/>
            </a:xfrm>
            <a:custGeom>
              <a:avLst/>
              <a:gdLst/>
              <a:ahLst/>
              <a:cxnLst/>
              <a:rect l="l" t="t" r="r" b="b"/>
              <a:pathLst>
                <a:path w="27305" h="53975">
                  <a:moveTo>
                    <a:pt x="13605" y="0"/>
                  </a:moveTo>
                  <a:lnTo>
                    <a:pt x="27210" y="53822"/>
                  </a:lnTo>
                  <a:lnTo>
                    <a:pt x="0" y="53822"/>
                  </a:lnTo>
                  <a:lnTo>
                    <a:pt x="13605" y="0"/>
                  </a:lnTo>
                  <a:close/>
                </a:path>
              </a:pathLst>
            </a:custGeom>
            <a:ln w="415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173069" y="614313"/>
              <a:ext cx="477520" cy="108585"/>
            </a:xfrm>
            <a:custGeom>
              <a:avLst/>
              <a:gdLst/>
              <a:ahLst/>
              <a:cxnLst/>
              <a:rect l="l" t="t" r="r" b="b"/>
              <a:pathLst>
                <a:path w="477519" h="108584">
                  <a:moveTo>
                    <a:pt x="92760" y="108262"/>
                  </a:moveTo>
                  <a:lnTo>
                    <a:pt x="93378" y="0"/>
                  </a:lnTo>
                </a:path>
                <a:path w="477519" h="108584">
                  <a:moveTo>
                    <a:pt x="400106" y="53822"/>
                  </a:moveTo>
                  <a:lnTo>
                    <a:pt x="477407" y="54440"/>
                  </a:lnTo>
                </a:path>
                <a:path w="477519" h="108584">
                  <a:moveTo>
                    <a:pt x="0" y="53822"/>
                  </a:moveTo>
                  <a:lnTo>
                    <a:pt x="73590" y="54440"/>
                  </a:lnTo>
                </a:path>
                <a:path w="477519" h="108584">
                  <a:moveTo>
                    <a:pt x="380936" y="108262"/>
                  </a:moveTo>
                  <a:lnTo>
                    <a:pt x="381554" y="0"/>
                  </a:lnTo>
                </a:path>
              </a:pathLst>
            </a:custGeom>
            <a:ln w="7422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33054" y="652669"/>
              <a:ext cx="29209" cy="31115"/>
            </a:xfrm>
            <a:custGeom>
              <a:avLst/>
              <a:gdLst/>
              <a:ahLst/>
              <a:cxnLst/>
              <a:rect l="l" t="t" r="r" b="b"/>
              <a:pathLst>
                <a:path w="29210" h="31115">
                  <a:moveTo>
                    <a:pt x="22559" y="0"/>
                  </a:moveTo>
                  <a:lnTo>
                    <a:pt x="6506" y="0"/>
                  </a:lnTo>
                  <a:lnTo>
                    <a:pt x="0" y="6924"/>
                  </a:lnTo>
                  <a:lnTo>
                    <a:pt x="0" y="15466"/>
                  </a:lnTo>
                  <a:lnTo>
                    <a:pt x="0" y="24008"/>
                  </a:lnTo>
                  <a:lnTo>
                    <a:pt x="6506" y="30932"/>
                  </a:lnTo>
                  <a:lnTo>
                    <a:pt x="22559" y="30932"/>
                  </a:lnTo>
                  <a:lnTo>
                    <a:pt x="29065" y="24008"/>
                  </a:lnTo>
                  <a:lnTo>
                    <a:pt x="29065" y="6924"/>
                  </a:lnTo>
                  <a:lnTo>
                    <a:pt x="225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233055" y="652669"/>
              <a:ext cx="29209" cy="31115"/>
            </a:xfrm>
            <a:custGeom>
              <a:avLst/>
              <a:gdLst/>
              <a:ahLst/>
              <a:cxnLst/>
              <a:rect l="l" t="t" r="r" b="b"/>
              <a:pathLst>
                <a:path w="29210" h="31115">
                  <a:moveTo>
                    <a:pt x="0" y="15466"/>
                  </a:moveTo>
                  <a:lnTo>
                    <a:pt x="0" y="6924"/>
                  </a:lnTo>
                  <a:lnTo>
                    <a:pt x="6506" y="0"/>
                  </a:lnTo>
                  <a:lnTo>
                    <a:pt x="14532" y="0"/>
                  </a:lnTo>
                  <a:lnTo>
                    <a:pt x="22557" y="0"/>
                  </a:lnTo>
                  <a:lnTo>
                    <a:pt x="29064" y="6924"/>
                  </a:lnTo>
                  <a:lnTo>
                    <a:pt x="29064" y="15466"/>
                  </a:lnTo>
                  <a:lnTo>
                    <a:pt x="29064" y="24008"/>
                  </a:lnTo>
                  <a:lnTo>
                    <a:pt x="22557" y="30932"/>
                  </a:lnTo>
                  <a:lnTo>
                    <a:pt x="6506" y="30932"/>
                  </a:lnTo>
                  <a:lnTo>
                    <a:pt x="0" y="24008"/>
                  </a:lnTo>
                  <a:lnTo>
                    <a:pt x="0" y="15466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557716" y="652669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09">
                  <a:moveTo>
                    <a:pt x="22559" y="0"/>
                  </a:moveTo>
                  <a:lnTo>
                    <a:pt x="6506" y="0"/>
                  </a:lnTo>
                  <a:lnTo>
                    <a:pt x="0" y="6508"/>
                  </a:lnTo>
                  <a:lnTo>
                    <a:pt x="0" y="14537"/>
                  </a:lnTo>
                  <a:lnTo>
                    <a:pt x="0" y="22567"/>
                  </a:lnTo>
                  <a:lnTo>
                    <a:pt x="6506" y="29076"/>
                  </a:lnTo>
                  <a:lnTo>
                    <a:pt x="22559" y="29076"/>
                  </a:lnTo>
                  <a:lnTo>
                    <a:pt x="29065" y="22567"/>
                  </a:lnTo>
                  <a:lnTo>
                    <a:pt x="29065" y="6508"/>
                  </a:lnTo>
                  <a:lnTo>
                    <a:pt x="225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557716" y="652669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09">
                  <a:moveTo>
                    <a:pt x="0" y="14538"/>
                  </a:moveTo>
                  <a:lnTo>
                    <a:pt x="0" y="6509"/>
                  </a:lnTo>
                  <a:lnTo>
                    <a:pt x="6506" y="0"/>
                  </a:lnTo>
                  <a:lnTo>
                    <a:pt x="14532" y="0"/>
                  </a:lnTo>
                  <a:lnTo>
                    <a:pt x="22558" y="0"/>
                  </a:lnTo>
                  <a:lnTo>
                    <a:pt x="29064" y="6509"/>
                  </a:lnTo>
                  <a:lnTo>
                    <a:pt x="29064" y="14538"/>
                  </a:lnTo>
                  <a:lnTo>
                    <a:pt x="29064" y="22568"/>
                  </a:lnTo>
                  <a:lnTo>
                    <a:pt x="22558" y="29076"/>
                  </a:lnTo>
                  <a:lnTo>
                    <a:pt x="6506" y="29076"/>
                  </a:lnTo>
                  <a:lnTo>
                    <a:pt x="0" y="22568"/>
                  </a:lnTo>
                  <a:lnTo>
                    <a:pt x="0" y="14538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343416" y="403028"/>
            <a:ext cx="615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91208" y="627596"/>
            <a:ext cx="171640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  <a:tabLst>
                <a:tab pos="475615" algn="l"/>
                <a:tab pos="1645920" algn="l"/>
              </a:tabLst>
            </a:pPr>
            <a:r>
              <a:rPr sz="500" dirty="0">
                <a:latin typeface="Arial"/>
                <a:cs typeface="Arial"/>
              </a:rPr>
              <a:t>F</a:t>
            </a:r>
            <a:r>
              <a:rPr sz="500" spc="220" dirty="0">
                <a:latin typeface="Arial"/>
                <a:cs typeface="Arial"/>
              </a:rPr>
              <a:t> </a:t>
            </a:r>
            <a:r>
              <a:rPr sz="750" spc="-75" baseline="-33333" dirty="0">
                <a:latin typeface="Arial"/>
                <a:cs typeface="Arial"/>
              </a:rPr>
              <a:t>y</a:t>
            </a:r>
            <a:r>
              <a:rPr sz="750" baseline="-33333" dirty="0">
                <a:latin typeface="Arial"/>
                <a:cs typeface="Arial"/>
              </a:rPr>
              <a:t>	</a:t>
            </a:r>
            <a:r>
              <a:rPr sz="500" spc="-50" dirty="0">
                <a:latin typeface="Arial"/>
                <a:cs typeface="Arial"/>
              </a:rPr>
              <a:t>F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750" spc="-75" baseline="11111" dirty="0">
                <a:latin typeface="Arial"/>
                <a:cs typeface="Arial"/>
              </a:rPr>
              <a:t>x</a:t>
            </a:r>
            <a:endParaRPr sz="750" baseline="11111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650764" y="612130"/>
            <a:ext cx="5778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y</a:t>
            </a:r>
            <a:endParaRPr sz="5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610567" y="764316"/>
            <a:ext cx="6476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F</a:t>
            </a:r>
            <a:endParaRPr sz="5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181395" y="853401"/>
            <a:ext cx="5778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x</a:t>
            </a:r>
            <a:endParaRPr sz="5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180776" y="1047656"/>
            <a:ext cx="5778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y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793228" y="428353"/>
            <a:ext cx="477520" cy="830580"/>
            <a:chOff x="2793228" y="428353"/>
            <a:chExt cx="477520" cy="830580"/>
          </a:xfrm>
        </p:grpSpPr>
        <p:sp>
          <p:nvSpPr>
            <p:cNvPr id="62" name="object 62"/>
            <p:cNvSpPr/>
            <p:nvPr/>
          </p:nvSpPr>
          <p:spPr>
            <a:xfrm>
              <a:off x="3032650" y="1202025"/>
              <a:ext cx="635" cy="23495"/>
            </a:xfrm>
            <a:custGeom>
              <a:avLst/>
              <a:gdLst/>
              <a:ahLst/>
              <a:cxnLst/>
              <a:rect l="l" t="t" r="r" b="b"/>
              <a:pathLst>
                <a:path w="635" h="23494">
                  <a:moveTo>
                    <a:pt x="0" y="0"/>
                  </a:moveTo>
                  <a:lnTo>
                    <a:pt x="618" y="22890"/>
                  </a:lnTo>
                </a:path>
              </a:pathLst>
            </a:custGeom>
            <a:ln w="415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991835" y="1224915"/>
              <a:ext cx="81915" cy="29845"/>
            </a:xfrm>
            <a:custGeom>
              <a:avLst/>
              <a:gdLst/>
              <a:ahLst/>
              <a:cxnLst/>
              <a:rect l="l" t="t" r="r" b="b"/>
              <a:pathLst>
                <a:path w="81914" h="29844">
                  <a:moveTo>
                    <a:pt x="0" y="0"/>
                  </a:moveTo>
                  <a:lnTo>
                    <a:pt x="81629" y="618"/>
                  </a:lnTo>
                </a:path>
                <a:path w="81914" h="29844">
                  <a:moveTo>
                    <a:pt x="15460" y="15466"/>
                  </a:moveTo>
                  <a:lnTo>
                    <a:pt x="63696" y="16085"/>
                  </a:lnTo>
                </a:path>
                <a:path w="81914" h="29844">
                  <a:moveTo>
                    <a:pt x="29065" y="29076"/>
                  </a:moveTo>
                  <a:lnTo>
                    <a:pt x="50709" y="29695"/>
                  </a:lnTo>
                </a:path>
              </a:pathLst>
            </a:custGeom>
            <a:ln w="7422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017189" y="880948"/>
              <a:ext cx="31115" cy="29209"/>
            </a:xfrm>
            <a:custGeom>
              <a:avLst/>
              <a:gdLst/>
              <a:ahLst/>
              <a:cxnLst/>
              <a:rect l="l" t="t" r="r" b="b"/>
              <a:pathLst>
                <a:path w="31114" h="29209">
                  <a:moveTo>
                    <a:pt x="23999" y="0"/>
                  </a:moveTo>
                  <a:lnTo>
                    <a:pt x="6922" y="0"/>
                  </a:lnTo>
                  <a:lnTo>
                    <a:pt x="0" y="6508"/>
                  </a:lnTo>
                  <a:lnTo>
                    <a:pt x="0" y="14538"/>
                  </a:lnTo>
                  <a:lnTo>
                    <a:pt x="0" y="22567"/>
                  </a:lnTo>
                  <a:lnTo>
                    <a:pt x="6922" y="29077"/>
                  </a:lnTo>
                  <a:lnTo>
                    <a:pt x="23999" y="29077"/>
                  </a:lnTo>
                  <a:lnTo>
                    <a:pt x="30920" y="22567"/>
                  </a:lnTo>
                  <a:lnTo>
                    <a:pt x="30920" y="6508"/>
                  </a:lnTo>
                  <a:lnTo>
                    <a:pt x="23999" y="0"/>
                  </a:lnTo>
                  <a:close/>
                </a:path>
              </a:pathLst>
            </a:custGeom>
            <a:solidFill>
              <a:srgbClr val="008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017189" y="880949"/>
              <a:ext cx="31115" cy="29209"/>
            </a:xfrm>
            <a:custGeom>
              <a:avLst/>
              <a:gdLst/>
              <a:ahLst/>
              <a:cxnLst/>
              <a:rect l="l" t="t" r="r" b="b"/>
              <a:pathLst>
                <a:path w="31114" h="29209">
                  <a:moveTo>
                    <a:pt x="0" y="14538"/>
                  </a:moveTo>
                  <a:lnTo>
                    <a:pt x="0" y="6509"/>
                  </a:lnTo>
                  <a:lnTo>
                    <a:pt x="6922" y="0"/>
                  </a:lnTo>
                  <a:lnTo>
                    <a:pt x="15460" y="0"/>
                  </a:lnTo>
                  <a:lnTo>
                    <a:pt x="23998" y="0"/>
                  </a:lnTo>
                  <a:lnTo>
                    <a:pt x="30920" y="6509"/>
                  </a:lnTo>
                  <a:lnTo>
                    <a:pt x="30920" y="14538"/>
                  </a:lnTo>
                  <a:lnTo>
                    <a:pt x="30920" y="22567"/>
                  </a:lnTo>
                  <a:lnTo>
                    <a:pt x="23998" y="29076"/>
                  </a:lnTo>
                  <a:lnTo>
                    <a:pt x="6922" y="29076"/>
                  </a:lnTo>
                  <a:lnTo>
                    <a:pt x="0" y="22567"/>
                  </a:lnTo>
                  <a:lnTo>
                    <a:pt x="0" y="14538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858878" y="486254"/>
              <a:ext cx="373380" cy="741045"/>
            </a:xfrm>
            <a:custGeom>
              <a:avLst/>
              <a:gdLst/>
              <a:ahLst/>
              <a:cxnLst/>
              <a:rect l="l" t="t" r="r" b="b"/>
              <a:pathLst>
                <a:path w="373380" h="741044">
                  <a:moveTo>
                    <a:pt x="171915" y="410161"/>
                  </a:moveTo>
                  <a:lnTo>
                    <a:pt x="372897" y="410779"/>
                  </a:lnTo>
                </a:path>
                <a:path w="373380" h="741044">
                  <a:moveTo>
                    <a:pt x="92760" y="172601"/>
                  </a:moveTo>
                  <a:lnTo>
                    <a:pt x="93378" y="64338"/>
                  </a:lnTo>
                </a:path>
                <a:path w="373380" h="741044">
                  <a:moveTo>
                    <a:pt x="0" y="118161"/>
                  </a:moveTo>
                  <a:lnTo>
                    <a:pt x="90905" y="118780"/>
                  </a:lnTo>
                </a:path>
                <a:path w="373380" h="741044">
                  <a:moveTo>
                    <a:pt x="90905" y="315508"/>
                  </a:moveTo>
                  <a:lnTo>
                    <a:pt x="0" y="316127"/>
                  </a:lnTo>
                </a:path>
                <a:path w="373380" h="741044">
                  <a:moveTo>
                    <a:pt x="173771" y="454703"/>
                  </a:moveTo>
                  <a:lnTo>
                    <a:pt x="173771" y="365618"/>
                  </a:lnTo>
                  <a:lnTo>
                    <a:pt x="117497" y="365618"/>
                  </a:lnTo>
                  <a:lnTo>
                    <a:pt x="117497" y="265398"/>
                  </a:lnTo>
                  <a:lnTo>
                    <a:pt x="173771" y="265398"/>
                  </a:lnTo>
                  <a:lnTo>
                    <a:pt x="173771" y="168271"/>
                  </a:lnTo>
                  <a:lnTo>
                    <a:pt x="117497" y="168271"/>
                  </a:lnTo>
                  <a:lnTo>
                    <a:pt x="117497" y="68050"/>
                  </a:lnTo>
                  <a:lnTo>
                    <a:pt x="173771" y="68050"/>
                  </a:lnTo>
                  <a:lnTo>
                    <a:pt x="173771" y="0"/>
                  </a:lnTo>
                </a:path>
                <a:path w="373380" h="741044">
                  <a:moveTo>
                    <a:pt x="173771" y="652050"/>
                  </a:moveTo>
                  <a:lnTo>
                    <a:pt x="174390" y="740517"/>
                  </a:lnTo>
                </a:path>
                <a:path w="373380" h="741044">
                  <a:moveTo>
                    <a:pt x="57511" y="553067"/>
                  </a:moveTo>
                  <a:lnTo>
                    <a:pt x="57511" y="603178"/>
                  </a:lnTo>
                  <a:lnTo>
                    <a:pt x="111931" y="603178"/>
                  </a:lnTo>
                  <a:lnTo>
                    <a:pt x="111931" y="652051"/>
                  </a:lnTo>
                  <a:lnTo>
                    <a:pt x="233756" y="652051"/>
                  </a:lnTo>
                  <a:lnTo>
                    <a:pt x="233756" y="603178"/>
                  </a:lnTo>
                  <a:lnTo>
                    <a:pt x="289412" y="603178"/>
                  </a:lnTo>
                  <a:lnTo>
                    <a:pt x="289412" y="553067"/>
                  </a:lnTo>
                  <a:lnTo>
                    <a:pt x="289412" y="502957"/>
                  </a:lnTo>
                  <a:lnTo>
                    <a:pt x="233756" y="502957"/>
                  </a:lnTo>
                  <a:lnTo>
                    <a:pt x="233756" y="454703"/>
                  </a:lnTo>
                  <a:lnTo>
                    <a:pt x="111931" y="454703"/>
                  </a:lnTo>
                  <a:lnTo>
                    <a:pt x="111931" y="502957"/>
                  </a:lnTo>
                  <a:lnTo>
                    <a:pt x="57511" y="502957"/>
                  </a:lnTo>
                  <a:lnTo>
                    <a:pt x="57511" y="553067"/>
                  </a:lnTo>
                  <a:close/>
                </a:path>
                <a:path w="373380" h="741044">
                  <a:moveTo>
                    <a:pt x="92760" y="261067"/>
                  </a:moveTo>
                  <a:lnTo>
                    <a:pt x="93378" y="371186"/>
                  </a:lnTo>
                </a:path>
              </a:pathLst>
            </a:custGeom>
            <a:ln w="7422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019044" y="430576"/>
              <a:ext cx="27305" cy="55880"/>
            </a:xfrm>
            <a:custGeom>
              <a:avLst/>
              <a:gdLst/>
              <a:ahLst/>
              <a:cxnLst/>
              <a:rect l="l" t="t" r="r" b="b"/>
              <a:pathLst>
                <a:path w="27305" h="55879">
                  <a:moveTo>
                    <a:pt x="13605" y="0"/>
                  </a:moveTo>
                  <a:lnTo>
                    <a:pt x="27209" y="55677"/>
                  </a:lnTo>
                  <a:lnTo>
                    <a:pt x="0" y="55677"/>
                  </a:lnTo>
                  <a:lnTo>
                    <a:pt x="13605" y="0"/>
                  </a:lnTo>
                  <a:close/>
                </a:path>
              </a:pathLst>
            </a:custGeom>
            <a:ln w="415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797038" y="985500"/>
              <a:ext cx="469900" cy="108585"/>
            </a:xfrm>
            <a:custGeom>
              <a:avLst/>
              <a:gdLst/>
              <a:ahLst/>
              <a:cxnLst/>
              <a:rect l="l" t="t" r="r" b="b"/>
              <a:pathLst>
                <a:path w="469900" h="108584">
                  <a:moveTo>
                    <a:pt x="90905" y="0"/>
                  </a:moveTo>
                  <a:lnTo>
                    <a:pt x="91523" y="108262"/>
                  </a:lnTo>
                </a:path>
                <a:path w="469900" h="108584">
                  <a:moveTo>
                    <a:pt x="378462" y="53821"/>
                  </a:moveTo>
                  <a:lnTo>
                    <a:pt x="469368" y="54440"/>
                  </a:lnTo>
                </a:path>
                <a:path w="469900" h="108584">
                  <a:moveTo>
                    <a:pt x="0" y="53821"/>
                  </a:moveTo>
                  <a:lnTo>
                    <a:pt x="90905" y="54440"/>
                  </a:lnTo>
                </a:path>
                <a:path w="469900" h="108584">
                  <a:moveTo>
                    <a:pt x="378462" y="0"/>
                  </a:moveTo>
                  <a:lnTo>
                    <a:pt x="379081" y="108262"/>
                  </a:lnTo>
                </a:path>
              </a:pathLst>
            </a:custGeom>
            <a:ln w="7422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2965531" y="403028"/>
            <a:ext cx="615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802272" y="552741"/>
            <a:ext cx="5778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x</a:t>
            </a:r>
            <a:endParaRPr sz="5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747852" y="985790"/>
            <a:ext cx="5778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x</a:t>
            </a:r>
            <a:endParaRPr sz="5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801654" y="751325"/>
            <a:ext cx="5778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y</a:t>
            </a:r>
            <a:endParaRPr sz="5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233917" y="852163"/>
            <a:ext cx="8953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F</a:t>
            </a:r>
            <a:endParaRPr sz="5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  <a:spcBef>
                <a:spcPts val="420"/>
              </a:spcBef>
            </a:pPr>
            <a:r>
              <a:rPr sz="500" dirty="0">
                <a:latin typeface="Arial"/>
                <a:cs typeface="Arial"/>
              </a:rPr>
              <a:t>y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2916640" y="586726"/>
            <a:ext cx="33020" cy="233045"/>
            <a:chOff x="2916640" y="586726"/>
            <a:chExt cx="33020" cy="233045"/>
          </a:xfrm>
        </p:grpSpPr>
        <p:sp>
          <p:nvSpPr>
            <p:cNvPr id="75" name="object 75"/>
            <p:cNvSpPr/>
            <p:nvPr/>
          </p:nvSpPr>
          <p:spPr>
            <a:xfrm>
              <a:off x="2918863" y="588948"/>
              <a:ext cx="28575" cy="29209"/>
            </a:xfrm>
            <a:custGeom>
              <a:avLst/>
              <a:gdLst/>
              <a:ahLst/>
              <a:cxnLst/>
              <a:rect l="l" t="t" r="r" b="b"/>
              <a:pathLst>
                <a:path w="28575" h="29209">
                  <a:moveTo>
                    <a:pt x="22078" y="0"/>
                  </a:moveTo>
                  <a:lnTo>
                    <a:pt x="6369" y="0"/>
                  </a:lnTo>
                  <a:lnTo>
                    <a:pt x="0" y="6508"/>
                  </a:lnTo>
                  <a:lnTo>
                    <a:pt x="0" y="14538"/>
                  </a:lnTo>
                  <a:lnTo>
                    <a:pt x="0" y="22567"/>
                  </a:lnTo>
                  <a:lnTo>
                    <a:pt x="6369" y="29076"/>
                  </a:lnTo>
                  <a:lnTo>
                    <a:pt x="22078" y="29076"/>
                  </a:lnTo>
                  <a:lnTo>
                    <a:pt x="28446" y="22567"/>
                  </a:lnTo>
                  <a:lnTo>
                    <a:pt x="28446" y="6508"/>
                  </a:lnTo>
                  <a:lnTo>
                    <a:pt x="220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918863" y="588949"/>
              <a:ext cx="28575" cy="29209"/>
            </a:xfrm>
            <a:custGeom>
              <a:avLst/>
              <a:gdLst/>
              <a:ahLst/>
              <a:cxnLst/>
              <a:rect l="l" t="t" r="r" b="b"/>
              <a:pathLst>
                <a:path w="28575" h="29209">
                  <a:moveTo>
                    <a:pt x="0" y="14538"/>
                  </a:moveTo>
                  <a:lnTo>
                    <a:pt x="0" y="6508"/>
                  </a:lnTo>
                  <a:lnTo>
                    <a:pt x="6369" y="0"/>
                  </a:lnTo>
                  <a:lnTo>
                    <a:pt x="14224" y="0"/>
                  </a:lnTo>
                  <a:lnTo>
                    <a:pt x="22079" y="0"/>
                  </a:lnTo>
                  <a:lnTo>
                    <a:pt x="28447" y="6508"/>
                  </a:lnTo>
                  <a:lnTo>
                    <a:pt x="28447" y="14538"/>
                  </a:lnTo>
                  <a:lnTo>
                    <a:pt x="28447" y="22568"/>
                  </a:lnTo>
                  <a:lnTo>
                    <a:pt x="22079" y="29076"/>
                  </a:lnTo>
                  <a:lnTo>
                    <a:pt x="6369" y="29076"/>
                  </a:lnTo>
                  <a:lnTo>
                    <a:pt x="0" y="22568"/>
                  </a:lnTo>
                  <a:lnTo>
                    <a:pt x="0" y="14538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918863" y="786296"/>
              <a:ext cx="28575" cy="31115"/>
            </a:xfrm>
            <a:custGeom>
              <a:avLst/>
              <a:gdLst/>
              <a:ahLst/>
              <a:cxnLst/>
              <a:rect l="l" t="t" r="r" b="b"/>
              <a:pathLst>
                <a:path w="28575" h="31115">
                  <a:moveTo>
                    <a:pt x="22078" y="0"/>
                  </a:moveTo>
                  <a:lnTo>
                    <a:pt x="6369" y="0"/>
                  </a:lnTo>
                  <a:lnTo>
                    <a:pt x="0" y="6924"/>
                  </a:lnTo>
                  <a:lnTo>
                    <a:pt x="0" y="15466"/>
                  </a:lnTo>
                  <a:lnTo>
                    <a:pt x="0" y="24008"/>
                  </a:lnTo>
                  <a:lnTo>
                    <a:pt x="6369" y="30932"/>
                  </a:lnTo>
                  <a:lnTo>
                    <a:pt x="22078" y="30932"/>
                  </a:lnTo>
                  <a:lnTo>
                    <a:pt x="28446" y="24008"/>
                  </a:lnTo>
                  <a:lnTo>
                    <a:pt x="28446" y="6924"/>
                  </a:lnTo>
                  <a:lnTo>
                    <a:pt x="220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918863" y="786296"/>
              <a:ext cx="28575" cy="31115"/>
            </a:xfrm>
            <a:custGeom>
              <a:avLst/>
              <a:gdLst/>
              <a:ahLst/>
              <a:cxnLst/>
              <a:rect l="l" t="t" r="r" b="b"/>
              <a:pathLst>
                <a:path w="28575" h="31115">
                  <a:moveTo>
                    <a:pt x="0" y="15466"/>
                  </a:moveTo>
                  <a:lnTo>
                    <a:pt x="0" y="6924"/>
                  </a:lnTo>
                  <a:lnTo>
                    <a:pt x="6369" y="0"/>
                  </a:lnTo>
                  <a:lnTo>
                    <a:pt x="14224" y="0"/>
                  </a:lnTo>
                  <a:lnTo>
                    <a:pt x="22079" y="0"/>
                  </a:lnTo>
                  <a:lnTo>
                    <a:pt x="28447" y="6924"/>
                  </a:lnTo>
                  <a:lnTo>
                    <a:pt x="28447" y="15466"/>
                  </a:lnTo>
                  <a:lnTo>
                    <a:pt x="28447" y="24008"/>
                  </a:lnTo>
                  <a:lnTo>
                    <a:pt x="22079" y="30932"/>
                  </a:lnTo>
                  <a:lnTo>
                    <a:pt x="6369" y="30932"/>
                  </a:lnTo>
                  <a:lnTo>
                    <a:pt x="0" y="24008"/>
                  </a:lnTo>
                  <a:lnTo>
                    <a:pt x="0" y="15466"/>
                  </a:lnTo>
                  <a:close/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2516322" y="460438"/>
            <a:ext cx="22161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20" dirty="0">
                <a:latin typeface="Arial"/>
                <a:cs typeface="Arial"/>
              </a:rPr>
              <a:t>NAND</a:t>
            </a:r>
            <a:endParaRPr sz="5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109990" y="460438"/>
            <a:ext cx="17970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25" dirty="0">
                <a:latin typeface="Arial"/>
                <a:cs typeface="Arial"/>
              </a:rPr>
              <a:t>NOR</a:t>
            </a:r>
            <a:endParaRPr sz="5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803922" y="1182520"/>
            <a:ext cx="1668780" cy="1478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8795">
              <a:lnSpc>
                <a:spcPct val="100000"/>
              </a:lnSpc>
              <a:spcBef>
                <a:spcPts val="105"/>
              </a:spcBef>
              <a:tabLst>
                <a:tab pos="1135380" algn="l"/>
              </a:tabLst>
            </a:pPr>
            <a:r>
              <a:rPr sz="500" spc="-50" dirty="0">
                <a:latin typeface="Arial"/>
                <a:cs typeface="Arial"/>
              </a:rPr>
              <a:t>0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5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Arial"/>
              <a:cs typeface="Arial"/>
            </a:endParaRPr>
          </a:p>
          <a:p>
            <a:pPr marL="146050" marR="158115" indent="-133985">
              <a:lnSpc>
                <a:spcPct val="102099"/>
              </a:lnSpc>
              <a:spcBef>
                <a:spcPts val="5"/>
              </a:spcBef>
              <a:buChar char="•"/>
              <a:tabLst>
                <a:tab pos="146685" algn="l"/>
              </a:tabLst>
            </a:pPr>
            <a:r>
              <a:rPr sz="700" dirty="0">
                <a:latin typeface="Arial"/>
                <a:cs typeface="Arial"/>
              </a:rPr>
              <a:t>NAND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same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as</a:t>
            </a:r>
            <a:r>
              <a:rPr sz="700" spc="-5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AND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with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power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-50" dirty="0">
                <a:latin typeface="Arial"/>
                <a:cs typeface="Arial"/>
              </a:rPr>
              <a:t>&amp;</a:t>
            </a:r>
            <a:r>
              <a:rPr sz="700" spc="20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ground</a:t>
            </a:r>
            <a:r>
              <a:rPr sz="700" spc="-25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switched</a:t>
            </a:r>
            <a:endParaRPr sz="700">
              <a:latin typeface="Arial"/>
              <a:cs typeface="Arial"/>
            </a:endParaRPr>
          </a:p>
          <a:p>
            <a:pPr marL="304165" marR="20955" lvl="1" indent="-114300">
              <a:lnSpc>
                <a:spcPct val="103299"/>
              </a:lnSpc>
              <a:spcBef>
                <a:spcPts val="125"/>
              </a:spcBef>
              <a:buChar char="•"/>
              <a:tabLst>
                <a:tab pos="302260" algn="l"/>
              </a:tabLst>
            </a:pPr>
            <a:r>
              <a:rPr sz="600" dirty="0">
                <a:latin typeface="Arial"/>
                <a:cs typeface="Arial"/>
              </a:rPr>
              <a:t>Why?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nMOS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conducts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0s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well,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but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not</a:t>
            </a:r>
            <a:r>
              <a:rPr sz="600" spc="2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1s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(reasons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beyond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our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scope)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--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so</a:t>
            </a:r>
            <a:r>
              <a:rPr sz="600" spc="2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NAND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more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efficient</a:t>
            </a:r>
            <a:endParaRPr sz="600">
              <a:latin typeface="Arial"/>
              <a:cs typeface="Arial"/>
            </a:endParaRPr>
          </a:p>
          <a:p>
            <a:pPr marL="146050" marR="222885" indent="-133985">
              <a:lnSpc>
                <a:spcPct val="100000"/>
              </a:lnSpc>
              <a:spcBef>
                <a:spcPts val="204"/>
              </a:spcBef>
              <a:buChar char="•"/>
              <a:tabLst>
                <a:tab pos="146685" algn="l"/>
              </a:tabLst>
            </a:pPr>
            <a:r>
              <a:rPr sz="700" dirty="0">
                <a:latin typeface="Arial"/>
                <a:cs typeface="Arial"/>
              </a:rPr>
              <a:t>Likewise,</a:t>
            </a:r>
            <a:r>
              <a:rPr sz="700" spc="-2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NOR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same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as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OR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with</a:t>
            </a:r>
            <a:r>
              <a:rPr sz="700" spc="200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power/ground</a:t>
            </a:r>
            <a:r>
              <a:rPr sz="700" spc="65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switched</a:t>
            </a:r>
            <a:endParaRPr sz="7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50"/>
              </a:spcBef>
              <a:buChar char="•"/>
              <a:tabLst>
                <a:tab pos="146685" algn="l"/>
              </a:tabLst>
            </a:pPr>
            <a:r>
              <a:rPr sz="700" dirty="0">
                <a:latin typeface="Arial"/>
                <a:cs typeface="Arial"/>
              </a:rPr>
              <a:t>AND</a:t>
            </a:r>
            <a:r>
              <a:rPr sz="700" spc="-2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in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CMOS: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NAND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with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NOT</a:t>
            </a:r>
            <a:endParaRPr sz="7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75"/>
              </a:spcBef>
              <a:buChar char="•"/>
              <a:tabLst>
                <a:tab pos="146685" algn="l"/>
              </a:tabLst>
            </a:pPr>
            <a:r>
              <a:rPr sz="700" dirty="0">
                <a:latin typeface="Arial"/>
                <a:cs typeface="Arial"/>
              </a:rPr>
              <a:t>OR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in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CMOS: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NOR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with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NOT</a:t>
            </a:r>
            <a:endParaRPr sz="7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75"/>
              </a:spcBef>
              <a:buChar char="•"/>
              <a:tabLst>
                <a:tab pos="146685" algn="l"/>
              </a:tabLst>
            </a:pPr>
            <a:r>
              <a:rPr sz="700" dirty="0">
                <a:latin typeface="Arial"/>
                <a:cs typeface="Arial"/>
              </a:rPr>
              <a:t>So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NAND/NOR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more</a:t>
            </a:r>
            <a:r>
              <a:rPr sz="700" spc="-10" dirty="0">
                <a:latin typeface="Arial"/>
                <a:cs typeface="Arial"/>
              </a:rPr>
              <a:t> common</a:t>
            </a:r>
            <a:endParaRPr sz="7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80"/>
              </a:spcBef>
            </a:pPr>
            <a:r>
              <a:rPr sz="450" spc="5" dirty="0">
                <a:latin typeface="Tahoma"/>
                <a:cs typeface="Tahoma"/>
              </a:rPr>
              <a:t>6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69875"/>
            <a:ext cx="3562369" cy="2672859"/>
            <a:chOff x="0" y="0"/>
            <a:chExt cx="3562369" cy="26728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32" y="2605722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5600" y="223118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331" y="222624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14366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7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3" y="95835"/>
            <a:ext cx="2161540" cy="286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50" dirty="0"/>
              <a:t> </a:t>
            </a:r>
            <a:r>
              <a:rPr dirty="0"/>
              <a:t>Logic</a:t>
            </a:r>
            <a:r>
              <a:rPr spc="-45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dirty="0"/>
              <a:t>Combinational</a:t>
            </a:r>
            <a:r>
              <a:rPr spc="-45" dirty="0"/>
              <a:t> </a:t>
            </a:r>
            <a:r>
              <a:rPr spc="-10" dirty="0"/>
              <a:t>Logic</a:t>
            </a:r>
          </a:p>
          <a:p>
            <a:pPr marL="12700">
              <a:lnSpc>
                <a:spcPts val="790"/>
              </a:lnSpc>
            </a:pPr>
            <a:r>
              <a:rPr lang="en-US" altLang="zh-CN" sz="700" i="1" dirty="0"/>
              <a:t>More Gates: Example Uses</a:t>
            </a:r>
            <a:endParaRPr sz="700" dirty="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3" y="-11732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4F66D41-5B6E-4DDD-A7BB-14CFC4D04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303" y="634510"/>
            <a:ext cx="3191631" cy="19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1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32" y="2605722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14366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7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3" y="95835"/>
            <a:ext cx="2161540" cy="286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50" dirty="0"/>
              <a:t> </a:t>
            </a:r>
            <a:r>
              <a:rPr dirty="0"/>
              <a:t>Logic</a:t>
            </a:r>
            <a:r>
              <a:rPr spc="-45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dirty="0"/>
              <a:t>Combinational</a:t>
            </a:r>
            <a:r>
              <a:rPr spc="-45" dirty="0"/>
              <a:t> </a:t>
            </a:r>
            <a:r>
              <a:rPr spc="-10" dirty="0"/>
              <a:t>Logic</a:t>
            </a:r>
          </a:p>
          <a:p>
            <a:pPr marL="12700">
              <a:lnSpc>
                <a:spcPts val="790"/>
              </a:lnSpc>
            </a:pPr>
            <a:r>
              <a:rPr sz="700" i="1" dirty="0">
                <a:latin typeface="Tahoma"/>
                <a:cs typeface="Tahoma"/>
              </a:rPr>
              <a:t>Completeness of </a:t>
            </a:r>
            <a:r>
              <a:rPr sz="700" i="1" spc="-20" dirty="0">
                <a:latin typeface="Tahoma"/>
                <a:cs typeface="Tahoma"/>
              </a:rPr>
              <a:t>NAND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878" y="505040"/>
            <a:ext cx="3263265" cy="1056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46050" marR="5080" indent="-133985">
              <a:lnSpc>
                <a:spcPct val="100000"/>
              </a:lnSpc>
              <a:spcBef>
                <a:spcPts val="115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Any</a:t>
            </a:r>
            <a:r>
              <a:rPr sz="900" spc="4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Boolean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function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can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be</a:t>
            </a:r>
            <a:r>
              <a:rPr sz="900" spc="4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implemented</a:t>
            </a:r>
            <a:r>
              <a:rPr sz="900" spc="45" dirty="0">
                <a:latin typeface="Tahoma"/>
                <a:cs typeface="Tahoma"/>
              </a:rPr>
              <a:t> </a:t>
            </a:r>
            <a:r>
              <a:rPr sz="950" i="1" dirty="0">
                <a:latin typeface="Tahoma"/>
                <a:cs typeface="Tahoma"/>
              </a:rPr>
              <a:t>using</a:t>
            </a:r>
            <a:r>
              <a:rPr sz="950" i="1" spc="35" dirty="0">
                <a:latin typeface="Tahoma"/>
                <a:cs typeface="Tahoma"/>
              </a:rPr>
              <a:t> </a:t>
            </a:r>
            <a:r>
              <a:rPr sz="950" i="1" dirty="0">
                <a:latin typeface="Tahoma"/>
                <a:cs typeface="Tahoma"/>
              </a:rPr>
              <a:t>just</a:t>
            </a:r>
            <a:r>
              <a:rPr sz="950" i="1" spc="35" dirty="0">
                <a:latin typeface="Tahoma"/>
                <a:cs typeface="Tahoma"/>
              </a:rPr>
              <a:t> </a:t>
            </a:r>
            <a:r>
              <a:rPr sz="950" i="1" spc="-20" dirty="0">
                <a:latin typeface="Tahoma"/>
                <a:cs typeface="Tahoma"/>
              </a:rPr>
              <a:t>NAND </a:t>
            </a:r>
            <a:r>
              <a:rPr sz="950" i="1" dirty="0">
                <a:latin typeface="Tahoma"/>
                <a:cs typeface="Tahoma"/>
              </a:rPr>
              <a:t>gates.</a:t>
            </a:r>
            <a:r>
              <a:rPr sz="950" i="1" spc="-6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Why?</a:t>
            </a:r>
            <a:endParaRPr sz="90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210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Need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AND,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OR,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and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NOT</a:t>
            </a:r>
            <a:endParaRPr sz="75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190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NOT: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1-input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NAND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(or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2-input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NAND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with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inputs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tied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together)</a:t>
            </a:r>
            <a:endParaRPr sz="75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229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AND: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NAND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followed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by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NOT</a:t>
            </a:r>
            <a:endParaRPr sz="75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229"/>
              </a:spcBef>
              <a:buClr>
                <a:srgbClr val="FF28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OR:</a:t>
            </a:r>
            <a:r>
              <a:rPr sz="750" spc="305" dirty="0">
                <a:latin typeface="Tahoma"/>
                <a:cs typeface="Tahoma"/>
              </a:rPr>
              <a:t>  </a:t>
            </a:r>
            <a:r>
              <a:rPr sz="750" dirty="0">
                <a:latin typeface="Tahoma"/>
                <a:cs typeface="Tahoma"/>
              </a:rPr>
              <a:t>NAND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preceded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by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spc="-20" dirty="0">
                <a:latin typeface="Tahoma"/>
                <a:cs typeface="Tahoma"/>
              </a:rPr>
              <a:t>NOTs</a:t>
            </a:r>
            <a:endParaRPr sz="75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275"/>
              </a:spcBef>
              <a:buClr>
                <a:srgbClr val="0A31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Likewise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for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NOR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-4156" y="0"/>
            <a:ext cx="3575050" cy="2685415"/>
            <a:chOff x="-4156" y="0"/>
            <a:chExt cx="3575050" cy="268541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3437" y="1423500"/>
              <a:ext cx="332704" cy="2128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16121" y="1214398"/>
              <a:ext cx="440924" cy="21528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94714" y="1474847"/>
              <a:ext cx="123680" cy="10640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078" y="2078"/>
              <a:ext cx="3562350" cy="2672715"/>
            </a:xfrm>
            <a:custGeom>
              <a:avLst/>
              <a:gdLst/>
              <a:ahLst/>
              <a:cxnLst/>
              <a:rect l="l" t="t" r="r" b="b"/>
              <a:pathLst>
                <a:path w="3562350" h="2672715">
                  <a:moveTo>
                    <a:pt x="0" y="0"/>
                  </a:moveTo>
                  <a:lnTo>
                    <a:pt x="3562003" y="0"/>
                  </a:lnTo>
                  <a:lnTo>
                    <a:pt x="3562003" y="2672541"/>
                  </a:lnTo>
                  <a:lnTo>
                    <a:pt x="0" y="2672541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78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20" y="2605722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14365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8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4" y="95835"/>
            <a:ext cx="2161540" cy="286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50" dirty="0"/>
              <a:t> </a:t>
            </a:r>
            <a:r>
              <a:rPr dirty="0"/>
              <a:t>Logic</a:t>
            </a:r>
            <a:r>
              <a:rPr spc="-45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dirty="0"/>
              <a:t>Combinational</a:t>
            </a:r>
            <a:r>
              <a:rPr spc="-45" dirty="0"/>
              <a:t> </a:t>
            </a:r>
            <a:r>
              <a:rPr spc="-10" dirty="0"/>
              <a:t>Logic</a:t>
            </a:r>
          </a:p>
          <a:p>
            <a:pPr marL="12700">
              <a:lnSpc>
                <a:spcPts val="790"/>
              </a:lnSpc>
            </a:pPr>
            <a:r>
              <a:rPr sz="700" i="1" dirty="0">
                <a:latin typeface="Tahoma"/>
                <a:cs typeface="Tahoma"/>
              </a:rPr>
              <a:t>Number</a:t>
            </a:r>
            <a:r>
              <a:rPr sz="700" i="1" spc="-2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of</a:t>
            </a:r>
            <a:r>
              <a:rPr sz="700" i="1" spc="-20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Possible</a:t>
            </a:r>
            <a:r>
              <a:rPr sz="700" i="1" spc="-25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Boolean</a:t>
            </a:r>
            <a:r>
              <a:rPr sz="700" i="1" spc="-20" dirty="0">
                <a:latin typeface="Tahoma"/>
                <a:cs typeface="Tahoma"/>
              </a:rPr>
              <a:t> </a:t>
            </a:r>
            <a:r>
              <a:rPr sz="700" i="1" spc="-10" dirty="0">
                <a:latin typeface="Tahoma"/>
                <a:cs typeface="Tahoma"/>
              </a:rPr>
              <a:t>Functions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878" y="498795"/>
            <a:ext cx="209423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30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How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many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possible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functions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of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2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variables?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903" y="633015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2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478" y="623116"/>
            <a:ext cx="1964055" cy="61976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27025" indent="-111760">
              <a:lnSpc>
                <a:spcPct val="100000"/>
              </a:lnSpc>
              <a:spcBef>
                <a:spcPts val="155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27660" algn="l"/>
              </a:tabLst>
            </a:pPr>
            <a:r>
              <a:rPr sz="700" dirty="0">
                <a:latin typeface="Tahoma"/>
                <a:cs typeface="Tahoma"/>
              </a:rPr>
              <a:t>2</a:t>
            </a:r>
            <a:r>
              <a:rPr sz="700" spc="2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rows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in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truth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table,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2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choices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for</a:t>
            </a:r>
            <a:r>
              <a:rPr sz="700" spc="-10" dirty="0">
                <a:latin typeface="Tahoma"/>
                <a:cs typeface="Tahoma"/>
              </a:rPr>
              <a:t> </a:t>
            </a:r>
            <a:r>
              <a:rPr sz="700" spc="-20" dirty="0">
                <a:latin typeface="Tahoma"/>
                <a:cs typeface="Tahoma"/>
              </a:rPr>
              <a:t>each</a:t>
            </a:r>
            <a:endParaRPr sz="700">
              <a:latin typeface="Tahoma"/>
              <a:cs typeface="Tahoma"/>
            </a:endParaRPr>
          </a:p>
          <a:p>
            <a:pPr marL="327025" indent="-111760">
              <a:lnSpc>
                <a:spcPct val="100000"/>
              </a:lnSpc>
              <a:spcBef>
                <a:spcPts val="55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27660" algn="l"/>
              </a:tabLst>
            </a:pPr>
            <a:r>
              <a:rPr sz="700" dirty="0">
                <a:latin typeface="Tahoma"/>
                <a:cs typeface="Tahoma"/>
              </a:rPr>
              <a:t>2</a:t>
            </a:r>
            <a:r>
              <a:rPr sz="675" baseline="24691" dirty="0">
                <a:latin typeface="Tahoma"/>
                <a:cs typeface="Tahoma"/>
              </a:rPr>
              <a:t>(2</a:t>
            </a:r>
            <a:r>
              <a:rPr sz="675" baseline="49382" dirty="0">
                <a:latin typeface="Tahoma"/>
                <a:cs typeface="Tahoma"/>
              </a:rPr>
              <a:t>2</a:t>
            </a:r>
            <a:r>
              <a:rPr sz="675" baseline="24691" dirty="0">
                <a:latin typeface="Tahoma"/>
                <a:cs typeface="Tahoma"/>
              </a:rPr>
              <a:t>)</a:t>
            </a:r>
            <a:r>
              <a:rPr sz="675" spc="112" baseline="24691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=</a:t>
            </a:r>
            <a:r>
              <a:rPr sz="700" spc="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2</a:t>
            </a:r>
            <a:r>
              <a:rPr sz="675" baseline="24691" dirty="0">
                <a:latin typeface="Tahoma"/>
                <a:cs typeface="Tahoma"/>
              </a:rPr>
              <a:t>4</a:t>
            </a:r>
            <a:r>
              <a:rPr sz="675" spc="120" baseline="24691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= 16</a:t>
            </a:r>
            <a:r>
              <a:rPr sz="700" spc="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possible</a:t>
            </a:r>
            <a:r>
              <a:rPr sz="700" spc="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functions</a:t>
            </a:r>
            <a:endParaRPr sz="700">
              <a:latin typeface="Tahoma"/>
              <a:cs typeface="Tahoma"/>
            </a:endParaRPr>
          </a:p>
          <a:p>
            <a:pPr marL="133350" marR="1302385" indent="-133985" algn="r">
              <a:lnSpc>
                <a:spcPct val="100000"/>
              </a:lnSpc>
              <a:spcBef>
                <a:spcPts val="135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33985" algn="l"/>
              </a:tabLst>
            </a:pPr>
            <a:r>
              <a:rPr sz="750" dirty="0">
                <a:latin typeface="Tahoma"/>
                <a:cs typeface="Tahoma"/>
              </a:rPr>
              <a:t>N</a:t>
            </a:r>
            <a:r>
              <a:rPr sz="750" spc="2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variables</a:t>
            </a:r>
            <a:endParaRPr sz="750">
              <a:latin typeface="Tahoma"/>
              <a:cs typeface="Tahoma"/>
            </a:endParaRPr>
          </a:p>
          <a:p>
            <a:pPr marL="111125" marR="1325880" lvl="1" indent="-111760" algn="r">
              <a:lnSpc>
                <a:spcPct val="100000"/>
              </a:lnSpc>
              <a:spcBef>
                <a:spcPts val="115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111760" algn="l"/>
              </a:tabLst>
            </a:pPr>
            <a:r>
              <a:rPr sz="700" dirty="0">
                <a:latin typeface="Tahoma"/>
                <a:cs typeface="Tahoma"/>
              </a:rPr>
              <a:t>2</a:t>
            </a:r>
            <a:r>
              <a:rPr sz="675" baseline="24691" dirty="0">
                <a:latin typeface="Tahoma"/>
                <a:cs typeface="Tahoma"/>
              </a:rPr>
              <a:t>N</a:t>
            </a:r>
            <a:r>
              <a:rPr sz="675" spc="120" baseline="24691" dirty="0">
                <a:latin typeface="Tahoma"/>
                <a:cs typeface="Tahoma"/>
              </a:rPr>
              <a:t> </a:t>
            </a:r>
            <a:r>
              <a:rPr sz="700" spc="-20" dirty="0">
                <a:latin typeface="Tahoma"/>
                <a:cs typeface="Tahoma"/>
              </a:rPr>
              <a:t>rows</a:t>
            </a:r>
            <a:endParaRPr sz="700">
              <a:latin typeface="Tahoma"/>
              <a:cs typeface="Tahoma"/>
            </a:endParaRPr>
          </a:p>
          <a:p>
            <a:pPr marL="327025" lvl="1" indent="-111760">
              <a:lnSpc>
                <a:spcPct val="100000"/>
              </a:lnSpc>
              <a:spcBef>
                <a:spcPts val="55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27660" algn="l"/>
              </a:tabLst>
            </a:pPr>
            <a:r>
              <a:rPr sz="700" dirty="0">
                <a:latin typeface="Tahoma"/>
                <a:cs typeface="Tahoma"/>
              </a:rPr>
              <a:t>2</a:t>
            </a:r>
            <a:r>
              <a:rPr sz="675" baseline="24691" dirty="0">
                <a:latin typeface="Tahoma"/>
                <a:cs typeface="Tahoma"/>
              </a:rPr>
              <a:t>(2</a:t>
            </a:r>
            <a:r>
              <a:rPr sz="675" baseline="49382" dirty="0">
                <a:latin typeface="Tahoma"/>
                <a:cs typeface="Tahoma"/>
              </a:rPr>
              <a:t>N</a:t>
            </a:r>
            <a:r>
              <a:rPr sz="675" baseline="24691" dirty="0">
                <a:latin typeface="Tahoma"/>
                <a:cs typeface="Tahoma"/>
              </a:rPr>
              <a:t>)</a:t>
            </a:r>
            <a:r>
              <a:rPr sz="675" spc="127" baseline="24691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possible</a:t>
            </a:r>
            <a:r>
              <a:rPr sz="700" spc="10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functions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26252" y="475119"/>
            <a:ext cx="1106170" cy="485775"/>
          </a:xfrm>
          <a:custGeom>
            <a:avLst/>
            <a:gdLst/>
            <a:ahLst/>
            <a:cxnLst/>
            <a:rect l="l" t="t" r="r" b="b"/>
            <a:pathLst>
              <a:path w="1106170" h="485775">
                <a:moveTo>
                  <a:pt x="1105704" y="0"/>
                </a:moveTo>
                <a:lnTo>
                  <a:pt x="0" y="0"/>
                </a:lnTo>
                <a:lnTo>
                  <a:pt x="0" y="485635"/>
                </a:lnTo>
                <a:lnTo>
                  <a:pt x="1105704" y="485635"/>
                </a:lnTo>
                <a:lnTo>
                  <a:pt x="1105704" y="0"/>
                </a:lnTo>
                <a:close/>
              </a:path>
            </a:pathLst>
          </a:custGeom>
          <a:solidFill>
            <a:srgbClr val="DCE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70445" y="495825"/>
            <a:ext cx="615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a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69827" y="581817"/>
            <a:ext cx="615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72044" y="495825"/>
            <a:ext cx="615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b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73280" y="581817"/>
            <a:ext cx="615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64987" y="579960"/>
            <a:ext cx="51562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0 or 1</a:t>
            </a:r>
            <a:r>
              <a:rPr sz="500" spc="28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2 </a:t>
            </a:r>
            <a:r>
              <a:rPr sz="500" spc="-10" dirty="0">
                <a:latin typeface="Arial"/>
                <a:cs typeface="Arial"/>
              </a:rPr>
              <a:t>choices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222124" y="475118"/>
            <a:ext cx="1106805" cy="485775"/>
            <a:chOff x="2222124" y="475118"/>
            <a:chExt cx="1106805" cy="485775"/>
          </a:xfrm>
        </p:grpSpPr>
        <p:sp>
          <p:nvSpPr>
            <p:cNvPr id="20" name="object 20"/>
            <p:cNvSpPr/>
            <p:nvPr/>
          </p:nvSpPr>
          <p:spPr>
            <a:xfrm>
              <a:off x="2226252" y="583381"/>
              <a:ext cx="1098550" cy="1270"/>
            </a:xfrm>
            <a:custGeom>
              <a:avLst/>
              <a:gdLst/>
              <a:ahLst/>
              <a:cxnLst/>
              <a:rect l="l" t="t" r="r" b="b"/>
              <a:pathLst>
                <a:path w="1098550" h="1270">
                  <a:moveTo>
                    <a:pt x="0" y="0"/>
                  </a:moveTo>
                  <a:lnTo>
                    <a:pt x="1098284" y="1237"/>
                  </a:lnTo>
                </a:path>
              </a:pathLst>
            </a:custGeom>
            <a:ln w="8042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18938" y="475118"/>
              <a:ext cx="0" cy="485775"/>
            </a:xfrm>
            <a:custGeom>
              <a:avLst/>
              <a:gdLst/>
              <a:ahLst/>
              <a:cxnLst/>
              <a:rect l="l" t="t" r="r" b="b"/>
              <a:pathLst>
                <a:path h="485775">
                  <a:moveTo>
                    <a:pt x="0" y="0"/>
                  </a:moveTo>
                  <a:lnTo>
                    <a:pt x="0" y="4856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2618938" y="475118"/>
            <a:ext cx="635" cy="485775"/>
          </a:xfrm>
          <a:custGeom>
            <a:avLst/>
            <a:gdLst/>
            <a:ahLst/>
            <a:cxnLst/>
            <a:rect l="l" t="t" r="r" b="b"/>
            <a:pathLst>
              <a:path w="635" h="485775">
                <a:moveTo>
                  <a:pt x="0" y="0"/>
                </a:moveTo>
                <a:lnTo>
                  <a:pt x="618" y="485635"/>
                </a:lnTo>
              </a:path>
            </a:pathLst>
          </a:custGeom>
          <a:ln w="8039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731773" y="495825"/>
            <a:ext cx="6476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F</a:t>
            </a:r>
            <a:endParaRPr sz="500">
              <a:latin typeface="Arial"/>
              <a:cs typeface="Arial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234648" y="664386"/>
          <a:ext cx="997585" cy="512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790">
                <a:tc>
                  <a:txBody>
                    <a:bodyPr/>
                    <a:lstStyle/>
                    <a:p>
                      <a:pPr marL="47625">
                        <a:lnSpc>
                          <a:spcPts val="555"/>
                        </a:lnSpc>
                        <a:spcBef>
                          <a:spcPts val="114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555"/>
                        </a:lnSpc>
                        <a:spcBef>
                          <a:spcPts val="114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560"/>
                        </a:lnSpc>
                        <a:spcBef>
                          <a:spcPts val="115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 or 1</a:t>
                      </a:r>
                      <a:r>
                        <a:rPr sz="500" spc="2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500" spc="-10" dirty="0">
                          <a:latin typeface="Arial"/>
                          <a:cs typeface="Arial"/>
                        </a:rPr>
                        <a:t>choices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90">
                <a:tc>
                  <a:txBody>
                    <a:bodyPr/>
                    <a:lstStyle/>
                    <a:p>
                      <a:pPr marL="47625">
                        <a:lnSpc>
                          <a:spcPts val="555"/>
                        </a:lnSpc>
                        <a:spcBef>
                          <a:spcPts val="15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555"/>
                        </a:lnSpc>
                        <a:spcBef>
                          <a:spcPts val="15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565"/>
                        </a:lnSpc>
                        <a:spcBef>
                          <a:spcPts val="5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 or 1</a:t>
                      </a:r>
                      <a:r>
                        <a:rPr sz="500" spc="2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500" spc="-10" dirty="0">
                          <a:latin typeface="Arial"/>
                          <a:cs typeface="Arial"/>
                        </a:rPr>
                        <a:t>choices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9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0 or 1</a:t>
                      </a:r>
                      <a:r>
                        <a:rPr sz="500" spc="2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500" spc="-10" dirty="0">
                          <a:latin typeface="Arial"/>
                          <a:cs typeface="Arial"/>
                        </a:rPr>
                        <a:t>choices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ts val="590"/>
                        </a:lnSpc>
                        <a:spcBef>
                          <a:spcPts val="365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450" baseline="27777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450" spc="89" baseline="27777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5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-25" dirty="0">
                          <a:latin typeface="Arial"/>
                          <a:cs typeface="Arial"/>
                        </a:rPr>
                        <a:t>16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 marL="81280" algn="ctr">
                        <a:lnSpc>
                          <a:spcPts val="590"/>
                        </a:lnSpc>
                      </a:pPr>
                      <a:r>
                        <a:rPr sz="500" dirty="0">
                          <a:latin typeface="Arial"/>
                          <a:cs typeface="Arial"/>
                        </a:rPr>
                        <a:t>possible</a:t>
                      </a:r>
                      <a:r>
                        <a:rPr sz="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-10" dirty="0">
                          <a:latin typeface="Arial"/>
                          <a:cs typeface="Arial"/>
                        </a:rPr>
                        <a:t>functions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858962" y="1427211"/>
          <a:ext cx="2566667" cy="867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5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2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2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2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52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36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409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454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4351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4351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96520">
                <a:tc>
                  <a:txBody>
                    <a:bodyPr/>
                    <a:lstStyle/>
                    <a:p>
                      <a:pPr marL="635" algn="ctr">
                        <a:lnSpc>
                          <a:spcPts val="490"/>
                        </a:lnSpc>
                        <a:spcBef>
                          <a:spcPts val="17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a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"/>
                        </a:lnSpc>
                        <a:spcBef>
                          <a:spcPts val="17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b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R w="9525">
                      <a:solidFill>
                        <a:srgbClr val="008CCC"/>
                      </a:solidFill>
                      <a:prstDash val="solid"/>
                    </a:lnR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"/>
                        </a:lnSpc>
                        <a:spcBef>
                          <a:spcPts val="170"/>
                        </a:spcBef>
                      </a:pPr>
                      <a:r>
                        <a:rPr sz="500" spc="-25" dirty="0">
                          <a:latin typeface="Arial"/>
                          <a:cs typeface="Arial"/>
                        </a:rPr>
                        <a:t>f0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9525">
                      <a:solidFill>
                        <a:srgbClr val="008CCC"/>
                      </a:solidFill>
                      <a:prstDash val="solid"/>
                    </a:lnL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490"/>
                        </a:lnSpc>
                        <a:spcBef>
                          <a:spcPts val="170"/>
                        </a:spcBef>
                      </a:pPr>
                      <a:r>
                        <a:rPr sz="500" spc="-25" dirty="0">
                          <a:latin typeface="Arial"/>
                          <a:cs typeface="Arial"/>
                        </a:rPr>
                        <a:t>f1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490"/>
                        </a:lnSpc>
                        <a:spcBef>
                          <a:spcPts val="170"/>
                        </a:spcBef>
                      </a:pPr>
                      <a:r>
                        <a:rPr sz="500" spc="-25" dirty="0">
                          <a:latin typeface="Arial"/>
                          <a:cs typeface="Arial"/>
                        </a:rPr>
                        <a:t>f2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90"/>
                        </a:lnSpc>
                        <a:spcBef>
                          <a:spcPts val="170"/>
                        </a:spcBef>
                      </a:pPr>
                      <a:r>
                        <a:rPr sz="500" spc="-25" dirty="0">
                          <a:latin typeface="Arial"/>
                          <a:cs typeface="Arial"/>
                        </a:rPr>
                        <a:t>f3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"/>
                        </a:lnSpc>
                        <a:spcBef>
                          <a:spcPts val="170"/>
                        </a:spcBef>
                      </a:pPr>
                      <a:r>
                        <a:rPr sz="500" spc="-25" dirty="0">
                          <a:latin typeface="Arial"/>
                          <a:cs typeface="Arial"/>
                        </a:rPr>
                        <a:t>f4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90"/>
                        </a:lnSpc>
                        <a:spcBef>
                          <a:spcPts val="170"/>
                        </a:spcBef>
                      </a:pPr>
                      <a:r>
                        <a:rPr sz="500" spc="-25" dirty="0">
                          <a:latin typeface="Arial"/>
                          <a:cs typeface="Arial"/>
                        </a:rPr>
                        <a:t>f5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490"/>
                        </a:lnSpc>
                        <a:spcBef>
                          <a:spcPts val="170"/>
                        </a:spcBef>
                      </a:pPr>
                      <a:r>
                        <a:rPr sz="500" spc="-25" dirty="0">
                          <a:latin typeface="Arial"/>
                          <a:cs typeface="Arial"/>
                        </a:rPr>
                        <a:t>f6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490"/>
                        </a:lnSpc>
                        <a:spcBef>
                          <a:spcPts val="170"/>
                        </a:spcBef>
                      </a:pPr>
                      <a:r>
                        <a:rPr sz="500" spc="-25" dirty="0">
                          <a:latin typeface="Arial"/>
                          <a:cs typeface="Arial"/>
                        </a:rPr>
                        <a:t>f7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"/>
                        </a:lnSpc>
                        <a:spcBef>
                          <a:spcPts val="170"/>
                        </a:spcBef>
                      </a:pPr>
                      <a:r>
                        <a:rPr sz="500" spc="-25" dirty="0">
                          <a:latin typeface="Arial"/>
                          <a:cs typeface="Arial"/>
                        </a:rPr>
                        <a:t>f8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490"/>
                        </a:lnSpc>
                        <a:spcBef>
                          <a:spcPts val="170"/>
                        </a:spcBef>
                      </a:pPr>
                      <a:r>
                        <a:rPr sz="500" spc="-25" dirty="0">
                          <a:latin typeface="Arial"/>
                          <a:cs typeface="Arial"/>
                        </a:rPr>
                        <a:t>f9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490"/>
                        </a:lnSpc>
                        <a:spcBef>
                          <a:spcPts val="170"/>
                        </a:spcBef>
                      </a:pPr>
                      <a:r>
                        <a:rPr sz="500" spc="-25" dirty="0">
                          <a:latin typeface="Arial"/>
                          <a:cs typeface="Arial"/>
                        </a:rPr>
                        <a:t>f10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490"/>
                        </a:lnSpc>
                        <a:spcBef>
                          <a:spcPts val="170"/>
                        </a:spcBef>
                      </a:pPr>
                      <a:r>
                        <a:rPr sz="500" spc="-25" dirty="0">
                          <a:latin typeface="Arial"/>
                          <a:cs typeface="Arial"/>
                        </a:rPr>
                        <a:t>f11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490"/>
                        </a:lnSpc>
                        <a:spcBef>
                          <a:spcPts val="170"/>
                        </a:spcBef>
                      </a:pPr>
                      <a:r>
                        <a:rPr sz="500" spc="-25" dirty="0">
                          <a:latin typeface="Arial"/>
                          <a:cs typeface="Arial"/>
                        </a:rPr>
                        <a:t>f12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"/>
                        </a:lnSpc>
                        <a:spcBef>
                          <a:spcPts val="170"/>
                        </a:spcBef>
                      </a:pPr>
                      <a:r>
                        <a:rPr sz="500" spc="-25" dirty="0">
                          <a:latin typeface="Arial"/>
                          <a:cs typeface="Arial"/>
                        </a:rPr>
                        <a:t>f13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490"/>
                        </a:lnSpc>
                        <a:spcBef>
                          <a:spcPts val="170"/>
                        </a:spcBef>
                      </a:pPr>
                      <a:r>
                        <a:rPr sz="500" spc="-25" dirty="0">
                          <a:latin typeface="Arial"/>
                          <a:cs typeface="Arial"/>
                        </a:rPr>
                        <a:t>f14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490"/>
                        </a:lnSpc>
                        <a:spcBef>
                          <a:spcPts val="170"/>
                        </a:spcBef>
                      </a:pPr>
                      <a:r>
                        <a:rPr sz="500" spc="-25" dirty="0">
                          <a:latin typeface="Arial"/>
                          <a:cs typeface="Arial"/>
                        </a:rPr>
                        <a:t>f15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B w="9525">
                      <a:solidFill>
                        <a:srgbClr val="008CCC"/>
                      </a:solidFill>
                      <a:prstDash val="solid"/>
                    </a:lnB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algn="ctr">
                        <a:lnSpc>
                          <a:spcPts val="520"/>
                        </a:lnSpc>
                        <a:spcBef>
                          <a:spcPts val="95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T w="9525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0"/>
                        </a:lnSpc>
                        <a:spcBef>
                          <a:spcPts val="95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R w="9525">
                      <a:solidFill>
                        <a:srgbClr val="008CCC"/>
                      </a:solidFill>
                      <a:prstDash val="solid"/>
                    </a:lnR>
                    <a:lnT w="9525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0"/>
                        </a:lnSpc>
                        <a:spcBef>
                          <a:spcPts val="95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8CCC"/>
                      </a:solidFill>
                      <a:prstDash val="solid"/>
                    </a:lnL>
                    <a:lnT w="9525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520"/>
                        </a:lnSpc>
                        <a:spcBef>
                          <a:spcPts val="95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T w="9525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520"/>
                        </a:lnSpc>
                        <a:spcBef>
                          <a:spcPts val="95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T w="9525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0"/>
                        </a:lnSpc>
                        <a:spcBef>
                          <a:spcPts val="95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T w="9525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0"/>
                        </a:lnSpc>
                        <a:spcBef>
                          <a:spcPts val="95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T w="9525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0"/>
                        </a:lnSpc>
                        <a:spcBef>
                          <a:spcPts val="95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T w="9525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520"/>
                        </a:lnSpc>
                        <a:spcBef>
                          <a:spcPts val="95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T w="9525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520"/>
                        </a:lnSpc>
                        <a:spcBef>
                          <a:spcPts val="95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T w="9525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0"/>
                        </a:lnSpc>
                        <a:spcBef>
                          <a:spcPts val="95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T w="9525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520"/>
                        </a:lnSpc>
                        <a:spcBef>
                          <a:spcPts val="95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T w="9525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520"/>
                        </a:lnSpc>
                        <a:spcBef>
                          <a:spcPts val="95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T w="9525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520"/>
                        </a:lnSpc>
                        <a:spcBef>
                          <a:spcPts val="95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T w="9525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520"/>
                        </a:lnSpc>
                        <a:spcBef>
                          <a:spcPts val="95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T w="9525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0"/>
                        </a:lnSpc>
                        <a:spcBef>
                          <a:spcPts val="95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T w="9525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520"/>
                        </a:lnSpc>
                        <a:spcBef>
                          <a:spcPts val="95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T w="9525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0"/>
                        </a:lnSpc>
                        <a:spcBef>
                          <a:spcPts val="95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T w="9525">
                      <a:solidFill>
                        <a:srgbClr val="008CCC"/>
                      </a:solidFill>
                      <a:prstDash val="solid"/>
                    </a:lnT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55">
                <a:tc>
                  <a:txBody>
                    <a:bodyPr/>
                    <a:lstStyle/>
                    <a:p>
                      <a:pPr algn="ctr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55">
                <a:tc>
                  <a:txBody>
                    <a:bodyPr/>
                    <a:lstStyle/>
                    <a:p>
                      <a:pPr algn="ctr">
                        <a:lnSpc>
                          <a:spcPts val="520"/>
                        </a:lnSpc>
                        <a:spcBef>
                          <a:spcPts val="5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0"/>
                        </a:lnSpc>
                        <a:spcBef>
                          <a:spcPts val="5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0"/>
                        </a:lnSpc>
                        <a:spcBef>
                          <a:spcPts val="5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520"/>
                        </a:lnSpc>
                        <a:spcBef>
                          <a:spcPts val="5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520"/>
                        </a:lnSpc>
                        <a:spcBef>
                          <a:spcPts val="5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0"/>
                        </a:lnSpc>
                        <a:spcBef>
                          <a:spcPts val="5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0"/>
                        </a:lnSpc>
                        <a:spcBef>
                          <a:spcPts val="5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0"/>
                        </a:lnSpc>
                        <a:spcBef>
                          <a:spcPts val="5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520"/>
                        </a:lnSpc>
                        <a:spcBef>
                          <a:spcPts val="5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520"/>
                        </a:lnSpc>
                        <a:spcBef>
                          <a:spcPts val="5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0"/>
                        </a:lnSpc>
                        <a:spcBef>
                          <a:spcPts val="5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520"/>
                        </a:lnSpc>
                        <a:spcBef>
                          <a:spcPts val="5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520"/>
                        </a:lnSpc>
                        <a:spcBef>
                          <a:spcPts val="5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520"/>
                        </a:lnSpc>
                        <a:spcBef>
                          <a:spcPts val="5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520"/>
                        </a:lnSpc>
                        <a:spcBef>
                          <a:spcPts val="5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0"/>
                        </a:lnSpc>
                        <a:spcBef>
                          <a:spcPts val="5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520"/>
                        </a:lnSpc>
                        <a:spcBef>
                          <a:spcPts val="5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0"/>
                        </a:lnSpc>
                        <a:spcBef>
                          <a:spcPts val="5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7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9525">
                      <a:solidFill>
                        <a:srgbClr val="008CCC"/>
                      </a:solidFill>
                      <a:prstDash val="solid"/>
                    </a:lnR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8CCC"/>
                      </a:solidFill>
                      <a:prstDash val="solid"/>
                    </a:lnL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CE6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b="1" dirty="0">
                          <a:latin typeface="Arial"/>
                          <a:cs typeface="Arial"/>
                        </a:rPr>
                        <a:t>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C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384">
                <a:tc gridSpan="1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4508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550" dirty="0">
                          <a:latin typeface="Arial"/>
                          <a:cs typeface="Arial"/>
                        </a:rPr>
                        <a:t>0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5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55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5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spc="-50" dirty="0">
                          <a:latin typeface="Arial"/>
                          <a:cs typeface="Arial"/>
                        </a:rPr>
                        <a:t>b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321945" marR="44450" algn="r">
                        <a:lnSpc>
                          <a:spcPts val="2340"/>
                        </a:lnSpc>
                        <a:spcBef>
                          <a:spcPts val="125"/>
                        </a:spcBef>
                      </a:pPr>
                      <a:r>
                        <a:rPr sz="550" spc="-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550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spc="-50" dirty="0">
                          <a:latin typeface="Arial"/>
                          <a:cs typeface="Arial"/>
                        </a:rPr>
                        <a:t>b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95250">
                        <a:lnSpc>
                          <a:spcPts val="570"/>
                        </a:lnSpc>
                      </a:pPr>
                      <a:r>
                        <a:rPr sz="5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5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dirty="0">
                          <a:latin typeface="Arial"/>
                          <a:cs typeface="Arial"/>
                        </a:rPr>
                        <a:t>XOR</a:t>
                      </a:r>
                      <a:r>
                        <a:rPr sz="5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spc="-50" dirty="0">
                          <a:latin typeface="Arial"/>
                          <a:cs typeface="Arial"/>
                        </a:rPr>
                        <a:t>b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45085" marR="44450" indent="95885" algn="r">
                        <a:lnSpc>
                          <a:spcPct val="177100"/>
                        </a:lnSpc>
                        <a:spcBef>
                          <a:spcPts val="5"/>
                        </a:spcBef>
                      </a:pPr>
                      <a:r>
                        <a:rPr sz="5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5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5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spc="-5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550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5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dirty="0">
                          <a:latin typeface="Arial"/>
                          <a:cs typeface="Arial"/>
                        </a:rPr>
                        <a:t>NOR</a:t>
                      </a:r>
                      <a:r>
                        <a:rPr sz="5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spc="-5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550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5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dirty="0">
                          <a:latin typeface="Arial"/>
                          <a:cs typeface="Arial"/>
                        </a:rPr>
                        <a:t>XNOR</a:t>
                      </a:r>
                      <a:r>
                        <a:rPr sz="5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spc="-50" dirty="0">
                          <a:latin typeface="Arial"/>
                          <a:cs typeface="Arial"/>
                        </a:rPr>
                        <a:t>b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R="4572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550" spc="-25" dirty="0">
                          <a:latin typeface="Arial"/>
                          <a:cs typeface="Arial"/>
                        </a:rPr>
                        <a:t>b’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L="48895" marR="45085" indent="256540" algn="r">
                        <a:lnSpc>
                          <a:spcPts val="2340"/>
                        </a:lnSpc>
                        <a:spcBef>
                          <a:spcPts val="120"/>
                        </a:spcBef>
                      </a:pPr>
                      <a:r>
                        <a:rPr sz="550" spc="-25" dirty="0">
                          <a:latin typeface="Arial"/>
                          <a:cs typeface="Arial"/>
                        </a:rPr>
                        <a:t>a’</a:t>
                      </a:r>
                      <a:r>
                        <a:rPr sz="550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5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dirty="0">
                          <a:latin typeface="Arial"/>
                          <a:cs typeface="Arial"/>
                        </a:rPr>
                        <a:t>NAND</a:t>
                      </a:r>
                      <a:r>
                        <a:rPr sz="5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50" spc="-50" dirty="0">
                          <a:latin typeface="Arial"/>
                          <a:cs typeface="Arial"/>
                        </a:rPr>
                        <a:t>b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 marR="4445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550" dirty="0">
                          <a:latin typeface="Arial"/>
                          <a:cs typeface="Arial"/>
                        </a:rPr>
                        <a:t>1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solidFill>
                      <a:srgbClr val="DCE6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32" y="2605735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14366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9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3" y="95835"/>
            <a:ext cx="2161540" cy="286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0"/>
              </a:lnSpc>
              <a:spcBef>
                <a:spcPts val="90"/>
              </a:spcBef>
            </a:pPr>
            <a:r>
              <a:rPr dirty="0"/>
              <a:t>Digital</a:t>
            </a:r>
            <a:r>
              <a:rPr spc="-50" dirty="0"/>
              <a:t> </a:t>
            </a:r>
            <a:r>
              <a:rPr dirty="0"/>
              <a:t>Logic</a:t>
            </a:r>
            <a:r>
              <a:rPr spc="-45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dirty="0"/>
              <a:t>Combinational</a:t>
            </a:r>
            <a:r>
              <a:rPr spc="-45" dirty="0"/>
              <a:t> </a:t>
            </a:r>
            <a:r>
              <a:rPr spc="-10" dirty="0"/>
              <a:t>Logic</a:t>
            </a:r>
          </a:p>
          <a:p>
            <a:pPr marL="12700">
              <a:lnSpc>
                <a:spcPts val="790"/>
              </a:lnSpc>
            </a:pPr>
            <a:r>
              <a:rPr sz="700" i="1" dirty="0">
                <a:latin typeface="Tahoma"/>
                <a:cs typeface="Tahoma"/>
              </a:rPr>
              <a:t>Decoders</a:t>
            </a:r>
            <a:r>
              <a:rPr sz="700" i="1" spc="-20" dirty="0">
                <a:latin typeface="Tahoma"/>
                <a:cs typeface="Tahoma"/>
              </a:rPr>
              <a:t> </a:t>
            </a:r>
            <a:r>
              <a:rPr sz="700" i="1" dirty="0">
                <a:latin typeface="Tahoma"/>
                <a:cs typeface="Tahoma"/>
              </a:rPr>
              <a:t>and</a:t>
            </a:r>
            <a:r>
              <a:rPr sz="700" i="1" spc="-15" dirty="0">
                <a:latin typeface="Tahoma"/>
                <a:cs typeface="Tahoma"/>
              </a:rPr>
              <a:t> </a:t>
            </a:r>
            <a:r>
              <a:rPr sz="700" i="1" spc="-10" dirty="0">
                <a:latin typeface="Tahoma"/>
                <a:cs typeface="Tahoma"/>
              </a:rPr>
              <a:t>Muxes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878" y="498794"/>
            <a:ext cx="1635760" cy="1153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46050" marR="15240" indent="-133985" algn="just">
              <a:lnSpc>
                <a:spcPct val="93100"/>
              </a:lnSpc>
              <a:spcBef>
                <a:spcPts val="190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b="1" dirty="0">
                <a:latin typeface="Tahoma"/>
                <a:cs typeface="Tahoma"/>
              </a:rPr>
              <a:t>Decoder</a:t>
            </a:r>
            <a:r>
              <a:rPr sz="750" dirty="0">
                <a:latin typeface="Tahoma"/>
                <a:cs typeface="Tahoma"/>
              </a:rPr>
              <a:t>: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Popular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combinational </a:t>
            </a:r>
            <a:r>
              <a:rPr sz="750" dirty="0">
                <a:latin typeface="Tahoma"/>
                <a:cs typeface="Tahoma"/>
              </a:rPr>
              <a:t>logic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building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block,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addition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to </a:t>
            </a:r>
            <a:r>
              <a:rPr sz="750" dirty="0">
                <a:latin typeface="Tahoma"/>
                <a:cs typeface="Tahoma"/>
              </a:rPr>
              <a:t>logic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gates</a:t>
            </a:r>
            <a:endParaRPr sz="750">
              <a:latin typeface="Tahoma"/>
              <a:cs typeface="Tahoma"/>
            </a:endParaRPr>
          </a:p>
          <a:p>
            <a:pPr marL="304165" marR="46355" lvl="1" indent="-114300" algn="just">
              <a:lnSpc>
                <a:spcPts val="770"/>
              </a:lnSpc>
              <a:spcBef>
                <a:spcPts val="190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Converts input binary number </a:t>
            </a:r>
            <a:r>
              <a:rPr sz="700" spc="-25" dirty="0">
                <a:latin typeface="Tahoma"/>
                <a:cs typeface="Tahoma"/>
              </a:rPr>
              <a:t>to</a:t>
            </a:r>
            <a:r>
              <a:rPr sz="700" dirty="0">
                <a:latin typeface="Tahoma"/>
                <a:cs typeface="Tahoma"/>
              </a:rPr>
              <a:t> one high </a:t>
            </a:r>
            <a:r>
              <a:rPr sz="700" spc="-10" dirty="0">
                <a:latin typeface="Tahoma"/>
                <a:cs typeface="Tahoma"/>
              </a:rPr>
              <a:t>output</a:t>
            </a:r>
            <a:endParaRPr sz="700">
              <a:latin typeface="Tahoma"/>
              <a:cs typeface="Tahoma"/>
            </a:endParaRPr>
          </a:p>
          <a:p>
            <a:pPr marL="146050" marR="168275" indent="-133985" algn="just">
              <a:lnSpc>
                <a:spcPts val="830"/>
              </a:lnSpc>
              <a:spcBef>
                <a:spcPts val="175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2-input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decoder: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four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possible </a:t>
            </a:r>
            <a:r>
              <a:rPr sz="750" dirty="0">
                <a:latin typeface="Tahoma"/>
                <a:cs typeface="Tahoma"/>
              </a:rPr>
              <a:t>input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binary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numbers</a:t>
            </a:r>
            <a:endParaRPr sz="750">
              <a:latin typeface="Tahoma"/>
              <a:cs typeface="Tahoma"/>
            </a:endParaRPr>
          </a:p>
          <a:p>
            <a:pPr marL="304165" marR="5080" lvl="1" indent="-114300" algn="just">
              <a:lnSpc>
                <a:spcPts val="770"/>
              </a:lnSpc>
              <a:spcBef>
                <a:spcPts val="170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02260" algn="l"/>
              </a:tabLst>
            </a:pPr>
            <a:r>
              <a:rPr sz="700" dirty="0">
                <a:latin typeface="Tahoma"/>
                <a:cs typeface="Tahoma"/>
              </a:rPr>
              <a:t>So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has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four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outputs,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one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for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20" dirty="0">
                <a:latin typeface="Tahoma"/>
                <a:cs typeface="Tahoma"/>
              </a:rPr>
              <a:t>each</a:t>
            </a:r>
            <a:r>
              <a:rPr sz="700" dirty="0">
                <a:latin typeface="Tahoma"/>
                <a:cs typeface="Tahoma"/>
              </a:rPr>
              <a:t> possible input binary </a:t>
            </a:r>
            <a:r>
              <a:rPr sz="700" spc="-10" dirty="0">
                <a:latin typeface="Tahoma"/>
                <a:cs typeface="Tahoma"/>
              </a:rPr>
              <a:t>number</a:t>
            </a:r>
            <a:endParaRPr sz="700">
              <a:latin typeface="Tahoma"/>
              <a:cs typeface="Tahoma"/>
            </a:endParaRPr>
          </a:p>
          <a:p>
            <a:pPr marL="146050" indent="-133985" algn="just">
              <a:lnSpc>
                <a:spcPct val="100000"/>
              </a:lnSpc>
              <a:spcBef>
                <a:spcPts val="90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Internal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design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478" y="1639673"/>
            <a:ext cx="1750695" cy="7251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29565" marR="30480" indent="-114300">
              <a:lnSpc>
                <a:spcPts val="730"/>
              </a:lnSpc>
              <a:spcBef>
                <a:spcPts val="215"/>
              </a:spcBef>
            </a:pPr>
            <a:r>
              <a:rPr sz="500" dirty="0">
                <a:solidFill>
                  <a:srgbClr val="FF2800"/>
                </a:solidFill>
                <a:latin typeface="Wingdings"/>
                <a:cs typeface="Wingdings"/>
              </a:rPr>
              <a:t></a:t>
            </a:r>
            <a:r>
              <a:rPr sz="500" spc="300" dirty="0">
                <a:solidFill>
                  <a:srgbClr val="FF2800"/>
                </a:solidFill>
                <a:latin typeface="Times New Roman"/>
                <a:cs typeface="Times New Roman"/>
              </a:rPr>
              <a:t> </a:t>
            </a:r>
            <a:r>
              <a:rPr sz="700" dirty="0">
                <a:latin typeface="Tahoma"/>
                <a:cs typeface="Tahoma"/>
              </a:rPr>
              <a:t>AND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gate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for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each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output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to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detect </a:t>
            </a:r>
            <a:r>
              <a:rPr sz="700" dirty="0">
                <a:latin typeface="Tahoma"/>
                <a:cs typeface="Tahoma"/>
              </a:rPr>
              <a:t>input </a:t>
            </a:r>
            <a:r>
              <a:rPr sz="700" spc="-10" dirty="0">
                <a:latin typeface="Tahoma"/>
                <a:cs typeface="Tahoma"/>
              </a:rPr>
              <a:t>combination</a:t>
            </a:r>
            <a:endParaRPr sz="700">
              <a:latin typeface="Tahoma"/>
              <a:cs typeface="Tahoma"/>
            </a:endParaRPr>
          </a:p>
          <a:p>
            <a:pPr marL="133350" marR="592455" indent="-133985" algn="r">
              <a:lnSpc>
                <a:spcPct val="100000"/>
              </a:lnSpc>
              <a:spcBef>
                <a:spcPts val="140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33985" algn="l"/>
              </a:tabLst>
            </a:pPr>
            <a:r>
              <a:rPr sz="750" dirty="0">
                <a:latin typeface="Tahoma"/>
                <a:cs typeface="Tahoma"/>
              </a:rPr>
              <a:t>Decoder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with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enable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50" dirty="0">
                <a:latin typeface="Tahoma"/>
                <a:cs typeface="Tahoma"/>
              </a:rPr>
              <a:t>e</a:t>
            </a:r>
            <a:endParaRPr sz="750">
              <a:latin typeface="Tahoma"/>
              <a:cs typeface="Tahoma"/>
            </a:endParaRPr>
          </a:p>
          <a:p>
            <a:pPr marL="111125" marR="646430" lvl="1" indent="-111760" algn="r">
              <a:lnSpc>
                <a:spcPct val="100000"/>
              </a:lnSpc>
              <a:spcBef>
                <a:spcPts val="75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111760" algn="l"/>
              </a:tabLst>
            </a:pPr>
            <a:r>
              <a:rPr sz="700" dirty="0">
                <a:latin typeface="Tahoma"/>
                <a:cs typeface="Tahoma"/>
              </a:rPr>
              <a:t>Outputs all 0 if </a:t>
            </a:r>
            <a:r>
              <a:rPr sz="700" spc="-25" dirty="0">
                <a:latin typeface="Tahoma"/>
                <a:cs typeface="Tahoma"/>
              </a:rPr>
              <a:t>e=0</a:t>
            </a:r>
            <a:endParaRPr sz="700">
              <a:latin typeface="Tahoma"/>
              <a:cs typeface="Tahoma"/>
            </a:endParaRPr>
          </a:p>
          <a:p>
            <a:pPr marL="327025" lvl="1" indent="-111760">
              <a:lnSpc>
                <a:spcPct val="100000"/>
              </a:lnSpc>
              <a:spcBef>
                <a:spcPts val="95"/>
              </a:spcBef>
              <a:buClr>
                <a:srgbClr val="FF2800"/>
              </a:buClr>
              <a:buSzPct val="71428"/>
              <a:buFont typeface="Wingdings"/>
              <a:buChar char=""/>
              <a:tabLst>
                <a:tab pos="327660" algn="l"/>
              </a:tabLst>
            </a:pPr>
            <a:r>
              <a:rPr sz="700" dirty="0">
                <a:latin typeface="Tahoma"/>
                <a:cs typeface="Tahoma"/>
              </a:rPr>
              <a:t>Regular behavior if </a:t>
            </a:r>
            <a:r>
              <a:rPr sz="700" spc="-25" dirty="0">
                <a:latin typeface="Tahoma"/>
                <a:cs typeface="Tahoma"/>
              </a:rPr>
              <a:t>e=1</a:t>
            </a:r>
            <a:endParaRPr sz="700">
              <a:latin typeface="Tahoma"/>
              <a:cs typeface="Tahoma"/>
            </a:endParaRPr>
          </a:p>
          <a:p>
            <a:pPr marL="171450" indent="-133985">
              <a:lnSpc>
                <a:spcPct val="100000"/>
              </a:lnSpc>
              <a:spcBef>
                <a:spcPts val="135"/>
              </a:spcBef>
              <a:buClr>
                <a:srgbClr val="0A31FF"/>
              </a:buClr>
              <a:buSzPct val="73333"/>
              <a:buFont typeface="Wingdings"/>
              <a:buChar char=""/>
              <a:tabLst>
                <a:tab pos="172085" algn="l"/>
              </a:tabLst>
            </a:pPr>
            <a:r>
              <a:rPr sz="750" dirty="0">
                <a:latin typeface="Tahoma"/>
                <a:cs typeface="Tahoma"/>
              </a:rPr>
              <a:t>n-input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decoder: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2</a:t>
            </a:r>
            <a:r>
              <a:rPr sz="750" baseline="27777" dirty="0">
                <a:latin typeface="Tahoma"/>
                <a:cs typeface="Tahoma"/>
              </a:rPr>
              <a:t>n</a:t>
            </a:r>
            <a:r>
              <a:rPr sz="750" spc="209" baseline="27777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outputs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17772" y="64507"/>
            <a:ext cx="1371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5" dirty="0">
                <a:latin typeface="Times New Roman"/>
                <a:cs typeface="Times New Roman"/>
              </a:rPr>
              <a:t>2.9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54613" y="680125"/>
            <a:ext cx="1210945" cy="421005"/>
            <a:chOff x="2254613" y="680125"/>
            <a:chExt cx="1210945" cy="421005"/>
          </a:xfrm>
        </p:grpSpPr>
        <p:sp>
          <p:nvSpPr>
            <p:cNvPr id="15" name="object 15"/>
            <p:cNvSpPr/>
            <p:nvPr/>
          </p:nvSpPr>
          <p:spPr>
            <a:xfrm>
              <a:off x="3145150" y="734949"/>
              <a:ext cx="316230" cy="310515"/>
            </a:xfrm>
            <a:custGeom>
              <a:avLst/>
              <a:gdLst/>
              <a:ahLst/>
              <a:cxnLst/>
              <a:rect l="l" t="t" r="r" b="b"/>
              <a:pathLst>
                <a:path w="316229" h="310515">
                  <a:moveTo>
                    <a:pt x="259923" y="0"/>
                  </a:moveTo>
                  <a:lnTo>
                    <a:pt x="316090" y="618"/>
                  </a:lnTo>
                </a:path>
                <a:path w="316229" h="310515">
                  <a:moveTo>
                    <a:pt x="259923" y="102694"/>
                  </a:moveTo>
                  <a:lnTo>
                    <a:pt x="316090" y="103314"/>
                  </a:lnTo>
                </a:path>
                <a:path w="316229" h="310515">
                  <a:moveTo>
                    <a:pt x="259923" y="206627"/>
                  </a:moveTo>
                  <a:lnTo>
                    <a:pt x="316090" y="207245"/>
                  </a:lnTo>
                </a:path>
                <a:path w="316229" h="310515">
                  <a:moveTo>
                    <a:pt x="0" y="102694"/>
                  </a:moveTo>
                  <a:lnTo>
                    <a:pt x="56166" y="103314"/>
                  </a:lnTo>
                </a:path>
                <a:path w="316229" h="310515">
                  <a:moveTo>
                    <a:pt x="0" y="206627"/>
                  </a:moveTo>
                  <a:lnTo>
                    <a:pt x="56166" y="207245"/>
                  </a:lnTo>
                </a:path>
                <a:path w="316229" h="310515">
                  <a:moveTo>
                    <a:pt x="259923" y="309321"/>
                  </a:moveTo>
                  <a:lnTo>
                    <a:pt x="316090" y="309940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03109" y="682983"/>
              <a:ext cx="202565" cy="415290"/>
            </a:xfrm>
            <a:custGeom>
              <a:avLst/>
              <a:gdLst/>
              <a:ahLst/>
              <a:cxnLst/>
              <a:rect l="l" t="t" r="r" b="b"/>
              <a:pathLst>
                <a:path w="202564" h="415290">
                  <a:moveTo>
                    <a:pt x="0" y="0"/>
                  </a:moveTo>
                  <a:lnTo>
                    <a:pt x="201963" y="0"/>
                  </a:lnTo>
                  <a:lnTo>
                    <a:pt x="201963" y="415110"/>
                  </a:lnTo>
                  <a:lnTo>
                    <a:pt x="0" y="415110"/>
                  </a:lnTo>
                  <a:lnTo>
                    <a:pt x="0" y="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01189" y="734949"/>
              <a:ext cx="315595" cy="310515"/>
            </a:xfrm>
            <a:custGeom>
              <a:avLst/>
              <a:gdLst/>
              <a:ahLst/>
              <a:cxnLst/>
              <a:rect l="l" t="t" r="r" b="b"/>
              <a:pathLst>
                <a:path w="315594" h="310515">
                  <a:moveTo>
                    <a:pt x="259325" y="0"/>
                  </a:moveTo>
                  <a:lnTo>
                    <a:pt x="315492" y="618"/>
                  </a:lnTo>
                </a:path>
                <a:path w="315594" h="310515">
                  <a:moveTo>
                    <a:pt x="259325" y="102694"/>
                  </a:moveTo>
                  <a:lnTo>
                    <a:pt x="315492" y="103314"/>
                  </a:lnTo>
                </a:path>
                <a:path w="315594" h="310515">
                  <a:moveTo>
                    <a:pt x="259325" y="206627"/>
                  </a:moveTo>
                  <a:lnTo>
                    <a:pt x="315492" y="207245"/>
                  </a:lnTo>
                </a:path>
                <a:path w="315594" h="310515">
                  <a:moveTo>
                    <a:pt x="0" y="102694"/>
                  </a:moveTo>
                  <a:lnTo>
                    <a:pt x="55570" y="103314"/>
                  </a:lnTo>
                </a:path>
                <a:path w="315594" h="310515">
                  <a:moveTo>
                    <a:pt x="0" y="206627"/>
                  </a:moveTo>
                  <a:lnTo>
                    <a:pt x="55570" y="207245"/>
                  </a:lnTo>
                </a:path>
                <a:path w="315594" h="310515">
                  <a:moveTo>
                    <a:pt x="259325" y="309321"/>
                  </a:moveTo>
                  <a:lnTo>
                    <a:pt x="315492" y="309940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59148" y="682983"/>
              <a:ext cx="201930" cy="415290"/>
            </a:xfrm>
            <a:custGeom>
              <a:avLst/>
              <a:gdLst/>
              <a:ahLst/>
              <a:cxnLst/>
              <a:rect l="l" t="t" r="r" b="b"/>
              <a:pathLst>
                <a:path w="201930" h="415290">
                  <a:moveTo>
                    <a:pt x="0" y="0"/>
                  </a:moveTo>
                  <a:lnTo>
                    <a:pt x="201366" y="0"/>
                  </a:lnTo>
                  <a:lnTo>
                    <a:pt x="201366" y="415110"/>
                  </a:lnTo>
                  <a:lnTo>
                    <a:pt x="0" y="415110"/>
                  </a:lnTo>
                  <a:lnTo>
                    <a:pt x="0" y="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58423" y="734949"/>
              <a:ext cx="315595" cy="310515"/>
            </a:xfrm>
            <a:custGeom>
              <a:avLst/>
              <a:gdLst/>
              <a:ahLst/>
              <a:cxnLst/>
              <a:rect l="l" t="t" r="r" b="b"/>
              <a:pathLst>
                <a:path w="315594" h="310515">
                  <a:moveTo>
                    <a:pt x="259325" y="0"/>
                  </a:moveTo>
                  <a:lnTo>
                    <a:pt x="315492" y="618"/>
                  </a:lnTo>
                </a:path>
                <a:path w="315594" h="310515">
                  <a:moveTo>
                    <a:pt x="259325" y="102694"/>
                  </a:moveTo>
                  <a:lnTo>
                    <a:pt x="315492" y="103314"/>
                  </a:lnTo>
                </a:path>
                <a:path w="315594" h="310515">
                  <a:moveTo>
                    <a:pt x="259325" y="206627"/>
                  </a:moveTo>
                  <a:lnTo>
                    <a:pt x="315492" y="207245"/>
                  </a:lnTo>
                </a:path>
                <a:path w="315594" h="310515">
                  <a:moveTo>
                    <a:pt x="0" y="102694"/>
                  </a:moveTo>
                  <a:lnTo>
                    <a:pt x="56167" y="103314"/>
                  </a:lnTo>
                </a:path>
                <a:path w="315594" h="310515">
                  <a:moveTo>
                    <a:pt x="0" y="206627"/>
                  </a:moveTo>
                  <a:lnTo>
                    <a:pt x="56167" y="207245"/>
                  </a:lnTo>
                </a:path>
                <a:path w="315594" h="310515">
                  <a:moveTo>
                    <a:pt x="259325" y="309321"/>
                  </a:moveTo>
                  <a:lnTo>
                    <a:pt x="315492" y="309940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16383" y="682983"/>
              <a:ext cx="201930" cy="415290"/>
            </a:xfrm>
            <a:custGeom>
              <a:avLst/>
              <a:gdLst/>
              <a:ahLst/>
              <a:cxnLst/>
              <a:rect l="l" t="t" r="r" b="b"/>
              <a:pathLst>
                <a:path w="201930" h="415290">
                  <a:moveTo>
                    <a:pt x="0" y="0"/>
                  </a:moveTo>
                  <a:lnTo>
                    <a:pt x="201365" y="0"/>
                  </a:lnTo>
                  <a:lnTo>
                    <a:pt x="201365" y="415110"/>
                  </a:lnTo>
                  <a:lnTo>
                    <a:pt x="0" y="415110"/>
                  </a:lnTo>
                  <a:lnTo>
                    <a:pt x="0" y="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717501" y="659643"/>
            <a:ext cx="1847214" cy="43878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R="55880" algn="r">
              <a:lnSpc>
                <a:spcPct val="100000"/>
              </a:lnSpc>
              <a:spcBef>
                <a:spcPts val="315"/>
              </a:spcBef>
              <a:tabLst>
                <a:tab pos="442595" algn="l"/>
                <a:tab pos="888365" algn="l"/>
                <a:tab pos="1328420" algn="l"/>
              </a:tabLst>
            </a:pPr>
            <a:r>
              <a:rPr sz="500" dirty="0">
                <a:latin typeface="Arial"/>
                <a:cs typeface="Arial"/>
              </a:rPr>
              <a:t>d0</a:t>
            </a:r>
            <a:r>
              <a:rPr sz="500" spc="380" dirty="0">
                <a:latin typeface="Arial"/>
                <a:cs typeface="Arial"/>
              </a:rPr>
              <a:t> </a:t>
            </a:r>
            <a:r>
              <a:rPr sz="500" b="1" spc="-50" dirty="0">
                <a:solidFill>
                  <a:srgbClr val="008CCC"/>
                </a:solidFill>
                <a:latin typeface="Arial"/>
                <a:cs typeface="Arial"/>
              </a:rPr>
              <a:t>1</a:t>
            </a:r>
            <a:r>
              <a:rPr sz="500" b="1" dirty="0">
                <a:solidFill>
                  <a:srgbClr val="008CCC"/>
                </a:solidFill>
                <a:latin typeface="Arial"/>
                <a:cs typeface="Arial"/>
              </a:rPr>
              <a:t>	</a:t>
            </a:r>
            <a:r>
              <a:rPr sz="500" dirty="0">
                <a:latin typeface="Arial"/>
                <a:cs typeface="Arial"/>
              </a:rPr>
              <a:t>d0</a:t>
            </a:r>
            <a:r>
              <a:rPr sz="500" spc="37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r>
              <a:rPr sz="500" dirty="0">
                <a:latin typeface="Arial"/>
                <a:cs typeface="Arial"/>
              </a:rPr>
              <a:t>	d0</a:t>
            </a:r>
            <a:r>
              <a:rPr sz="500" spc="36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r>
              <a:rPr sz="500" dirty="0">
                <a:latin typeface="Arial"/>
                <a:cs typeface="Arial"/>
              </a:rPr>
              <a:t>	d0</a:t>
            </a:r>
            <a:r>
              <a:rPr sz="500" spc="38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R="55880" algn="r">
              <a:lnSpc>
                <a:spcPct val="100000"/>
              </a:lnSpc>
              <a:spcBef>
                <a:spcPts val="220"/>
              </a:spcBef>
            </a:pPr>
            <a:r>
              <a:rPr sz="500" dirty="0">
                <a:latin typeface="Arial"/>
                <a:cs typeface="Arial"/>
              </a:rPr>
              <a:t>0</a:t>
            </a:r>
            <a:r>
              <a:rPr sz="500" spc="409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i0</a:t>
            </a:r>
            <a:r>
              <a:rPr sz="500" spc="33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d1</a:t>
            </a:r>
            <a:r>
              <a:rPr sz="500" spc="38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26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1</a:t>
            </a:r>
            <a:r>
              <a:rPr sz="500" spc="41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i0</a:t>
            </a:r>
            <a:r>
              <a:rPr sz="500" spc="33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d1</a:t>
            </a:r>
            <a:r>
              <a:rPr sz="500" spc="370" dirty="0">
                <a:latin typeface="Arial"/>
                <a:cs typeface="Arial"/>
              </a:rPr>
              <a:t> </a:t>
            </a:r>
            <a:r>
              <a:rPr sz="500" b="1" dirty="0">
                <a:solidFill>
                  <a:srgbClr val="008CCC"/>
                </a:solidFill>
                <a:latin typeface="Arial"/>
                <a:cs typeface="Arial"/>
              </a:rPr>
              <a:t>1</a:t>
            </a:r>
            <a:r>
              <a:rPr sz="500" b="1" spc="280" dirty="0">
                <a:solidFill>
                  <a:srgbClr val="008CCC"/>
                </a:solidFill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43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i0</a:t>
            </a:r>
            <a:r>
              <a:rPr sz="500" spc="33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d1</a:t>
            </a:r>
            <a:r>
              <a:rPr sz="500" spc="36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27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1</a:t>
            </a:r>
            <a:r>
              <a:rPr sz="500" spc="40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i0</a:t>
            </a:r>
            <a:r>
              <a:rPr sz="500" spc="33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d1</a:t>
            </a:r>
            <a:r>
              <a:rPr sz="500" spc="385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R="58419" algn="r">
              <a:lnSpc>
                <a:spcPct val="100000"/>
              </a:lnSpc>
              <a:spcBef>
                <a:spcPts val="220"/>
              </a:spcBef>
            </a:pPr>
            <a:r>
              <a:rPr sz="500" dirty="0">
                <a:latin typeface="Arial"/>
                <a:cs typeface="Arial"/>
              </a:rPr>
              <a:t>0</a:t>
            </a:r>
            <a:r>
              <a:rPr sz="500" spc="409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i1</a:t>
            </a:r>
            <a:r>
              <a:rPr sz="500" spc="33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d2</a:t>
            </a:r>
            <a:r>
              <a:rPr sz="500" spc="380" dirty="0">
                <a:latin typeface="Arial"/>
                <a:cs typeface="Arial"/>
              </a:rPr>
              <a:t> </a:t>
            </a:r>
            <a:r>
              <a:rPr sz="675" b="1" baseline="6172" dirty="0">
                <a:latin typeface="Arial"/>
                <a:cs typeface="Arial"/>
              </a:rPr>
              <a:t>0</a:t>
            </a:r>
            <a:r>
              <a:rPr sz="675" b="1" spc="457" baseline="6172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spc="41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i1</a:t>
            </a:r>
            <a:r>
              <a:rPr sz="500" spc="33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d2</a:t>
            </a:r>
            <a:r>
              <a:rPr sz="500" spc="370" dirty="0">
                <a:latin typeface="Arial"/>
                <a:cs typeface="Arial"/>
              </a:rPr>
              <a:t> </a:t>
            </a:r>
            <a:r>
              <a:rPr sz="675" b="1" baseline="6172" dirty="0">
                <a:latin typeface="Arial"/>
                <a:cs typeface="Arial"/>
              </a:rPr>
              <a:t>0</a:t>
            </a:r>
            <a:r>
              <a:rPr sz="675" b="1" spc="480" baseline="6172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1</a:t>
            </a:r>
            <a:r>
              <a:rPr sz="500" spc="43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i1</a:t>
            </a:r>
            <a:r>
              <a:rPr sz="500" spc="33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d2</a:t>
            </a:r>
            <a:r>
              <a:rPr sz="500" spc="360" dirty="0"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08CCC"/>
                </a:solidFill>
                <a:latin typeface="Arial"/>
                <a:cs typeface="Arial"/>
              </a:rPr>
              <a:t>1</a:t>
            </a:r>
            <a:r>
              <a:rPr sz="675" b="1" spc="472" baseline="6172" dirty="0">
                <a:solidFill>
                  <a:srgbClr val="008CCC"/>
                </a:solidFill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1</a:t>
            </a:r>
            <a:r>
              <a:rPr sz="500" spc="40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i1</a:t>
            </a:r>
            <a:r>
              <a:rPr sz="500" spc="33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d2</a:t>
            </a:r>
            <a:r>
              <a:rPr sz="500" spc="385" dirty="0">
                <a:latin typeface="Arial"/>
                <a:cs typeface="Arial"/>
              </a:rPr>
              <a:t> </a:t>
            </a:r>
            <a:r>
              <a:rPr sz="675" b="1" spc="-75" baseline="6172" dirty="0">
                <a:latin typeface="Arial"/>
                <a:cs typeface="Arial"/>
              </a:rPr>
              <a:t>0</a:t>
            </a:r>
            <a:endParaRPr sz="675" baseline="6172">
              <a:latin typeface="Arial"/>
              <a:cs typeface="Arial"/>
            </a:endParaRPr>
          </a:p>
          <a:p>
            <a:pPr marR="55880" algn="r">
              <a:lnSpc>
                <a:spcPct val="100000"/>
              </a:lnSpc>
              <a:spcBef>
                <a:spcPts val="195"/>
              </a:spcBef>
              <a:tabLst>
                <a:tab pos="442595" algn="l"/>
                <a:tab pos="888365" algn="l"/>
                <a:tab pos="1328420" algn="l"/>
              </a:tabLst>
            </a:pPr>
            <a:r>
              <a:rPr sz="500" dirty="0">
                <a:latin typeface="Arial"/>
                <a:cs typeface="Arial"/>
              </a:rPr>
              <a:t>d3</a:t>
            </a:r>
            <a:r>
              <a:rPr sz="500" spc="38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r>
              <a:rPr sz="500" dirty="0">
                <a:latin typeface="Arial"/>
                <a:cs typeface="Arial"/>
              </a:rPr>
              <a:t>	d3</a:t>
            </a:r>
            <a:r>
              <a:rPr sz="500" spc="37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r>
              <a:rPr sz="500" dirty="0">
                <a:latin typeface="Arial"/>
                <a:cs typeface="Arial"/>
              </a:rPr>
              <a:t>	d3</a:t>
            </a:r>
            <a:r>
              <a:rPr sz="500" spc="360" dirty="0">
                <a:latin typeface="Arial"/>
                <a:cs typeface="Arial"/>
              </a:rPr>
              <a:t> </a:t>
            </a:r>
            <a:r>
              <a:rPr sz="500" spc="-50" dirty="0">
                <a:latin typeface="Arial"/>
                <a:cs typeface="Arial"/>
              </a:rPr>
              <a:t>0</a:t>
            </a:r>
            <a:r>
              <a:rPr sz="500" dirty="0">
                <a:latin typeface="Arial"/>
                <a:cs typeface="Arial"/>
              </a:rPr>
              <a:t>	d3</a:t>
            </a:r>
            <a:r>
              <a:rPr sz="500" spc="380" dirty="0">
                <a:latin typeface="Arial"/>
                <a:cs typeface="Arial"/>
              </a:rPr>
              <a:t> </a:t>
            </a:r>
            <a:r>
              <a:rPr sz="500" b="1" spc="-50" dirty="0">
                <a:solidFill>
                  <a:srgbClr val="008CCC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11847" y="680125"/>
            <a:ext cx="599440" cy="1583690"/>
            <a:chOff x="1811847" y="680125"/>
            <a:chExt cx="599440" cy="1583690"/>
          </a:xfrm>
        </p:grpSpPr>
        <p:sp>
          <p:nvSpPr>
            <p:cNvPr id="23" name="object 23"/>
            <p:cNvSpPr/>
            <p:nvPr/>
          </p:nvSpPr>
          <p:spPr>
            <a:xfrm>
              <a:off x="1815657" y="734949"/>
              <a:ext cx="315595" cy="310515"/>
            </a:xfrm>
            <a:custGeom>
              <a:avLst/>
              <a:gdLst/>
              <a:ahLst/>
              <a:cxnLst/>
              <a:rect l="l" t="t" r="r" b="b"/>
              <a:pathLst>
                <a:path w="315594" h="310515">
                  <a:moveTo>
                    <a:pt x="259923" y="0"/>
                  </a:moveTo>
                  <a:lnTo>
                    <a:pt x="315493" y="618"/>
                  </a:lnTo>
                </a:path>
                <a:path w="315594" h="310515">
                  <a:moveTo>
                    <a:pt x="259923" y="102694"/>
                  </a:moveTo>
                  <a:lnTo>
                    <a:pt x="315493" y="103314"/>
                  </a:lnTo>
                </a:path>
                <a:path w="315594" h="310515">
                  <a:moveTo>
                    <a:pt x="259923" y="206627"/>
                  </a:moveTo>
                  <a:lnTo>
                    <a:pt x="315493" y="207245"/>
                  </a:lnTo>
                </a:path>
                <a:path w="315594" h="310515">
                  <a:moveTo>
                    <a:pt x="0" y="102694"/>
                  </a:moveTo>
                  <a:lnTo>
                    <a:pt x="56167" y="103314"/>
                  </a:lnTo>
                </a:path>
                <a:path w="315594" h="310515">
                  <a:moveTo>
                    <a:pt x="0" y="206627"/>
                  </a:moveTo>
                  <a:lnTo>
                    <a:pt x="56167" y="207245"/>
                  </a:lnTo>
                </a:path>
                <a:path w="315594" h="310515">
                  <a:moveTo>
                    <a:pt x="259923" y="309321"/>
                  </a:moveTo>
                  <a:lnTo>
                    <a:pt x="315493" y="309940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73618" y="682983"/>
              <a:ext cx="202565" cy="415290"/>
            </a:xfrm>
            <a:custGeom>
              <a:avLst/>
              <a:gdLst/>
              <a:ahLst/>
              <a:cxnLst/>
              <a:rect l="l" t="t" r="r" b="b"/>
              <a:pathLst>
                <a:path w="202564" h="415290">
                  <a:moveTo>
                    <a:pt x="0" y="0"/>
                  </a:moveTo>
                  <a:lnTo>
                    <a:pt x="201963" y="0"/>
                  </a:lnTo>
                  <a:lnTo>
                    <a:pt x="201963" y="415110"/>
                  </a:lnTo>
                  <a:lnTo>
                    <a:pt x="0" y="415110"/>
                  </a:lnTo>
                  <a:lnTo>
                    <a:pt x="0" y="0"/>
                  </a:lnTo>
                  <a:close/>
                </a:path>
              </a:pathLst>
            </a:custGeom>
            <a:ln w="556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33566" y="1383907"/>
              <a:ext cx="574040" cy="584835"/>
            </a:xfrm>
            <a:custGeom>
              <a:avLst/>
              <a:gdLst/>
              <a:ahLst/>
              <a:cxnLst/>
              <a:rect l="l" t="t" r="r" b="b"/>
              <a:pathLst>
                <a:path w="574039" h="584835">
                  <a:moveTo>
                    <a:pt x="496577" y="0"/>
                  </a:moveTo>
                  <a:lnTo>
                    <a:pt x="573878" y="618"/>
                  </a:lnTo>
                </a:path>
                <a:path w="574039" h="584835">
                  <a:moveTo>
                    <a:pt x="79155" y="143525"/>
                  </a:moveTo>
                  <a:lnTo>
                    <a:pt x="317241" y="144144"/>
                  </a:lnTo>
                </a:path>
                <a:path w="574039" h="584835">
                  <a:moveTo>
                    <a:pt x="154600" y="583999"/>
                  </a:moveTo>
                  <a:lnTo>
                    <a:pt x="317241" y="584618"/>
                  </a:lnTo>
                </a:path>
                <a:path w="574039" h="584835">
                  <a:moveTo>
                    <a:pt x="496577" y="181881"/>
                  </a:moveTo>
                  <a:lnTo>
                    <a:pt x="573878" y="182500"/>
                  </a:lnTo>
                </a:path>
                <a:path w="574039" h="584835">
                  <a:moveTo>
                    <a:pt x="496577" y="363762"/>
                  </a:moveTo>
                  <a:lnTo>
                    <a:pt x="573878" y="364381"/>
                  </a:lnTo>
                </a:path>
                <a:path w="574039" h="584835">
                  <a:moveTo>
                    <a:pt x="235611" y="402118"/>
                  </a:moveTo>
                  <a:lnTo>
                    <a:pt x="317240" y="402737"/>
                  </a:lnTo>
                </a:path>
                <a:path w="574039" h="584835">
                  <a:moveTo>
                    <a:pt x="0" y="504813"/>
                  </a:moveTo>
                  <a:lnTo>
                    <a:pt x="317241" y="505432"/>
                  </a:lnTo>
                </a:path>
                <a:path w="574039" h="584835">
                  <a:moveTo>
                    <a:pt x="496577" y="545025"/>
                  </a:moveTo>
                  <a:lnTo>
                    <a:pt x="573878" y="545643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97261" y="1511965"/>
              <a:ext cx="29209" cy="31115"/>
            </a:xfrm>
            <a:custGeom>
              <a:avLst/>
              <a:gdLst/>
              <a:ahLst/>
              <a:cxnLst/>
              <a:rect l="l" t="t" r="r" b="b"/>
              <a:pathLst>
                <a:path w="29210" h="31115">
                  <a:moveTo>
                    <a:pt x="22559" y="0"/>
                  </a:moveTo>
                  <a:lnTo>
                    <a:pt x="6507" y="0"/>
                  </a:lnTo>
                  <a:lnTo>
                    <a:pt x="0" y="6924"/>
                  </a:lnTo>
                  <a:lnTo>
                    <a:pt x="0" y="15466"/>
                  </a:lnTo>
                  <a:lnTo>
                    <a:pt x="0" y="24008"/>
                  </a:lnTo>
                  <a:lnTo>
                    <a:pt x="6507" y="30932"/>
                  </a:lnTo>
                  <a:lnTo>
                    <a:pt x="22559" y="30932"/>
                  </a:lnTo>
                  <a:lnTo>
                    <a:pt x="29066" y="24008"/>
                  </a:lnTo>
                  <a:lnTo>
                    <a:pt x="29066" y="6924"/>
                  </a:lnTo>
                  <a:lnTo>
                    <a:pt x="22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97261" y="1511966"/>
              <a:ext cx="29209" cy="31115"/>
            </a:xfrm>
            <a:custGeom>
              <a:avLst/>
              <a:gdLst/>
              <a:ahLst/>
              <a:cxnLst/>
              <a:rect l="l" t="t" r="r" b="b"/>
              <a:pathLst>
                <a:path w="29210" h="31115">
                  <a:moveTo>
                    <a:pt x="0" y="15466"/>
                  </a:moveTo>
                  <a:lnTo>
                    <a:pt x="0" y="6924"/>
                  </a:lnTo>
                  <a:lnTo>
                    <a:pt x="6506" y="0"/>
                  </a:lnTo>
                  <a:lnTo>
                    <a:pt x="14532" y="0"/>
                  </a:lnTo>
                  <a:lnTo>
                    <a:pt x="22558" y="0"/>
                  </a:lnTo>
                  <a:lnTo>
                    <a:pt x="29065" y="6924"/>
                  </a:lnTo>
                  <a:lnTo>
                    <a:pt x="29065" y="15466"/>
                  </a:lnTo>
                  <a:lnTo>
                    <a:pt x="29065" y="24008"/>
                  </a:lnTo>
                  <a:lnTo>
                    <a:pt x="22558" y="30932"/>
                  </a:lnTo>
                  <a:lnTo>
                    <a:pt x="6506" y="30932"/>
                  </a:lnTo>
                  <a:lnTo>
                    <a:pt x="0" y="24008"/>
                  </a:lnTo>
                  <a:lnTo>
                    <a:pt x="0" y="15466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3717" y="1772414"/>
              <a:ext cx="29209" cy="31115"/>
            </a:xfrm>
            <a:custGeom>
              <a:avLst/>
              <a:gdLst/>
              <a:ahLst/>
              <a:cxnLst/>
              <a:rect l="l" t="t" r="r" b="b"/>
              <a:pathLst>
                <a:path w="29210" h="31114">
                  <a:moveTo>
                    <a:pt x="22559" y="0"/>
                  </a:moveTo>
                  <a:lnTo>
                    <a:pt x="6506" y="0"/>
                  </a:lnTo>
                  <a:lnTo>
                    <a:pt x="0" y="6924"/>
                  </a:lnTo>
                  <a:lnTo>
                    <a:pt x="0" y="15466"/>
                  </a:lnTo>
                  <a:lnTo>
                    <a:pt x="0" y="24008"/>
                  </a:lnTo>
                  <a:lnTo>
                    <a:pt x="6506" y="30933"/>
                  </a:lnTo>
                  <a:lnTo>
                    <a:pt x="22559" y="30933"/>
                  </a:lnTo>
                  <a:lnTo>
                    <a:pt x="29065" y="24008"/>
                  </a:lnTo>
                  <a:lnTo>
                    <a:pt x="29065" y="6924"/>
                  </a:lnTo>
                  <a:lnTo>
                    <a:pt x="22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53717" y="1772415"/>
              <a:ext cx="29209" cy="31115"/>
            </a:xfrm>
            <a:custGeom>
              <a:avLst/>
              <a:gdLst/>
              <a:ahLst/>
              <a:cxnLst/>
              <a:rect l="l" t="t" r="r" b="b"/>
              <a:pathLst>
                <a:path w="29210" h="31114">
                  <a:moveTo>
                    <a:pt x="0" y="15466"/>
                  </a:moveTo>
                  <a:lnTo>
                    <a:pt x="0" y="6924"/>
                  </a:lnTo>
                  <a:lnTo>
                    <a:pt x="6506" y="0"/>
                  </a:lnTo>
                  <a:lnTo>
                    <a:pt x="14532" y="0"/>
                  </a:lnTo>
                  <a:lnTo>
                    <a:pt x="22558" y="0"/>
                  </a:lnTo>
                  <a:lnTo>
                    <a:pt x="29065" y="6924"/>
                  </a:lnTo>
                  <a:lnTo>
                    <a:pt x="29065" y="15466"/>
                  </a:lnTo>
                  <a:lnTo>
                    <a:pt x="29065" y="24008"/>
                  </a:lnTo>
                  <a:lnTo>
                    <a:pt x="22558" y="30932"/>
                  </a:lnTo>
                  <a:lnTo>
                    <a:pt x="6506" y="30932"/>
                  </a:lnTo>
                  <a:lnTo>
                    <a:pt x="0" y="24008"/>
                  </a:lnTo>
                  <a:lnTo>
                    <a:pt x="0" y="15466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72706" y="1952439"/>
              <a:ext cx="29209" cy="31115"/>
            </a:xfrm>
            <a:custGeom>
              <a:avLst/>
              <a:gdLst/>
              <a:ahLst/>
              <a:cxnLst/>
              <a:rect l="l" t="t" r="r" b="b"/>
              <a:pathLst>
                <a:path w="29210" h="31114">
                  <a:moveTo>
                    <a:pt x="22559" y="0"/>
                  </a:moveTo>
                  <a:lnTo>
                    <a:pt x="6506" y="0"/>
                  </a:lnTo>
                  <a:lnTo>
                    <a:pt x="0" y="6924"/>
                  </a:lnTo>
                  <a:lnTo>
                    <a:pt x="0" y="15466"/>
                  </a:lnTo>
                  <a:lnTo>
                    <a:pt x="0" y="24008"/>
                  </a:lnTo>
                  <a:lnTo>
                    <a:pt x="6506" y="30933"/>
                  </a:lnTo>
                  <a:lnTo>
                    <a:pt x="22559" y="30933"/>
                  </a:lnTo>
                  <a:lnTo>
                    <a:pt x="29065" y="24008"/>
                  </a:lnTo>
                  <a:lnTo>
                    <a:pt x="29065" y="6924"/>
                  </a:lnTo>
                  <a:lnTo>
                    <a:pt x="22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72706" y="1952440"/>
              <a:ext cx="29209" cy="31115"/>
            </a:xfrm>
            <a:custGeom>
              <a:avLst/>
              <a:gdLst/>
              <a:ahLst/>
              <a:cxnLst/>
              <a:rect l="l" t="t" r="r" b="b"/>
              <a:pathLst>
                <a:path w="29210" h="31114">
                  <a:moveTo>
                    <a:pt x="0" y="15466"/>
                  </a:moveTo>
                  <a:lnTo>
                    <a:pt x="0" y="6924"/>
                  </a:lnTo>
                  <a:lnTo>
                    <a:pt x="6506" y="0"/>
                  </a:lnTo>
                  <a:lnTo>
                    <a:pt x="14532" y="0"/>
                  </a:lnTo>
                  <a:lnTo>
                    <a:pt x="22558" y="0"/>
                  </a:lnTo>
                  <a:lnTo>
                    <a:pt x="29065" y="6924"/>
                  </a:lnTo>
                  <a:lnTo>
                    <a:pt x="29065" y="15466"/>
                  </a:lnTo>
                  <a:lnTo>
                    <a:pt x="29065" y="24007"/>
                  </a:lnTo>
                  <a:lnTo>
                    <a:pt x="22558" y="30932"/>
                  </a:lnTo>
                  <a:lnTo>
                    <a:pt x="6506" y="30932"/>
                  </a:lnTo>
                  <a:lnTo>
                    <a:pt x="0" y="24007"/>
                  </a:lnTo>
                  <a:lnTo>
                    <a:pt x="0" y="15466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72706" y="2178864"/>
              <a:ext cx="29209" cy="31115"/>
            </a:xfrm>
            <a:custGeom>
              <a:avLst/>
              <a:gdLst/>
              <a:ahLst/>
              <a:cxnLst/>
              <a:rect l="l" t="t" r="r" b="b"/>
              <a:pathLst>
                <a:path w="29210" h="31114">
                  <a:moveTo>
                    <a:pt x="22559" y="0"/>
                  </a:moveTo>
                  <a:lnTo>
                    <a:pt x="6506" y="0"/>
                  </a:lnTo>
                  <a:lnTo>
                    <a:pt x="0" y="6924"/>
                  </a:lnTo>
                  <a:lnTo>
                    <a:pt x="0" y="15466"/>
                  </a:lnTo>
                  <a:lnTo>
                    <a:pt x="0" y="24006"/>
                  </a:lnTo>
                  <a:lnTo>
                    <a:pt x="6506" y="30932"/>
                  </a:lnTo>
                  <a:lnTo>
                    <a:pt x="22559" y="30932"/>
                  </a:lnTo>
                  <a:lnTo>
                    <a:pt x="29065" y="24006"/>
                  </a:lnTo>
                  <a:lnTo>
                    <a:pt x="29065" y="6924"/>
                  </a:lnTo>
                  <a:lnTo>
                    <a:pt x="22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2706" y="2178864"/>
              <a:ext cx="29209" cy="31115"/>
            </a:xfrm>
            <a:custGeom>
              <a:avLst/>
              <a:gdLst/>
              <a:ahLst/>
              <a:cxnLst/>
              <a:rect l="l" t="t" r="r" b="b"/>
              <a:pathLst>
                <a:path w="29210" h="31114">
                  <a:moveTo>
                    <a:pt x="0" y="15465"/>
                  </a:moveTo>
                  <a:lnTo>
                    <a:pt x="0" y="6924"/>
                  </a:lnTo>
                  <a:lnTo>
                    <a:pt x="6506" y="0"/>
                  </a:lnTo>
                  <a:lnTo>
                    <a:pt x="14532" y="0"/>
                  </a:lnTo>
                  <a:lnTo>
                    <a:pt x="22558" y="0"/>
                  </a:lnTo>
                  <a:lnTo>
                    <a:pt x="29065" y="6924"/>
                  </a:lnTo>
                  <a:lnTo>
                    <a:pt x="29065" y="15465"/>
                  </a:lnTo>
                  <a:lnTo>
                    <a:pt x="29065" y="24007"/>
                  </a:lnTo>
                  <a:lnTo>
                    <a:pt x="22558" y="30932"/>
                  </a:lnTo>
                  <a:lnTo>
                    <a:pt x="6506" y="30932"/>
                  </a:lnTo>
                  <a:lnTo>
                    <a:pt x="0" y="24007"/>
                  </a:lnTo>
                  <a:lnTo>
                    <a:pt x="0" y="15465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18105" y="2178864"/>
              <a:ext cx="29209" cy="31115"/>
            </a:xfrm>
            <a:custGeom>
              <a:avLst/>
              <a:gdLst/>
              <a:ahLst/>
              <a:cxnLst/>
              <a:rect l="l" t="t" r="r" b="b"/>
              <a:pathLst>
                <a:path w="29210" h="31114">
                  <a:moveTo>
                    <a:pt x="22559" y="0"/>
                  </a:moveTo>
                  <a:lnTo>
                    <a:pt x="6506" y="0"/>
                  </a:lnTo>
                  <a:lnTo>
                    <a:pt x="0" y="6924"/>
                  </a:lnTo>
                  <a:lnTo>
                    <a:pt x="0" y="15466"/>
                  </a:lnTo>
                  <a:lnTo>
                    <a:pt x="0" y="24006"/>
                  </a:lnTo>
                  <a:lnTo>
                    <a:pt x="6506" y="30932"/>
                  </a:lnTo>
                  <a:lnTo>
                    <a:pt x="22559" y="30932"/>
                  </a:lnTo>
                  <a:lnTo>
                    <a:pt x="29065" y="24006"/>
                  </a:lnTo>
                  <a:lnTo>
                    <a:pt x="29065" y="6924"/>
                  </a:lnTo>
                  <a:lnTo>
                    <a:pt x="22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18105" y="2178864"/>
              <a:ext cx="29209" cy="31115"/>
            </a:xfrm>
            <a:custGeom>
              <a:avLst/>
              <a:gdLst/>
              <a:ahLst/>
              <a:cxnLst/>
              <a:rect l="l" t="t" r="r" b="b"/>
              <a:pathLst>
                <a:path w="29210" h="31114">
                  <a:moveTo>
                    <a:pt x="0" y="15465"/>
                  </a:moveTo>
                  <a:lnTo>
                    <a:pt x="0" y="6924"/>
                  </a:lnTo>
                  <a:lnTo>
                    <a:pt x="6506" y="0"/>
                  </a:lnTo>
                  <a:lnTo>
                    <a:pt x="14532" y="0"/>
                  </a:lnTo>
                  <a:lnTo>
                    <a:pt x="22558" y="0"/>
                  </a:lnTo>
                  <a:lnTo>
                    <a:pt x="29065" y="6924"/>
                  </a:lnTo>
                  <a:lnTo>
                    <a:pt x="29065" y="15465"/>
                  </a:lnTo>
                  <a:lnTo>
                    <a:pt x="29065" y="24007"/>
                  </a:lnTo>
                  <a:lnTo>
                    <a:pt x="22558" y="30932"/>
                  </a:lnTo>
                  <a:lnTo>
                    <a:pt x="6506" y="30932"/>
                  </a:lnTo>
                  <a:lnTo>
                    <a:pt x="0" y="24007"/>
                  </a:lnTo>
                  <a:lnTo>
                    <a:pt x="0" y="15465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18105" y="1875109"/>
              <a:ext cx="29209" cy="31115"/>
            </a:xfrm>
            <a:custGeom>
              <a:avLst/>
              <a:gdLst/>
              <a:ahLst/>
              <a:cxnLst/>
              <a:rect l="l" t="t" r="r" b="b"/>
              <a:pathLst>
                <a:path w="29210" h="31114">
                  <a:moveTo>
                    <a:pt x="22559" y="0"/>
                  </a:moveTo>
                  <a:lnTo>
                    <a:pt x="6506" y="0"/>
                  </a:lnTo>
                  <a:lnTo>
                    <a:pt x="0" y="6925"/>
                  </a:lnTo>
                  <a:lnTo>
                    <a:pt x="0" y="15466"/>
                  </a:lnTo>
                  <a:lnTo>
                    <a:pt x="0" y="24008"/>
                  </a:lnTo>
                  <a:lnTo>
                    <a:pt x="6506" y="30933"/>
                  </a:lnTo>
                  <a:lnTo>
                    <a:pt x="22559" y="30933"/>
                  </a:lnTo>
                  <a:lnTo>
                    <a:pt x="29065" y="24008"/>
                  </a:lnTo>
                  <a:lnTo>
                    <a:pt x="29065" y="6925"/>
                  </a:lnTo>
                  <a:lnTo>
                    <a:pt x="22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18105" y="1875110"/>
              <a:ext cx="29209" cy="31115"/>
            </a:xfrm>
            <a:custGeom>
              <a:avLst/>
              <a:gdLst/>
              <a:ahLst/>
              <a:cxnLst/>
              <a:rect l="l" t="t" r="r" b="b"/>
              <a:pathLst>
                <a:path w="29210" h="31114">
                  <a:moveTo>
                    <a:pt x="0" y="15465"/>
                  </a:moveTo>
                  <a:lnTo>
                    <a:pt x="0" y="6924"/>
                  </a:lnTo>
                  <a:lnTo>
                    <a:pt x="6506" y="0"/>
                  </a:lnTo>
                  <a:lnTo>
                    <a:pt x="14532" y="0"/>
                  </a:lnTo>
                  <a:lnTo>
                    <a:pt x="22558" y="0"/>
                  </a:lnTo>
                  <a:lnTo>
                    <a:pt x="29065" y="6924"/>
                  </a:lnTo>
                  <a:lnTo>
                    <a:pt x="29065" y="15465"/>
                  </a:lnTo>
                  <a:lnTo>
                    <a:pt x="29065" y="24007"/>
                  </a:lnTo>
                  <a:lnTo>
                    <a:pt x="22558" y="30932"/>
                  </a:lnTo>
                  <a:lnTo>
                    <a:pt x="6506" y="30932"/>
                  </a:lnTo>
                  <a:lnTo>
                    <a:pt x="0" y="24007"/>
                  </a:lnTo>
                  <a:lnTo>
                    <a:pt x="0" y="15465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12721" y="1345551"/>
              <a:ext cx="238125" cy="709930"/>
            </a:xfrm>
            <a:custGeom>
              <a:avLst/>
              <a:gdLst/>
              <a:ahLst/>
              <a:cxnLst/>
              <a:rect l="l" t="t" r="r" b="b"/>
              <a:pathLst>
                <a:path w="238125" h="709930">
                  <a:moveTo>
                    <a:pt x="0" y="709584"/>
                  </a:moveTo>
                  <a:lnTo>
                    <a:pt x="0" y="0"/>
                  </a:lnTo>
                  <a:lnTo>
                    <a:pt x="164495" y="0"/>
                  </a:lnTo>
                  <a:lnTo>
                    <a:pt x="238085" y="0"/>
                  </a:lnTo>
                </a:path>
              </a:pathLst>
            </a:custGeom>
            <a:ln w="7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7999" y="2035116"/>
              <a:ext cx="147491" cy="16292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069177" y="1422881"/>
              <a:ext cx="81915" cy="632460"/>
            </a:xfrm>
            <a:custGeom>
              <a:avLst/>
              <a:gdLst/>
              <a:ahLst/>
              <a:cxnLst/>
              <a:rect l="l" t="t" r="r" b="b"/>
              <a:pathLst>
                <a:path w="81914" h="632460">
                  <a:moveTo>
                    <a:pt x="0" y="632254"/>
                  </a:moveTo>
                  <a:lnTo>
                    <a:pt x="0" y="0"/>
                  </a:lnTo>
                  <a:lnTo>
                    <a:pt x="8039" y="0"/>
                  </a:lnTo>
                  <a:lnTo>
                    <a:pt x="81629" y="0"/>
                  </a:lnTo>
                </a:path>
              </a:pathLst>
            </a:custGeom>
            <a:ln w="7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2599" y="2035116"/>
              <a:ext cx="149346" cy="16292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833566" y="1604762"/>
              <a:ext cx="317500" cy="655320"/>
            </a:xfrm>
            <a:custGeom>
              <a:avLst/>
              <a:gdLst/>
              <a:ahLst/>
              <a:cxnLst/>
              <a:rect l="l" t="t" r="r" b="b"/>
              <a:pathLst>
                <a:path w="317500" h="655319">
                  <a:moveTo>
                    <a:pt x="0" y="655144"/>
                  </a:moveTo>
                  <a:lnTo>
                    <a:pt x="0" y="103932"/>
                  </a:lnTo>
                  <a:lnTo>
                    <a:pt x="317241" y="103932"/>
                  </a:lnTo>
                </a:path>
                <a:path w="317500" h="655319">
                  <a:moveTo>
                    <a:pt x="154600" y="655144"/>
                  </a:moveTo>
                  <a:lnTo>
                    <a:pt x="154600" y="0"/>
                  </a:lnTo>
                  <a:lnTo>
                    <a:pt x="317241" y="0"/>
                  </a:lnTo>
                </a:path>
              </a:pathLst>
            </a:custGeom>
            <a:ln w="74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404638" y="1335325"/>
            <a:ext cx="9715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d0</a:t>
            </a:r>
            <a:endParaRPr sz="5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404638" y="1512257"/>
            <a:ext cx="9715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d1</a:t>
            </a:r>
            <a:endParaRPr sz="5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404638" y="1880350"/>
            <a:ext cx="9715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d3</a:t>
            </a:r>
            <a:endParaRPr sz="5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97985" y="2251537"/>
            <a:ext cx="23050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i1</a:t>
            </a:r>
            <a:r>
              <a:rPr sz="500" spc="265" dirty="0">
                <a:latin typeface="Arial"/>
                <a:cs typeface="Arial"/>
              </a:rPr>
              <a:t>  </a:t>
            </a:r>
            <a:r>
              <a:rPr sz="500" spc="-25" dirty="0">
                <a:latin typeface="Arial"/>
                <a:cs typeface="Arial"/>
              </a:rPr>
              <a:t>i0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148023" y="1303793"/>
            <a:ext cx="183515" cy="705485"/>
            <a:chOff x="2148023" y="1303793"/>
            <a:chExt cx="183515" cy="705485"/>
          </a:xfrm>
        </p:grpSpPr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48023" y="1303793"/>
              <a:ext cx="183049" cy="16022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48023" y="1485674"/>
              <a:ext cx="183049" cy="16022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48023" y="1667555"/>
              <a:ext cx="183049" cy="16022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48023" y="1846962"/>
              <a:ext cx="183049" cy="162084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2903403" y="1306576"/>
            <a:ext cx="239395" cy="402590"/>
          </a:xfrm>
          <a:prstGeom prst="rect">
            <a:avLst/>
          </a:prstGeom>
          <a:ln w="6184">
            <a:solidFill>
              <a:srgbClr val="008CC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R="3175" algn="r">
              <a:lnSpc>
                <a:spcPct val="100000"/>
              </a:lnSpc>
              <a:spcBef>
                <a:spcPts val="185"/>
              </a:spcBef>
            </a:pPr>
            <a:r>
              <a:rPr sz="500" spc="-25" dirty="0">
                <a:latin typeface="Arial"/>
                <a:cs typeface="Arial"/>
              </a:rPr>
              <a:t>d0</a:t>
            </a:r>
            <a:endParaRPr sz="500">
              <a:latin typeface="Arial"/>
              <a:cs typeface="Arial"/>
            </a:endParaRPr>
          </a:p>
          <a:p>
            <a:pPr marR="3175" algn="r">
              <a:lnSpc>
                <a:spcPct val="100000"/>
              </a:lnSpc>
              <a:spcBef>
                <a:spcPts val="175"/>
              </a:spcBef>
            </a:pPr>
            <a:r>
              <a:rPr sz="500" dirty="0">
                <a:latin typeface="Arial"/>
                <a:cs typeface="Arial"/>
              </a:rPr>
              <a:t>i0</a:t>
            </a:r>
            <a:r>
              <a:rPr sz="500" spc="210" dirty="0">
                <a:latin typeface="Arial"/>
                <a:cs typeface="Arial"/>
              </a:rPr>
              <a:t>  </a:t>
            </a:r>
            <a:r>
              <a:rPr sz="500" spc="-25" dirty="0">
                <a:latin typeface="Arial"/>
                <a:cs typeface="Arial"/>
              </a:rPr>
              <a:t>d1</a:t>
            </a:r>
            <a:endParaRPr sz="500">
              <a:latin typeface="Arial"/>
              <a:cs typeface="Arial"/>
            </a:endParaRPr>
          </a:p>
          <a:p>
            <a:pPr marR="3175" algn="r">
              <a:lnSpc>
                <a:spcPct val="100000"/>
              </a:lnSpc>
              <a:spcBef>
                <a:spcPts val="215"/>
              </a:spcBef>
            </a:pPr>
            <a:r>
              <a:rPr sz="500" dirty="0">
                <a:latin typeface="Arial"/>
                <a:cs typeface="Arial"/>
              </a:rPr>
              <a:t>i1</a:t>
            </a:r>
            <a:r>
              <a:rPr sz="500" spc="210" dirty="0">
                <a:latin typeface="Arial"/>
                <a:cs typeface="Arial"/>
              </a:rPr>
              <a:t>  </a:t>
            </a:r>
            <a:r>
              <a:rPr sz="500" spc="-25" dirty="0">
                <a:latin typeface="Arial"/>
                <a:cs typeface="Arial"/>
              </a:rPr>
              <a:t>d2</a:t>
            </a:r>
            <a:endParaRPr sz="500">
              <a:latin typeface="Arial"/>
              <a:cs typeface="Arial"/>
            </a:endParaRPr>
          </a:p>
          <a:p>
            <a:pPr marR="3175" algn="r">
              <a:lnSpc>
                <a:spcPct val="100000"/>
              </a:lnSpc>
              <a:spcBef>
                <a:spcPts val="175"/>
              </a:spcBef>
            </a:pPr>
            <a:r>
              <a:rPr sz="750" baseline="-16666" dirty="0">
                <a:latin typeface="Arial"/>
                <a:cs typeface="Arial"/>
              </a:rPr>
              <a:t>e</a:t>
            </a:r>
            <a:r>
              <a:rPr sz="750" spc="450" baseline="-16666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d3</a:t>
            </a:r>
            <a:endParaRPr sz="5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954399" y="1762385"/>
            <a:ext cx="615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b="1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777536" y="1396620"/>
            <a:ext cx="61594" cy="22352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50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50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210418" y="1294474"/>
            <a:ext cx="61594" cy="42545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50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50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50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50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833524" y="1357127"/>
            <a:ext cx="376555" cy="875665"/>
          </a:xfrm>
          <a:custGeom>
            <a:avLst/>
            <a:gdLst/>
            <a:ahLst/>
            <a:cxnLst/>
            <a:rect l="l" t="t" r="r" b="b"/>
            <a:pathLst>
              <a:path w="376555" h="875664">
                <a:moveTo>
                  <a:pt x="309201" y="0"/>
                </a:moveTo>
                <a:lnTo>
                  <a:pt x="375371" y="521"/>
                </a:lnTo>
              </a:path>
              <a:path w="376555" h="875664">
                <a:moveTo>
                  <a:pt x="309201" y="101102"/>
                </a:moveTo>
                <a:lnTo>
                  <a:pt x="375371" y="101623"/>
                </a:lnTo>
              </a:path>
              <a:path w="376555" h="875664">
                <a:moveTo>
                  <a:pt x="309201" y="200119"/>
                </a:moveTo>
                <a:lnTo>
                  <a:pt x="375371" y="200640"/>
                </a:lnTo>
              </a:path>
              <a:path w="376555" h="875664">
                <a:moveTo>
                  <a:pt x="0" y="101102"/>
                </a:moveTo>
                <a:lnTo>
                  <a:pt x="68024" y="101623"/>
                </a:lnTo>
              </a:path>
              <a:path w="376555" h="875664">
                <a:moveTo>
                  <a:pt x="0" y="200119"/>
                </a:moveTo>
                <a:lnTo>
                  <a:pt x="68024" y="200640"/>
                </a:lnTo>
              </a:path>
              <a:path w="376555" h="875664">
                <a:moveTo>
                  <a:pt x="149035" y="408577"/>
                </a:moveTo>
                <a:lnTo>
                  <a:pt x="149654" y="353336"/>
                </a:lnTo>
              </a:path>
              <a:path w="376555" h="875664">
                <a:moveTo>
                  <a:pt x="309201" y="299658"/>
                </a:moveTo>
                <a:lnTo>
                  <a:pt x="375371" y="300179"/>
                </a:lnTo>
              </a:path>
              <a:path w="376555" h="875664">
                <a:moveTo>
                  <a:pt x="310438" y="575343"/>
                </a:moveTo>
                <a:lnTo>
                  <a:pt x="375988" y="575864"/>
                </a:lnTo>
              </a:path>
              <a:path w="376555" h="875664">
                <a:moveTo>
                  <a:pt x="310438" y="676446"/>
                </a:moveTo>
                <a:lnTo>
                  <a:pt x="375988" y="676967"/>
                </a:lnTo>
              </a:path>
              <a:path w="376555" h="875664">
                <a:moveTo>
                  <a:pt x="310438" y="775463"/>
                </a:moveTo>
                <a:lnTo>
                  <a:pt x="375988" y="775984"/>
                </a:lnTo>
              </a:path>
              <a:path w="376555" h="875664">
                <a:moveTo>
                  <a:pt x="618" y="676446"/>
                </a:moveTo>
                <a:lnTo>
                  <a:pt x="66787" y="676967"/>
                </a:lnTo>
              </a:path>
              <a:path w="376555" h="875664">
                <a:moveTo>
                  <a:pt x="618" y="775463"/>
                </a:moveTo>
                <a:lnTo>
                  <a:pt x="66787" y="775984"/>
                </a:lnTo>
              </a:path>
              <a:path w="376555" h="875664">
                <a:moveTo>
                  <a:pt x="310438" y="875002"/>
                </a:moveTo>
                <a:lnTo>
                  <a:pt x="375988" y="875523"/>
                </a:lnTo>
              </a:path>
            </a:pathLst>
          </a:custGeom>
          <a:ln w="8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902167" y="1881920"/>
            <a:ext cx="241935" cy="402590"/>
          </a:xfrm>
          <a:prstGeom prst="rect">
            <a:avLst/>
          </a:prstGeom>
          <a:ln w="6184">
            <a:solidFill>
              <a:srgbClr val="008CC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R="3810" algn="r">
              <a:lnSpc>
                <a:spcPct val="100000"/>
              </a:lnSpc>
              <a:spcBef>
                <a:spcPts val="185"/>
              </a:spcBef>
            </a:pPr>
            <a:r>
              <a:rPr sz="500" spc="-25" dirty="0">
                <a:latin typeface="Arial"/>
                <a:cs typeface="Arial"/>
              </a:rPr>
              <a:t>d0</a:t>
            </a:r>
            <a:endParaRPr sz="500">
              <a:latin typeface="Arial"/>
              <a:cs typeface="Arial"/>
            </a:endParaRPr>
          </a:p>
          <a:p>
            <a:pPr marR="3810" algn="r">
              <a:lnSpc>
                <a:spcPct val="100000"/>
              </a:lnSpc>
              <a:spcBef>
                <a:spcPts val="175"/>
              </a:spcBef>
            </a:pPr>
            <a:r>
              <a:rPr sz="500" dirty="0">
                <a:latin typeface="Arial"/>
                <a:cs typeface="Arial"/>
              </a:rPr>
              <a:t>i0</a:t>
            </a:r>
            <a:r>
              <a:rPr sz="500" spc="210" dirty="0">
                <a:latin typeface="Arial"/>
                <a:cs typeface="Arial"/>
              </a:rPr>
              <a:t>  </a:t>
            </a:r>
            <a:r>
              <a:rPr sz="500" spc="-25" dirty="0">
                <a:latin typeface="Arial"/>
                <a:cs typeface="Arial"/>
              </a:rPr>
              <a:t>d1</a:t>
            </a:r>
            <a:endParaRPr sz="500">
              <a:latin typeface="Arial"/>
              <a:cs typeface="Arial"/>
            </a:endParaRPr>
          </a:p>
          <a:p>
            <a:pPr marR="3810" algn="r">
              <a:lnSpc>
                <a:spcPct val="100000"/>
              </a:lnSpc>
              <a:spcBef>
                <a:spcPts val="215"/>
              </a:spcBef>
            </a:pPr>
            <a:r>
              <a:rPr sz="500" dirty="0">
                <a:latin typeface="Arial"/>
                <a:cs typeface="Arial"/>
              </a:rPr>
              <a:t>i1</a:t>
            </a:r>
            <a:r>
              <a:rPr sz="500" spc="210" dirty="0">
                <a:latin typeface="Arial"/>
                <a:cs typeface="Arial"/>
              </a:rPr>
              <a:t>  </a:t>
            </a:r>
            <a:r>
              <a:rPr sz="500" spc="-25" dirty="0">
                <a:latin typeface="Arial"/>
                <a:cs typeface="Arial"/>
              </a:rPr>
              <a:t>d2</a:t>
            </a:r>
            <a:endParaRPr sz="500">
              <a:latin typeface="Arial"/>
              <a:cs typeface="Arial"/>
            </a:endParaRPr>
          </a:p>
          <a:p>
            <a:pPr marR="3810" algn="r">
              <a:lnSpc>
                <a:spcPct val="100000"/>
              </a:lnSpc>
              <a:spcBef>
                <a:spcPts val="175"/>
              </a:spcBef>
            </a:pPr>
            <a:r>
              <a:rPr sz="750" baseline="-16666" dirty="0">
                <a:latin typeface="Arial"/>
                <a:cs typeface="Arial"/>
              </a:rPr>
              <a:t>e</a:t>
            </a:r>
            <a:r>
              <a:rPr sz="750" spc="480" baseline="-16666" dirty="0">
                <a:latin typeface="Arial"/>
                <a:cs typeface="Arial"/>
              </a:rPr>
              <a:t> </a:t>
            </a:r>
            <a:r>
              <a:rPr sz="500" spc="-35" dirty="0">
                <a:latin typeface="Arial"/>
                <a:cs typeface="Arial"/>
              </a:rPr>
              <a:t>d3</a:t>
            </a:r>
            <a:endParaRPr sz="5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777536" y="1971962"/>
            <a:ext cx="61594" cy="22352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50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500" dirty="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209181" y="1869819"/>
            <a:ext cx="61594" cy="42545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50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50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50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50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954399" y="2337207"/>
            <a:ext cx="61594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b="1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983177" y="2285807"/>
            <a:ext cx="635" cy="55244"/>
          </a:xfrm>
          <a:custGeom>
            <a:avLst/>
            <a:gdLst/>
            <a:ahLst/>
            <a:cxnLst/>
            <a:rect l="l" t="t" r="r" b="b"/>
            <a:pathLst>
              <a:path w="635" h="55244">
                <a:moveTo>
                  <a:pt x="0" y="55241"/>
                </a:moveTo>
                <a:lnTo>
                  <a:pt x="618" y="0"/>
                </a:lnTo>
              </a:path>
            </a:pathLst>
          </a:custGeom>
          <a:ln w="80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160122" y="1341388"/>
            <a:ext cx="16446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10" dirty="0">
                <a:latin typeface="Arial"/>
                <a:cs typeface="Arial"/>
              </a:rPr>
              <a:t>i1’i0’</a:t>
            </a:r>
            <a:endParaRPr sz="5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160122" y="1519557"/>
            <a:ext cx="14859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10" dirty="0">
                <a:latin typeface="Arial"/>
                <a:cs typeface="Arial"/>
              </a:rPr>
              <a:t>i1’i0</a:t>
            </a:r>
            <a:endParaRPr sz="5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160122" y="1697726"/>
            <a:ext cx="34163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dirty="0">
                <a:latin typeface="Arial"/>
                <a:cs typeface="Arial"/>
              </a:rPr>
              <a:t>i1i0’</a:t>
            </a:r>
            <a:r>
              <a:rPr sz="550" spc="305" dirty="0">
                <a:latin typeface="Arial"/>
                <a:cs typeface="Arial"/>
              </a:rPr>
              <a:t>  </a:t>
            </a:r>
            <a:r>
              <a:rPr sz="750" spc="-37" baseline="5555" dirty="0">
                <a:latin typeface="Arial"/>
                <a:cs typeface="Arial"/>
              </a:rPr>
              <a:t>d2</a:t>
            </a:r>
            <a:endParaRPr sz="750" baseline="5555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160122" y="1875895"/>
            <a:ext cx="13335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20" dirty="0">
                <a:latin typeface="Arial"/>
                <a:cs typeface="Arial"/>
              </a:rPr>
              <a:t>i1i0</a:t>
            </a:r>
            <a:endParaRPr sz="55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1638</Words>
  <Application>Microsoft Office PowerPoint</Application>
  <PresentationFormat>自定义</PresentationFormat>
  <Paragraphs>468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Arial</vt:lpstr>
      <vt:lpstr>Symbol</vt:lpstr>
      <vt:lpstr>Tahoma</vt:lpstr>
      <vt:lpstr>Times New Roman</vt:lpstr>
      <vt:lpstr>Wingdings</vt:lpstr>
      <vt:lpstr>Office Theme</vt:lpstr>
      <vt:lpstr>U204206B-Digital Electronics – Spring 2022</vt:lpstr>
      <vt:lpstr>Digital Logic – Combinational Logic Combinational Logic Design Process</vt:lpstr>
      <vt:lpstr>Digital Logic – Combinational Logic</vt:lpstr>
      <vt:lpstr>Digital Logic – Combinational Logic</vt:lpstr>
      <vt:lpstr>Digital Logic – Combinational Logic More Gates</vt:lpstr>
      <vt:lpstr>Digital Logic – Combinational Logic More Gates: Example Uses</vt:lpstr>
      <vt:lpstr>Digital Logic – Combinational Logic Completeness of NAND</vt:lpstr>
      <vt:lpstr>Digital Logic – Combinational Logic Number of Possible Boolean Functions</vt:lpstr>
      <vt:lpstr>Digital Logic – Combinational Logic Decoders and Muxes</vt:lpstr>
      <vt:lpstr>Digital Logic – Combinational Logic Decoder Example</vt:lpstr>
      <vt:lpstr>Digital Logic – Combinational Logic N-bit Mux</vt:lpstr>
      <vt:lpstr>Digital Logic – Combinational Logic Multiplexor (Mux)</vt:lpstr>
      <vt:lpstr>Digital Logic – Combinational Logic Mux Internal Design</vt:lpstr>
      <vt:lpstr>Digital Logic – Combinational Logic Mux Example</vt:lpstr>
      <vt:lpstr>Digital Logic – Combinational Logic N-bit Mux</vt:lpstr>
      <vt:lpstr>Digital Logic – Combinational Logic N-bit Mux</vt:lpstr>
      <vt:lpstr>Digital Logic – Combinational Logic N-bit Mux Example</vt:lpstr>
      <vt:lpstr>Digital Logic – Combinational Logic Non-Ideal Gate Behavior -- Delay</vt:lpstr>
      <vt:lpstr>Digital Logic – Combinational Logic Encoders</vt:lpstr>
      <vt:lpstr>Digital Logic – Combinational Logic In Class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lecture3.ppt</dc:title>
  <dc:creator>Roman Lysecky</dc:creator>
  <cp:lastModifiedBy>wu yunxia</cp:lastModifiedBy>
  <cp:revision>7</cp:revision>
  <dcterms:created xsi:type="dcterms:W3CDTF">2022-02-27T10:05:14Z</dcterms:created>
  <dcterms:modified xsi:type="dcterms:W3CDTF">2022-03-07T02:24:30Z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2009-08-31T00:00:00Z</vt:filetime>
  </property>
  <property fmtid="{D5CDD505-2E9C-101B-9397-08002B2CF9AE}" pid="3" name="Creator">
    <vt:lpwstr>Microsoft PowerPoint</vt:lpwstr>
  </property>
  <property fmtid="{D5CDD505-2E9C-101B-9397-08002B2CF9AE}" pid="4" name="LastSaved">
    <vt:filetime>2022-02-27T00:00:00Z</vt:filetime>
  </property>
</Properties>
</file>