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0"/>
  </p:notesMasterIdLst>
  <p:sldIdLst>
    <p:sldId id="257" r:id="rId2"/>
    <p:sldId id="267" r:id="rId3"/>
    <p:sldId id="259" r:id="rId4"/>
    <p:sldId id="268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39F22-9AB7-4191-A52C-8164DC5818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D947E4-92C2-412E-A494-9703B5E8172C}">
      <dgm:prSet/>
      <dgm:spPr/>
      <dgm:t>
        <a:bodyPr/>
        <a:lstStyle/>
        <a:p>
          <a:r>
            <a:rPr lang="en-US" b="0" i="0"/>
            <a:t>The "override" keyword is used in certain methods of the "SnackVendingMachine" and "DrinkVendingMachine" classes. These methods redefine the abstract methods inherited from the "VendingMachine" class.</a:t>
          </a:r>
        </a:p>
      </dgm:t>
    </dgm:pt>
    <dgm:pt modelId="{21CA8987-223E-45EC-B514-1A41C7A9C1FD}" type="parTrans" cxnId="{A650991F-5A85-41A4-920F-5B6A984425C0}">
      <dgm:prSet/>
      <dgm:spPr/>
      <dgm:t>
        <a:bodyPr/>
        <a:lstStyle/>
        <a:p>
          <a:endParaRPr lang="tr-TR"/>
        </a:p>
      </dgm:t>
    </dgm:pt>
    <dgm:pt modelId="{C0BEF08E-5F03-495B-B158-96941F3A3581}" type="sibTrans" cxnId="{A650991F-5A85-41A4-920F-5B6A984425C0}">
      <dgm:prSet/>
      <dgm:spPr/>
      <dgm:t>
        <a:bodyPr/>
        <a:lstStyle/>
        <a:p>
          <a:endParaRPr lang="tr-TR"/>
        </a:p>
      </dgm:t>
    </dgm:pt>
    <dgm:pt modelId="{F0AD052E-57BA-4467-AF09-4BA74E66F30B}">
      <dgm:prSet/>
      <dgm:spPr/>
      <dgm:t>
        <a:bodyPr/>
        <a:lstStyle/>
        <a:p>
          <a:r>
            <a:rPr lang="en-US" b="0" i="0"/>
            <a:t>The "selectProduct()" method overrides the abstract method in the "VendingMachine" class. This method performs the process of selecting a snack or drink and displays the available products to the user.</a:t>
          </a:r>
        </a:p>
      </dgm:t>
    </dgm:pt>
    <dgm:pt modelId="{60068F40-AD18-420A-97CE-82F922582CCB}" type="parTrans" cxnId="{18AB2011-FED0-442B-BBE7-9C00D4016D85}">
      <dgm:prSet/>
      <dgm:spPr/>
      <dgm:t>
        <a:bodyPr/>
        <a:lstStyle/>
        <a:p>
          <a:endParaRPr lang="tr-TR"/>
        </a:p>
      </dgm:t>
    </dgm:pt>
    <dgm:pt modelId="{130392B2-6BEE-4E1F-902A-48440E5B9D79}" type="sibTrans" cxnId="{18AB2011-FED0-442B-BBE7-9C00D4016D85}">
      <dgm:prSet/>
      <dgm:spPr/>
      <dgm:t>
        <a:bodyPr/>
        <a:lstStyle/>
        <a:p>
          <a:endParaRPr lang="tr-TR"/>
        </a:p>
      </dgm:t>
    </dgm:pt>
    <dgm:pt modelId="{542E3F29-5C13-44B9-A62B-0631F95D07AE}">
      <dgm:prSet/>
      <dgm:spPr/>
      <dgm:t>
        <a:bodyPr/>
        <a:lstStyle/>
        <a:p>
          <a:r>
            <a:rPr lang="en-US" b="0" i="0"/>
            <a:t>The "dispenseProduct()" method overrides the abstract method in the "VendingMachine" class. This method carries out the process of dispensing the product.</a:t>
          </a:r>
        </a:p>
      </dgm:t>
    </dgm:pt>
    <dgm:pt modelId="{2B035383-0002-43FA-9CAF-568133C3DB11}" type="parTrans" cxnId="{79A03DFC-D496-4292-BB8A-548AE9BB94D8}">
      <dgm:prSet/>
      <dgm:spPr/>
      <dgm:t>
        <a:bodyPr/>
        <a:lstStyle/>
        <a:p>
          <a:endParaRPr lang="tr-TR"/>
        </a:p>
      </dgm:t>
    </dgm:pt>
    <dgm:pt modelId="{7CDE0BD3-4CA1-419D-A6ED-E7152D47C2DE}" type="sibTrans" cxnId="{79A03DFC-D496-4292-BB8A-548AE9BB94D8}">
      <dgm:prSet/>
      <dgm:spPr/>
      <dgm:t>
        <a:bodyPr/>
        <a:lstStyle/>
        <a:p>
          <a:endParaRPr lang="tr-TR"/>
        </a:p>
      </dgm:t>
    </dgm:pt>
    <dgm:pt modelId="{35A568E6-47F4-414F-86FF-D08EA6E8AEDA}">
      <dgm:prSet/>
      <dgm:spPr/>
      <dgm:t>
        <a:bodyPr/>
        <a:lstStyle/>
        <a:p>
          <a:r>
            <a:rPr lang="en-US" b="0" i="0"/>
            <a:t>The "getProductPrice(int productNumber)" method overrides the abstract method in the "VendingMachine" class. This method returns the price of a specific product.</a:t>
          </a:r>
        </a:p>
      </dgm:t>
    </dgm:pt>
    <dgm:pt modelId="{442B5042-B511-4AB6-9925-A2131ECAA80C}" type="parTrans" cxnId="{834AB2B2-6C11-42A7-9A91-7E906153C9C2}">
      <dgm:prSet/>
      <dgm:spPr/>
      <dgm:t>
        <a:bodyPr/>
        <a:lstStyle/>
        <a:p>
          <a:endParaRPr lang="tr-TR"/>
        </a:p>
      </dgm:t>
    </dgm:pt>
    <dgm:pt modelId="{3133EDE7-75B1-471D-99E4-59BAF1F2692F}" type="sibTrans" cxnId="{834AB2B2-6C11-42A7-9A91-7E906153C9C2}">
      <dgm:prSet/>
      <dgm:spPr/>
      <dgm:t>
        <a:bodyPr/>
        <a:lstStyle/>
        <a:p>
          <a:endParaRPr lang="tr-TR"/>
        </a:p>
      </dgm:t>
    </dgm:pt>
    <dgm:pt modelId="{9DAC7C61-16F4-430B-BCA3-41F20616DC80}" type="pres">
      <dgm:prSet presAssocID="{4A539F22-9AB7-4191-A52C-8164DC58183E}" presName="vert0" presStyleCnt="0">
        <dgm:presLayoutVars>
          <dgm:dir/>
          <dgm:animOne val="branch"/>
          <dgm:animLvl val="lvl"/>
        </dgm:presLayoutVars>
      </dgm:prSet>
      <dgm:spPr/>
    </dgm:pt>
    <dgm:pt modelId="{38A4845A-1E89-48A1-8DBE-43E83FEDA5AC}" type="pres">
      <dgm:prSet presAssocID="{62D947E4-92C2-412E-A494-9703B5E8172C}" presName="thickLine" presStyleLbl="alignNode1" presStyleIdx="0" presStyleCnt="4"/>
      <dgm:spPr/>
    </dgm:pt>
    <dgm:pt modelId="{C9EED0F0-BD92-4F49-AEE6-AF6A92D224DD}" type="pres">
      <dgm:prSet presAssocID="{62D947E4-92C2-412E-A494-9703B5E8172C}" presName="horz1" presStyleCnt="0"/>
      <dgm:spPr/>
    </dgm:pt>
    <dgm:pt modelId="{55D6D67C-6609-4CF5-8239-3C344DF97ED8}" type="pres">
      <dgm:prSet presAssocID="{62D947E4-92C2-412E-A494-9703B5E8172C}" presName="tx1" presStyleLbl="revTx" presStyleIdx="0" presStyleCnt="4"/>
      <dgm:spPr/>
    </dgm:pt>
    <dgm:pt modelId="{3B312885-74AE-41B8-80C3-66C701F3DA77}" type="pres">
      <dgm:prSet presAssocID="{62D947E4-92C2-412E-A494-9703B5E8172C}" presName="vert1" presStyleCnt="0"/>
      <dgm:spPr/>
    </dgm:pt>
    <dgm:pt modelId="{4FFA5A5F-B7F8-4D34-9536-4E6E5D7E0AD7}" type="pres">
      <dgm:prSet presAssocID="{F0AD052E-57BA-4467-AF09-4BA74E66F30B}" presName="thickLine" presStyleLbl="alignNode1" presStyleIdx="1" presStyleCnt="4"/>
      <dgm:spPr/>
    </dgm:pt>
    <dgm:pt modelId="{67F7BDFB-D58D-4A5C-8E66-91A7DA5D2EF8}" type="pres">
      <dgm:prSet presAssocID="{F0AD052E-57BA-4467-AF09-4BA74E66F30B}" presName="horz1" presStyleCnt="0"/>
      <dgm:spPr/>
    </dgm:pt>
    <dgm:pt modelId="{77943E61-E4CC-4559-B2A7-F520E6E1C38E}" type="pres">
      <dgm:prSet presAssocID="{F0AD052E-57BA-4467-AF09-4BA74E66F30B}" presName="tx1" presStyleLbl="revTx" presStyleIdx="1" presStyleCnt="4"/>
      <dgm:spPr/>
    </dgm:pt>
    <dgm:pt modelId="{F540F53D-4B42-4C58-BE0A-2AAA805342FC}" type="pres">
      <dgm:prSet presAssocID="{F0AD052E-57BA-4467-AF09-4BA74E66F30B}" presName="vert1" presStyleCnt="0"/>
      <dgm:spPr/>
    </dgm:pt>
    <dgm:pt modelId="{F276D954-79A3-40DE-843E-1AA613B4DDFE}" type="pres">
      <dgm:prSet presAssocID="{542E3F29-5C13-44B9-A62B-0631F95D07AE}" presName="thickLine" presStyleLbl="alignNode1" presStyleIdx="2" presStyleCnt="4"/>
      <dgm:spPr/>
    </dgm:pt>
    <dgm:pt modelId="{68E994CA-EC22-4576-BAE5-7A4D5C7E7DB2}" type="pres">
      <dgm:prSet presAssocID="{542E3F29-5C13-44B9-A62B-0631F95D07AE}" presName="horz1" presStyleCnt="0"/>
      <dgm:spPr/>
    </dgm:pt>
    <dgm:pt modelId="{5F92A014-1A72-48DF-8854-8991F77D76DD}" type="pres">
      <dgm:prSet presAssocID="{542E3F29-5C13-44B9-A62B-0631F95D07AE}" presName="tx1" presStyleLbl="revTx" presStyleIdx="2" presStyleCnt="4"/>
      <dgm:spPr/>
    </dgm:pt>
    <dgm:pt modelId="{AA8F7039-704E-45BF-B279-C9C5E978D130}" type="pres">
      <dgm:prSet presAssocID="{542E3F29-5C13-44B9-A62B-0631F95D07AE}" presName="vert1" presStyleCnt="0"/>
      <dgm:spPr/>
    </dgm:pt>
    <dgm:pt modelId="{797FAAD9-1A60-4B68-9545-D4FB0C8CD321}" type="pres">
      <dgm:prSet presAssocID="{35A568E6-47F4-414F-86FF-D08EA6E8AEDA}" presName="thickLine" presStyleLbl="alignNode1" presStyleIdx="3" presStyleCnt="4"/>
      <dgm:spPr/>
    </dgm:pt>
    <dgm:pt modelId="{AFAFA274-0AAC-457B-A05C-40079B628D87}" type="pres">
      <dgm:prSet presAssocID="{35A568E6-47F4-414F-86FF-D08EA6E8AEDA}" presName="horz1" presStyleCnt="0"/>
      <dgm:spPr/>
    </dgm:pt>
    <dgm:pt modelId="{FFB78B01-5514-4776-A48B-0B8B75C3FD9A}" type="pres">
      <dgm:prSet presAssocID="{35A568E6-47F4-414F-86FF-D08EA6E8AEDA}" presName="tx1" presStyleLbl="revTx" presStyleIdx="3" presStyleCnt="4"/>
      <dgm:spPr/>
    </dgm:pt>
    <dgm:pt modelId="{03F6877F-F0B4-498B-ACC1-E0235B6F104C}" type="pres">
      <dgm:prSet presAssocID="{35A568E6-47F4-414F-86FF-D08EA6E8AEDA}" presName="vert1" presStyleCnt="0"/>
      <dgm:spPr/>
    </dgm:pt>
  </dgm:ptLst>
  <dgm:cxnLst>
    <dgm:cxn modelId="{787CC00F-1A3A-49E3-894E-D431DC35CB00}" type="presOf" srcId="{4A539F22-9AB7-4191-A52C-8164DC58183E}" destId="{9DAC7C61-16F4-430B-BCA3-41F20616DC80}" srcOrd="0" destOrd="0" presId="urn:microsoft.com/office/officeart/2008/layout/LinedList"/>
    <dgm:cxn modelId="{18AB2011-FED0-442B-BBE7-9C00D4016D85}" srcId="{4A539F22-9AB7-4191-A52C-8164DC58183E}" destId="{F0AD052E-57BA-4467-AF09-4BA74E66F30B}" srcOrd="1" destOrd="0" parTransId="{60068F40-AD18-420A-97CE-82F922582CCB}" sibTransId="{130392B2-6BEE-4E1F-902A-48440E5B9D79}"/>
    <dgm:cxn modelId="{A650991F-5A85-41A4-920F-5B6A984425C0}" srcId="{4A539F22-9AB7-4191-A52C-8164DC58183E}" destId="{62D947E4-92C2-412E-A494-9703B5E8172C}" srcOrd="0" destOrd="0" parTransId="{21CA8987-223E-45EC-B514-1A41C7A9C1FD}" sibTransId="{C0BEF08E-5F03-495B-B158-96941F3A3581}"/>
    <dgm:cxn modelId="{DA83AC55-8A60-4961-A21A-86A9029252C2}" type="presOf" srcId="{62D947E4-92C2-412E-A494-9703B5E8172C}" destId="{55D6D67C-6609-4CF5-8239-3C344DF97ED8}" srcOrd="0" destOrd="0" presId="urn:microsoft.com/office/officeart/2008/layout/LinedList"/>
    <dgm:cxn modelId="{7CFD6D96-703D-4837-9A43-A11E756BFD90}" type="presOf" srcId="{F0AD052E-57BA-4467-AF09-4BA74E66F30B}" destId="{77943E61-E4CC-4559-B2A7-F520E6E1C38E}" srcOrd="0" destOrd="0" presId="urn:microsoft.com/office/officeart/2008/layout/LinedList"/>
    <dgm:cxn modelId="{834AB2B2-6C11-42A7-9A91-7E906153C9C2}" srcId="{4A539F22-9AB7-4191-A52C-8164DC58183E}" destId="{35A568E6-47F4-414F-86FF-D08EA6E8AEDA}" srcOrd="3" destOrd="0" parTransId="{442B5042-B511-4AB6-9925-A2131ECAA80C}" sibTransId="{3133EDE7-75B1-471D-99E4-59BAF1F2692F}"/>
    <dgm:cxn modelId="{F8B61BDB-D1C6-4887-AE62-165FE8B49C7C}" type="presOf" srcId="{542E3F29-5C13-44B9-A62B-0631F95D07AE}" destId="{5F92A014-1A72-48DF-8854-8991F77D76DD}" srcOrd="0" destOrd="0" presId="urn:microsoft.com/office/officeart/2008/layout/LinedList"/>
    <dgm:cxn modelId="{AAC029ED-8D02-41EA-A0DD-A5CFF789A3B8}" type="presOf" srcId="{35A568E6-47F4-414F-86FF-D08EA6E8AEDA}" destId="{FFB78B01-5514-4776-A48B-0B8B75C3FD9A}" srcOrd="0" destOrd="0" presId="urn:microsoft.com/office/officeart/2008/layout/LinedList"/>
    <dgm:cxn modelId="{79A03DFC-D496-4292-BB8A-548AE9BB94D8}" srcId="{4A539F22-9AB7-4191-A52C-8164DC58183E}" destId="{542E3F29-5C13-44B9-A62B-0631F95D07AE}" srcOrd="2" destOrd="0" parTransId="{2B035383-0002-43FA-9CAF-568133C3DB11}" sibTransId="{7CDE0BD3-4CA1-419D-A6ED-E7152D47C2DE}"/>
    <dgm:cxn modelId="{0DAD05F7-7009-48EC-BCFC-3D802DB6D6B4}" type="presParOf" srcId="{9DAC7C61-16F4-430B-BCA3-41F20616DC80}" destId="{38A4845A-1E89-48A1-8DBE-43E83FEDA5AC}" srcOrd="0" destOrd="0" presId="urn:microsoft.com/office/officeart/2008/layout/LinedList"/>
    <dgm:cxn modelId="{8061E21B-B916-443F-8375-1940E0C683CC}" type="presParOf" srcId="{9DAC7C61-16F4-430B-BCA3-41F20616DC80}" destId="{C9EED0F0-BD92-4F49-AEE6-AF6A92D224DD}" srcOrd="1" destOrd="0" presId="urn:microsoft.com/office/officeart/2008/layout/LinedList"/>
    <dgm:cxn modelId="{A3F21037-5725-46FA-BAAD-4F3DD84C20D1}" type="presParOf" srcId="{C9EED0F0-BD92-4F49-AEE6-AF6A92D224DD}" destId="{55D6D67C-6609-4CF5-8239-3C344DF97ED8}" srcOrd="0" destOrd="0" presId="urn:microsoft.com/office/officeart/2008/layout/LinedList"/>
    <dgm:cxn modelId="{73C677AD-77EA-497E-A4DC-32AA5CF4467D}" type="presParOf" srcId="{C9EED0F0-BD92-4F49-AEE6-AF6A92D224DD}" destId="{3B312885-74AE-41B8-80C3-66C701F3DA77}" srcOrd="1" destOrd="0" presId="urn:microsoft.com/office/officeart/2008/layout/LinedList"/>
    <dgm:cxn modelId="{A2E471E0-C611-40CD-903D-7E46C5B1B2B2}" type="presParOf" srcId="{9DAC7C61-16F4-430B-BCA3-41F20616DC80}" destId="{4FFA5A5F-B7F8-4D34-9536-4E6E5D7E0AD7}" srcOrd="2" destOrd="0" presId="urn:microsoft.com/office/officeart/2008/layout/LinedList"/>
    <dgm:cxn modelId="{AF9E8E84-B61F-4650-BEA3-E9FC7C00C01E}" type="presParOf" srcId="{9DAC7C61-16F4-430B-BCA3-41F20616DC80}" destId="{67F7BDFB-D58D-4A5C-8E66-91A7DA5D2EF8}" srcOrd="3" destOrd="0" presId="urn:microsoft.com/office/officeart/2008/layout/LinedList"/>
    <dgm:cxn modelId="{1AEF5455-FB92-40B7-B9B2-FA8E708AA386}" type="presParOf" srcId="{67F7BDFB-D58D-4A5C-8E66-91A7DA5D2EF8}" destId="{77943E61-E4CC-4559-B2A7-F520E6E1C38E}" srcOrd="0" destOrd="0" presId="urn:microsoft.com/office/officeart/2008/layout/LinedList"/>
    <dgm:cxn modelId="{B8D3E5D6-F09B-454B-86D9-8F86809ACEEE}" type="presParOf" srcId="{67F7BDFB-D58D-4A5C-8E66-91A7DA5D2EF8}" destId="{F540F53D-4B42-4C58-BE0A-2AAA805342FC}" srcOrd="1" destOrd="0" presId="urn:microsoft.com/office/officeart/2008/layout/LinedList"/>
    <dgm:cxn modelId="{5D713D53-CCCB-477F-A55F-D12A8762A4AB}" type="presParOf" srcId="{9DAC7C61-16F4-430B-BCA3-41F20616DC80}" destId="{F276D954-79A3-40DE-843E-1AA613B4DDFE}" srcOrd="4" destOrd="0" presId="urn:microsoft.com/office/officeart/2008/layout/LinedList"/>
    <dgm:cxn modelId="{BE13D974-C9FD-4602-9C9F-15B7C726A0F2}" type="presParOf" srcId="{9DAC7C61-16F4-430B-BCA3-41F20616DC80}" destId="{68E994CA-EC22-4576-BAE5-7A4D5C7E7DB2}" srcOrd="5" destOrd="0" presId="urn:microsoft.com/office/officeart/2008/layout/LinedList"/>
    <dgm:cxn modelId="{4EADBFBD-2E7B-4F5D-91EC-9CB6271E52B9}" type="presParOf" srcId="{68E994CA-EC22-4576-BAE5-7A4D5C7E7DB2}" destId="{5F92A014-1A72-48DF-8854-8991F77D76DD}" srcOrd="0" destOrd="0" presId="urn:microsoft.com/office/officeart/2008/layout/LinedList"/>
    <dgm:cxn modelId="{29A75A05-49E0-40D0-8B7A-55A69936C2D2}" type="presParOf" srcId="{68E994CA-EC22-4576-BAE5-7A4D5C7E7DB2}" destId="{AA8F7039-704E-45BF-B279-C9C5E978D130}" srcOrd="1" destOrd="0" presId="urn:microsoft.com/office/officeart/2008/layout/LinedList"/>
    <dgm:cxn modelId="{E43AEBBA-48E3-43FD-898E-7FABF91B7F63}" type="presParOf" srcId="{9DAC7C61-16F4-430B-BCA3-41F20616DC80}" destId="{797FAAD9-1A60-4B68-9545-D4FB0C8CD321}" srcOrd="6" destOrd="0" presId="urn:microsoft.com/office/officeart/2008/layout/LinedList"/>
    <dgm:cxn modelId="{E0709280-8EEF-4817-8EE5-62E0ED6980DF}" type="presParOf" srcId="{9DAC7C61-16F4-430B-BCA3-41F20616DC80}" destId="{AFAFA274-0AAC-457B-A05C-40079B628D87}" srcOrd="7" destOrd="0" presId="urn:microsoft.com/office/officeart/2008/layout/LinedList"/>
    <dgm:cxn modelId="{189F18FD-7FF2-43E6-929A-9C2FF207B92B}" type="presParOf" srcId="{AFAFA274-0AAC-457B-A05C-40079B628D87}" destId="{FFB78B01-5514-4776-A48B-0B8B75C3FD9A}" srcOrd="0" destOrd="0" presId="urn:microsoft.com/office/officeart/2008/layout/LinedList"/>
    <dgm:cxn modelId="{8064E87F-4CA9-42B7-91C2-3124334DD9FD}" type="presParOf" srcId="{AFAFA274-0AAC-457B-A05C-40079B628D87}" destId="{03F6877F-F0B4-498B-ACC1-E0235B6F10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4845A-1E89-48A1-8DBE-43E83FEDA5AC}">
      <dsp:nvSpPr>
        <dsp:cNvPr id="0" name=""/>
        <dsp:cNvSpPr/>
      </dsp:nvSpPr>
      <dsp:spPr>
        <a:xfrm>
          <a:off x="0" y="0"/>
          <a:ext cx="56730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6D67C-6609-4CF5-8239-3C344DF97ED8}">
      <dsp:nvSpPr>
        <dsp:cNvPr id="0" name=""/>
        <dsp:cNvSpPr/>
      </dsp:nvSpPr>
      <dsp:spPr>
        <a:xfrm>
          <a:off x="0" y="0"/>
          <a:ext cx="5673044" cy="122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"override" keyword is used in certain methods of the "SnackVendingMachine" and "DrinkVendingMachine" classes. These methods redefine the abstract methods inherited from the "VendingMachine" class.</a:t>
          </a:r>
        </a:p>
      </dsp:txBody>
      <dsp:txXfrm>
        <a:off x="0" y="0"/>
        <a:ext cx="5673044" cy="1226984"/>
      </dsp:txXfrm>
    </dsp:sp>
    <dsp:sp modelId="{4FFA5A5F-B7F8-4D34-9536-4E6E5D7E0AD7}">
      <dsp:nvSpPr>
        <dsp:cNvPr id="0" name=""/>
        <dsp:cNvSpPr/>
      </dsp:nvSpPr>
      <dsp:spPr>
        <a:xfrm>
          <a:off x="0" y="1226984"/>
          <a:ext cx="56730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43E61-E4CC-4559-B2A7-F520E6E1C38E}">
      <dsp:nvSpPr>
        <dsp:cNvPr id="0" name=""/>
        <dsp:cNvSpPr/>
      </dsp:nvSpPr>
      <dsp:spPr>
        <a:xfrm>
          <a:off x="0" y="1226984"/>
          <a:ext cx="5673044" cy="122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"selectProduct()" method overrides the abstract method in the "VendingMachine" class. This method performs the process of selecting a snack or drink and displays the available products to the user.</a:t>
          </a:r>
        </a:p>
      </dsp:txBody>
      <dsp:txXfrm>
        <a:off x="0" y="1226984"/>
        <a:ext cx="5673044" cy="1226984"/>
      </dsp:txXfrm>
    </dsp:sp>
    <dsp:sp modelId="{F276D954-79A3-40DE-843E-1AA613B4DDFE}">
      <dsp:nvSpPr>
        <dsp:cNvPr id="0" name=""/>
        <dsp:cNvSpPr/>
      </dsp:nvSpPr>
      <dsp:spPr>
        <a:xfrm>
          <a:off x="0" y="2453969"/>
          <a:ext cx="56730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2A014-1A72-48DF-8854-8991F77D76DD}">
      <dsp:nvSpPr>
        <dsp:cNvPr id="0" name=""/>
        <dsp:cNvSpPr/>
      </dsp:nvSpPr>
      <dsp:spPr>
        <a:xfrm>
          <a:off x="0" y="2453969"/>
          <a:ext cx="5673044" cy="122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"dispenseProduct()" method overrides the abstract method in the "VendingMachine" class. This method carries out the process of dispensing the product.</a:t>
          </a:r>
        </a:p>
      </dsp:txBody>
      <dsp:txXfrm>
        <a:off x="0" y="2453969"/>
        <a:ext cx="5673044" cy="1226984"/>
      </dsp:txXfrm>
    </dsp:sp>
    <dsp:sp modelId="{797FAAD9-1A60-4B68-9545-D4FB0C8CD321}">
      <dsp:nvSpPr>
        <dsp:cNvPr id="0" name=""/>
        <dsp:cNvSpPr/>
      </dsp:nvSpPr>
      <dsp:spPr>
        <a:xfrm>
          <a:off x="0" y="3680954"/>
          <a:ext cx="56730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78B01-5514-4776-A48B-0B8B75C3FD9A}">
      <dsp:nvSpPr>
        <dsp:cNvPr id="0" name=""/>
        <dsp:cNvSpPr/>
      </dsp:nvSpPr>
      <dsp:spPr>
        <a:xfrm>
          <a:off x="0" y="3680954"/>
          <a:ext cx="5673044" cy="122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"getProductPrice(int productNumber)" method overrides the abstract method in the "VendingMachine" class. This method returns the price of a specific product.</a:t>
          </a:r>
        </a:p>
      </dsp:txBody>
      <dsp:txXfrm>
        <a:off x="0" y="3680954"/>
        <a:ext cx="5673044" cy="1226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E2E68-8D09-4308-BF7C-CC1F1DD92EE0}" type="datetimeFigureOut">
              <a:rPr lang="tr-TR" smtClean="0"/>
              <a:t>9.03.2024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A65C4-42C9-42A2-84DD-3BC3C29E39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69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March 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20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March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March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March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7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March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March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March 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March 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March 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March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March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March 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7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1" r:id="rId6"/>
    <p:sldLayoutId id="2147483817" r:id="rId7"/>
    <p:sldLayoutId id="2147483818" r:id="rId8"/>
    <p:sldLayoutId id="2147483819" r:id="rId9"/>
    <p:sldLayoutId id="2147483820" r:id="rId10"/>
    <p:sldLayoutId id="21474838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6511FF8-E2B0-FE08-FBCD-BDAF1D2B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4103"/>
            <a:ext cx="3027510" cy="1448142"/>
          </a:xfrm>
        </p:spPr>
        <p:txBody>
          <a:bodyPr wrap="square" anchor="b">
            <a:normAutofit fontScale="90000"/>
          </a:bodyPr>
          <a:lstStyle/>
          <a:p>
            <a:r>
              <a:rPr lang="tr-TR" b="1" i="1" dirty="0">
                <a:solidFill>
                  <a:srgbClr val="0070C0"/>
                </a:solidFill>
              </a:rPr>
              <a:t>ABOUT PROJECT 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0F1D7406-EB65-5752-67DF-F34566304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2356"/>
            <a:ext cx="3565525" cy="40224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i="1" dirty="0">
                <a:solidFill>
                  <a:srgbClr val="0070C0">
                    <a:alpha val="60000"/>
                  </a:srgbClr>
                </a:solidFill>
              </a:rPr>
              <a:t>Vending Machine Application</a:t>
            </a:r>
          </a:p>
          <a:p>
            <a:pPr marL="0" indent="0">
              <a:buNone/>
            </a:pPr>
            <a:r>
              <a:rPr lang="tr-TR" sz="1600" dirty="0"/>
              <a:t>I</a:t>
            </a:r>
            <a:r>
              <a:rPr lang="en-US" sz="1600" dirty="0"/>
              <a:t>n this presentation, we will discuss the design and implementation of an application that simulates an automatic vending machine.</a:t>
            </a:r>
            <a:endParaRPr lang="tr-TR" sz="1600" dirty="0"/>
          </a:p>
          <a:p>
            <a:pPr marL="0" indent="0">
              <a:buNone/>
            </a:pPr>
            <a:r>
              <a:rPr lang="en-US" sz="1800" b="1" i="1" dirty="0">
                <a:solidFill>
                  <a:srgbClr val="0070C0">
                    <a:alpha val="60000"/>
                  </a:srgbClr>
                </a:solidFill>
              </a:rPr>
              <a:t>Vending</a:t>
            </a:r>
            <a:r>
              <a:rPr lang="tr-TR" sz="1800" b="1" i="1" dirty="0">
                <a:solidFill>
                  <a:srgbClr val="0070C0">
                    <a:alpha val="60000"/>
                  </a:srgbClr>
                </a:solidFill>
              </a:rPr>
              <a:t> </a:t>
            </a:r>
            <a:r>
              <a:rPr lang="en-US" sz="1800" b="1" i="1" dirty="0">
                <a:solidFill>
                  <a:srgbClr val="0070C0">
                    <a:alpha val="60000"/>
                  </a:srgbClr>
                </a:solidFill>
              </a:rPr>
              <a:t>Machine Abstract Class</a:t>
            </a:r>
            <a:endParaRPr lang="tr-TR" sz="1800" b="1" i="1" dirty="0">
              <a:solidFill>
                <a:srgbClr val="0070C0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en-US" sz="1600" dirty="0"/>
              <a:t>The class </a:t>
            </a:r>
            <a:r>
              <a:rPr lang="en-US" sz="1600" i="1" dirty="0" err="1"/>
              <a:t>VendingMachine</a:t>
            </a:r>
            <a:r>
              <a:rPr lang="en-US" sz="1600" dirty="0"/>
              <a:t> provides an interface and defines abstract methods for operations such as product selection, dispensing, and price retrieval.</a:t>
            </a:r>
            <a:endParaRPr lang="tr-TR" sz="1600" dirty="0"/>
          </a:p>
          <a:p>
            <a:pPr marL="0" indent="0">
              <a:buNone/>
            </a:pPr>
            <a:endParaRPr lang="tr-TR" sz="1500" dirty="0"/>
          </a:p>
          <a:p>
            <a:pPr marL="0" indent="0">
              <a:buNone/>
            </a:pPr>
            <a:endParaRPr lang="tr-TR" sz="1500" dirty="0"/>
          </a:p>
          <a:p>
            <a:pPr marL="0" indent="0">
              <a:buNone/>
            </a:pPr>
            <a:endParaRPr lang="tr-TR" sz="1500" dirty="0"/>
          </a:p>
          <a:p>
            <a:pPr marL="0" indent="0">
              <a:buNone/>
            </a:pPr>
            <a:endParaRPr lang="tr-TR" sz="1500" dirty="0"/>
          </a:p>
          <a:p>
            <a:pPr marL="0" indent="0">
              <a:buNone/>
            </a:pPr>
            <a:endParaRPr lang="tr-TR" sz="1500" dirty="0"/>
          </a:p>
        </p:txBody>
      </p:sp>
      <p:pic>
        <p:nvPicPr>
          <p:cNvPr id="10" name="Picture 9" descr="Sphere of mesh and nodes">
            <a:extLst>
              <a:ext uri="{FF2B5EF4-FFF2-40B4-BE49-F238E27FC236}">
                <a16:creationId xmlns:a16="http://schemas.microsoft.com/office/drawing/2014/main" id="{40710CBD-EC06-2F6A-FF55-B22938084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6"/>
          <a:stretch/>
        </p:blipFill>
        <p:spPr>
          <a:xfrm>
            <a:off x="4550898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1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Resim 4" descr="metin, elektronik donanım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4C2702DC-3B59-4A18-D99B-062088B76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8" y="1128579"/>
            <a:ext cx="6731180" cy="4964246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43DDEF-F5C9-02D3-35DE-2CF01700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128579"/>
            <a:ext cx="4500562" cy="4964246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i="1" dirty="0" err="1">
                <a:solidFill>
                  <a:srgbClr val="FFFF00">
                    <a:alpha val="60000"/>
                  </a:srgbClr>
                </a:solidFill>
              </a:rPr>
              <a:t>SnackVendingMachine</a:t>
            </a:r>
            <a:r>
              <a:rPr lang="en-US" b="1" i="1" dirty="0">
                <a:solidFill>
                  <a:srgbClr val="FFFF00">
                    <a:alpha val="60000"/>
                  </a:srgbClr>
                </a:solidFill>
              </a:rPr>
              <a:t> Class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class </a:t>
            </a:r>
            <a:r>
              <a:rPr lang="en-US" sz="2000" i="1" dirty="0" err="1"/>
              <a:t>SnackVendingMachine</a:t>
            </a:r>
            <a:r>
              <a:rPr lang="en-US" sz="2000" dirty="0"/>
              <a:t> inherits from the </a:t>
            </a:r>
            <a:r>
              <a:rPr lang="en-US" sz="2000" i="1" dirty="0" err="1"/>
              <a:t>VendingMachine</a:t>
            </a:r>
            <a:r>
              <a:rPr lang="en-US" sz="2000" i="1" dirty="0"/>
              <a:t> class </a:t>
            </a:r>
            <a:r>
              <a:rPr lang="en-US" sz="2000" dirty="0"/>
              <a:t>and creates a specialized vending machine for snack products. The snack list and prices are defined within this class.</a:t>
            </a:r>
            <a:endParaRPr lang="tr-T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i="1" dirty="0" err="1">
                <a:solidFill>
                  <a:srgbClr val="FFFF00">
                    <a:alpha val="60000"/>
                  </a:srgbClr>
                </a:solidFill>
              </a:rPr>
              <a:t>SnackVendingMachine</a:t>
            </a:r>
            <a:r>
              <a:rPr lang="en-US" b="1" i="1" dirty="0">
                <a:solidFill>
                  <a:srgbClr val="FFFF00">
                    <a:alpha val="60000"/>
                  </a:srgbClr>
                </a:solidFill>
              </a:rPr>
              <a:t> Methods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class </a:t>
            </a:r>
            <a:r>
              <a:rPr lang="en-US" sz="2000" i="1" dirty="0" err="1"/>
              <a:t>SnackVendingMachine</a:t>
            </a:r>
            <a:r>
              <a:rPr lang="en-US" sz="2000" dirty="0"/>
              <a:t> includes methods that implement product selection, dispensing, and price retrieval. It displays the available snack products to the user and calculates the price of the selected item.</a:t>
            </a:r>
            <a:endParaRPr lang="tr-TR" sz="2000" dirty="0"/>
          </a:p>
          <a:p>
            <a:pPr marL="0" indent="0">
              <a:lnSpc>
                <a:spcPct val="100000"/>
              </a:lnSpc>
              <a:buNone/>
            </a:pPr>
            <a:endParaRPr lang="tr-TR" sz="1900" dirty="0"/>
          </a:p>
        </p:txBody>
      </p:sp>
    </p:spTree>
    <p:extLst>
      <p:ext uri="{BB962C8B-B14F-4D97-AF65-F5344CB8AC3E}">
        <p14:creationId xmlns:p14="http://schemas.microsoft.com/office/powerpoint/2010/main" val="242257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A7F018-1AA8-294F-D1D5-8416472C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76" y="1170466"/>
            <a:ext cx="5437187" cy="451706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i="1" dirty="0" err="1">
                <a:solidFill>
                  <a:srgbClr val="FFFF00">
                    <a:alpha val="60000"/>
                  </a:srgbClr>
                </a:solidFill>
              </a:rPr>
              <a:t>DrinkVendingMachine</a:t>
            </a:r>
            <a:r>
              <a:rPr lang="en-US" sz="2000" b="1" i="1" dirty="0">
                <a:solidFill>
                  <a:srgbClr val="FFFF00">
                    <a:alpha val="60000"/>
                  </a:srgbClr>
                </a:solidFill>
              </a:rPr>
              <a:t> Class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The class </a:t>
            </a:r>
            <a:r>
              <a:rPr lang="en-US" sz="1800" i="1" dirty="0" err="1"/>
              <a:t>DrinkVendingMachine</a:t>
            </a:r>
            <a:r>
              <a:rPr lang="en-US" sz="1800" dirty="0"/>
              <a:t> inherits from the </a:t>
            </a:r>
            <a:r>
              <a:rPr lang="en-US" sz="1800" i="1" dirty="0" err="1"/>
              <a:t>VendingMachine</a:t>
            </a:r>
            <a:r>
              <a:rPr lang="en-US" sz="1800" i="1" dirty="0"/>
              <a:t> class </a:t>
            </a:r>
            <a:r>
              <a:rPr lang="en-US" sz="1800" dirty="0"/>
              <a:t>and creates a specialized vending machine for beverages. The drink list and prices are defined within this class.</a:t>
            </a:r>
            <a:endParaRPr lang="tr-TR" sz="1800" dirty="0"/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i="1" dirty="0" err="1">
                <a:solidFill>
                  <a:srgbClr val="FFFF00">
                    <a:alpha val="60000"/>
                  </a:srgbClr>
                </a:solidFill>
              </a:rPr>
              <a:t>DrinkVendingMachine</a:t>
            </a:r>
            <a:r>
              <a:rPr lang="en-US" sz="2000" b="1" i="1" dirty="0">
                <a:solidFill>
                  <a:srgbClr val="FFFF00">
                    <a:alpha val="60000"/>
                  </a:srgbClr>
                </a:solidFill>
              </a:rPr>
              <a:t> Methods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The class </a:t>
            </a:r>
            <a:r>
              <a:rPr lang="en-US" sz="1800" i="1" dirty="0" err="1"/>
              <a:t>DrinkVendingMachine</a:t>
            </a:r>
            <a:r>
              <a:rPr lang="en-US" sz="1800" dirty="0"/>
              <a:t> includes methods that implement product selection, dispensing, and price retrieval. It displays the available drink options to the user and calculates the price of the selected item.</a:t>
            </a:r>
            <a:r>
              <a:rPr lang="tr-TR" sz="1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700" dirty="0"/>
          </a:p>
          <a:p>
            <a:pPr marL="0" indent="0">
              <a:lnSpc>
                <a:spcPct val="100000"/>
              </a:lnSpc>
              <a:buNone/>
            </a:pPr>
            <a:endParaRPr lang="tr-TR" sz="1700" dirty="0"/>
          </a:p>
          <a:p>
            <a:pPr marL="0" indent="0">
              <a:lnSpc>
                <a:spcPct val="100000"/>
              </a:lnSpc>
              <a:buNone/>
            </a:pPr>
            <a:endParaRPr lang="tr-TR" sz="1700" dirty="0"/>
          </a:p>
        </p:txBody>
      </p:sp>
      <p:pic>
        <p:nvPicPr>
          <p:cNvPr id="9" name="Resim 8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B7ACF923-6549-A6EE-804C-3F8E34FD8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022" y="519512"/>
            <a:ext cx="5091602" cy="58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3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 descr="otomat (meşrubat, oyun vs.), paralı otomat, mobil telefon, metin içeren bir resim&#10;&#10;Açıklama otomatik olarak oluşturuldu">
            <a:extLst>
              <a:ext uri="{FF2B5EF4-FFF2-40B4-BE49-F238E27FC236}">
                <a16:creationId xmlns:a16="http://schemas.microsoft.com/office/drawing/2014/main" id="{6D6E7B36-749C-F38F-4FFF-8F951B507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7" y="549275"/>
            <a:ext cx="4449174" cy="5759450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7C128A-BA2B-B9CC-712A-1A55B3A7C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410" y="549276"/>
            <a:ext cx="5437187" cy="55435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 i="1" dirty="0">
                <a:solidFill>
                  <a:srgbClr val="FFFF00">
                    <a:alpha val="60000"/>
                  </a:srgbClr>
                </a:solidFill>
              </a:rPr>
              <a:t>Main Function</a:t>
            </a:r>
            <a:endParaRPr lang="tr-TR" sz="3600" b="1" i="1" dirty="0">
              <a:solidFill>
                <a:srgbClr val="FFFF00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main function </a:t>
            </a:r>
            <a:r>
              <a:rPr lang="en-US" dirty="0"/>
              <a:t>provides an interactive </a:t>
            </a:r>
            <a:r>
              <a:rPr lang="en-US" i="1" dirty="0"/>
              <a:t>Vending Machine </a:t>
            </a:r>
            <a:r>
              <a:rPr lang="en-US" dirty="0"/>
              <a:t>experience for the user. The user selects the type, enters the product number, makes a payment, and can repeat the process.</a:t>
            </a:r>
            <a:endParaRPr lang="tr-TR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99855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6A69E8-BD9E-D948-E93B-B67F65E5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20" y="216839"/>
            <a:ext cx="10924823" cy="1332000"/>
          </a:xfrm>
        </p:spPr>
        <p:txBody>
          <a:bodyPr/>
          <a:lstStyle/>
          <a:p>
            <a:pPr algn="ctr"/>
            <a:r>
              <a:rPr lang="tr-TR" sz="3600" b="1" i="1" dirty="0">
                <a:solidFill>
                  <a:schemeClr val="accent1"/>
                </a:solidFill>
              </a:rPr>
              <a:t>UML DIAGRAM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2FA64E9-8983-14E2-6648-85973A916464}"/>
              </a:ext>
            </a:extLst>
          </p:cNvPr>
          <p:cNvSpPr/>
          <p:nvPr/>
        </p:nvSpPr>
        <p:spPr>
          <a:xfrm>
            <a:off x="4005678" y="1123876"/>
            <a:ext cx="4180643" cy="133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+ selectProduct () : void</a:t>
            </a:r>
            <a:r>
              <a:rPr lang="tr-TR" sz="1400" dirty="0">
                <a:solidFill>
                  <a:schemeClr val="accent6">
                    <a:lumMod val="75000"/>
                  </a:schemeClr>
                </a:solidFill>
              </a:rPr>
              <a:t>……………………………..</a:t>
            </a:r>
          </a:p>
          <a:p>
            <a:pPr algn="ctr"/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+ dispenseProduct () : void</a:t>
            </a:r>
            <a:r>
              <a:rPr lang="tr-TR" sz="1400" dirty="0">
                <a:solidFill>
                  <a:schemeClr val="accent6">
                    <a:lumMod val="75000"/>
                  </a:schemeClr>
                </a:solidFill>
              </a:rPr>
              <a:t>………………………….</a:t>
            </a:r>
          </a:p>
          <a:p>
            <a:pPr algn="ctr"/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+ getProductPrice (productNumber : int) : double</a:t>
            </a: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42D51351-4B7E-5A4E-CA67-B8B1B7A3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49" y="3608496"/>
            <a:ext cx="4180643" cy="2053359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E128B6A9-0A2D-2BE6-8558-405A15A2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18" y="3608497"/>
            <a:ext cx="4180642" cy="2053358"/>
          </a:xfrm>
          <a:prstGeom prst="rect">
            <a:avLst/>
          </a:prstGeom>
        </p:spPr>
      </p:pic>
      <p:cxnSp>
        <p:nvCxnSpPr>
          <p:cNvPr id="31" name="Bağlayıcı: Dirsek 30">
            <a:extLst>
              <a:ext uri="{FF2B5EF4-FFF2-40B4-BE49-F238E27FC236}">
                <a16:creationId xmlns:a16="http://schemas.microsoft.com/office/drawing/2014/main" id="{AEA22370-A457-EC1C-279A-85EA22A84444}"/>
              </a:ext>
            </a:extLst>
          </p:cNvPr>
          <p:cNvCxnSpPr>
            <a:cxnSpLocks/>
          </p:cNvCxnSpPr>
          <p:nvPr/>
        </p:nvCxnSpPr>
        <p:spPr>
          <a:xfrm rot="5400000">
            <a:off x="4240861" y="2465895"/>
            <a:ext cx="806984" cy="786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Bağlayıcı: Dirsek 32">
            <a:extLst>
              <a:ext uri="{FF2B5EF4-FFF2-40B4-BE49-F238E27FC236}">
                <a16:creationId xmlns:a16="http://schemas.microsoft.com/office/drawing/2014/main" id="{39FD720A-873E-A426-2194-BAD8EC0217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3699" y="2463006"/>
            <a:ext cx="861863" cy="848826"/>
          </a:xfrm>
          <a:prstGeom prst="bentConnector3">
            <a:avLst>
              <a:gd name="adj1" fmla="val 479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kdörtgen: Köşeleri Yuvarlatılmış 36">
            <a:extLst>
              <a:ext uri="{FF2B5EF4-FFF2-40B4-BE49-F238E27FC236}">
                <a16:creationId xmlns:a16="http://schemas.microsoft.com/office/drawing/2014/main" id="{68C4671E-387E-CB67-7745-4EE92A1D98FB}"/>
              </a:ext>
            </a:extLst>
          </p:cNvPr>
          <p:cNvSpPr/>
          <p:nvPr/>
        </p:nvSpPr>
        <p:spPr>
          <a:xfrm>
            <a:off x="5132613" y="1196145"/>
            <a:ext cx="1926772" cy="26125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VendingMachine</a:t>
            </a:r>
          </a:p>
        </p:txBody>
      </p:sp>
      <p:sp>
        <p:nvSpPr>
          <p:cNvPr id="42" name="Dikdörtgen: Köşeleri Yuvarlatılmış 41">
            <a:extLst>
              <a:ext uri="{FF2B5EF4-FFF2-40B4-BE49-F238E27FC236}">
                <a16:creationId xmlns:a16="http://schemas.microsoft.com/office/drawing/2014/main" id="{990ABFC8-90CA-26C0-979F-D6630C524318}"/>
              </a:ext>
            </a:extLst>
          </p:cNvPr>
          <p:cNvSpPr/>
          <p:nvPr/>
        </p:nvSpPr>
        <p:spPr>
          <a:xfrm>
            <a:off x="2395062" y="3732810"/>
            <a:ext cx="1902279" cy="27434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SnackVendingMachine</a:t>
            </a:r>
          </a:p>
        </p:txBody>
      </p:sp>
      <p:sp>
        <p:nvSpPr>
          <p:cNvPr id="44" name="Dikdörtgen: Köşeleri Yuvarlatılmış 43">
            <a:extLst>
              <a:ext uri="{FF2B5EF4-FFF2-40B4-BE49-F238E27FC236}">
                <a16:creationId xmlns:a16="http://schemas.microsoft.com/office/drawing/2014/main" id="{862D255F-D7A0-A211-F90C-27E1D9C6F221}"/>
              </a:ext>
            </a:extLst>
          </p:cNvPr>
          <p:cNvSpPr/>
          <p:nvPr/>
        </p:nvSpPr>
        <p:spPr>
          <a:xfrm>
            <a:off x="7544420" y="3725781"/>
            <a:ext cx="1992086" cy="27434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DrinkVendingMachine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102C5026-2EA7-96FF-976F-278F4DA9A10E}"/>
              </a:ext>
            </a:extLst>
          </p:cNvPr>
          <p:cNvSpPr txBox="1"/>
          <p:nvPr/>
        </p:nvSpPr>
        <p:spPr>
          <a:xfrm>
            <a:off x="3817907" y="3198227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i="1" dirty="0"/>
              <a:t>inherits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11C27C3B-270A-44E9-E418-3BAED6028776}"/>
              </a:ext>
            </a:extLst>
          </p:cNvPr>
          <p:cNvSpPr txBox="1"/>
          <p:nvPr/>
        </p:nvSpPr>
        <p:spPr>
          <a:xfrm>
            <a:off x="6806072" y="3220834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i="1" dirty="0"/>
              <a:t>inherits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CC14EA65-79C2-4FFC-0332-1F906893C41A}"/>
              </a:ext>
            </a:extLst>
          </p:cNvPr>
          <p:cNvSpPr txBox="1"/>
          <p:nvPr/>
        </p:nvSpPr>
        <p:spPr>
          <a:xfrm>
            <a:off x="1365148" y="4090698"/>
            <a:ext cx="41806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-snacks : string [7]</a:t>
            </a:r>
          </a:p>
          <a:p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-snackPrices : double [7]</a:t>
            </a:r>
          </a:p>
          <a:p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---------------------------------------------------------------------</a:t>
            </a:r>
          </a:p>
          <a:p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+selectProduct () : void</a:t>
            </a:r>
          </a:p>
          <a:p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+dispenseProduct () : void</a:t>
            </a:r>
          </a:p>
          <a:p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+getProductPrice (productNumber : int) : double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760CC052-885C-B71C-8D0E-DE79741F86F2}"/>
              </a:ext>
            </a:extLst>
          </p:cNvPr>
          <p:cNvSpPr txBox="1"/>
          <p:nvPr/>
        </p:nvSpPr>
        <p:spPr>
          <a:xfrm>
            <a:off x="6390217" y="4152827"/>
            <a:ext cx="41806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-drinks : string [3]</a:t>
            </a:r>
          </a:p>
          <a:p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-drinkPrices : double [3]</a:t>
            </a:r>
          </a:p>
          <a:p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---------------------------------------------------------------------</a:t>
            </a:r>
          </a:p>
          <a:p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+selectProduct () : void</a:t>
            </a:r>
          </a:p>
          <a:p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+dispenseProduct () : void</a:t>
            </a:r>
          </a:p>
          <a:p>
            <a:r>
              <a:rPr lang="tr-TR" sz="1400" dirty="0">
                <a:solidFill>
                  <a:schemeClr val="tx1">
                    <a:lumMod val="50000"/>
                  </a:schemeClr>
                </a:solidFill>
              </a:rPr>
              <a:t>+getProductPrice (productNumber : int) : double</a:t>
            </a:r>
          </a:p>
        </p:txBody>
      </p:sp>
    </p:spTree>
    <p:extLst>
      <p:ext uri="{BB962C8B-B14F-4D97-AF65-F5344CB8AC3E}">
        <p14:creationId xmlns:p14="http://schemas.microsoft.com/office/powerpoint/2010/main" val="201568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E89C58-EAA1-2496-2E72-550593DC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i="1" dirty="0">
                <a:solidFill>
                  <a:schemeClr val="accent1"/>
                </a:solidFill>
              </a:rPr>
              <a:t>OVERRIDE EXPLANATION</a:t>
            </a:r>
          </a:p>
        </p:txBody>
      </p:sp>
      <p:graphicFrame>
        <p:nvGraphicFramePr>
          <p:cNvPr id="11" name="İçerik Yer Tutucusu 2">
            <a:extLst>
              <a:ext uri="{FF2B5EF4-FFF2-40B4-BE49-F238E27FC236}">
                <a16:creationId xmlns:a16="http://schemas.microsoft.com/office/drawing/2014/main" id="{C1DA0218-FE7E-E98A-B33E-92F95920B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922279"/>
              </p:ext>
            </p:extLst>
          </p:nvPr>
        </p:nvGraphicFramePr>
        <p:xfrm>
          <a:off x="6096000" y="1604883"/>
          <a:ext cx="5673044" cy="4907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A8C23A74-80D6-6A49-75A7-9C4D00EFB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357" y="1604883"/>
            <a:ext cx="4658375" cy="1428949"/>
          </a:xfrm>
          <a:prstGeom prst="rect">
            <a:avLst/>
          </a:prstGeom>
        </p:spPr>
      </p:pic>
      <p:pic>
        <p:nvPicPr>
          <p:cNvPr id="7" name="Resim 6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525D81CF-D17D-B69B-42FC-E3E3F716F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359" y="3742933"/>
            <a:ext cx="4658374" cy="801082"/>
          </a:xfrm>
          <a:prstGeom prst="rect">
            <a:avLst/>
          </a:prstGeom>
        </p:spPr>
      </p:pic>
      <p:pic>
        <p:nvPicPr>
          <p:cNvPr id="9" name="Resim 8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66C3BF45-4E19-277E-74EF-C5335981EF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358" y="5253117"/>
            <a:ext cx="465837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2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9" name="Freeform: Shape 1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0FA26835-9AA8-5814-B797-9B3DEA3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45" y="1856931"/>
            <a:ext cx="5437185" cy="199785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tr-TR" b="1" i="1" dirty="0" err="1">
                <a:solidFill>
                  <a:schemeClr val="accent1"/>
                </a:solidFill>
              </a:rPr>
              <a:t>Screen</a:t>
            </a:r>
            <a:r>
              <a:rPr lang="tr-TR" b="1" i="1" dirty="0">
                <a:solidFill>
                  <a:schemeClr val="accent1"/>
                </a:solidFill>
              </a:rPr>
              <a:t> </a:t>
            </a:r>
            <a:r>
              <a:rPr lang="tr-TR" b="1" i="1" dirty="0" err="1">
                <a:solidFill>
                  <a:schemeClr val="accent1"/>
                </a:solidFill>
              </a:rPr>
              <a:t>Output</a:t>
            </a:r>
            <a:r>
              <a:rPr lang="tr-TR" b="1" i="1" dirty="0">
                <a:solidFill>
                  <a:schemeClr val="accent1"/>
                </a:solidFill>
              </a:rPr>
              <a:t> </a:t>
            </a:r>
            <a:r>
              <a:rPr lang="tr-TR" b="1" i="1" dirty="0" err="1">
                <a:solidFill>
                  <a:schemeClr val="accent1"/>
                </a:solidFill>
              </a:rPr>
              <a:t>Examples</a:t>
            </a:r>
            <a:r>
              <a:rPr lang="tr-TR" b="1" i="1" dirty="0">
                <a:solidFill>
                  <a:schemeClr val="accent1"/>
                </a:solidFill>
              </a:rPr>
              <a:t> </a:t>
            </a:r>
            <a:br>
              <a:rPr lang="tr-TR" dirty="0">
                <a:solidFill>
                  <a:schemeClr val="accent1"/>
                </a:solidFill>
              </a:rPr>
            </a:br>
            <a:br>
              <a:rPr lang="tr-TR" dirty="0">
                <a:solidFill>
                  <a:schemeClr val="accent1"/>
                </a:solidFill>
              </a:rPr>
            </a:br>
            <a:br>
              <a:rPr lang="tr-TR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10FEF5D-4724-2046-98EE-AC3ADF13B83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86525" y="978608"/>
            <a:ext cx="5841586" cy="5374256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7A6B4BE-E84D-3F2D-D207-B18D68FCDB2B}"/>
              </a:ext>
            </a:extLst>
          </p:cNvPr>
          <p:cNvSpPr txBox="1"/>
          <p:nvPr/>
        </p:nvSpPr>
        <p:spPr>
          <a:xfrm>
            <a:off x="1059559" y="6115650"/>
            <a:ext cx="98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81FEE10-BAD1-C624-34A4-8E7208759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4" y="2231581"/>
            <a:ext cx="4523580" cy="1030415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First of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all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,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user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comes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across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two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options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as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snacks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and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drinks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and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is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asked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to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choose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one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of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them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.</a:t>
            </a:r>
            <a:r>
              <a:rPr kumimoji="0" lang="tr-TR" altLang="tr-T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BF45127-BF3F-2510-1020-254E448D1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6" y="3268773"/>
            <a:ext cx="4523580" cy="907305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100" dirty="0" err="1">
                <a:solidFill>
                  <a:srgbClr val="E8EAED"/>
                </a:solidFill>
                <a:latin typeface="inherit"/>
              </a:rPr>
              <a:t>Pr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oducts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are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listed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after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selection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is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made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64BB3AF-4C4C-C2E1-AA9F-D2BF4075D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4" y="3938605"/>
            <a:ext cx="4523579" cy="953471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100" dirty="0">
                <a:solidFill>
                  <a:srgbClr val="E8EAED"/>
                </a:solidFill>
                <a:latin typeface="inherit"/>
              </a:rPr>
              <a:t>A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product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is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selected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from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list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and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price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of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selected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product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is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displayed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.</a:t>
            </a:r>
            <a:r>
              <a:rPr kumimoji="0" lang="tr-TR" altLang="tr-T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CF16D28B-1B93-6811-0857-41B3A862D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4" y="4885350"/>
            <a:ext cx="4523579" cy="953471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If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more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money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is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entered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than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product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price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, it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calculates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change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and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gives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it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with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product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.</a:t>
            </a:r>
            <a:r>
              <a:rPr kumimoji="0" lang="tr-TR" altLang="tr-T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9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ADF44B8-5CC2-9469-7128-A2185C0D9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39" y="1152930"/>
            <a:ext cx="6546362" cy="455214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13F9F86-022C-1075-EC1A-F0EABA95C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62101" y="1952609"/>
            <a:ext cx="4180360" cy="2107633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If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money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entered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is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less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than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price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of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product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, it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will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be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requested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to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add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money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again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or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option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to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cancel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order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is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given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.</a:t>
            </a:r>
            <a:br>
              <a:rPr kumimoji="0" lang="tr-TR" altLang="tr-T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0074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TM03457485[[fn=Ağ Gözü]]</Template>
  <TotalTime>694</TotalTime>
  <Words>555</Words>
  <Application>Microsoft Office PowerPoint</Application>
  <PresentationFormat>Geniş ekran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inherit</vt:lpstr>
      <vt:lpstr>3DFloatVTI</vt:lpstr>
      <vt:lpstr>ABOUT PROJECT </vt:lpstr>
      <vt:lpstr>PowerPoint Sunusu</vt:lpstr>
      <vt:lpstr>PowerPoint Sunusu</vt:lpstr>
      <vt:lpstr>PowerPoint Sunusu</vt:lpstr>
      <vt:lpstr>UML DIAGRAM</vt:lpstr>
      <vt:lpstr>OVERRIDE EXPLANATION</vt:lpstr>
      <vt:lpstr>Screen Output Examples    </vt:lpstr>
      <vt:lpstr>If the money entered is less than the price of the product, it will be requested to add money again or the option to cancel the order is given.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ALGORITHM AND  PROGRAMMING II  </dc:title>
  <dc:creator>İrem Türk</dc:creator>
  <cp:lastModifiedBy>Barbaros Uzunlar</cp:lastModifiedBy>
  <cp:revision>9</cp:revision>
  <dcterms:created xsi:type="dcterms:W3CDTF">2023-05-27T13:52:31Z</dcterms:created>
  <dcterms:modified xsi:type="dcterms:W3CDTF">2024-03-09T19:55:14Z</dcterms:modified>
</cp:coreProperties>
</file>