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cs.cornell.edu/courses/cs4780/2023sp/lectures/lecturenote05.html" TargetMode="External" Type="http://schemas.openxmlformats.org/officeDocument/2006/relationships/hyperlink"/><Relationship Id="rId3" Target="https://www.canva.com/templates/EAFQ027cB7Q-colorful-modern-business-infographic-presentation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321206" y="3749675"/>
            <a:ext cx="13645588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THAI MOBILE APP  NOTIFICATION FILTER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783293"/>
            <a:ext cx="16266441" cy="4348172"/>
          </a:xfrm>
          <a:custGeom>
            <a:avLst/>
            <a:gdLst/>
            <a:ahLst/>
            <a:cxnLst/>
            <a:rect r="r" b="b" t="t" l="l"/>
            <a:pathLst>
              <a:path h="4348172" w="16266441">
                <a:moveTo>
                  <a:pt x="0" y="0"/>
                </a:moveTo>
                <a:lnTo>
                  <a:pt x="16266441" y="0"/>
                </a:lnTo>
                <a:lnTo>
                  <a:pt x="16266441" y="4348172"/>
                </a:lnTo>
                <a:lnTo>
                  <a:pt x="0" y="434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96138"/>
            <a:ext cx="4692927" cy="1607935"/>
          </a:xfrm>
          <a:custGeom>
            <a:avLst/>
            <a:gdLst/>
            <a:ahLst/>
            <a:cxnLst/>
            <a:rect r="r" b="b" t="t" l="l"/>
            <a:pathLst>
              <a:path h="1607935" w="4692927">
                <a:moveTo>
                  <a:pt x="0" y="0"/>
                </a:moveTo>
                <a:lnTo>
                  <a:pt x="4692927" y="0"/>
                </a:lnTo>
                <a:lnTo>
                  <a:pt x="4692927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02922" y="1050697"/>
            <a:ext cx="11280321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Compute the P(y) (Prior) and P(x|y) (Likelihood)</a:t>
            </a:r>
          </a:p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P(y) = count(y) / count(Y) [ Y = all samples, y = specific class ]</a:t>
            </a:r>
          </a:p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P(x|y) = count(x, y) + 1 / count(y) + |X| 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      [ X = all features, x = specific feature ]</a:t>
            </a: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48420" y="1050697"/>
            <a:ext cx="5480392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FIT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2830723"/>
            <a:ext cx="14481770" cy="6747491"/>
          </a:xfrm>
          <a:custGeom>
            <a:avLst/>
            <a:gdLst/>
            <a:ahLst/>
            <a:cxnLst/>
            <a:rect r="r" b="b" t="t" l="l"/>
            <a:pathLst>
              <a:path h="6747491" w="14481770">
                <a:moveTo>
                  <a:pt x="0" y="0"/>
                </a:moveTo>
                <a:lnTo>
                  <a:pt x="14481770" y="0"/>
                </a:lnTo>
                <a:lnTo>
                  <a:pt x="14481770" y="6747491"/>
                </a:lnTo>
                <a:lnTo>
                  <a:pt x="0" y="674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75624" y="482388"/>
            <a:ext cx="6165542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log_likelihood = lo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g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P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x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∣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y</a:t>
            </a:r>
            <a:r>
              <a:rPr lang="en-US" sz="2799">
                <a:solidFill>
                  <a:srgbClr val="545454"/>
                </a:solidFill>
                <a:latin typeface="DM Sans"/>
                <a:ea typeface="DM Sans"/>
              </a:rPr>
              <a:t>)) × 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X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T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Compute log of the likelihood of each feature given each class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Use feature probabilities learned during model training phase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2830723"/>
            <a:ext cx="14481770" cy="6747491"/>
          </a:xfrm>
          <a:custGeom>
            <a:avLst/>
            <a:gdLst/>
            <a:ahLst/>
            <a:cxnLst/>
            <a:rect r="r" b="b" t="t" l="l"/>
            <a:pathLst>
              <a:path h="6747491" w="14481770">
                <a:moveTo>
                  <a:pt x="0" y="0"/>
                </a:moveTo>
                <a:lnTo>
                  <a:pt x="14481770" y="0"/>
                </a:lnTo>
                <a:lnTo>
                  <a:pt x="14481770" y="6747491"/>
                </a:lnTo>
                <a:lnTo>
                  <a:pt x="0" y="674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46663" y="482388"/>
            <a:ext cx="6165542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log_likelihood += lo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g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P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y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))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Adds log of the prior probability of each class to log-likelihood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Adjusts likelihoods based on the prior probability of each class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3262083"/>
            <a:ext cx="13784665" cy="6422689"/>
          </a:xfrm>
          <a:custGeom>
            <a:avLst/>
            <a:gdLst/>
            <a:ahLst/>
            <a:cxnLst/>
            <a:rect r="r" b="b" t="t" l="l"/>
            <a:pathLst>
              <a:path h="6422689" w="13784665">
                <a:moveTo>
                  <a:pt x="0" y="0"/>
                </a:moveTo>
                <a:lnTo>
                  <a:pt x="13784665" y="0"/>
                </a:lnTo>
                <a:lnTo>
                  <a:pt x="13784665" y="6422689"/>
                </a:lnTo>
                <a:lnTo>
                  <a:pt x="0" y="642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02580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13873" y="482388"/>
            <a:ext cx="6698332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log_likelihood −= max(log_likelihood)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log-likelihood normalization, performed to address numerical instability issues which occur when dealing with very small or very large values ( logarithms 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22" t="0" r="-1098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04585" y="854625"/>
            <a:ext cx="6459097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likelihood = exp(log_likelihood)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posterior_prob = likelihood / ∑ likelihood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26786" y="3262083"/>
            <a:ext cx="13784665" cy="6422689"/>
          </a:xfrm>
          <a:custGeom>
            <a:avLst/>
            <a:gdLst/>
            <a:ahLst/>
            <a:cxnLst/>
            <a:rect r="r" b="b" t="t" l="l"/>
            <a:pathLst>
              <a:path h="6422689" w="13784665">
                <a:moveTo>
                  <a:pt x="0" y="0"/>
                </a:moveTo>
                <a:lnTo>
                  <a:pt x="13784665" y="0"/>
                </a:lnTo>
                <a:lnTo>
                  <a:pt x="13784665" y="6422689"/>
                </a:lnTo>
                <a:lnTo>
                  <a:pt x="0" y="6422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786" y="482388"/>
            <a:ext cx="8868703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CLASS PREDICTION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913865" y="2684612"/>
            <a:ext cx="13363248" cy="1934154"/>
          </a:xfrm>
          <a:custGeom>
            <a:avLst/>
            <a:gdLst/>
            <a:ahLst/>
            <a:cxnLst/>
            <a:rect r="r" b="b" t="t" l="l"/>
            <a:pathLst>
              <a:path h="1934154" w="13363248">
                <a:moveTo>
                  <a:pt x="0" y="0"/>
                </a:moveTo>
                <a:lnTo>
                  <a:pt x="13363249" y="0"/>
                </a:lnTo>
                <a:lnTo>
                  <a:pt x="13363249" y="1934155"/>
                </a:lnTo>
                <a:lnTo>
                  <a:pt x="0" y="1934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51954" y="5143500"/>
            <a:ext cx="9984091" cy="1848071"/>
          </a:xfrm>
          <a:custGeom>
            <a:avLst/>
            <a:gdLst/>
            <a:ahLst/>
            <a:cxnLst/>
            <a:rect r="r" b="b" t="t" l="l"/>
            <a:pathLst>
              <a:path h="1848071" w="9984091">
                <a:moveTo>
                  <a:pt x="0" y="0"/>
                </a:moveTo>
                <a:lnTo>
                  <a:pt x="9984092" y="0"/>
                </a:lnTo>
                <a:lnTo>
                  <a:pt x="9984092" y="1848071"/>
                </a:lnTo>
                <a:lnTo>
                  <a:pt x="0" y="1848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83135" y="7515446"/>
            <a:ext cx="1402470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 Italics"/>
              </a:rPr>
              <a:t>Selects the class with the highest probability ( argmax ) 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 Italics"/>
              </a:rPr>
              <a:t>as the predicted class for each sample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1836" y="2799744"/>
            <a:ext cx="12924329" cy="3352755"/>
          </a:xfrm>
          <a:custGeom>
            <a:avLst/>
            <a:gdLst/>
            <a:ahLst/>
            <a:cxnLst/>
            <a:rect r="r" b="b" t="t" l="l"/>
            <a:pathLst>
              <a:path h="3352755" w="12924329">
                <a:moveTo>
                  <a:pt x="0" y="0"/>
                </a:moveTo>
                <a:lnTo>
                  <a:pt x="12924328" y="0"/>
                </a:lnTo>
                <a:lnTo>
                  <a:pt x="12924328" y="3352755"/>
                </a:lnTo>
                <a:lnTo>
                  <a:pt x="0" y="335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230878"/>
            <a:ext cx="16230600" cy="132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measures the proportion of correctly classified samples out of the total number of samples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Accuracy = Number of Correct Predictions​ / Total Number of Predictions </a:t>
            </a:r>
          </a:p>
          <a:p>
            <a:pPr algn="just">
              <a:lnSpc>
                <a:spcPts val="347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3193" y="3086539"/>
            <a:ext cx="17361613" cy="2758592"/>
          </a:xfrm>
          <a:custGeom>
            <a:avLst/>
            <a:gdLst/>
            <a:ahLst/>
            <a:cxnLst/>
            <a:rect r="r" b="b" t="t" l="l"/>
            <a:pathLst>
              <a:path h="2758592" w="17361613">
                <a:moveTo>
                  <a:pt x="0" y="0"/>
                </a:moveTo>
                <a:lnTo>
                  <a:pt x="17361614" y="0"/>
                </a:lnTo>
                <a:lnTo>
                  <a:pt x="17361614" y="2758592"/>
                </a:lnTo>
                <a:lnTo>
                  <a:pt x="0" y="275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10578" y="7210305"/>
            <a:ext cx="12447794" cy="176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Measure of the accuracy of positive predictions made by the model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Precision = True Positives / True Positives + False Positives​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Indicates the model's ability to avoid false positive predictions.</a:t>
            </a:r>
          </a:p>
          <a:p>
            <a:pPr algn="just">
              <a:lnSpc>
                <a:spcPts val="3474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6560" y="2601247"/>
            <a:ext cx="11594879" cy="5641355"/>
          </a:xfrm>
          <a:custGeom>
            <a:avLst/>
            <a:gdLst/>
            <a:ahLst/>
            <a:cxnLst/>
            <a:rect r="r" b="b" t="t" l="l"/>
            <a:pathLst>
              <a:path h="5641355" w="11594879">
                <a:moveTo>
                  <a:pt x="0" y="0"/>
                </a:moveTo>
                <a:lnTo>
                  <a:pt x="11594880" y="0"/>
                </a:lnTo>
                <a:lnTo>
                  <a:pt x="11594880" y="5641355"/>
                </a:lnTo>
                <a:lnTo>
                  <a:pt x="0" y="564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1677" y="1028700"/>
            <a:ext cx="570464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0749" y="3411083"/>
            <a:ext cx="14026501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4346" indent="-352173" lvl="1">
              <a:lnSpc>
                <a:spcPts val="3914"/>
              </a:lnSpc>
              <a:buFont typeface="Arial"/>
              <a:buChar char="•"/>
            </a:pPr>
            <a:r>
              <a:rPr lang="en-US" sz="3262">
                <a:solidFill>
                  <a:srgbClr val="545454"/>
                </a:solidFill>
                <a:latin typeface="DM Sans Bold"/>
              </a:rPr>
              <a:t>Multinomial Naive Bayes</a:t>
            </a:r>
          </a:p>
          <a:p>
            <a:pPr algn="just">
              <a:lnSpc>
                <a:spcPts val="3914"/>
              </a:lnSpc>
            </a:pPr>
          </a:p>
          <a:p>
            <a:pPr algn="just" marL="1408692" indent="-469564" lvl="2">
              <a:lnSpc>
                <a:spcPts val="3914"/>
              </a:lnSpc>
              <a:buFont typeface="Arial"/>
              <a:buChar char="⚬"/>
            </a:pPr>
            <a:r>
              <a:rPr lang="en-US" sz="3262" u="sng">
                <a:solidFill>
                  <a:srgbClr val="545454"/>
                </a:solidFill>
                <a:latin typeface="DM Sans"/>
                <a:hlinkClick r:id="rId2" tooltip="https://www.cs.cornell.edu/courses/cs4780/2023sp/lectures/lecturenote05.html"/>
              </a:rPr>
              <a:t>Cornell University - CS4780 Lecture Notes</a:t>
            </a:r>
          </a:p>
          <a:p>
            <a:pPr algn="just">
              <a:lnSpc>
                <a:spcPts val="3914"/>
              </a:lnSpc>
            </a:pPr>
          </a:p>
          <a:p>
            <a:pPr algn="just" marL="704346" indent="-352173" lvl="1">
              <a:lnSpc>
                <a:spcPts val="3914"/>
              </a:lnSpc>
              <a:buFont typeface="Arial"/>
              <a:buChar char="•"/>
            </a:pPr>
            <a:r>
              <a:rPr lang="en-US" sz="3262">
                <a:solidFill>
                  <a:srgbClr val="545454"/>
                </a:solidFill>
                <a:latin typeface="DM Sans Bold"/>
              </a:rPr>
              <a:t>Slides</a:t>
            </a:r>
          </a:p>
          <a:p>
            <a:pPr algn="just">
              <a:lnSpc>
                <a:spcPts val="3914"/>
              </a:lnSpc>
            </a:pPr>
          </a:p>
          <a:p>
            <a:pPr algn="just" marL="1408692" indent="-469564" lvl="2">
              <a:lnSpc>
                <a:spcPts val="3914"/>
              </a:lnSpc>
              <a:buFont typeface="Arial"/>
              <a:buChar char="⚬"/>
            </a:pPr>
            <a:r>
              <a:rPr lang="en-US" sz="3262" u="sng">
                <a:solidFill>
                  <a:srgbClr val="545454"/>
                </a:solidFill>
                <a:latin typeface="DM Sans"/>
                <a:hlinkClick r:id="rId3" tooltip="https://www.canva.com/templates/EAFQ027cB7Q-colorful-modern-business-infographic-presentation/"/>
              </a:rPr>
              <a:t>Colorful Modern Business Infographic Presentation</a:t>
            </a:r>
          </a:p>
          <a:p>
            <a:pPr algn="just">
              <a:lnSpc>
                <a:spcPts val="391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0504" y="810192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84200" y="3467100"/>
            <a:ext cx="107196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2700000">
            <a:off x="-2326417" y="-3865217"/>
            <a:ext cx="7415398" cy="3565095"/>
            <a:chOff x="0" y="0"/>
            <a:chExt cx="660400" cy="317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-2789031" y="-304566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002977" y="-273299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182579" y="-237452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309234" y="-198825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453088" y="-1548576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573907" y="-1104853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252826" y="3096971"/>
            <a:ext cx="15820447" cy="650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A</a:t>
            </a:r>
            <a:r>
              <a:rPr lang="en-US" sz="4200">
                <a:solidFill>
                  <a:srgbClr val="000000"/>
                </a:solidFill>
                <a:latin typeface="DM Sans"/>
              </a:rPr>
              <a:t>iming at classifying mobile application notifications into two categories: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"ham" (bill reminding, delivery noticing, 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                        </a:t>
            </a:r>
            <a:r>
              <a:rPr lang="en-US" sz="4200">
                <a:solidFill>
                  <a:srgbClr val="000000"/>
                </a:solidFill>
                <a:latin typeface="DM Sans"/>
              </a:rPr>
              <a:t>non-advertising related) </a:t>
            </a: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"spam" (marketing, advertising related, etc.)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906780" indent="-453390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Solving the issue of receiving mixed notifications like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delivery status updates and marketing offers, 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             </a:t>
            </a:r>
            <a:r>
              <a:rPr lang="en-US" sz="4200">
                <a:solidFill>
                  <a:srgbClr val="000000"/>
                </a:solidFill>
                <a:latin typeface="DM Sans"/>
              </a:rPr>
              <a:t>from mobile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331308" y="743699"/>
            <a:ext cx="5262638" cy="8799603"/>
          </a:xfrm>
          <a:custGeom>
            <a:avLst/>
            <a:gdLst/>
            <a:ahLst/>
            <a:cxnLst/>
            <a:rect r="r" b="b" t="t" l="l"/>
            <a:pathLst>
              <a:path h="8799603" w="5262638">
                <a:moveTo>
                  <a:pt x="0" y="0"/>
                </a:moveTo>
                <a:lnTo>
                  <a:pt x="5262638" y="0"/>
                </a:lnTo>
                <a:lnTo>
                  <a:pt x="5262638" y="8799602"/>
                </a:lnTo>
                <a:lnTo>
                  <a:pt x="0" y="8799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13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413130" y="743699"/>
            <a:ext cx="5085653" cy="8799603"/>
          </a:xfrm>
          <a:custGeom>
            <a:avLst/>
            <a:gdLst/>
            <a:ahLst/>
            <a:cxnLst/>
            <a:rect r="r" b="b" t="t" l="l"/>
            <a:pathLst>
              <a:path h="8799603" w="5085653">
                <a:moveTo>
                  <a:pt x="0" y="0"/>
                </a:moveTo>
                <a:lnTo>
                  <a:pt x="5085653" y="0"/>
                </a:lnTo>
                <a:lnTo>
                  <a:pt x="5085653" y="8799602"/>
                </a:lnTo>
                <a:lnTo>
                  <a:pt x="0" y="8799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392875" y="4142581"/>
            <a:ext cx="5916398" cy="4332091"/>
          </a:xfrm>
          <a:custGeom>
            <a:avLst/>
            <a:gdLst/>
            <a:ahLst/>
            <a:cxnLst/>
            <a:rect r="r" b="b" t="t" l="l"/>
            <a:pathLst>
              <a:path h="4332091" w="5916398">
                <a:moveTo>
                  <a:pt x="0" y="0"/>
                </a:moveTo>
                <a:lnTo>
                  <a:pt x="5916398" y="0"/>
                </a:lnTo>
                <a:lnTo>
                  <a:pt x="5916398" y="4332091"/>
                </a:lnTo>
                <a:lnTo>
                  <a:pt x="0" y="4332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41763" y="1410780"/>
            <a:ext cx="6967300" cy="97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227C9D"/>
                </a:solidFill>
                <a:latin typeface="Kollektif Bold"/>
              </a:rPr>
              <a:t>DATASET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40864" y="3211741"/>
            <a:ext cx="6046286" cy="1027869"/>
            <a:chOff x="0" y="0"/>
            <a:chExt cx="8061715" cy="137049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89585" y="370920"/>
              <a:ext cx="7082546" cy="619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LABEL : "HAM" OR "SPAM"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1763" y="4668235"/>
            <a:ext cx="6046286" cy="1027869"/>
            <a:chOff x="0" y="0"/>
            <a:chExt cx="8061715" cy="137049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489585" y="116921"/>
              <a:ext cx="7082546" cy="112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CONTENT : TEXT OF THE NOTIFICATION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41763" y="6124728"/>
            <a:ext cx="6046286" cy="2349943"/>
            <a:chOff x="0" y="0"/>
            <a:chExt cx="8061715" cy="3133258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8061715" cy="3133258"/>
              <a:chOff x="0" y="0"/>
              <a:chExt cx="1592438" cy="61891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592438" cy="618915"/>
              </a:xfrm>
              <a:custGeom>
                <a:avLst/>
                <a:gdLst/>
                <a:ahLst/>
                <a:cxnLst/>
                <a:rect r="r" b="b" t="t" l="l"/>
                <a:pathLst>
                  <a:path h="618915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553613"/>
                    </a:lnTo>
                    <a:cubicBezTo>
                      <a:pt x="1592438" y="570932"/>
                      <a:pt x="1585557" y="587542"/>
                      <a:pt x="1573311" y="599788"/>
                    </a:cubicBezTo>
                    <a:cubicBezTo>
                      <a:pt x="1561064" y="612035"/>
                      <a:pt x="1544454" y="618915"/>
                      <a:pt x="1527135" y="618915"/>
                    </a:cubicBezTo>
                    <a:lnTo>
                      <a:pt x="65303" y="618915"/>
                    </a:lnTo>
                    <a:cubicBezTo>
                      <a:pt x="29237" y="618915"/>
                      <a:pt x="0" y="589678"/>
                      <a:pt x="0" y="553613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1592438" cy="5998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58094" y="271437"/>
              <a:ext cx="7082546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MAINLY IN THAI LANGUAGE FOCUSING ON SHOPPING, FOOD DELIVERY, AND SERVICE-RELATED APPLICATIONS.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615099" y="3050387"/>
            <a:ext cx="453300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4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Dimension of dataset:  (1056, 2)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3694355" y="4342456"/>
            <a:ext cx="4047998" cy="3932341"/>
          </a:xfrm>
          <a:custGeom>
            <a:avLst/>
            <a:gdLst/>
            <a:ahLst/>
            <a:cxnLst/>
            <a:rect r="r" b="b" t="t" l="l"/>
            <a:pathLst>
              <a:path h="3932341" w="4047998">
                <a:moveTo>
                  <a:pt x="0" y="0"/>
                </a:moveTo>
                <a:lnTo>
                  <a:pt x="4047998" y="0"/>
                </a:lnTo>
                <a:lnTo>
                  <a:pt x="4047998" y="3932341"/>
                </a:lnTo>
                <a:lnTo>
                  <a:pt x="0" y="3932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049" t="-15332" r="-12809" b="-1525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79711"/>
            <a:ext cx="8382877" cy="3376437"/>
          </a:xfrm>
          <a:custGeom>
            <a:avLst/>
            <a:gdLst/>
            <a:ahLst/>
            <a:cxnLst/>
            <a:rect r="r" b="b" t="t" l="l"/>
            <a:pathLst>
              <a:path h="3376437" w="8382877">
                <a:moveTo>
                  <a:pt x="0" y="0"/>
                </a:moveTo>
                <a:lnTo>
                  <a:pt x="8382877" y="0"/>
                </a:lnTo>
                <a:lnTo>
                  <a:pt x="8382877" y="3376436"/>
                </a:lnTo>
                <a:lnTo>
                  <a:pt x="0" y="3376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1343" y="3374690"/>
            <a:ext cx="6488721" cy="1180684"/>
            <a:chOff x="0" y="0"/>
            <a:chExt cx="1708964" cy="310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8964" cy="310962"/>
            </a:xfrm>
            <a:custGeom>
              <a:avLst/>
              <a:gdLst/>
              <a:ahLst/>
              <a:cxnLst/>
              <a:rect r="r" b="b" t="t" l="l"/>
              <a:pathLst>
                <a:path h="310962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250112"/>
                  </a:lnTo>
                  <a:cubicBezTo>
                    <a:pt x="1708964" y="266251"/>
                    <a:pt x="1702553" y="281728"/>
                    <a:pt x="1691141" y="293140"/>
                  </a:cubicBezTo>
                  <a:cubicBezTo>
                    <a:pt x="1679729" y="304551"/>
                    <a:pt x="1664252" y="310962"/>
                    <a:pt x="1648114" y="310962"/>
                  </a:cubicBezTo>
                  <a:lnTo>
                    <a:pt x="60850" y="310962"/>
                  </a:lnTo>
                  <a:cubicBezTo>
                    <a:pt x="44711" y="310962"/>
                    <a:pt x="29234" y="304551"/>
                    <a:pt x="17823" y="293140"/>
                  </a:cubicBezTo>
                  <a:cubicBezTo>
                    <a:pt x="6411" y="281728"/>
                    <a:pt x="0" y="266251"/>
                    <a:pt x="0" y="250112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708964" cy="291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21343" y="5136400"/>
            <a:ext cx="6488721" cy="1262327"/>
            <a:chOff x="0" y="0"/>
            <a:chExt cx="1708964" cy="3324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8964" cy="332465"/>
            </a:xfrm>
            <a:custGeom>
              <a:avLst/>
              <a:gdLst/>
              <a:ahLst/>
              <a:cxnLst/>
              <a:rect r="r" b="b" t="t" l="l"/>
              <a:pathLst>
                <a:path h="332465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271615"/>
                  </a:lnTo>
                  <a:cubicBezTo>
                    <a:pt x="1708964" y="287753"/>
                    <a:pt x="1702553" y="303231"/>
                    <a:pt x="1691141" y="314642"/>
                  </a:cubicBezTo>
                  <a:cubicBezTo>
                    <a:pt x="1679729" y="326054"/>
                    <a:pt x="1664252" y="332465"/>
                    <a:pt x="1648114" y="332465"/>
                  </a:cubicBezTo>
                  <a:lnTo>
                    <a:pt x="60850" y="332465"/>
                  </a:lnTo>
                  <a:cubicBezTo>
                    <a:pt x="44711" y="332465"/>
                    <a:pt x="29234" y="326054"/>
                    <a:pt x="17823" y="314642"/>
                  </a:cubicBezTo>
                  <a:cubicBezTo>
                    <a:pt x="6411" y="303231"/>
                    <a:pt x="0" y="287753"/>
                    <a:pt x="0" y="271615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708964" cy="313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21343" y="6979544"/>
            <a:ext cx="6488721" cy="1609309"/>
            <a:chOff x="0" y="0"/>
            <a:chExt cx="1708964" cy="4238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964" cy="423851"/>
            </a:xfrm>
            <a:custGeom>
              <a:avLst/>
              <a:gdLst/>
              <a:ahLst/>
              <a:cxnLst/>
              <a:rect r="r" b="b" t="t" l="l"/>
              <a:pathLst>
                <a:path h="423851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363001"/>
                  </a:lnTo>
                  <a:cubicBezTo>
                    <a:pt x="1708964" y="379140"/>
                    <a:pt x="1702553" y="394617"/>
                    <a:pt x="1691141" y="406029"/>
                  </a:cubicBezTo>
                  <a:cubicBezTo>
                    <a:pt x="1679729" y="417440"/>
                    <a:pt x="1664252" y="423851"/>
                    <a:pt x="1648114" y="423851"/>
                  </a:cubicBezTo>
                  <a:lnTo>
                    <a:pt x="60850" y="423851"/>
                  </a:lnTo>
                  <a:cubicBezTo>
                    <a:pt x="44711" y="423851"/>
                    <a:pt x="29234" y="417440"/>
                    <a:pt x="17823" y="406029"/>
                  </a:cubicBezTo>
                  <a:cubicBezTo>
                    <a:pt x="6411" y="394617"/>
                    <a:pt x="0" y="379140"/>
                    <a:pt x="0" y="363001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708964" cy="4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727106" y="3726907"/>
            <a:ext cx="570271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01 - REMOVING ACRONYMS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74690"/>
            <a:ext cx="862726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1"/>
              </a:lnSpc>
            </a:pPr>
            <a:r>
              <a:rPr lang="en-US" sz="2817">
                <a:solidFill>
                  <a:srgbClr val="545454"/>
                </a:solidFill>
                <a:latin typeface="DM Sans Bold"/>
              </a:rPr>
              <a:t>Thai language behavior</a:t>
            </a:r>
            <a:r>
              <a:rPr lang="en-US" sz="2817">
                <a:solidFill>
                  <a:srgbClr val="545454"/>
                </a:solidFill>
                <a:latin typeface="DM Sans"/>
              </a:rPr>
              <a:t> is handled differently from </a:t>
            </a:r>
            <a:r>
              <a:rPr lang="en-US" sz="2817">
                <a:solidFill>
                  <a:srgbClr val="545454"/>
                </a:solidFill>
                <a:latin typeface="DM Sans Bold"/>
              </a:rPr>
              <a:t>English</a:t>
            </a:r>
            <a:r>
              <a:rPr lang="en-US" sz="2817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17">
                <a:solidFill>
                  <a:srgbClr val="545454"/>
                </a:solidFill>
                <a:latin typeface="DM Sans Bold"/>
              </a:rPr>
              <a:t>language</a:t>
            </a:r>
            <a:r>
              <a:rPr lang="en-US" sz="2817">
                <a:solidFill>
                  <a:srgbClr val="545454"/>
                </a:solidFill>
                <a:latin typeface="DM Sans"/>
              </a:rPr>
              <a:t>, which we handle these following steps to </a:t>
            </a:r>
            <a:r>
              <a:rPr lang="en-US" sz="2817">
                <a:solidFill>
                  <a:srgbClr val="545454"/>
                </a:solidFill>
                <a:latin typeface="DM Sans Bold"/>
              </a:rPr>
              <a:t>streamline the feature set for modeling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59516" y="918650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7106" y="5338938"/>
            <a:ext cx="626744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02 - SUBSTITUTING DATES WITH A GENERIC PLACEHOLDER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27106" y="7179777"/>
            <a:ext cx="609847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03 - REMOVE STOP WORDS AND NON-THAI/ALPHANUMERIC CHARACTERS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933" y="3094640"/>
            <a:ext cx="17050135" cy="5150562"/>
          </a:xfrm>
          <a:custGeom>
            <a:avLst/>
            <a:gdLst/>
            <a:ahLst/>
            <a:cxnLst/>
            <a:rect r="r" b="b" t="t" l="l"/>
            <a:pathLst>
              <a:path h="5150562" w="17050135">
                <a:moveTo>
                  <a:pt x="0" y="0"/>
                </a:moveTo>
                <a:lnTo>
                  <a:pt x="17050134" y="0"/>
                </a:lnTo>
                <a:lnTo>
                  <a:pt x="17050134" y="5150561"/>
                </a:lnTo>
                <a:lnTo>
                  <a:pt x="0" y="5150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959" y="898284"/>
            <a:ext cx="15656082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PREPROCESSING SAMPLE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4254" y="2550345"/>
            <a:ext cx="14299491" cy="2590689"/>
          </a:xfrm>
          <a:custGeom>
            <a:avLst/>
            <a:gdLst/>
            <a:ahLst/>
            <a:cxnLst/>
            <a:rect r="r" b="b" t="t" l="l"/>
            <a:pathLst>
              <a:path h="2590689" w="14299491">
                <a:moveTo>
                  <a:pt x="0" y="0"/>
                </a:moveTo>
                <a:lnTo>
                  <a:pt x="14299492" y="0"/>
                </a:lnTo>
                <a:lnTo>
                  <a:pt x="14299492" y="2590689"/>
                </a:lnTo>
                <a:lnTo>
                  <a:pt x="0" y="2590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87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4254" y="5378818"/>
            <a:ext cx="7248466" cy="539731"/>
          </a:xfrm>
          <a:custGeom>
            <a:avLst/>
            <a:gdLst/>
            <a:ahLst/>
            <a:cxnLst/>
            <a:rect r="r" b="b" t="t" l="l"/>
            <a:pathLst>
              <a:path h="539731" w="7248466">
                <a:moveTo>
                  <a:pt x="0" y="0"/>
                </a:moveTo>
                <a:lnTo>
                  <a:pt x="7248466" y="0"/>
                </a:lnTo>
                <a:lnTo>
                  <a:pt x="7248466" y="539731"/>
                </a:lnTo>
                <a:lnTo>
                  <a:pt x="0" y="539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906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1132" y="811402"/>
            <a:ext cx="10103176" cy="139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7"/>
              </a:lnSpc>
            </a:pPr>
            <a:r>
              <a:rPr lang="en-US" sz="9280">
                <a:solidFill>
                  <a:srgbClr val="227C9D"/>
                </a:solidFill>
                <a:latin typeface="Kollektif Bold"/>
              </a:rPr>
              <a:t>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70602" y="6575240"/>
            <a:ext cx="1194679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1"/>
              </a:lnSpc>
            </a:pPr>
            <a:r>
              <a:rPr lang="en-US" sz="2817">
                <a:solidFill>
                  <a:srgbClr val="545454"/>
                </a:solidFill>
                <a:latin typeface="DM Sans Bold"/>
              </a:rPr>
              <a:t>TfidfVectorizer  </a:t>
            </a:r>
          </a:p>
          <a:p>
            <a:pPr>
              <a:lnSpc>
                <a:spcPts val="3381"/>
              </a:lnSpc>
            </a:pPr>
            <a:r>
              <a:rPr lang="en-US" sz="2817">
                <a:solidFill>
                  <a:srgbClr val="545454"/>
                </a:solidFill>
                <a:latin typeface="DM Sans"/>
              </a:rPr>
              <a:t>A method for converting a collection of raw documents into a matrix of TF-IDF (Term Frequency-Inverse Document Frequency) features </a:t>
            </a:r>
          </a:p>
          <a:p>
            <a:pPr>
              <a:lnSpc>
                <a:spcPts val="3381"/>
              </a:lnSpc>
            </a:pPr>
          </a:p>
          <a:p>
            <a:pPr>
              <a:lnSpc>
                <a:spcPts val="3381"/>
              </a:lnSpc>
            </a:pPr>
            <a:r>
              <a:rPr lang="en-US" sz="2817">
                <a:solidFill>
                  <a:srgbClr val="545454"/>
                </a:solidFill>
                <a:latin typeface="DM Sans Bold"/>
              </a:rPr>
              <a:t>train_test_split  :  </a:t>
            </a:r>
            <a:r>
              <a:rPr lang="en-US" sz="2817">
                <a:solidFill>
                  <a:srgbClr val="545454"/>
                </a:solidFill>
                <a:latin typeface="DM Sans"/>
              </a:rPr>
              <a:t>Train 80% / Test 20%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347423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265468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234200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198353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159726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115759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755801" y="650503"/>
            <a:ext cx="10776398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 SELECTION  MULTINOMIAL NAIVE BAYES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29925" y="4539919"/>
            <a:ext cx="12661504" cy="8687384"/>
            <a:chOff x="0" y="0"/>
            <a:chExt cx="16882006" cy="11583179"/>
          </a:xfrm>
        </p:grpSpPr>
        <p:sp>
          <p:nvSpPr>
            <p:cNvPr name="AutoShape 12" id="12"/>
            <p:cNvSpPr/>
            <p:nvPr/>
          </p:nvSpPr>
          <p:spPr>
            <a:xfrm flipV="true">
              <a:off x="2501757" y="1327136"/>
              <a:ext cx="2232919" cy="1175321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0" y="1793596"/>
              <a:ext cx="2654271" cy="265427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2586785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4734676" y="0"/>
              <a:ext cx="2654271" cy="265427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751210" y="793189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14204522" y="0"/>
              <a:ext cx="2654271" cy="265427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 flipV="true">
              <a:off x="12123285" y="1327136"/>
              <a:ext cx="2081237" cy="1798814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7388947" y="1327136"/>
              <a:ext cx="5467579" cy="10239322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9469013" y="1798814"/>
              <a:ext cx="2654271" cy="265427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9445801" y="2613470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4227734" y="766504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97355" y="8215029"/>
            <a:ext cx="3793558" cy="1337164"/>
            <a:chOff x="0" y="0"/>
            <a:chExt cx="5058077" cy="1782885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5058077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Text Classification Task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77495" y="607356"/>
              <a:ext cx="4903088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categorizing text documents or messages into predefined classes based on their content.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336162" y="2883605"/>
            <a:ext cx="5759309" cy="1337164"/>
            <a:chOff x="0" y="0"/>
            <a:chExt cx="7679079" cy="1782885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207569" y="-47625"/>
              <a:ext cx="7471510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Multinomial Naive Bayes Classifier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607356"/>
              <a:ext cx="7644804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based on Bayes' theorem, the assuming that the features (words) are conditionally independent given the class label.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616639" y="2883605"/>
            <a:ext cx="5074006" cy="1337164"/>
            <a:chOff x="0" y="0"/>
            <a:chExt cx="6765341" cy="1782885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1420521" y="-47625"/>
              <a:ext cx="3924298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In practice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607356"/>
              <a:ext cx="6765341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Real-world applications show that MNB perform well on text classification tasks, like spam detection.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25360" y="8215029"/>
            <a:ext cx="4237339" cy="1337164"/>
            <a:chOff x="0" y="0"/>
            <a:chExt cx="5649785" cy="1782885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193626" y="-47625"/>
              <a:ext cx="5456159" cy="982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      Robust to </a:t>
              </a:r>
            </a:p>
            <a:p>
              <a:pPr algn="just">
                <a:lnSpc>
                  <a:spcPts val="2776"/>
                </a:lnSpc>
              </a:pP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607356"/>
              <a:ext cx="4903088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28228" indent="-214114" lvl="1">
                <a:lnSpc>
                  <a:spcPts val="2380"/>
                </a:lnSpc>
                <a:buFont typeface="Arial"/>
                <a:buChar char="•"/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irrelevant features</a:t>
              </a:r>
            </a:p>
            <a:p>
              <a:pPr marL="428228" indent="-214114" lvl="1">
                <a:lnSpc>
                  <a:spcPts val="2380"/>
                </a:lnSpc>
                <a:buFont typeface="Arial"/>
                <a:buChar char="•"/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noisy data</a:t>
              </a:r>
            </a:p>
            <a:p>
              <a:pPr algn="ctr">
                <a:lnSpc>
                  <a:spcPts val="238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121973" y="3617000"/>
            <a:ext cx="12044053" cy="3954780"/>
            <a:chOff x="0" y="0"/>
            <a:chExt cx="16058738" cy="527304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16058738" cy="196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9600">
                  <a:solidFill>
                    <a:srgbClr val="FE6D73"/>
                  </a:solidFill>
                  <a:latin typeface="Kollektif Bold"/>
                </a:rPr>
                <a:t>MODEL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87195"/>
              <a:ext cx="16058738" cy="3585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9600">
                  <a:solidFill>
                    <a:srgbClr val="227C9D"/>
                  </a:solidFill>
                  <a:latin typeface="Kollektif Bold"/>
                </a:rPr>
                <a:t>TRAINING</a:t>
              </a:r>
            </a:p>
            <a:p>
              <a:pPr algn="ctr">
                <a:lnSpc>
                  <a:spcPts val="96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DAGBdZ1DJ-8</dc:identifier>
  <dcterms:modified xsi:type="dcterms:W3CDTF">2011-08-01T06:04:30Z</dcterms:modified>
  <cp:revision>1</cp:revision>
  <dc:title>Colorful Modern Business Infographic Presentation</dc:title>
</cp:coreProperties>
</file>