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embeddedFontLst>
    <p:embeddedFont>
      <p:font typeface="Raleway ExtraBold"/>
      <p:bold r:id="rId18"/>
      <p:boldItalic r:id="rId19"/>
    </p:embeddedFont>
    <p:embeddedFont>
      <p:font typeface="Nunito"/>
      <p:regular r:id="rId20"/>
      <p:bold r:id="rId21"/>
      <p:italic r:id="rId22"/>
      <p:boldItalic r:id="rId23"/>
    </p:embeddedFont>
    <p:embeddedFont>
      <p:font typeface="Arial Black"/>
      <p:regular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GoogleSlidesCustomDataVersion2">
      <go:slidesCustomData xmlns:go="http://customooxmlschemas.google.com/" r:id="rId25" roundtripDataSignature="AMtx7mjuee8bdHkfpEY++cHE48TXGM6gr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22" Type="http://schemas.openxmlformats.org/officeDocument/2006/relationships/font" Target="fonts/Nunito-italic.fntdata"/><Relationship Id="rId21" Type="http://schemas.openxmlformats.org/officeDocument/2006/relationships/font" Target="fonts/Nunito-bold.fntdata"/><Relationship Id="rId24" Type="http://schemas.openxmlformats.org/officeDocument/2006/relationships/font" Target="fonts/ArialBlack-regular.fntdata"/><Relationship Id="rId23" Type="http://schemas.openxmlformats.org/officeDocument/2006/relationships/font" Target="fonts/Nuni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ExtraBold-boldItalic.fntdata"/><Relationship Id="rId18" Type="http://schemas.openxmlformats.org/officeDocument/2006/relationships/font" Target="fonts/RalewayExtraBold-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14ad314f75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g314ad314f75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14ad314f75_0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g314ad314f75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Титульный слайд">
  <p:cSld name="1_Титульный слайд">
    <p:spTree>
      <p:nvGrpSpPr>
        <p:cNvPr id="84" name="Shape 84"/>
        <p:cNvGrpSpPr/>
        <p:nvPr/>
      </p:nvGrpSpPr>
      <p:grpSpPr>
        <a:xfrm>
          <a:off x="0" y="0"/>
          <a:ext cx="0" cy="0"/>
          <a:chOff x="0" y="0"/>
          <a:chExt cx="0" cy="0"/>
        </a:xfrm>
      </p:grpSpPr>
      <p:sp>
        <p:nvSpPr>
          <p:cNvPr id="85" name="Google Shape;85;p34"/>
          <p:cNvSpPr/>
          <p:nvPr/>
        </p:nvSpPr>
        <p:spPr>
          <a:xfrm>
            <a:off x="-19050" y="1905000"/>
            <a:ext cx="12211050" cy="49530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6" name="Google Shape;86;p34"/>
          <p:cNvSpPr/>
          <p:nvPr/>
        </p:nvSpPr>
        <p:spPr>
          <a:xfrm>
            <a:off x="-19050" y="0"/>
            <a:ext cx="12211050" cy="4438650"/>
          </a:xfrm>
          <a:custGeom>
            <a:rect b="b" l="l" r="r" t="t"/>
            <a:pathLst>
              <a:path extrusionOk="0" h="4438650" w="12211050">
                <a:moveTo>
                  <a:pt x="19050" y="0"/>
                </a:moveTo>
                <a:lnTo>
                  <a:pt x="12211050" y="0"/>
                </a:lnTo>
                <a:lnTo>
                  <a:pt x="12211050" y="4438650"/>
                </a:lnTo>
                <a:lnTo>
                  <a:pt x="0" y="3219450"/>
                </a:lnTo>
                <a:lnTo>
                  <a:pt x="19050" y="0"/>
                </a:lnTo>
                <a:close/>
              </a:path>
            </a:pathLst>
          </a:custGeom>
          <a:solidFill>
            <a:srgbClr val="17161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7" name="Google Shape;87;p34"/>
          <p:cNvSpPr/>
          <p:nvPr/>
        </p:nvSpPr>
        <p:spPr>
          <a:xfrm>
            <a:off x="1085850" y="1009650"/>
            <a:ext cx="10020300" cy="52387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8" name="Google Shape;88;p34"/>
          <p:cNvSpPr/>
          <p:nvPr>
            <p:ph idx="2" type="pic"/>
          </p:nvPr>
        </p:nvSpPr>
        <p:spPr>
          <a:xfrm>
            <a:off x="1847850" y="2819400"/>
            <a:ext cx="8496300" cy="2800350"/>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1" name="Shape 21"/>
        <p:cNvGrpSpPr/>
        <p:nvPr/>
      </p:nvGrpSpPr>
      <p:grpSpPr>
        <a:xfrm>
          <a:off x="0" y="0"/>
          <a:ext cx="0" cy="0"/>
          <a:chOff x="0" y="0"/>
          <a:chExt cx="0" cy="0"/>
        </a:xfrm>
      </p:grpSpPr>
      <p:sp>
        <p:nvSpPr>
          <p:cNvPr id="22" name="Google Shape;22;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3" name="Shape 33"/>
        <p:cNvGrpSpPr/>
        <p:nvPr/>
      </p:nvGrpSpPr>
      <p:grpSpPr>
        <a:xfrm>
          <a:off x="0" y="0"/>
          <a:ext cx="0" cy="0"/>
          <a:chOff x="0" y="0"/>
          <a:chExt cx="0" cy="0"/>
        </a:xfrm>
      </p:grpSpPr>
      <p:sp>
        <p:nvSpPr>
          <p:cNvPr id="34" name="Google Shape;34;p2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6" name="Google Shape;36;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9" name="Shape 39"/>
        <p:cNvGrpSpPr/>
        <p:nvPr/>
      </p:nvGrpSpPr>
      <p:grpSpPr>
        <a:xfrm>
          <a:off x="0" y="0"/>
          <a:ext cx="0" cy="0"/>
          <a:chOff x="0" y="0"/>
          <a:chExt cx="0" cy="0"/>
        </a:xfrm>
      </p:grpSpPr>
      <p:sp>
        <p:nvSpPr>
          <p:cNvPr id="40" name="Google Shape;40;p2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2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2" name="Google Shape;42;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2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2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2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2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1"/>
          <p:cNvSpPr/>
          <p:nvPr>
            <p:ph idx="2" type="pic"/>
          </p:nvPr>
        </p:nvSpPr>
        <p:spPr>
          <a:xfrm>
            <a:off x="5183188" y="987425"/>
            <a:ext cx="6172200" cy="4873625"/>
          </a:xfrm>
          <a:prstGeom prst="rect">
            <a:avLst/>
          </a:prstGeom>
          <a:noFill/>
          <a:ln>
            <a:noFill/>
          </a:ln>
        </p:spPr>
      </p:sp>
      <p:sp>
        <p:nvSpPr>
          <p:cNvPr id="68" name="Google Shape;68;p3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
          <p:cNvSpPr/>
          <p:nvPr/>
        </p:nvSpPr>
        <p:spPr>
          <a:xfrm>
            <a:off x="-4421" y="6053794"/>
            <a:ext cx="12196420" cy="43919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4" name="Google Shape;94;p1"/>
          <p:cNvSpPr/>
          <p:nvPr/>
        </p:nvSpPr>
        <p:spPr>
          <a:xfrm>
            <a:off x="302197" y="5901985"/>
            <a:ext cx="45719" cy="613881"/>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5" name="Google Shape;95;p1"/>
          <p:cNvSpPr txBox="1"/>
          <p:nvPr/>
        </p:nvSpPr>
        <p:spPr>
          <a:xfrm>
            <a:off x="8763000" y="6508750"/>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t/>
            </a:r>
            <a:endParaRPr b="0" i="0" sz="1200" u="none" cap="none" strike="noStrike">
              <a:solidFill>
                <a:srgbClr val="888888"/>
              </a:solidFill>
              <a:latin typeface="Calibri"/>
              <a:ea typeface="Calibri"/>
              <a:cs typeface="Calibri"/>
              <a:sym typeface="Calibri"/>
            </a:endParaRPr>
          </a:p>
        </p:txBody>
      </p:sp>
      <p:sp>
        <p:nvSpPr>
          <p:cNvPr id="96" name="Google Shape;96;p1"/>
          <p:cNvSpPr/>
          <p:nvPr/>
        </p:nvSpPr>
        <p:spPr>
          <a:xfrm flipH="1">
            <a:off x="7045437" y="-64960"/>
            <a:ext cx="5146562" cy="5852440"/>
          </a:xfrm>
          <a:prstGeom prst="rtTriangle">
            <a:avLst/>
          </a:prstGeom>
          <a:solidFill>
            <a:srgbClr val="F2F2F2">
              <a:alpha val="16862"/>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7" name="Google Shape;97;p1"/>
          <p:cNvSpPr/>
          <p:nvPr/>
        </p:nvSpPr>
        <p:spPr>
          <a:xfrm>
            <a:off x="2679076" y="1714634"/>
            <a:ext cx="6829425" cy="2797237"/>
          </a:xfrm>
          <a:prstGeom prst="rect">
            <a:avLst/>
          </a:prstGeom>
          <a:gradFill>
            <a:gsLst>
              <a:gs pos="0">
                <a:srgbClr val="FFFFFF">
                  <a:alpha val="0"/>
                </a:srgbClr>
              </a:gs>
              <a:gs pos="2655">
                <a:srgbClr val="FFFFFF">
                  <a:alpha val="0"/>
                </a:srgbClr>
              </a:gs>
              <a:gs pos="15000">
                <a:srgbClr val="FFFFFF">
                  <a:alpha val="33725"/>
                </a:srgbClr>
              </a:gs>
              <a:gs pos="51000">
                <a:schemeClr val="lt1"/>
              </a:gs>
              <a:gs pos="94000">
                <a:srgbClr val="FFFFFF">
                  <a:alpha val="33725"/>
                </a:srgbClr>
              </a:gs>
              <a:gs pos="100000">
                <a:srgbClr val="FFFFFF">
                  <a:alpha val="0"/>
                </a:srgbClr>
              </a:gs>
            </a:gsLst>
            <a:lin ang="0" scaled="0"/>
          </a:gradFill>
          <a:ln>
            <a:noFill/>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None/>
            </a:pPr>
            <a:r>
              <a:rPr b="0" i="1" lang="en-US" sz="2400" u="none" cap="none" strike="noStrike">
                <a:solidFill>
                  <a:srgbClr val="000000"/>
                </a:solidFill>
                <a:latin typeface="Calibri"/>
                <a:ea typeface="Calibri"/>
                <a:cs typeface="Calibri"/>
                <a:sym typeface="Calibri"/>
              </a:rPr>
              <a:t>Submitted in the partial fulfillment for the award of the degree of</a:t>
            </a:r>
            <a:endParaRPr/>
          </a:p>
          <a:p>
            <a:pPr indent="0" lvl="0" marL="0" marR="0" rtl="0" algn="ctr">
              <a:lnSpc>
                <a:spcPct val="150000"/>
              </a:lnSpc>
              <a:spcBef>
                <a:spcPts val="0"/>
              </a:spcBef>
              <a:spcAft>
                <a:spcPts val="0"/>
              </a:spcAft>
              <a:buNone/>
            </a:pPr>
            <a:r>
              <a:rPr b="1" i="0" lang="en-US" sz="2400" u="none" cap="none" strike="noStrike">
                <a:solidFill>
                  <a:srgbClr val="000000"/>
                </a:solidFill>
                <a:latin typeface="Calibri"/>
                <a:ea typeface="Calibri"/>
                <a:cs typeface="Calibri"/>
                <a:sym typeface="Calibri"/>
              </a:rPr>
              <a:t>BACHELOR OF ENGINEERING </a:t>
            </a:r>
            <a:endParaRPr b="0" i="0" sz="2400" u="none" cap="none" strike="noStrike">
              <a:solidFill>
                <a:srgbClr val="000000"/>
              </a:solidFill>
              <a:latin typeface="Calibri"/>
              <a:ea typeface="Calibri"/>
              <a:cs typeface="Calibri"/>
              <a:sym typeface="Calibri"/>
            </a:endParaRPr>
          </a:p>
          <a:p>
            <a:pPr indent="0" lvl="0" marL="0" marR="0" rtl="0" algn="ctr">
              <a:lnSpc>
                <a:spcPct val="150000"/>
              </a:lnSpc>
              <a:spcBef>
                <a:spcPts val="0"/>
              </a:spcBef>
              <a:spcAft>
                <a:spcPts val="0"/>
              </a:spcAft>
              <a:buNone/>
            </a:pPr>
            <a:r>
              <a:rPr b="0" i="1" lang="en-US" sz="2400" u="none" cap="none" strike="noStrike">
                <a:solidFill>
                  <a:srgbClr val="000000"/>
                </a:solidFill>
                <a:latin typeface="Calibri"/>
                <a:ea typeface="Calibri"/>
                <a:cs typeface="Calibri"/>
                <a:sym typeface="Calibri"/>
              </a:rPr>
              <a:t> IN</a:t>
            </a:r>
            <a:endParaRPr/>
          </a:p>
          <a:p>
            <a:pPr indent="0" lvl="0" marL="0" marR="0" rtl="0" algn="ctr">
              <a:lnSpc>
                <a:spcPct val="150000"/>
              </a:lnSpc>
              <a:spcBef>
                <a:spcPts val="0"/>
              </a:spcBef>
              <a:spcAft>
                <a:spcPts val="0"/>
              </a:spcAft>
              <a:buNone/>
            </a:pPr>
            <a:r>
              <a:rPr b="1" i="0" lang="en-US" sz="2400" u="none" cap="none" strike="noStrike">
                <a:solidFill>
                  <a:srgbClr val="000000"/>
                </a:solidFill>
                <a:latin typeface="Calibri"/>
                <a:ea typeface="Calibri"/>
                <a:cs typeface="Calibri"/>
                <a:sym typeface="Calibri"/>
              </a:rPr>
              <a:t>DevOps </a:t>
            </a:r>
            <a:endParaRPr b="0" i="0" sz="2400" u="none" cap="none" strike="noStrike">
              <a:solidFill>
                <a:srgbClr val="000000"/>
              </a:solidFill>
              <a:latin typeface="Calibri"/>
              <a:ea typeface="Calibri"/>
              <a:cs typeface="Calibri"/>
              <a:sym typeface="Calibri"/>
            </a:endParaRPr>
          </a:p>
        </p:txBody>
      </p:sp>
      <p:sp>
        <p:nvSpPr>
          <p:cNvPr id="98" name="Google Shape;98;p1"/>
          <p:cNvSpPr/>
          <p:nvPr/>
        </p:nvSpPr>
        <p:spPr>
          <a:xfrm flipH="1">
            <a:off x="9829797" y="5259351"/>
            <a:ext cx="2366623" cy="1600201"/>
          </a:xfrm>
          <a:prstGeom prst="rtTriangle">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9" name="Google Shape;99;p1"/>
          <p:cNvSpPr txBox="1"/>
          <p:nvPr/>
        </p:nvSpPr>
        <p:spPr>
          <a:xfrm>
            <a:off x="6421384" y="6053810"/>
            <a:ext cx="4928700" cy="650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595959"/>
                </a:solidFill>
                <a:latin typeface="Arial"/>
                <a:ea typeface="Arial"/>
                <a:cs typeface="Arial"/>
                <a:sym typeface="Arial"/>
              </a:rPr>
              <a:t>DISCOVER . </a:t>
            </a:r>
            <a:r>
              <a:rPr b="1" i="0" lang="en-US" sz="2000" u="none" cap="none" strike="noStrike">
                <a:solidFill>
                  <a:srgbClr val="C00000"/>
                </a:solidFill>
                <a:latin typeface="Arial"/>
                <a:ea typeface="Arial"/>
                <a:cs typeface="Arial"/>
                <a:sym typeface="Arial"/>
              </a:rPr>
              <a:t>LEARN</a:t>
            </a:r>
            <a:r>
              <a:rPr b="1" i="0" lang="en-US" sz="2000" u="none" cap="none" strike="noStrike">
                <a:solidFill>
                  <a:srgbClr val="595959"/>
                </a:solidFill>
                <a:latin typeface="Arial"/>
                <a:ea typeface="Arial"/>
                <a:cs typeface="Arial"/>
                <a:sym typeface="Arial"/>
              </a:rPr>
              <a:t> . EMPOWER</a:t>
            </a:r>
            <a:endParaRPr b="1" i="0" sz="1200" u="none" cap="none" strike="noStrike">
              <a:solidFill>
                <a:srgbClr val="000000"/>
              </a:solidFill>
              <a:latin typeface="Arial"/>
              <a:ea typeface="Arial"/>
              <a:cs typeface="Arial"/>
              <a:sym typeface="Arial"/>
            </a:endParaRPr>
          </a:p>
          <a:p>
            <a:pPr indent="0" lvl="0" marL="0" marR="0" rtl="0" algn="l">
              <a:spcBef>
                <a:spcPts val="0"/>
              </a:spcBef>
              <a:spcAft>
                <a:spcPts val="0"/>
              </a:spcAft>
              <a:buNone/>
            </a:pPr>
            <a:r>
              <a:t/>
            </a:r>
            <a:endParaRPr b="1" i="0" sz="1600" u="none" cap="none" strike="noStrike">
              <a:solidFill>
                <a:schemeClr val="dk1"/>
              </a:solidFill>
              <a:latin typeface="Arial"/>
              <a:ea typeface="Arial"/>
              <a:cs typeface="Arial"/>
              <a:sym typeface="Arial"/>
            </a:endParaRPr>
          </a:p>
        </p:txBody>
      </p:sp>
      <p:sp>
        <p:nvSpPr>
          <p:cNvPr id="100" name="Google Shape;100;p1"/>
          <p:cNvSpPr/>
          <p:nvPr/>
        </p:nvSpPr>
        <p:spPr>
          <a:xfrm flipH="1">
            <a:off x="6375874" y="6043650"/>
            <a:ext cx="45600" cy="365100"/>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1" name="Google Shape;101;p1"/>
          <p:cNvSpPr txBox="1"/>
          <p:nvPr/>
        </p:nvSpPr>
        <p:spPr>
          <a:xfrm>
            <a:off x="443345" y="6014156"/>
            <a:ext cx="5882609" cy="430887"/>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None/>
            </a:pPr>
            <a:r>
              <a:rPr b="1" i="0" lang="en-US" sz="2400" u="none" cap="none" strike="noStrike">
                <a:solidFill>
                  <a:srgbClr val="FF0000"/>
                </a:solidFill>
                <a:latin typeface="Times New Roman"/>
                <a:ea typeface="Times New Roman"/>
                <a:cs typeface="Times New Roman"/>
                <a:sym typeface="Times New Roman"/>
              </a:rPr>
              <a:t>Department of AIT-CSE</a:t>
            </a:r>
            <a:endParaRPr b="0" i="0" sz="1600" u="none" cap="none" strike="noStrike">
              <a:solidFill>
                <a:srgbClr val="FF0000"/>
              </a:solidFill>
              <a:latin typeface="Times New Roman"/>
              <a:ea typeface="Times New Roman"/>
              <a:cs typeface="Times New Roman"/>
              <a:sym typeface="Times New Roman"/>
            </a:endParaRPr>
          </a:p>
        </p:txBody>
      </p:sp>
      <p:sp>
        <p:nvSpPr>
          <p:cNvPr id="102" name="Google Shape;102;p1"/>
          <p:cNvSpPr txBox="1"/>
          <p:nvPr/>
        </p:nvSpPr>
        <p:spPr>
          <a:xfrm>
            <a:off x="1657138" y="443068"/>
            <a:ext cx="8477100" cy="954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dk1"/>
                </a:solidFill>
                <a:latin typeface="Arial Black"/>
                <a:ea typeface="Arial Black"/>
                <a:cs typeface="Arial Black"/>
                <a:sym typeface="Arial Black"/>
              </a:rPr>
              <a:t>Cloud-Based Inventory Management System</a:t>
            </a:r>
            <a:endParaRPr b="0" i="0" sz="2800" u="none" cap="none" strike="noStrike">
              <a:solidFill>
                <a:schemeClr val="dk1"/>
              </a:solidFill>
              <a:latin typeface="Raleway ExtraBold"/>
              <a:ea typeface="Raleway ExtraBold"/>
              <a:cs typeface="Raleway ExtraBold"/>
              <a:sym typeface="Raleway ExtraBold"/>
            </a:endParaRPr>
          </a:p>
        </p:txBody>
      </p:sp>
      <p:sp>
        <p:nvSpPr>
          <p:cNvPr id="103" name="Google Shape;103;p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4" name="Google Shape;104;p1"/>
          <p:cNvSpPr txBox="1"/>
          <p:nvPr/>
        </p:nvSpPr>
        <p:spPr>
          <a:xfrm>
            <a:off x="1856200" y="4713450"/>
            <a:ext cx="4469700" cy="132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chemeClr val="dk1"/>
                </a:solidFill>
                <a:latin typeface="Calibri"/>
                <a:ea typeface="Calibri"/>
                <a:cs typeface="Calibri"/>
                <a:sym typeface="Calibri"/>
              </a:rPr>
              <a:t>Submitted by: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Aaryan Maheshwari – 22BDO10001 </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Chayan Gope – 22BDO10036 </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105" name="Google Shape;105;p1"/>
          <p:cNvSpPr txBox="1"/>
          <p:nvPr/>
        </p:nvSpPr>
        <p:spPr>
          <a:xfrm>
            <a:off x="7681250" y="4725655"/>
            <a:ext cx="29712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Under the Supervision of: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Dhawan Singh </a:t>
            </a:r>
            <a:r>
              <a:rPr lang="en-US" sz="2000">
                <a:solidFill>
                  <a:schemeClr val="dk1"/>
                </a:solidFill>
                <a:latin typeface="Calibri"/>
                <a:ea typeface="Calibri"/>
                <a:cs typeface="Calibri"/>
                <a:sym typeface="Calibri"/>
              </a:rPr>
              <a:t>(E14960)</a:t>
            </a:r>
            <a:endParaRPr sz="20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Conclusion</a:t>
            </a:r>
            <a:endParaRPr/>
          </a:p>
        </p:txBody>
      </p:sp>
      <p:sp>
        <p:nvSpPr>
          <p:cNvPr id="178" name="Google Shape;178;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1200"/>
              </a:spcBef>
              <a:spcAft>
                <a:spcPts val="1200"/>
              </a:spcAft>
              <a:buNone/>
            </a:pPr>
            <a:r>
              <a:rPr lang="en-US" sz="1850">
                <a:latin typeface="Times New Roman"/>
                <a:ea typeface="Times New Roman"/>
                <a:cs typeface="Times New Roman"/>
                <a:sym typeface="Times New Roman"/>
              </a:rPr>
              <a:t>Cloud-Based Inventory Management System (CBIMS) overcomes key challenges in conventional inventory management by providing an intelligent, scalable, and real-time solution. With cloud-native architecture, predictive analytics, automatic tracking, and smooth integration with ERP and CRM systems, CBIMS maximizes operational efficiency while minimizing costs. It provides real-time visibility into multiple locations, facilitates decision-making, and maintains data security using strong protocols such as OAuth 2.0 and SSL encryption. As a whole, CBIMS converts inventory management into a proactive and strategic method, allowing businesses to attain enhanced accuracy, customer satisfaction, and sustainable development.</a:t>
            </a:r>
            <a:endParaRPr sz="1850">
              <a:latin typeface="Times New Roman"/>
              <a:ea typeface="Times New Roman"/>
              <a:cs typeface="Times New Roman"/>
              <a:sym typeface="Times New Roman"/>
            </a:endParaRPr>
          </a:p>
        </p:txBody>
      </p:sp>
      <p:sp>
        <p:nvSpPr>
          <p:cNvPr id="179" name="Google Shape;179;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Future Scope</a:t>
            </a:r>
            <a:endParaRPr b="1"/>
          </a:p>
        </p:txBody>
      </p:sp>
      <p:sp>
        <p:nvSpPr>
          <p:cNvPr id="185" name="Google Shape;185;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None/>
            </a:pPr>
            <a:r>
              <a:rPr lang="en-US" sz="1600">
                <a:latin typeface="Times New Roman"/>
                <a:ea typeface="Times New Roman"/>
                <a:cs typeface="Times New Roman"/>
                <a:sym typeface="Times New Roman"/>
              </a:rPr>
              <a:t>In the future, CBIMS can be further developed by incorporating IoT technologies such as RFID and smart sensors for even more precise real-time tracking. Blockchain can be added to ensure secure and transparent inventory records. Creating a specific mobile app will provide more flexibility for on-the-go management. Moreover, advanced AI models can be employed to enable autonomous decision-making, such as dynamic stock optimization and supplier suggestions. Regular system improvements on the basis of user responses will keep CBIMS responsive, effective, and synchronized with changing business requirements of various industries.</a:t>
            </a:r>
            <a:endParaRPr sz="1600"/>
          </a:p>
        </p:txBody>
      </p:sp>
      <p:sp>
        <p:nvSpPr>
          <p:cNvPr id="186" name="Google Shape;186;p18"/>
          <p:cNvSpPr txBox="1"/>
          <p:nvPr>
            <p:ph idx="12" type="sldNum"/>
          </p:nvPr>
        </p:nvSpPr>
        <p:spPr>
          <a:xfrm>
            <a:off x="8610600" y="64325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87" name="Google Shape;187;p18"/>
          <p:cNvPicPr preferRelativeResize="0"/>
          <p:nvPr/>
        </p:nvPicPr>
        <p:blipFill>
          <a:blip r:embed="rId3">
            <a:alphaModFix/>
          </a:blip>
          <a:stretch>
            <a:fillRect/>
          </a:stretch>
        </p:blipFill>
        <p:spPr>
          <a:xfrm>
            <a:off x="6219175" y="2186200"/>
            <a:ext cx="5480126" cy="30825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1"/>
          <p:cNvSpPr txBox="1"/>
          <p:nvPr>
            <p:ph type="title"/>
          </p:nvPr>
        </p:nvSpPr>
        <p:spPr>
          <a:xfrm>
            <a:off x="838200" y="2287232"/>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Times New Roman"/>
              <a:buNone/>
            </a:pPr>
            <a:r>
              <a:rPr b="1" lang="en-US" sz="6000">
                <a:latin typeface="Times New Roman"/>
                <a:ea typeface="Times New Roman"/>
                <a:cs typeface="Times New Roman"/>
                <a:sym typeface="Times New Roman"/>
              </a:rPr>
              <a:t>Thank you</a:t>
            </a:r>
            <a:endParaRPr b="1" sz="6000">
              <a:latin typeface="Times New Roman"/>
              <a:ea typeface="Times New Roman"/>
              <a:cs typeface="Times New Roman"/>
              <a:sym typeface="Times New Roman"/>
            </a:endParaRPr>
          </a:p>
        </p:txBody>
      </p:sp>
      <p:sp>
        <p:nvSpPr>
          <p:cNvPr id="193" name="Google Shape;19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4" name="Google Shape;194;p21"/>
          <p:cNvSpPr txBox="1"/>
          <p:nvPr/>
        </p:nvSpPr>
        <p:spPr>
          <a:xfrm>
            <a:off x="4422710" y="3974841"/>
            <a:ext cx="3564294"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dk1"/>
                </a:solidFill>
                <a:latin typeface="Calibri"/>
                <a:ea typeface="Calibri"/>
                <a:cs typeface="Calibri"/>
                <a:sym typeface="Calibri"/>
              </a:rPr>
              <a:t>Have a nice day!!</a:t>
            </a:r>
            <a:endParaRPr sz="20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
          <p:cNvSpPr txBox="1"/>
          <p:nvPr>
            <p:ph type="title"/>
          </p:nvPr>
        </p:nvSpPr>
        <p:spPr>
          <a:xfrm>
            <a:off x="885676" y="365126"/>
            <a:ext cx="10515600" cy="97620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Outline of Our Presentation</a:t>
            </a:r>
            <a:endParaRPr/>
          </a:p>
        </p:txBody>
      </p:sp>
      <p:sp>
        <p:nvSpPr>
          <p:cNvPr id="111" name="Google Shape;111;p2"/>
          <p:cNvSpPr txBox="1"/>
          <p:nvPr>
            <p:ph idx="1" type="body"/>
          </p:nvPr>
        </p:nvSpPr>
        <p:spPr>
          <a:xfrm>
            <a:off x="838200" y="1615850"/>
            <a:ext cx="6429900" cy="4467600"/>
          </a:xfrm>
          <a:prstGeom prst="rect">
            <a:avLst/>
          </a:prstGeom>
          <a:noFill/>
          <a:ln>
            <a:noFill/>
          </a:ln>
        </p:spPr>
        <p:txBody>
          <a:bodyPr anchorCtr="0" anchor="ctr" bIns="45700" lIns="91425" spcFirstLastPara="1" rIns="91425" wrap="square" tIns="45700">
            <a:normAutofit fontScale="92500" lnSpcReduction="20000"/>
          </a:bodyPr>
          <a:lstStyle/>
          <a:p>
            <a:pPr indent="-178911" lvl="0" marL="228600" rtl="0" algn="l">
              <a:lnSpc>
                <a:spcPct val="115000"/>
              </a:lnSpc>
              <a:spcBef>
                <a:spcPts val="1200"/>
              </a:spcBef>
              <a:spcAft>
                <a:spcPts val="0"/>
              </a:spcAft>
              <a:buSzPct val="39285"/>
              <a:buChar char="•"/>
            </a:pPr>
            <a:r>
              <a:rPr lang="en-US"/>
              <a:t>Introduction to Inventory Management</a:t>
            </a:r>
            <a:endParaRPr/>
          </a:p>
          <a:p>
            <a:pPr indent="-178911" lvl="0" marL="228600" rtl="0" algn="l">
              <a:lnSpc>
                <a:spcPct val="115000"/>
              </a:lnSpc>
              <a:spcBef>
                <a:spcPts val="0"/>
              </a:spcBef>
              <a:spcAft>
                <a:spcPts val="0"/>
              </a:spcAft>
              <a:buSzPct val="39285"/>
              <a:buChar char="•"/>
            </a:pPr>
            <a:r>
              <a:rPr lang="en-US"/>
              <a:t>Why Cloud-Based Inventory Management?</a:t>
            </a:r>
            <a:endParaRPr/>
          </a:p>
          <a:p>
            <a:pPr indent="-178911" lvl="0" marL="228600" rtl="0" algn="l">
              <a:lnSpc>
                <a:spcPct val="115000"/>
              </a:lnSpc>
              <a:spcBef>
                <a:spcPts val="0"/>
              </a:spcBef>
              <a:spcAft>
                <a:spcPts val="0"/>
              </a:spcAft>
              <a:buSzPct val="39285"/>
              <a:buChar char="•"/>
            </a:pPr>
            <a:r>
              <a:rPr lang="en-US"/>
              <a:t>Problem Definition</a:t>
            </a:r>
            <a:endParaRPr/>
          </a:p>
          <a:p>
            <a:pPr indent="-178911" lvl="0" marL="228600" rtl="0" algn="l">
              <a:lnSpc>
                <a:spcPct val="115000"/>
              </a:lnSpc>
              <a:spcBef>
                <a:spcPts val="0"/>
              </a:spcBef>
              <a:spcAft>
                <a:spcPts val="0"/>
              </a:spcAft>
              <a:buSzPct val="39285"/>
              <a:buChar char="•"/>
            </a:pPr>
            <a:r>
              <a:rPr lang="en-US"/>
              <a:t>Objectives of Our Work</a:t>
            </a:r>
            <a:endParaRPr/>
          </a:p>
          <a:p>
            <a:pPr indent="-178911" lvl="0" marL="228600" rtl="0" algn="l">
              <a:lnSpc>
                <a:spcPct val="115000"/>
              </a:lnSpc>
              <a:spcBef>
                <a:spcPts val="0"/>
              </a:spcBef>
              <a:spcAft>
                <a:spcPts val="0"/>
              </a:spcAft>
              <a:buSzPct val="39285"/>
              <a:buChar char="•"/>
            </a:pPr>
            <a:r>
              <a:rPr lang="en-US"/>
              <a:t>Proposed Solution &amp; Its Approach</a:t>
            </a:r>
            <a:endParaRPr/>
          </a:p>
          <a:p>
            <a:pPr indent="-178911" lvl="0" marL="228600" rtl="0" algn="l">
              <a:lnSpc>
                <a:spcPct val="115000"/>
              </a:lnSpc>
              <a:spcBef>
                <a:spcPts val="0"/>
              </a:spcBef>
              <a:spcAft>
                <a:spcPts val="0"/>
              </a:spcAft>
              <a:buSzPct val="39285"/>
              <a:buChar char="•"/>
            </a:pPr>
            <a:r>
              <a:rPr lang="en-US"/>
              <a:t>List of Required Technologies</a:t>
            </a:r>
            <a:endParaRPr/>
          </a:p>
          <a:p>
            <a:pPr indent="-178911" lvl="0" marL="228600" rtl="0" algn="l">
              <a:lnSpc>
                <a:spcPct val="115000"/>
              </a:lnSpc>
              <a:spcBef>
                <a:spcPts val="0"/>
              </a:spcBef>
              <a:spcAft>
                <a:spcPts val="0"/>
              </a:spcAft>
              <a:buSzPct val="39285"/>
              <a:buChar char="•"/>
            </a:pPr>
            <a:r>
              <a:rPr lang="en-US"/>
              <a:t>Implementation Plan</a:t>
            </a:r>
            <a:endParaRPr/>
          </a:p>
          <a:p>
            <a:pPr indent="-178911" lvl="0" marL="228600" rtl="0" algn="l">
              <a:lnSpc>
                <a:spcPct val="115000"/>
              </a:lnSpc>
              <a:spcBef>
                <a:spcPts val="0"/>
              </a:spcBef>
              <a:spcAft>
                <a:spcPts val="0"/>
              </a:spcAft>
              <a:buSzPct val="39285"/>
              <a:buChar char="•"/>
            </a:pPr>
            <a:r>
              <a:rPr lang="en-US"/>
              <a:t>Conclusion</a:t>
            </a:r>
            <a:endParaRPr/>
          </a:p>
          <a:p>
            <a:pPr indent="-178911" lvl="0" marL="228600" rtl="0" algn="l">
              <a:lnSpc>
                <a:spcPct val="115000"/>
              </a:lnSpc>
              <a:spcBef>
                <a:spcPts val="0"/>
              </a:spcBef>
              <a:spcAft>
                <a:spcPts val="0"/>
              </a:spcAft>
              <a:buSzPct val="39285"/>
              <a:buChar char="•"/>
            </a:pPr>
            <a:r>
              <a:rPr lang="en-US"/>
              <a:t>Future Scope</a:t>
            </a:r>
            <a:endParaRPr/>
          </a:p>
        </p:txBody>
      </p:sp>
      <p:sp>
        <p:nvSpPr>
          <p:cNvPr id="112" name="Google Shape;112;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13" name="Google Shape;113;p2"/>
          <p:cNvPicPr preferRelativeResize="0"/>
          <p:nvPr/>
        </p:nvPicPr>
        <p:blipFill>
          <a:blip r:embed="rId3">
            <a:alphaModFix/>
          </a:blip>
          <a:stretch>
            <a:fillRect/>
          </a:stretch>
        </p:blipFill>
        <p:spPr>
          <a:xfrm>
            <a:off x="7268100" y="2174302"/>
            <a:ext cx="4305950" cy="334906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t>Introduction to Inventory Management</a:t>
            </a:r>
            <a:endParaRPr b="1"/>
          </a:p>
        </p:txBody>
      </p:sp>
      <p:sp>
        <p:nvSpPr>
          <p:cNvPr id="119" name="Google Shape;119;p3"/>
          <p:cNvSpPr txBox="1"/>
          <p:nvPr>
            <p:ph idx="1" type="body"/>
          </p:nvPr>
        </p:nvSpPr>
        <p:spPr>
          <a:xfrm>
            <a:off x="587675" y="2485075"/>
            <a:ext cx="6445800" cy="3691800"/>
          </a:xfrm>
          <a:prstGeom prst="rect">
            <a:avLst/>
          </a:prstGeom>
          <a:noFill/>
          <a:ln>
            <a:noFill/>
          </a:ln>
        </p:spPr>
        <p:txBody>
          <a:bodyPr anchorCtr="0" anchor="t" bIns="45700" lIns="91425" spcFirstLastPara="1" rIns="91425" wrap="square" tIns="45700">
            <a:normAutofit fontScale="85000" lnSpcReduction="20000"/>
          </a:bodyPr>
          <a:lstStyle/>
          <a:p>
            <a:pPr indent="-304165" lvl="0" marL="457200" rtl="0" algn="just">
              <a:lnSpc>
                <a:spcPct val="150000"/>
              </a:lnSpc>
              <a:spcBef>
                <a:spcPts val="0"/>
              </a:spcBef>
              <a:spcAft>
                <a:spcPts val="0"/>
              </a:spcAft>
              <a:buSzPct val="58333"/>
              <a:buChar char="●"/>
            </a:pPr>
            <a:r>
              <a:rPr b="1" lang="en-US" sz="2400"/>
              <a:t>Inventory management is the process of ordering, storage, utilization, and sale of a firm's inventory.</a:t>
            </a:r>
            <a:endParaRPr b="1" sz="2400"/>
          </a:p>
          <a:p>
            <a:pPr indent="-304165" lvl="0" marL="457200" rtl="0" algn="just">
              <a:lnSpc>
                <a:spcPct val="150000"/>
              </a:lnSpc>
              <a:spcBef>
                <a:spcPts val="0"/>
              </a:spcBef>
              <a:spcAft>
                <a:spcPts val="0"/>
              </a:spcAft>
              <a:buSzPct val="58333"/>
              <a:buChar char="●"/>
            </a:pPr>
            <a:r>
              <a:rPr b="1" lang="en-US" sz="2400"/>
              <a:t>Classic techniques</a:t>
            </a:r>
            <a:r>
              <a:rPr lang="en-US" sz="2400"/>
              <a:t> — manual logs, spreadsheets — are imprecise and slow.</a:t>
            </a:r>
            <a:endParaRPr sz="2400"/>
          </a:p>
          <a:p>
            <a:pPr indent="-304165" lvl="0" marL="457200" rtl="0" algn="just">
              <a:lnSpc>
                <a:spcPct val="150000"/>
              </a:lnSpc>
              <a:spcBef>
                <a:spcPts val="0"/>
              </a:spcBef>
              <a:spcAft>
                <a:spcPts val="0"/>
              </a:spcAft>
              <a:buSzPct val="58333"/>
              <a:buChar char="●"/>
            </a:pPr>
            <a:r>
              <a:rPr lang="en-US" sz="2400"/>
              <a:t>With today's digital age, real-time visibility and automation are essential.</a:t>
            </a:r>
            <a:endParaRPr sz="2400"/>
          </a:p>
          <a:p>
            <a:pPr indent="-304165" lvl="0" marL="457200" rtl="0" algn="just">
              <a:lnSpc>
                <a:spcPct val="150000"/>
              </a:lnSpc>
              <a:spcBef>
                <a:spcPts val="0"/>
              </a:spcBef>
              <a:spcAft>
                <a:spcPts val="0"/>
              </a:spcAft>
              <a:buSzPct val="58333"/>
              <a:buChar char="●"/>
            </a:pPr>
            <a:r>
              <a:rPr lang="en-US" sz="2400"/>
              <a:t>Cloud-based solutions consolidate data, streamline processes, and improve decision-making, bringing about operational efficiency and cost savings.</a:t>
            </a:r>
            <a:endParaRPr sz="2400"/>
          </a:p>
        </p:txBody>
      </p:sp>
      <p:sp>
        <p:nvSpPr>
          <p:cNvPr id="120" name="Google Shape;120;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21" name="Google Shape;121;p3"/>
          <p:cNvPicPr preferRelativeResize="0"/>
          <p:nvPr/>
        </p:nvPicPr>
        <p:blipFill>
          <a:blip r:embed="rId3">
            <a:alphaModFix/>
          </a:blip>
          <a:stretch>
            <a:fillRect/>
          </a:stretch>
        </p:blipFill>
        <p:spPr>
          <a:xfrm>
            <a:off x="7315200" y="2928673"/>
            <a:ext cx="4411249" cy="2482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Why Cloud-Based Inventory Management?</a:t>
            </a:r>
            <a:endParaRPr b="1"/>
          </a:p>
        </p:txBody>
      </p:sp>
      <p:sp>
        <p:nvSpPr>
          <p:cNvPr id="127" name="Google Shape;127;p4"/>
          <p:cNvSpPr txBox="1"/>
          <p:nvPr>
            <p:ph idx="1" type="body"/>
          </p:nvPr>
        </p:nvSpPr>
        <p:spPr>
          <a:xfrm>
            <a:off x="838200" y="2401875"/>
            <a:ext cx="5181600" cy="37749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b="1" lang="en-US" sz="1900">
                <a:latin typeface="Arial"/>
                <a:ea typeface="Arial"/>
                <a:cs typeface="Arial"/>
                <a:sym typeface="Arial"/>
              </a:rPr>
              <a:t>Challenges with Traditional Systems:</a:t>
            </a:r>
            <a:endParaRPr b="1" sz="1900">
              <a:latin typeface="Arial"/>
              <a:ea typeface="Arial"/>
              <a:cs typeface="Arial"/>
              <a:sym typeface="Arial"/>
            </a:endParaRPr>
          </a:p>
          <a:p>
            <a:pPr indent="-336550" lvl="0" marL="457200" rtl="0" algn="l">
              <a:lnSpc>
                <a:spcPct val="115000"/>
              </a:lnSpc>
              <a:spcBef>
                <a:spcPts val="1200"/>
              </a:spcBef>
              <a:spcAft>
                <a:spcPts val="0"/>
              </a:spcAft>
              <a:buSzPts val="1700"/>
              <a:buChar char="●"/>
            </a:pPr>
            <a:r>
              <a:rPr lang="en-US" sz="1700">
                <a:latin typeface="Arial"/>
                <a:ea typeface="Arial"/>
                <a:cs typeface="Arial"/>
                <a:sym typeface="Arial"/>
              </a:rPr>
              <a:t>Manual entries lead to human errors and stock inaccuracies.</a:t>
            </a:r>
            <a:br>
              <a:rPr lang="en-US" sz="1700">
                <a:latin typeface="Arial"/>
                <a:ea typeface="Arial"/>
                <a:cs typeface="Arial"/>
                <a:sym typeface="Arial"/>
              </a:rPr>
            </a:br>
            <a:endParaRPr sz="1700">
              <a:latin typeface="Arial"/>
              <a:ea typeface="Arial"/>
              <a:cs typeface="Arial"/>
              <a:sym typeface="Arial"/>
            </a:endParaRPr>
          </a:p>
          <a:p>
            <a:pPr indent="-336550" lvl="0" marL="457200" rtl="0" algn="l">
              <a:lnSpc>
                <a:spcPct val="115000"/>
              </a:lnSpc>
              <a:spcBef>
                <a:spcPts val="0"/>
              </a:spcBef>
              <a:spcAft>
                <a:spcPts val="0"/>
              </a:spcAft>
              <a:buSzPts val="1700"/>
              <a:buChar char="●"/>
            </a:pPr>
            <a:r>
              <a:rPr lang="en-US" sz="1700">
                <a:latin typeface="Arial"/>
                <a:ea typeface="Arial"/>
                <a:cs typeface="Arial"/>
                <a:sym typeface="Arial"/>
              </a:rPr>
              <a:t>Data silos create delays and misinformed business decisions.</a:t>
            </a:r>
            <a:br>
              <a:rPr lang="en-US" sz="1700">
                <a:latin typeface="Arial"/>
                <a:ea typeface="Arial"/>
                <a:cs typeface="Arial"/>
                <a:sym typeface="Arial"/>
              </a:rPr>
            </a:br>
            <a:endParaRPr sz="1700">
              <a:latin typeface="Arial"/>
              <a:ea typeface="Arial"/>
              <a:cs typeface="Arial"/>
              <a:sym typeface="Arial"/>
            </a:endParaRPr>
          </a:p>
          <a:p>
            <a:pPr indent="-336550" lvl="0" marL="457200" rtl="0" algn="l">
              <a:lnSpc>
                <a:spcPct val="115000"/>
              </a:lnSpc>
              <a:spcBef>
                <a:spcPts val="0"/>
              </a:spcBef>
              <a:spcAft>
                <a:spcPts val="0"/>
              </a:spcAft>
              <a:buSzPts val="1700"/>
              <a:buChar char="●"/>
            </a:pPr>
            <a:r>
              <a:rPr lang="en-US" sz="1700">
                <a:latin typeface="Arial"/>
                <a:ea typeface="Arial"/>
                <a:cs typeface="Arial"/>
                <a:sym typeface="Arial"/>
              </a:rPr>
              <a:t>Inflexible systems struggle to scale with business growth.</a:t>
            </a:r>
            <a:br>
              <a:rPr lang="en-US" sz="1700">
                <a:latin typeface="Arial"/>
                <a:ea typeface="Arial"/>
                <a:cs typeface="Arial"/>
                <a:sym typeface="Arial"/>
              </a:rPr>
            </a:br>
            <a:endParaRPr sz="1700">
              <a:latin typeface="Arial"/>
              <a:ea typeface="Arial"/>
              <a:cs typeface="Arial"/>
              <a:sym typeface="Arial"/>
            </a:endParaRPr>
          </a:p>
          <a:p>
            <a:pPr indent="-336550" lvl="0" marL="457200" rtl="0" algn="l">
              <a:lnSpc>
                <a:spcPct val="115000"/>
              </a:lnSpc>
              <a:spcBef>
                <a:spcPts val="0"/>
              </a:spcBef>
              <a:spcAft>
                <a:spcPts val="0"/>
              </a:spcAft>
              <a:buSzPts val="1700"/>
              <a:buChar char="●"/>
            </a:pPr>
            <a:r>
              <a:rPr lang="en-US" sz="1700">
                <a:latin typeface="Arial"/>
                <a:ea typeface="Arial"/>
                <a:cs typeface="Arial"/>
                <a:sym typeface="Arial"/>
              </a:rPr>
              <a:t>High costs for server maintenance and IT support.</a:t>
            </a:r>
            <a:br>
              <a:rPr lang="en-US" sz="1700">
                <a:latin typeface="Arial"/>
                <a:ea typeface="Arial"/>
                <a:cs typeface="Arial"/>
                <a:sym typeface="Arial"/>
              </a:rPr>
            </a:br>
            <a:endParaRPr sz="1700">
              <a:latin typeface="Times New Roman"/>
              <a:ea typeface="Times New Roman"/>
              <a:cs typeface="Times New Roman"/>
              <a:sym typeface="Times New Roman"/>
            </a:endParaRPr>
          </a:p>
        </p:txBody>
      </p:sp>
      <p:sp>
        <p:nvSpPr>
          <p:cNvPr id="128" name="Google Shape;1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29" name="Google Shape;129;p4"/>
          <p:cNvSpPr txBox="1"/>
          <p:nvPr>
            <p:ph idx="2" type="body"/>
          </p:nvPr>
        </p:nvSpPr>
        <p:spPr>
          <a:xfrm>
            <a:off x="6172200" y="2401925"/>
            <a:ext cx="5181600" cy="3774900"/>
          </a:xfrm>
          <a:prstGeom prst="rect">
            <a:avLst/>
          </a:prstGeom>
        </p:spPr>
        <p:txBody>
          <a:bodyPr anchorCtr="0" anchor="t" bIns="45700" lIns="91425" spcFirstLastPara="1" rIns="91425" wrap="square" tIns="45700">
            <a:normAutofit/>
          </a:bodyPr>
          <a:lstStyle/>
          <a:p>
            <a:pPr indent="0" lvl="0" marL="0" rtl="0" algn="l">
              <a:lnSpc>
                <a:spcPct val="115000"/>
              </a:lnSpc>
              <a:spcBef>
                <a:spcPts val="1200"/>
              </a:spcBef>
              <a:spcAft>
                <a:spcPts val="0"/>
              </a:spcAft>
              <a:buClr>
                <a:schemeClr val="dk1"/>
              </a:buClr>
              <a:buSzPts val="1100"/>
              <a:buFont typeface="Arial"/>
              <a:buNone/>
            </a:pPr>
            <a:r>
              <a:rPr b="1" lang="en-US" sz="1900">
                <a:latin typeface="Arial"/>
                <a:ea typeface="Arial"/>
                <a:cs typeface="Arial"/>
                <a:sym typeface="Arial"/>
              </a:rPr>
              <a:t>Cloud-Based Systems Offer:</a:t>
            </a:r>
            <a:endParaRPr b="1" sz="1900">
              <a:latin typeface="Arial"/>
              <a:ea typeface="Arial"/>
              <a:cs typeface="Arial"/>
              <a:sym typeface="Arial"/>
            </a:endParaRPr>
          </a:p>
          <a:p>
            <a:pPr indent="-336550" lvl="0" marL="457200" rtl="0" algn="l">
              <a:lnSpc>
                <a:spcPct val="115000"/>
              </a:lnSpc>
              <a:spcBef>
                <a:spcPts val="1200"/>
              </a:spcBef>
              <a:spcAft>
                <a:spcPts val="0"/>
              </a:spcAft>
              <a:buSzPts val="1700"/>
              <a:buChar char="●"/>
            </a:pPr>
            <a:r>
              <a:rPr lang="en-US" sz="1700">
                <a:latin typeface="Arial"/>
                <a:ea typeface="Arial"/>
                <a:cs typeface="Arial"/>
                <a:sym typeface="Arial"/>
              </a:rPr>
              <a:t>Real-time, centralized visibility.</a:t>
            </a:r>
            <a:br>
              <a:rPr lang="en-US" sz="1700">
                <a:latin typeface="Arial"/>
                <a:ea typeface="Arial"/>
                <a:cs typeface="Arial"/>
                <a:sym typeface="Arial"/>
              </a:rPr>
            </a:br>
            <a:endParaRPr sz="1700">
              <a:latin typeface="Arial"/>
              <a:ea typeface="Arial"/>
              <a:cs typeface="Arial"/>
              <a:sym typeface="Arial"/>
            </a:endParaRPr>
          </a:p>
          <a:p>
            <a:pPr indent="-336550" lvl="0" marL="457200" rtl="0" algn="l">
              <a:lnSpc>
                <a:spcPct val="115000"/>
              </a:lnSpc>
              <a:spcBef>
                <a:spcPts val="0"/>
              </a:spcBef>
              <a:spcAft>
                <a:spcPts val="0"/>
              </a:spcAft>
              <a:buSzPts val="1700"/>
              <a:buChar char="●"/>
            </a:pPr>
            <a:r>
              <a:rPr lang="en-US" sz="1700">
                <a:latin typeface="Arial"/>
                <a:ea typeface="Arial"/>
                <a:cs typeface="Arial"/>
                <a:sym typeface="Arial"/>
              </a:rPr>
              <a:t>Scalability without large infrastructure costs.</a:t>
            </a:r>
            <a:br>
              <a:rPr lang="en-US" sz="1700">
                <a:latin typeface="Arial"/>
                <a:ea typeface="Arial"/>
                <a:cs typeface="Arial"/>
                <a:sym typeface="Arial"/>
              </a:rPr>
            </a:br>
            <a:endParaRPr sz="1700">
              <a:latin typeface="Arial"/>
              <a:ea typeface="Arial"/>
              <a:cs typeface="Arial"/>
              <a:sym typeface="Arial"/>
            </a:endParaRPr>
          </a:p>
          <a:p>
            <a:pPr indent="-336550" lvl="0" marL="457200" rtl="0" algn="l">
              <a:lnSpc>
                <a:spcPct val="115000"/>
              </a:lnSpc>
              <a:spcBef>
                <a:spcPts val="0"/>
              </a:spcBef>
              <a:spcAft>
                <a:spcPts val="0"/>
              </a:spcAft>
              <a:buSzPts val="1700"/>
              <a:buChar char="●"/>
            </a:pPr>
            <a:r>
              <a:rPr lang="en-US" sz="1700">
                <a:latin typeface="Arial"/>
                <a:ea typeface="Arial"/>
                <a:cs typeface="Arial"/>
                <a:sym typeface="Arial"/>
              </a:rPr>
              <a:t>Seamless integration with ERP, CRM, POS.</a:t>
            </a:r>
            <a:br>
              <a:rPr lang="en-US" sz="1700">
                <a:latin typeface="Arial"/>
                <a:ea typeface="Arial"/>
                <a:cs typeface="Arial"/>
                <a:sym typeface="Arial"/>
              </a:rPr>
            </a:br>
            <a:endParaRPr sz="1700">
              <a:latin typeface="Arial"/>
              <a:ea typeface="Arial"/>
              <a:cs typeface="Arial"/>
              <a:sym typeface="Arial"/>
            </a:endParaRPr>
          </a:p>
          <a:p>
            <a:pPr indent="-336550" lvl="0" marL="457200" rtl="0" algn="l">
              <a:lnSpc>
                <a:spcPct val="115000"/>
              </a:lnSpc>
              <a:spcBef>
                <a:spcPts val="0"/>
              </a:spcBef>
              <a:spcAft>
                <a:spcPts val="0"/>
              </a:spcAft>
              <a:buSzPts val="1700"/>
              <a:buChar char="●"/>
            </a:pPr>
            <a:r>
              <a:rPr lang="en-US" sz="1700">
                <a:latin typeface="Arial"/>
                <a:ea typeface="Arial"/>
                <a:cs typeface="Arial"/>
                <a:sym typeface="Arial"/>
              </a:rPr>
              <a:t>Secure remote access from any location.</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Problem Definition</a:t>
            </a:r>
            <a:endParaRPr b="1"/>
          </a:p>
        </p:txBody>
      </p:sp>
      <p:sp>
        <p:nvSpPr>
          <p:cNvPr id="135" name="Google Shape;135;p5"/>
          <p:cNvSpPr txBox="1"/>
          <p:nvPr>
            <p:ph idx="1" type="body"/>
          </p:nvPr>
        </p:nvSpPr>
        <p:spPr>
          <a:xfrm>
            <a:off x="838200" y="1825625"/>
            <a:ext cx="5181600" cy="4351338"/>
          </a:xfrm>
          <a:prstGeom prst="rect">
            <a:avLst/>
          </a:prstGeom>
          <a:noFill/>
          <a:ln>
            <a:noFill/>
          </a:ln>
        </p:spPr>
        <p:txBody>
          <a:bodyPr anchorCtr="0" anchor="ctr" bIns="45700" lIns="91425" spcFirstLastPara="1" rIns="91425" wrap="square" tIns="45700">
            <a:noAutofit/>
          </a:bodyPr>
          <a:lstStyle/>
          <a:p>
            <a:pPr indent="0" lvl="0" marL="0" rtl="0" algn="just">
              <a:lnSpc>
                <a:spcPct val="150000"/>
              </a:lnSpc>
              <a:spcBef>
                <a:spcPts val="1200"/>
              </a:spcBef>
              <a:spcAft>
                <a:spcPts val="0"/>
              </a:spcAft>
              <a:buClr>
                <a:schemeClr val="dk1"/>
              </a:buClr>
              <a:buSzPts val="1100"/>
              <a:buFont typeface="Arial"/>
              <a:buNone/>
            </a:pPr>
            <a:r>
              <a:rPr lang="en-US" sz="1400">
                <a:latin typeface="Times New Roman"/>
                <a:ea typeface="Times New Roman"/>
                <a:cs typeface="Times New Roman"/>
                <a:sym typeface="Times New Roman"/>
              </a:rPr>
              <a:t>The most important issue dealt with in this project is inefficiency and inefficacy of conventional inventory control systems that fail to have real-time synchronization, scalability, predictive analytics, and integration with advanced ERP and CRM systems. Lack of real-time inventory status, accurate demand forecasts, and data protection for sensitive inventory information generates serious operational threats. Organizations confronted with these problems suffer from stockouts, overstocking, loss of revenue, unhappy customers, and regulatory issues.</a:t>
            </a:r>
            <a:endParaRPr sz="1400">
              <a:latin typeface="Times New Roman"/>
              <a:ea typeface="Times New Roman"/>
              <a:cs typeface="Times New Roman"/>
              <a:sym typeface="Times New Roman"/>
            </a:endParaRPr>
          </a:p>
          <a:p>
            <a:pPr indent="0" lvl="0" marL="0" rtl="0" algn="just">
              <a:lnSpc>
                <a:spcPct val="150000"/>
              </a:lnSpc>
              <a:spcBef>
                <a:spcPts val="1200"/>
              </a:spcBef>
              <a:spcAft>
                <a:spcPts val="1200"/>
              </a:spcAft>
              <a:buClr>
                <a:schemeClr val="dk1"/>
              </a:buClr>
              <a:buSzPts val="1100"/>
              <a:buFont typeface="Arial"/>
              <a:buNone/>
            </a:pPr>
            <a:r>
              <a:rPr lang="en-US" sz="1400">
                <a:latin typeface="Times New Roman"/>
                <a:ea typeface="Times New Roman"/>
                <a:cs typeface="Times New Roman"/>
                <a:sym typeface="Times New Roman"/>
              </a:rPr>
              <a:t>Therefore, there is a pressing requirement for a Cloud-Based Inventory Management System that takes advantage of cloud technologies, real-time processing, AI-based analytics, and effortless integrations to deliver a scalable, efficient, and smart solution for contemporary inventory challenges.</a:t>
            </a:r>
            <a:endParaRPr sz="1800">
              <a:solidFill>
                <a:srgbClr val="000000"/>
              </a:solidFill>
              <a:latin typeface="Times New Roman"/>
              <a:ea typeface="Times New Roman"/>
              <a:cs typeface="Times New Roman"/>
              <a:sym typeface="Times New Roman"/>
            </a:endParaRPr>
          </a:p>
        </p:txBody>
      </p:sp>
      <p:sp>
        <p:nvSpPr>
          <p:cNvPr id="136" name="Google Shape;136;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37" name="Google Shape;137;p5"/>
          <p:cNvPicPr preferRelativeResize="0"/>
          <p:nvPr/>
        </p:nvPicPr>
        <p:blipFill>
          <a:blip r:embed="rId3">
            <a:alphaModFix/>
          </a:blip>
          <a:stretch>
            <a:fillRect/>
          </a:stretch>
        </p:blipFill>
        <p:spPr>
          <a:xfrm>
            <a:off x="6172200" y="1843088"/>
            <a:ext cx="5867400" cy="330041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Objectives of the Work</a:t>
            </a:r>
            <a:endParaRPr b="1"/>
          </a:p>
        </p:txBody>
      </p:sp>
      <p:sp>
        <p:nvSpPr>
          <p:cNvPr id="143" name="Google Shape;143;p7"/>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200"/>
              </a:spcBef>
              <a:spcAft>
                <a:spcPts val="0"/>
              </a:spcAft>
              <a:buNone/>
            </a:pPr>
            <a:r>
              <a:rPr b="1" lang="en-US" sz="2500">
                <a:latin typeface="Arial"/>
                <a:ea typeface="Arial"/>
                <a:cs typeface="Arial"/>
                <a:sym typeface="Arial"/>
              </a:rPr>
              <a:t>Primary Objective:</a:t>
            </a:r>
            <a:endParaRPr b="1" sz="2500">
              <a:latin typeface="Arial"/>
              <a:ea typeface="Arial"/>
              <a:cs typeface="Arial"/>
              <a:sym typeface="Arial"/>
            </a:endParaRPr>
          </a:p>
          <a:p>
            <a:pPr indent="-355600" lvl="0" marL="838200" marR="381000" rtl="0" algn="l">
              <a:lnSpc>
                <a:spcPct val="115000"/>
              </a:lnSpc>
              <a:spcBef>
                <a:spcPts val="1200"/>
              </a:spcBef>
              <a:spcAft>
                <a:spcPts val="0"/>
              </a:spcAft>
              <a:buSzPts val="2000"/>
              <a:buChar char="●"/>
            </a:pPr>
            <a:r>
              <a:rPr lang="en-US" sz="2000">
                <a:latin typeface="Arial"/>
                <a:ea typeface="Arial"/>
                <a:cs typeface="Arial"/>
                <a:sym typeface="Arial"/>
              </a:rPr>
              <a:t>To design and develop a cloud-based inventory management system ensuring real-time monitoring, operational accuracy, and scalability.</a:t>
            </a:r>
            <a:endParaRPr sz="2000">
              <a:latin typeface="Times New Roman"/>
              <a:ea typeface="Times New Roman"/>
              <a:cs typeface="Times New Roman"/>
              <a:sym typeface="Times New Roman"/>
            </a:endParaRPr>
          </a:p>
        </p:txBody>
      </p:sp>
      <p:sp>
        <p:nvSpPr>
          <p:cNvPr id="144" name="Google Shape;144;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45" name="Google Shape;145;p7"/>
          <p:cNvSpPr txBox="1"/>
          <p:nvPr>
            <p:ph idx="2" type="body"/>
          </p:nvPr>
        </p:nvSpPr>
        <p:spPr>
          <a:xfrm>
            <a:off x="6172200" y="1825625"/>
            <a:ext cx="5181600" cy="43512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US" sz="2500">
                <a:latin typeface="Arial"/>
                <a:ea typeface="Arial"/>
                <a:cs typeface="Arial"/>
                <a:sym typeface="Arial"/>
              </a:rPr>
              <a:t>Secondary Objectives:</a:t>
            </a:r>
            <a:endParaRPr b="1" sz="2500">
              <a:latin typeface="Arial"/>
              <a:ea typeface="Arial"/>
              <a:cs typeface="Arial"/>
              <a:sym typeface="Arial"/>
            </a:endParaRPr>
          </a:p>
          <a:p>
            <a:pPr indent="-342900" lvl="0" marL="838200" marR="381000" rtl="0" algn="l">
              <a:lnSpc>
                <a:spcPct val="115000"/>
              </a:lnSpc>
              <a:spcBef>
                <a:spcPts val="1200"/>
              </a:spcBef>
              <a:spcAft>
                <a:spcPts val="0"/>
              </a:spcAft>
              <a:buSzPts val="1800"/>
              <a:buChar char="●"/>
            </a:pPr>
            <a:r>
              <a:rPr lang="en-US" sz="1800">
                <a:latin typeface="Arial"/>
                <a:ea typeface="Arial"/>
                <a:cs typeface="Arial"/>
                <a:sym typeface="Arial"/>
              </a:rPr>
              <a:t>Support businesses of all sizes through a flexible, scalable platform.</a:t>
            </a:r>
            <a:br>
              <a:rPr lang="en-US" sz="1800">
                <a:latin typeface="Arial"/>
                <a:ea typeface="Arial"/>
                <a:cs typeface="Arial"/>
                <a:sym typeface="Arial"/>
              </a:rPr>
            </a:br>
            <a:endParaRPr sz="1800">
              <a:latin typeface="Arial"/>
              <a:ea typeface="Arial"/>
              <a:cs typeface="Arial"/>
              <a:sym typeface="Arial"/>
            </a:endParaRPr>
          </a:p>
          <a:p>
            <a:pPr indent="-342900" lvl="0" marL="838200" marR="381000" rtl="0" algn="l">
              <a:lnSpc>
                <a:spcPct val="115000"/>
              </a:lnSpc>
              <a:spcBef>
                <a:spcPts val="0"/>
              </a:spcBef>
              <a:spcAft>
                <a:spcPts val="0"/>
              </a:spcAft>
              <a:buSzPts val="1800"/>
              <a:buChar char="●"/>
            </a:pPr>
            <a:r>
              <a:rPr lang="en-US" sz="1800">
                <a:latin typeface="Arial"/>
                <a:ea typeface="Arial"/>
                <a:cs typeface="Arial"/>
                <a:sym typeface="Arial"/>
              </a:rPr>
              <a:t>Provide seamless API integration with ERP and CRM platforms.</a:t>
            </a:r>
            <a:br>
              <a:rPr lang="en-US" sz="1800">
                <a:latin typeface="Arial"/>
                <a:ea typeface="Arial"/>
                <a:cs typeface="Arial"/>
                <a:sym typeface="Arial"/>
              </a:rPr>
            </a:br>
            <a:endParaRPr sz="1800">
              <a:latin typeface="Arial"/>
              <a:ea typeface="Arial"/>
              <a:cs typeface="Arial"/>
              <a:sym typeface="Arial"/>
            </a:endParaRPr>
          </a:p>
          <a:p>
            <a:pPr indent="-342900" lvl="0" marL="838200" marR="381000" rtl="0" algn="l">
              <a:lnSpc>
                <a:spcPct val="115000"/>
              </a:lnSpc>
              <a:spcBef>
                <a:spcPts val="0"/>
              </a:spcBef>
              <a:spcAft>
                <a:spcPts val="0"/>
              </a:spcAft>
              <a:buSzPts val="1800"/>
              <a:buChar char="●"/>
            </a:pPr>
            <a:r>
              <a:rPr lang="en-US" sz="1800">
                <a:latin typeface="Arial"/>
                <a:ea typeface="Arial"/>
                <a:cs typeface="Arial"/>
                <a:sym typeface="Arial"/>
              </a:rPr>
              <a:t>Implement AI-driven analytics for intelligent decision-making.</a:t>
            </a:r>
            <a:br>
              <a:rPr lang="en-US" sz="1800">
                <a:latin typeface="Arial"/>
                <a:ea typeface="Arial"/>
                <a:cs typeface="Arial"/>
                <a:sym typeface="Arial"/>
              </a:rPr>
            </a:br>
            <a:endParaRPr sz="1800">
              <a:latin typeface="Arial"/>
              <a:ea typeface="Arial"/>
              <a:cs typeface="Arial"/>
              <a:sym typeface="Arial"/>
            </a:endParaRPr>
          </a:p>
          <a:p>
            <a:pPr indent="-342900" lvl="0" marL="838200" marR="381000" rtl="0" algn="l">
              <a:lnSpc>
                <a:spcPct val="115000"/>
              </a:lnSpc>
              <a:spcBef>
                <a:spcPts val="0"/>
              </a:spcBef>
              <a:spcAft>
                <a:spcPts val="0"/>
              </a:spcAft>
              <a:buSzPts val="1800"/>
              <a:buChar char="●"/>
            </a:pPr>
            <a:r>
              <a:rPr lang="en-US" sz="1800">
                <a:latin typeface="Arial"/>
                <a:ea typeface="Arial"/>
                <a:cs typeface="Arial"/>
                <a:sym typeface="Arial"/>
              </a:rPr>
              <a:t>Ensure enterprise-grade security to protect business data.</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314ad314f75_0_8"/>
          <p:cNvSpPr txBox="1"/>
          <p:nvPr>
            <p:ph idx="1" type="body"/>
          </p:nvPr>
        </p:nvSpPr>
        <p:spPr>
          <a:xfrm>
            <a:off x="838200" y="1825625"/>
            <a:ext cx="5181600" cy="43512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200"/>
              </a:spcBef>
              <a:spcAft>
                <a:spcPts val="0"/>
              </a:spcAft>
              <a:buNone/>
            </a:pPr>
            <a:r>
              <a:rPr b="1" lang="en-US" sz="1600">
                <a:latin typeface="Arial"/>
                <a:ea typeface="Arial"/>
                <a:cs typeface="Arial"/>
                <a:sym typeface="Arial"/>
              </a:rPr>
              <a:t>Cloud-Native Architecture:</a:t>
            </a:r>
            <a:endParaRPr b="1" sz="1600">
              <a:latin typeface="Arial"/>
              <a:ea typeface="Arial"/>
              <a:cs typeface="Arial"/>
              <a:sym typeface="Arial"/>
            </a:endParaRPr>
          </a:p>
          <a:p>
            <a:pPr indent="-330200" lvl="0" marL="457200" rtl="0" algn="l">
              <a:lnSpc>
                <a:spcPct val="115000"/>
              </a:lnSpc>
              <a:spcBef>
                <a:spcPts val="1200"/>
              </a:spcBef>
              <a:spcAft>
                <a:spcPts val="0"/>
              </a:spcAft>
              <a:buSzPts val="1600"/>
              <a:buChar char="●"/>
            </a:pPr>
            <a:r>
              <a:rPr lang="en-US" sz="1600">
                <a:latin typeface="Arial"/>
                <a:ea typeface="Arial"/>
                <a:cs typeface="Arial"/>
                <a:sym typeface="Arial"/>
              </a:rPr>
              <a:t>Deployed on AWS cloud for scalability and high availability using EC2, Lambda, S3, RDS.</a:t>
            </a:r>
            <a:br>
              <a:rPr lang="en-US" sz="1600">
                <a:latin typeface="Arial"/>
                <a:ea typeface="Arial"/>
                <a:cs typeface="Arial"/>
                <a:sym typeface="Arial"/>
              </a:rPr>
            </a:br>
            <a:endParaRPr sz="1600">
              <a:latin typeface="Arial"/>
              <a:ea typeface="Arial"/>
              <a:cs typeface="Arial"/>
              <a:sym typeface="Arial"/>
            </a:endParaRPr>
          </a:p>
          <a:p>
            <a:pPr indent="0" lvl="0" marL="0" rtl="0" algn="l">
              <a:lnSpc>
                <a:spcPct val="115000"/>
              </a:lnSpc>
              <a:spcBef>
                <a:spcPts val="1200"/>
              </a:spcBef>
              <a:spcAft>
                <a:spcPts val="0"/>
              </a:spcAft>
              <a:buNone/>
            </a:pPr>
            <a:r>
              <a:rPr b="1" lang="en-US" sz="1600">
                <a:latin typeface="Arial"/>
                <a:ea typeface="Arial"/>
                <a:cs typeface="Arial"/>
                <a:sym typeface="Arial"/>
              </a:rPr>
              <a:t>Real-Time Inventory Tracking:</a:t>
            </a:r>
            <a:endParaRPr b="1" sz="1600">
              <a:latin typeface="Arial"/>
              <a:ea typeface="Arial"/>
              <a:cs typeface="Arial"/>
              <a:sym typeface="Arial"/>
            </a:endParaRPr>
          </a:p>
          <a:p>
            <a:pPr indent="-330200" lvl="0" marL="457200" rtl="0" algn="l">
              <a:lnSpc>
                <a:spcPct val="115000"/>
              </a:lnSpc>
              <a:spcBef>
                <a:spcPts val="1200"/>
              </a:spcBef>
              <a:spcAft>
                <a:spcPts val="0"/>
              </a:spcAft>
              <a:buSzPts val="1600"/>
              <a:buChar char="●"/>
            </a:pPr>
            <a:r>
              <a:rPr lang="en-US" sz="1600">
                <a:latin typeface="Arial"/>
                <a:ea typeface="Arial"/>
                <a:cs typeface="Arial"/>
                <a:sym typeface="Arial"/>
              </a:rPr>
              <a:t>Instant updates with ReactJS front-end communicating with MongoDB Atlas back-end.</a:t>
            </a:r>
            <a:br>
              <a:rPr lang="en-US" sz="1600">
                <a:latin typeface="Arial"/>
                <a:ea typeface="Arial"/>
                <a:cs typeface="Arial"/>
                <a:sym typeface="Arial"/>
              </a:rPr>
            </a:br>
            <a:endParaRPr sz="1600">
              <a:latin typeface="Arial"/>
              <a:ea typeface="Arial"/>
              <a:cs typeface="Arial"/>
              <a:sym typeface="Arial"/>
            </a:endParaRPr>
          </a:p>
          <a:p>
            <a:pPr indent="0" lvl="0" marL="0" rtl="0" algn="l">
              <a:lnSpc>
                <a:spcPct val="115000"/>
              </a:lnSpc>
              <a:spcBef>
                <a:spcPts val="1200"/>
              </a:spcBef>
              <a:spcAft>
                <a:spcPts val="0"/>
              </a:spcAft>
              <a:buNone/>
            </a:pPr>
            <a:r>
              <a:rPr b="1" lang="en-US" sz="1600">
                <a:latin typeface="Arial"/>
                <a:ea typeface="Arial"/>
                <a:cs typeface="Arial"/>
                <a:sym typeface="Arial"/>
              </a:rPr>
              <a:t>AI-Powered Predictive Analytics:</a:t>
            </a:r>
            <a:endParaRPr b="1" sz="1600">
              <a:latin typeface="Arial"/>
              <a:ea typeface="Arial"/>
              <a:cs typeface="Arial"/>
              <a:sym typeface="Arial"/>
            </a:endParaRPr>
          </a:p>
          <a:p>
            <a:pPr indent="-330200" lvl="0" marL="457200" rtl="0" algn="l">
              <a:lnSpc>
                <a:spcPct val="115000"/>
              </a:lnSpc>
              <a:spcBef>
                <a:spcPts val="1200"/>
              </a:spcBef>
              <a:spcAft>
                <a:spcPts val="0"/>
              </a:spcAft>
              <a:buSzPts val="1600"/>
              <a:buChar char="●"/>
            </a:pPr>
            <a:r>
              <a:rPr lang="en-US" sz="1600">
                <a:latin typeface="Arial"/>
                <a:ea typeface="Arial"/>
                <a:cs typeface="Arial"/>
                <a:sym typeface="Arial"/>
              </a:rPr>
              <a:t>Using TensorFlow and Scikit-learn for demand forecasting, fast/slow mover detection, dynamic safety stock adjustments.</a:t>
            </a:r>
            <a:endParaRPr i="1" sz="1600">
              <a:latin typeface="Times New Roman"/>
              <a:ea typeface="Times New Roman"/>
              <a:cs typeface="Times New Roman"/>
              <a:sym typeface="Times New Roman"/>
            </a:endParaRPr>
          </a:p>
        </p:txBody>
      </p:sp>
      <p:sp>
        <p:nvSpPr>
          <p:cNvPr id="151" name="Google Shape;151;g314ad314f75_0_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Proposed Solution &amp; its Approach</a:t>
            </a:r>
            <a:endParaRPr b="1"/>
          </a:p>
        </p:txBody>
      </p:sp>
      <p:sp>
        <p:nvSpPr>
          <p:cNvPr id="152" name="Google Shape;152;g314ad314f75_0_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53" name="Google Shape;153;g314ad314f75_0_8"/>
          <p:cNvSpPr txBox="1"/>
          <p:nvPr>
            <p:ph idx="2" type="body"/>
          </p:nvPr>
        </p:nvSpPr>
        <p:spPr>
          <a:xfrm>
            <a:off x="6172200" y="1825625"/>
            <a:ext cx="5181600" cy="4351200"/>
          </a:xfrm>
          <a:prstGeom prst="rect">
            <a:avLst/>
          </a:prstGeom>
        </p:spPr>
        <p:txBody>
          <a:bodyPr anchorCtr="0" anchor="t" bIns="45700" lIns="91425" spcFirstLastPara="1" rIns="91425" wrap="square" tIns="45700">
            <a:normAutofit/>
          </a:bodyPr>
          <a:lstStyle/>
          <a:p>
            <a:pPr indent="0" lvl="0" marL="0" rtl="0" algn="l">
              <a:lnSpc>
                <a:spcPct val="115000"/>
              </a:lnSpc>
              <a:spcBef>
                <a:spcPts val="1200"/>
              </a:spcBef>
              <a:spcAft>
                <a:spcPts val="0"/>
              </a:spcAft>
              <a:buClr>
                <a:schemeClr val="dk1"/>
              </a:buClr>
              <a:buSzPts val="1100"/>
              <a:buFont typeface="Arial"/>
              <a:buNone/>
            </a:pPr>
            <a:r>
              <a:rPr b="1" lang="en-US" sz="1600">
                <a:latin typeface="Arial"/>
                <a:ea typeface="Arial"/>
                <a:cs typeface="Arial"/>
                <a:sym typeface="Arial"/>
              </a:rPr>
              <a:t>Seamless Integration:</a:t>
            </a:r>
            <a:endParaRPr b="1" sz="1600">
              <a:latin typeface="Arial"/>
              <a:ea typeface="Arial"/>
              <a:cs typeface="Arial"/>
              <a:sym typeface="Arial"/>
            </a:endParaRPr>
          </a:p>
          <a:p>
            <a:pPr indent="-330200" lvl="0" marL="457200" rtl="0" algn="l">
              <a:lnSpc>
                <a:spcPct val="115000"/>
              </a:lnSpc>
              <a:spcBef>
                <a:spcPts val="1200"/>
              </a:spcBef>
              <a:spcAft>
                <a:spcPts val="0"/>
              </a:spcAft>
              <a:buSzPts val="1600"/>
              <a:buChar char="●"/>
            </a:pPr>
            <a:r>
              <a:rPr lang="en-US" sz="1600">
                <a:latin typeface="Arial"/>
                <a:ea typeface="Arial"/>
                <a:cs typeface="Arial"/>
                <a:sym typeface="Arial"/>
              </a:rPr>
              <a:t>Connectors for SAP, Salesforce, Zoho CRM, POS systems using middleware like Zapier or Mulesoft.</a:t>
            </a:r>
            <a:br>
              <a:rPr lang="en-US" sz="1600">
                <a:latin typeface="Arial"/>
                <a:ea typeface="Arial"/>
                <a:cs typeface="Arial"/>
                <a:sym typeface="Arial"/>
              </a:rPr>
            </a:br>
            <a:endParaRPr sz="16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US" sz="1600">
                <a:latin typeface="Arial"/>
                <a:ea typeface="Arial"/>
                <a:cs typeface="Arial"/>
                <a:sym typeface="Arial"/>
              </a:rPr>
              <a:t>Security:</a:t>
            </a:r>
            <a:endParaRPr b="1" sz="1600">
              <a:latin typeface="Arial"/>
              <a:ea typeface="Arial"/>
              <a:cs typeface="Arial"/>
              <a:sym typeface="Arial"/>
            </a:endParaRPr>
          </a:p>
          <a:p>
            <a:pPr indent="-330200" lvl="0" marL="457200" rtl="0" algn="l">
              <a:lnSpc>
                <a:spcPct val="115000"/>
              </a:lnSpc>
              <a:spcBef>
                <a:spcPts val="1200"/>
              </a:spcBef>
              <a:spcAft>
                <a:spcPts val="0"/>
              </a:spcAft>
              <a:buSzPts val="1600"/>
              <a:buChar char="●"/>
            </a:pPr>
            <a:r>
              <a:rPr lang="en-US" sz="1600">
                <a:latin typeface="Arial"/>
                <a:ea typeface="Arial"/>
                <a:cs typeface="Arial"/>
                <a:sym typeface="Arial"/>
              </a:rPr>
              <a:t>OAuth 2.0 authentication, JWT tokens, SSL encryption, GDPR and SOC2 compliance.</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b="1" lang="en-US">
                <a:solidFill>
                  <a:srgbClr val="000000"/>
                </a:solidFill>
              </a:rPr>
              <a:t>List of Required Software</a:t>
            </a:r>
            <a:endParaRPr b="1">
              <a:solidFill>
                <a:srgbClr val="000000"/>
              </a:solidFill>
            </a:endParaRPr>
          </a:p>
        </p:txBody>
      </p:sp>
      <p:sp>
        <p:nvSpPr>
          <p:cNvPr id="159" name="Google Shape;159;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0" name="Google Shape;160;p10"/>
          <p:cNvSpPr txBox="1"/>
          <p:nvPr/>
        </p:nvSpPr>
        <p:spPr>
          <a:xfrm>
            <a:off x="942575" y="2574100"/>
            <a:ext cx="5292300" cy="3397800"/>
          </a:xfrm>
          <a:prstGeom prst="rect">
            <a:avLst/>
          </a:prstGeom>
          <a:noFill/>
          <a:ln>
            <a:noFill/>
          </a:ln>
        </p:spPr>
        <p:txBody>
          <a:bodyPr anchorCtr="0" anchor="ctr" bIns="91425" lIns="91425" spcFirstLastPara="1" rIns="91425" wrap="square" tIns="91425">
            <a:noAutofit/>
          </a:bodyPr>
          <a:lstStyle/>
          <a:p>
            <a:pPr indent="-355600" lvl="0" marL="457200" rtl="0" algn="l">
              <a:lnSpc>
                <a:spcPct val="150000"/>
              </a:lnSpc>
              <a:spcBef>
                <a:spcPts val="1200"/>
              </a:spcBef>
              <a:spcAft>
                <a:spcPts val="0"/>
              </a:spcAft>
              <a:buClr>
                <a:schemeClr val="dk1"/>
              </a:buClr>
              <a:buSzPts val="2000"/>
              <a:buChar char="●"/>
            </a:pPr>
            <a:r>
              <a:rPr lang="en-US" sz="2000">
                <a:solidFill>
                  <a:schemeClr val="dk1"/>
                </a:solidFill>
              </a:rPr>
              <a:t> </a:t>
            </a:r>
            <a:r>
              <a:rPr b="1" lang="en-US" sz="2000">
                <a:solidFill>
                  <a:schemeClr val="dk1"/>
                </a:solidFill>
              </a:rPr>
              <a:t>Frontend:</a:t>
            </a:r>
            <a:r>
              <a:rPr lang="en-US" sz="2000">
                <a:solidFill>
                  <a:schemeClr val="dk1"/>
                </a:solidFill>
              </a:rPr>
              <a:t> ReactJS (for user dashboard and analytics visualization)</a:t>
            </a:r>
            <a:endParaRPr sz="2000">
              <a:solidFill>
                <a:schemeClr val="dk1"/>
              </a:solidFill>
            </a:endParaRPr>
          </a:p>
          <a:p>
            <a:pPr indent="-355600" lvl="0" marL="457200" rtl="0" algn="l">
              <a:lnSpc>
                <a:spcPct val="150000"/>
              </a:lnSpc>
              <a:spcBef>
                <a:spcPts val="0"/>
              </a:spcBef>
              <a:spcAft>
                <a:spcPts val="0"/>
              </a:spcAft>
              <a:buClr>
                <a:schemeClr val="dk1"/>
              </a:buClr>
              <a:buSzPts val="2000"/>
              <a:buChar char="●"/>
            </a:pPr>
            <a:r>
              <a:rPr b="1" lang="en-US" sz="2000">
                <a:solidFill>
                  <a:schemeClr val="dk1"/>
                </a:solidFill>
              </a:rPr>
              <a:t>Backend:</a:t>
            </a:r>
            <a:r>
              <a:rPr lang="en-US" sz="2000">
                <a:solidFill>
                  <a:schemeClr val="dk1"/>
                </a:solidFill>
              </a:rPr>
              <a:t> Node.js, Python</a:t>
            </a:r>
            <a:endParaRPr sz="2000">
              <a:solidFill>
                <a:schemeClr val="dk1"/>
              </a:solidFill>
            </a:endParaRPr>
          </a:p>
          <a:p>
            <a:pPr indent="-355600" lvl="0" marL="457200" rtl="0" algn="l">
              <a:lnSpc>
                <a:spcPct val="150000"/>
              </a:lnSpc>
              <a:spcBef>
                <a:spcPts val="0"/>
              </a:spcBef>
              <a:spcAft>
                <a:spcPts val="0"/>
              </a:spcAft>
              <a:buClr>
                <a:schemeClr val="dk1"/>
              </a:buClr>
              <a:buSzPts val="2000"/>
              <a:buChar char="●"/>
            </a:pPr>
            <a:r>
              <a:rPr b="1" lang="en-US" sz="2000">
                <a:solidFill>
                  <a:schemeClr val="dk1"/>
                </a:solidFill>
              </a:rPr>
              <a:t>Security:</a:t>
            </a:r>
            <a:r>
              <a:rPr lang="en-US" sz="2000">
                <a:solidFill>
                  <a:schemeClr val="dk1"/>
                </a:solidFill>
              </a:rPr>
              <a:t> SSL/TLS Encryption</a:t>
            </a:r>
            <a:endParaRPr sz="2000">
              <a:latin typeface="Times New Roman"/>
              <a:ea typeface="Times New Roman"/>
              <a:cs typeface="Times New Roman"/>
              <a:sym typeface="Times New Roman"/>
            </a:endParaRPr>
          </a:p>
        </p:txBody>
      </p:sp>
      <p:sp>
        <p:nvSpPr>
          <p:cNvPr id="161" name="Google Shape;161;p10"/>
          <p:cNvSpPr txBox="1"/>
          <p:nvPr/>
        </p:nvSpPr>
        <p:spPr>
          <a:xfrm>
            <a:off x="6547975" y="2574100"/>
            <a:ext cx="4979100" cy="3319500"/>
          </a:xfrm>
          <a:prstGeom prst="rect">
            <a:avLst/>
          </a:prstGeom>
          <a:noFill/>
          <a:ln>
            <a:noFill/>
          </a:ln>
        </p:spPr>
        <p:txBody>
          <a:bodyPr anchorCtr="0" anchor="ctr" bIns="91425" lIns="91425" spcFirstLastPara="1" rIns="91425" wrap="square" tIns="91425">
            <a:noAutofit/>
          </a:bodyPr>
          <a:lstStyle/>
          <a:p>
            <a:pPr indent="-355600" lvl="0" marL="457200" rtl="0" algn="l">
              <a:lnSpc>
                <a:spcPct val="150000"/>
              </a:lnSpc>
              <a:spcBef>
                <a:spcPts val="1200"/>
              </a:spcBef>
              <a:spcAft>
                <a:spcPts val="0"/>
              </a:spcAft>
              <a:buSzPts val="2000"/>
              <a:buFont typeface="Times New Roman"/>
              <a:buChar char="●"/>
            </a:pPr>
            <a:r>
              <a:rPr b="1" lang="en-US" sz="2000">
                <a:solidFill>
                  <a:schemeClr val="dk1"/>
                </a:solidFill>
              </a:rPr>
              <a:t>Database:</a:t>
            </a:r>
            <a:r>
              <a:rPr lang="en-US" sz="2000">
                <a:solidFill>
                  <a:schemeClr val="dk1"/>
                </a:solidFill>
              </a:rPr>
              <a:t> MongoDB Atlas (cloud-hosted NoSQL database)</a:t>
            </a:r>
            <a:endParaRPr sz="2000">
              <a:latin typeface="Times New Roman"/>
              <a:ea typeface="Times New Roman"/>
              <a:cs typeface="Times New Roman"/>
              <a:sym typeface="Times New Roman"/>
            </a:endParaRPr>
          </a:p>
          <a:p>
            <a:pPr indent="-355600" lvl="0" marL="457200" rtl="0" algn="l">
              <a:lnSpc>
                <a:spcPct val="150000"/>
              </a:lnSpc>
              <a:spcBef>
                <a:spcPts val="0"/>
              </a:spcBef>
              <a:spcAft>
                <a:spcPts val="0"/>
              </a:spcAft>
              <a:buSzPts val="2000"/>
              <a:buFont typeface="Times New Roman"/>
              <a:buChar char="●"/>
            </a:pPr>
            <a:r>
              <a:rPr b="1" lang="en-US" sz="2000">
                <a:solidFill>
                  <a:schemeClr val="dk1"/>
                </a:solidFill>
              </a:rPr>
              <a:t>T</a:t>
            </a:r>
            <a:r>
              <a:rPr b="1" lang="en-US" sz="2000">
                <a:solidFill>
                  <a:schemeClr val="dk1"/>
                </a:solidFill>
              </a:rPr>
              <a:t>esting Tools: </a:t>
            </a:r>
            <a:r>
              <a:rPr lang="en-US" sz="2000">
                <a:solidFill>
                  <a:schemeClr val="dk1"/>
                </a:solidFill>
              </a:rPr>
              <a:t>JMeter and Locust for load testing under concurrent users.</a:t>
            </a:r>
            <a:endParaRPr sz="2000">
              <a:latin typeface="Times New Roman"/>
              <a:ea typeface="Times New Roman"/>
              <a:cs typeface="Times New Roman"/>
              <a:sym typeface="Times New Roman"/>
            </a:endParaRPr>
          </a:p>
          <a:p>
            <a:pPr indent="-355600" lvl="0" marL="457200" rtl="0" algn="l">
              <a:lnSpc>
                <a:spcPct val="150000"/>
              </a:lnSpc>
              <a:spcBef>
                <a:spcPts val="0"/>
              </a:spcBef>
              <a:spcAft>
                <a:spcPts val="0"/>
              </a:spcAft>
              <a:buSzPts val="2000"/>
              <a:buFont typeface="Times New Roman"/>
              <a:buChar char="●"/>
            </a:pPr>
            <a:r>
              <a:rPr b="1" lang="en-US" sz="2000">
                <a:solidFill>
                  <a:schemeClr val="dk1"/>
                </a:solidFill>
              </a:rPr>
              <a:t>Cloud Infrastructure:</a:t>
            </a:r>
            <a:r>
              <a:rPr lang="en-US" sz="2000">
                <a:solidFill>
                  <a:schemeClr val="dk1"/>
                </a:solidFill>
              </a:rPr>
              <a:t> Amazon Web Services (AWS)</a:t>
            </a:r>
            <a:endParaRPr sz="2000">
              <a:latin typeface="Times New Roman"/>
              <a:ea typeface="Times New Roman"/>
              <a:cs typeface="Times New Roman"/>
              <a:sym typeface="Times New Roman"/>
            </a:endParaRPr>
          </a:p>
        </p:txBody>
      </p:sp>
      <p:sp>
        <p:nvSpPr>
          <p:cNvPr id="162" name="Google Shape;162;p10"/>
          <p:cNvSpPr txBox="1"/>
          <p:nvPr/>
        </p:nvSpPr>
        <p:spPr>
          <a:xfrm>
            <a:off x="1616275" y="1809213"/>
            <a:ext cx="43722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3000">
                <a:solidFill>
                  <a:srgbClr val="AF7B51"/>
                </a:solidFill>
                <a:latin typeface="Nunito"/>
                <a:ea typeface="Nunito"/>
                <a:cs typeface="Nunito"/>
                <a:sym typeface="Nunito"/>
              </a:rPr>
              <a:t>Languages</a:t>
            </a:r>
            <a:endParaRPr sz="3000">
              <a:solidFill>
                <a:srgbClr val="AF7B51"/>
              </a:solidFill>
              <a:latin typeface="Nunito"/>
              <a:ea typeface="Nunito"/>
              <a:cs typeface="Nunito"/>
              <a:sym typeface="Nunito"/>
            </a:endParaRPr>
          </a:p>
        </p:txBody>
      </p:sp>
      <p:sp>
        <p:nvSpPr>
          <p:cNvPr id="163" name="Google Shape;163;p10"/>
          <p:cNvSpPr txBox="1"/>
          <p:nvPr/>
        </p:nvSpPr>
        <p:spPr>
          <a:xfrm>
            <a:off x="6981605" y="1809213"/>
            <a:ext cx="43722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3000">
                <a:solidFill>
                  <a:srgbClr val="AF7B51"/>
                </a:solidFill>
                <a:latin typeface="Nunito"/>
                <a:ea typeface="Nunito"/>
                <a:cs typeface="Nunito"/>
                <a:sym typeface="Nunito"/>
              </a:rPr>
              <a:t>Cloud Services</a:t>
            </a:r>
            <a:endParaRPr sz="3000">
              <a:solidFill>
                <a:srgbClr val="AF7B51"/>
              </a:solidFill>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314ad314f75_0_1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Implementation of a Cloud-Based Inventory Management System </a:t>
            </a:r>
            <a:endParaRPr b="1"/>
          </a:p>
        </p:txBody>
      </p:sp>
      <p:sp>
        <p:nvSpPr>
          <p:cNvPr id="169" name="Google Shape;169;g314ad314f75_0_1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0" name="Google Shape;170;g314ad314f75_0_15"/>
          <p:cNvSpPr txBox="1"/>
          <p:nvPr/>
        </p:nvSpPr>
        <p:spPr>
          <a:xfrm>
            <a:off x="942575" y="2574100"/>
            <a:ext cx="5292300" cy="3397800"/>
          </a:xfrm>
          <a:prstGeom prst="rect">
            <a:avLst/>
          </a:prstGeom>
          <a:noFill/>
          <a:ln>
            <a:noFill/>
          </a:ln>
        </p:spPr>
        <p:txBody>
          <a:bodyPr anchorCtr="0" anchor="ctr" bIns="91425" lIns="91425" spcFirstLastPara="1" rIns="91425" wrap="square" tIns="91425">
            <a:noAutofit/>
          </a:bodyPr>
          <a:lstStyle/>
          <a:p>
            <a:pPr indent="-330200" lvl="0" marL="457200" marR="381000" rtl="0" algn="l">
              <a:lnSpc>
                <a:spcPct val="115000"/>
              </a:lnSpc>
              <a:spcBef>
                <a:spcPts val="1200"/>
              </a:spcBef>
              <a:spcAft>
                <a:spcPts val="0"/>
              </a:spcAft>
              <a:buClr>
                <a:schemeClr val="dk1"/>
              </a:buClr>
              <a:buSzPts val="1600"/>
              <a:buChar char="●"/>
            </a:pPr>
            <a:r>
              <a:rPr b="1" lang="en-US" sz="1600">
                <a:solidFill>
                  <a:schemeClr val="dk1"/>
                </a:solidFill>
              </a:rPr>
              <a:t>1. System Requirements Gathering:</a:t>
            </a:r>
            <a:endParaRPr b="1" sz="1600">
              <a:solidFill>
                <a:schemeClr val="dk1"/>
              </a:solidFill>
            </a:endParaRPr>
          </a:p>
          <a:p>
            <a:pPr indent="-330200" lvl="1" marL="914400" marR="381000" rtl="0" algn="l">
              <a:lnSpc>
                <a:spcPct val="115000"/>
              </a:lnSpc>
              <a:spcBef>
                <a:spcPts val="0"/>
              </a:spcBef>
              <a:spcAft>
                <a:spcPts val="0"/>
              </a:spcAft>
              <a:buClr>
                <a:schemeClr val="dk1"/>
              </a:buClr>
              <a:buSzPts val="1600"/>
              <a:buChar char="○"/>
            </a:pPr>
            <a:r>
              <a:rPr lang="en-US" sz="1600">
                <a:solidFill>
                  <a:schemeClr val="dk1"/>
                </a:solidFill>
              </a:rPr>
              <a:t>Interviews and surveys to identify pain points in current inventory workflows.</a:t>
            </a:r>
            <a:endParaRPr sz="1600">
              <a:solidFill>
                <a:schemeClr val="dk1"/>
              </a:solidFill>
            </a:endParaRPr>
          </a:p>
          <a:p>
            <a:pPr indent="-330200" lvl="0" marL="457200" marR="381000" rtl="0" algn="l">
              <a:lnSpc>
                <a:spcPct val="115000"/>
              </a:lnSpc>
              <a:spcBef>
                <a:spcPts val="1000"/>
              </a:spcBef>
              <a:spcAft>
                <a:spcPts val="0"/>
              </a:spcAft>
              <a:buClr>
                <a:schemeClr val="dk1"/>
              </a:buClr>
              <a:buSzPts val="1600"/>
              <a:buChar char="●"/>
            </a:pPr>
            <a:r>
              <a:rPr b="1" lang="en-US" sz="1600">
                <a:solidFill>
                  <a:schemeClr val="dk1"/>
                </a:solidFill>
              </a:rPr>
              <a:t>2. Design Phase:</a:t>
            </a:r>
            <a:endParaRPr b="1" sz="1600">
              <a:solidFill>
                <a:schemeClr val="dk1"/>
              </a:solidFill>
            </a:endParaRPr>
          </a:p>
          <a:p>
            <a:pPr indent="-330200" lvl="1" marL="914400" marR="381000" rtl="0" algn="l">
              <a:lnSpc>
                <a:spcPct val="115000"/>
              </a:lnSpc>
              <a:spcBef>
                <a:spcPts val="0"/>
              </a:spcBef>
              <a:spcAft>
                <a:spcPts val="0"/>
              </a:spcAft>
              <a:buClr>
                <a:schemeClr val="dk1"/>
              </a:buClr>
              <a:buSzPts val="1600"/>
              <a:buChar char="○"/>
            </a:pPr>
            <a:r>
              <a:rPr lang="en-US" sz="1600">
                <a:solidFill>
                  <a:schemeClr val="dk1"/>
                </a:solidFill>
              </a:rPr>
              <a:t>UI/UX Design: Clean, intuitive interface.</a:t>
            </a:r>
            <a:endParaRPr sz="1600">
              <a:solidFill>
                <a:schemeClr val="dk1"/>
              </a:solidFill>
            </a:endParaRPr>
          </a:p>
          <a:p>
            <a:pPr indent="-330200" lvl="1" marL="914400" marR="381000" rtl="0" algn="l">
              <a:lnSpc>
                <a:spcPct val="115000"/>
              </a:lnSpc>
              <a:spcBef>
                <a:spcPts val="0"/>
              </a:spcBef>
              <a:spcAft>
                <a:spcPts val="0"/>
              </a:spcAft>
              <a:buClr>
                <a:schemeClr val="dk1"/>
              </a:buClr>
              <a:buSzPts val="1600"/>
              <a:buChar char="○"/>
            </a:pPr>
            <a:r>
              <a:rPr lang="en-US" sz="1600">
                <a:solidFill>
                  <a:schemeClr val="dk1"/>
                </a:solidFill>
              </a:rPr>
              <a:t>Database Schema: Collections for inventory, users, suppliers, orders</a:t>
            </a:r>
            <a:r>
              <a:rPr lang="en-US" sz="1600">
                <a:solidFill>
                  <a:schemeClr val="dk1"/>
                </a:solidFill>
              </a:rPr>
              <a:t>.</a:t>
            </a:r>
            <a:endParaRPr sz="1600">
              <a:solidFill>
                <a:schemeClr val="dk1"/>
              </a:solidFill>
            </a:endParaRPr>
          </a:p>
          <a:p>
            <a:pPr indent="-330200" lvl="0" marL="457200" marR="381000" rtl="0" algn="l">
              <a:lnSpc>
                <a:spcPct val="115000"/>
              </a:lnSpc>
              <a:spcBef>
                <a:spcPts val="1000"/>
              </a:spcBef>
              <a:spcAft>
                <a:spcPts val="0"/>
              </a:spcAft>
              <a:buClr>
                <a:schemeClr val="dk1"/>
              </a:buClr>
              <a:buSzPts val="1600"/>
              <a:buChar char="●"/>
            </a:pPr>
            <a:r>
              <a:rPr b="1" lang="en-US" sz="1600">
                <a:solidFill>
                  <a:schemeClr val="dk1"/>
                </a:solidFill>
              </a:rPr>
              <a:t>3. Core Feature Development:</a:t>
            </a:r>
            <a:endParaRPr b="1" sz="1600">
              <a:solidFill>
                <a:schemeClr val="dk1"/>
              </a:solidFill>
            </a:endParaRPr>
          </a:p>
          <a:p>
            <a:pPr indent="-330200" lvl="1" marL="914400" marR="381000" rtl="0" algn="l">
              <a:lnSpc>
                <a:spcPct val="115000"/>
              </a:lnSpc>
              <a:spcBef>
                <a:spcPts val="0"/>
              </a:spcBef>
              <a:spcAft>
                <a:spcPts val="0"/>
              </a:spcAft>
              <a:buClr>
                <a:schemeClr val="dk1"/>
              </a:buClr>
              <a:buSzPts val="1600"/>
              <a:buChar char="○"/>
            </a:pPr>
            <a:r>
              <a:rPr lang="en-US" sz="1600">
                <a:solidFill>
                  <a:schemeClr val="dk1"/>
                </a:solidFill>
              </a:rPr>
              <a:t>Real-time tracking, low-stock alerts, stock transfer, batch tracking.</a:t>
            </a:r>
            <a:endParaRPr b="1" sz="1600">
              <a:solidFill>
                <a:schemeClr val="dk1"/>
              </a:solidFill>
            </a:endParaRPr>
          </a:p>
        </p:txBody>
      </p:sp>
      <p:sp>
        <p:nvSpPr>
          <p:cNvPr id="171" name="Google Shape;171;g314ad314f75_0_15"/>
          <p:cNvSpPr txBox="1"/>
          <p:nvPr/>
        </p:nvSpPr>
        <p:spPr>
          <a:xfrm>
            <a:off x="6547975" y="1681625"/>
            <a:ext cx="4979100" cy="4212000"/>
          </a:xfrm>
          <a:prstGeom prst="rect">
            <a:avLst/>
          </a:prstGeom>
          <a:noFill/>
          <a:ln>
            <a:noFill/>
          </a:ln>
        </p:spPr>
        <p:txBody>
          <a:bodyPr anchorCtr="0" anchor="ctr" bIns="91425" lIns="91425" spcFirstLastPara="1" rIns="91425" wrap="square" tIns="91425">
            <a:noAutofit/>
          </a:bodyPr>
          <a:lstStyle/>
          <a:p>
            <a:pPr indent="0" lvl="0" marL="457200" rtl="0" algn="just">
              <a:lnSpc>
                <a:spcPct val="115000"/>
              </a:lnSpc>
              <a:spcBef>
                <a:spcPts val="1200"/>
              </a:spcBef>
              <a:spcAft>
                <a:spcPts val="1200"/>
              </a:spcAft>
              <a:buNone/>
            </a:pPr>
            <a:r>
              <a:t/>
            </a:r>
            <a:endParaRPr sz="1800"/>
          </a:p>
        </p:txBody>
      </p:sp>
      <p:sp>
        <p:nvSpPr>
          <p:cNvPr id="172" name="Google Shape;172;g314ad314f75_0_15"/>
          <p:cNvSpPr txBox="1"/>
          <p:nvPr/>
        </p:nvSpPr>
        <p:spPr>
          <a:xfrm>
            <a:off x="6469700" y="2477400"/>
            <a:ext cx="5151300" cy="2953200"/>
          </a:xfrm>
          <a:prstGeom prst="rect">
            <a:avLst/>
          </a:prstGeom>
          <a:noFill/>
          <a:ln>
            <a:noFill/>
          </a:ln>
        </p:spPr>
        <p:txBody>
          <a:bodyPr anchorCtr="0" anchor="t" bIns="91425" lIns="91425" spcFirstLastPara="1" rIns="91425" wrap="square" tIns="91425">
            <a:spAutoFit/>
          </a:bodyPr>
          <a:lstStyle/>
          <a:p>
            <a:pPr indent="-330200" lvl="0" marL="457200" marR="381000" rtl="0" algn="l">
              <a:lnSpc>
                <a:spcPct val="115000"/>
              </a:lnSpc>
              <a:spcBef>
                <a:spcPts val="1200"/>
              </a:spcBef>
              <a:spcAft>
                <a:spcPts val="0"/>
              </a:spcAft>
              <a:buClr>
                <a:schemeClr val="dk1"/>
              </a:buClr>
              <a:buSzPts val="1600"/>
              <a:buChar char="●"/>
            </a:pPr>
            <a:r>
              <a:rPr b="1" lang="en-US" sz="1600">
                <a:solidFill>
                  <a:schemeClr val="dk1"/>
                </a:solidFill>
              </a:rPr>
              <a:t>Integration:</a:t>
            </a:r>
            <a:endParaRPr b="1" sz="1600">
              <a:solidFill>
                <a:schemeClr val="dk1"/>
              </a:solidFill>
            </a:endParaRPr>
          </a:p>
          <a:p>
            <a:pPr indent="-330200" lvl="1" marL="914400" marR="381000" rtl="0" algn="l">
              <a:lnSpc>
                <a:spcPct val="115000"/>
              </a:lnSpc>
              <a:spcBef>
                <a:spcPts val="0"/>
              </a:spcBef>
              <a:spcAft>
                <a:spcPts val="0"/>
              </a:spcAft>
              <a:buClr>
                <a:schemeClr val="dk1"/>
              </a:buClr>
              <a:buSzPts val="1600"/>
              <a:buChar char="○"/>
            </a:pPr>
            <a:r>
              <a:rPr lang="en-US" sz="1600">
                <a:solidFill>
                  <a:schemeClr val="dk1"/>
                </a:solidFill>
              </a:rPr>
              <a:t>Developing REST APIs and integrating with external ERP and CRM platforms.</a:t>
            </a:r>
            <a:endParaRPr sz="1600">
              <a:solidFill>
                <a:schemeClr val="dk1"/>
              </a:solidFill>
            </a:endParaRPr>
          </a:p>
          <a:p>
            <a:pPr indent="-330200" lvl="0" marL="457200" marR="381000" rtl="0" algn="l">
              <a:lnSpc>
                <a:spcPct val="115000"/>
              </a:lnSpc>
              <a:spcBef>
                <a:spcPts val="1000"/>
              </a:spcBef>
              <a:spcAft>
                <a:spcPts val="0"/>
              </a:spcAft>
              <a:buClr>
                <a:schemeClr val="dk1"/>
              </a:buClr>
              <a:buSzPts val="1600"/>
              <a:buChar char="●"/>
            </a:pPr>
            <a:r>
              <a:rPr b="1" lang="en-US" sz="1600">
                <a:solidFill>
                  <a:schemeClr val="dk1"/>
                </a:solidFill>
              </a:rPr>
              <a:t>5. Testing &amp; Validation:</a:t>
            </a:r>
            <a:endParaRPr b="1" sz="1600">
              <a:solidFill>
                <a:schemeClr val="dk1"/>
              </a:solidFill>
            </a:endParaRPr>
          </a:p>
          <a:p>
            <a:pPr indent="-330200" lvl="1" marL="914400" marR="381000" rtl="0" algn="l">
              <a:lnSpc>
                <a:spcPct val="115000"/>
              </a:lnSpc>
              <a:spcBef>
                <a:spcPts val="0"/>
              </a:spcBef>
              <a:spcAft>
                <a:spcPts val="0"/>
              </a:spcAft>
              <a:buClr>
                <a:schemeClr val="dk1"/>
              </a:buClr>
              <a:buSzPts val="1600"/>
              <a:buChar char="○"/>
            </a:pPr>
            <a:r>
              <a:rPr lang="en-US" sz="1600">
                <a:solidFill>
                  <a:schemeClr val="dk1"/>
                </a:solidFill>
              </a:rPr>
              <a:t>Unit testing, system integration testing, performance and security testing.</a:t>
            </a:r>
            <a:endParaRPr sz="1600">
              <a:solidFill>
                <a:schemeClr val="dk1"/>
              </a:solidFill>
            </a:endParaRPr>
          </a:p>
          <a:p>
            <a:pPr indent="-330200" lvl="0" marL="457200" marR="381000" rtl="0" algn="l">
              <a:lnSpc>
                <a:spcPct val="115000"/>
              </a:lnSpc>
              <a:spcBef>
                <a:spcPts val="1000"/>
              </a:spcBef>
              <a:spcAft>
                <a:spcPts val="0"/>
              </a:spcAft>
              <a:buClr>
                <a:schemeClr val="dk1"/>
              </a:buClr>
              <a:buSzPts val="1600"/>
              <a:buChar char="●"/>
            </a:pPr>
            <a:r>
              <a:rPr b="1" lang="en-US" sz="1600">
                <a:solidFill>
                  <a:schemeClr val="dk1"/>
                </a:solidFill>
              </a:rPr>
              <a:t>6. Deployment &amp; Training:</a:t>
            </a:r>
            <a:endParaRPr b="1" sz="1600">
              <a:solidFill>
                <a:schemeClr val="dk1"/>
              </a:solidFill>
            </a:endParaRPr>
          </a:p>
          <a:p>
            <a:pPr indent="-330200" lvl="1" marL="914400" marR="381000" rtl="0" algn="l">
              <a:lnSpc>
                <a:spcPct val="115000"/>
              </a:lnSpc>
              <a:spcBef>
                <a:spcPts val="0"/>
              </a:spcBef>
              <a:spcAft>
                <a:spcPts val="0"/>
              </a:spcAft>
              <a:buClr>
                <a:schemeClr val="dk1"/>
              </a:buClr>
              <a:buSzPts val="1600"/>
              <a:buChar char="○"/>
            </a:pPr>
            <a:r>
              <a:rPr lang="en-US" sz="1600">
                <a:solidFill>
                  <a:schemeClr val="dk1"/>
                </a:solidFill>
              </a:rPr>
              <a:t>Hosting on AWS and training staff on system usage.</a:t>
            </a:r>
            <a:endParaRPr b="1" sz="16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2019-01-09T10:33:58Z</dcterms:created>
  <dc:creator>Branding</dc:creator>
</cp:coreProperties>
</file>