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5"/>
  </p:notesMasterIdLst>
  <p:handoutMasterIdLst>
    <p:handoutMasterId r:id="rId26"/>
  </p:handoutMasterIdLst>
  <p:sldIdLst>
    <p:sldId id="277" r:id="rId4"/>
    <p:sldId id="399" r:id="rId5"/>
    <p:sldId id="408" r:id="rId6"/>
    <p:sldId id="409" r:id="rId7"/>
    <p:sldId id="410" r:id="rId8"/>
    <p:sldId id="411" r:id="rId9"/>
    <p:sldId id="412" r:id="rId10"/>
    <p:sldId id="420" r:id="rId11"/>
    <p:sldId id="421" r:id="rId12"/>
    <p:sldId id="413" r:id="rId13"/>
    <p:sldId id="414" r:id="rId14"/>
    <p:sldId id="415" r:id="rId15"/>
    <p:sldId id="416" r:id="rId16"/>
    <p:sldId id="417" r:id="rId17"/>
    <p:sldId id="418" r:id="rId18"/>
    <p:sldId id="419" r:id="rId19"/>
    <p:sldId id="405" r:id="rId20"/>
    <p:sldId id="422" r:id="rId21"/>
    <p:sldId id="407" r:id="rId22"/>
    <p:sldId id="423" r:id="rId23"/>
    <p:sldId id="42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2" d="100"/>
          <a:sy n="82" d="100"/>
        </p:scale>
        <p:origin x="94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79076" y="1714634"/>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DevOps </a:t>
            </a:r>
            <a:endParaRPr lang="en-US" sz="2400" dirty="0">
              <a:solidFill>
                <a:srgbClr val="000000"/>
              </a:solidFill>
            </a:endParaRPr>
          </a:p>
        </p:txBody>
      </p:sp>
      <p:sp>
        <p:nvSpPr>
          <p:cNvPr id="43" name="Right Triangle 42"/>
          <p:cNvSpPr/>
          <p:nvPr/>
        </p:nvSpPr>
        <p:spPr>
          <a:xfrm rot="10800000" flipV="1">
            <a:off x="9829797" y="5259351"/>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800" b="1" dirty="0">
                <a:latin typeface="Arial Black" pitchFamily="34" charset="0"/>
              </a:rPr>
              <a:t>Develop a personalized medication recommendation system based on patient health records</a:t>
            </a:r>
            <a:endParaRPr lang="en-US" sz="28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880015" cy="1323439"/>
          </a:xfrm>
          <a:prstGeom prst="rect">
            <a:avLst/>
          </a:prstGeom>
          <a:noFill/>
        </p:spPr>
        <p:txBody>
          <a:bodyPr wrap="square" rtlCol="0">
            <a:spAutoFit/>
          </a:bodyPr>
          <a:lstStyle/>
          <a:p>
            <a:r>
              <a:rPr lang="en-US" sz="2000" b="1" dirty="0"/>
              <a:t>Submitted by: </a:t>
            </a:r>
          </a:p>
          <a:p>
            <a:r>
              <a:rPr lang="en-US" sz="2000" dirty="0"/>
              <a:t>Aaryan Maheshwari – 22BDO10001 </a:t>
            </a:r>
          </a:p>
          <a:p>
            <a:r>
              <a:rPr lang="en-US" sz="2000" dirty="0"/>
              <a:t>Chayan Gope – 22BDO10036 </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Dr. Ranjan Walia (E14288)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67ED-6542-E247-BCBD-13448B190282}"/>
              </a:ext>
            </a:extLst>
          </p:cNvPr>
          <p:cNvSpPr>
            <a:spLocks noGrp="1"/>
          </p:cNvSpPr>
          <p:nvPr>
            <p:ph type="title"/>
          </p:nvPr>
        </p:nvSpPr>
        <p:spPr/>
        <p:txBody>
          <a:bodyPr/>
          <a:lstStyle/>
          <a:p>
            <a:r>
              <a:rPr lang="en-US" b="1" dirty="0"/>
              <a:t>Results and Outputs</a:t>
            </a:r>
            <a:endParaRPr lang="en-IN" b="1" dirty="0"/>
          </a:p>
        </p:txBody>
      </p:sp>
      <p:sp>
        <p:nvSpPr>
          <p:cNvPr id="5" name="Slide Number Placeholder 4">
            <a:extLst>
              <a:ext uri="{FF2B5EF4-FFF2-40B4-BE49-F238E27FC236}">
                <a16:creationId xmlns:a16="http://schemas.microsoft.com/office/drawing/2014/main" id="{EEE7ED12-C561-7742-6A63-1D576351F509}"/>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6" name="Content Placeholder 5">
            <a:extLst>
              <a:ext uri="{FF2B5EF4-FFF2-40B4-BE49-F238E27FC236}">
                <a16:creationId xmlns:a16="http://schemas.microsoft.com/office/drawing/2014/main" id="{67F8A066-7722-9F48-C2D6-31FCEA39B443}"/>
              </a:ext>
            </a:extLst>
          </p:cNvPr>
          <p:cNvPicPr>
            <a:picLocks noGrp="1" noChangeAspect="1"/>
          </p:cNvPicPr>
          <p:nvPr>
            <p:ph sz="half" idx="1"/>
          </p:nvPr>
        </p:nvPicPr>
        <p:blipFill>
          <a:blip r:embed="rId2"/>
          <a:stretch>
            <a:fillRect/>
          </a:stretch>
        </p:blipFill>
        <p:spPr>
          <a:xfrm>
            <a:off x="838200" y="2833476"/>
            <a:ext cx="5181600" cy="2335635"/>
          </a:xfrm>
          <a:prstGeom prst="rect">
            <a:avLst/>
          </a:prstGeom>
        </p:spPr>
      </p:pic>
      <p:pic>
        <p:nvPicPr>
          <p:cNvPr id="7" name="Content Placeholder 6">
            <a:extLst>
              <a:ext uri="{FF2B5EF4-FFF2-40B4-BE49-F238E27FC236}">
                <a16:creationId xmlns:a16="http://schemas.microsoft.com/office/drawing/2014/main" id="{F3D9DA63-CF61-8292-DB81-F8808C591FE2}"/>
              </a:ext>
            </a:extLst>
          </p:cNvPr>
          <p:cNvPicPr>
            <a:picLocks noGrp="1" noChangeAspect="1"/>
          </p:cNvPicPr>
          <p:nvPr>
            <p:ph sz="half" idx="2"/>
          </p:nvPr>
        </p:nvPicPr>
        <p:blipFill>
          <a:blip r:embed="rId3"/>
          <a:stretch>
            <a:fillRect/>
          </a:stretch>
        </p:blipFill>
        <p:spPr>
          <a:xfrm>
            <a:off x="6172200" y="2832126"/>
            <a:ext cx="5181600" cy="2338335"/>
          </a:xfrm>
          <a:prstGeom prst="rect">
            <a:avLst/>
          </a:prstGeom>
        </p:spPr>
      </p:pic>
    </p:spTree>
    <p:extLst>
      <p:ext uri="{BB962C8B-B14F-4D97-AF65-F5344CB8AC3E}">
        <p14:creationId xmlns:p14="http://schemas.microsoft.com/office/powerpoint/2010/main" val="3321452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67ED-6542-E247-BCBD-13448B190282}"/>
              </a:ext>
            </a:extLst>
          </p:cNvPr>
          <p:cNvSpPr>
            <a:spLocks noGrp="1"/>
          </p:cNvSpPr>
          <p:nvPr>
            <p:ph type="title"/>
          </p:nvPr>
        </p:nvSpPr>
        <p:spPr/>
        <p:txBody>
          <a:bodyPr/>
          <a:lstStyle/>
          <a:p>
            <a:r>
              <a:rPr lang="en-US" b="1" dirty="0"/>
              <a:t>Results and Outputs</a:t>
            </a:r>
            <a:endParaRPr lang="en-IN" b="1" dirty="0"/>
          </a:p>
        </p:txBody>
      </p:sp>
      <p:sp>
        <p:nvSpPr>
          <p:cNvPr id="5" name="Slide Number Placeholder 4">
            <a:extLst>
              <a:ext uri="{FF2B5EF4-FFF2-40B4-BE49-F238E27FC236}">
                <a16:creationId xmlns:a16="http://schemas.microsoft.com/office/drawing/2014/main" id="{EEE7ED12-C561-7742-6A63-1D576351F509}"/>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8" name="Content Placeholder 7">
            <a:extLst>
              <a:ext uri="{FF2B5EF4-FFF2-40B4-BE49-F238E27FC236}">
                <a16:creationId xmlns:a16="http://schemas.microsoft.com/office/drawing/2014/main" id="{6C6E9159-D220-0625-A73F-CA4219E09210}"/>
              </a:ext>
            </a:extLst>
          </p:cNvPr>
          <p:cNvPicPr>
            <a:picLocks noGrp="1" noChangeAspect="1"/>
          </p:cNvPicPr>
          <p:nvPr>
            <p:ph sz="half" idx="1"/>
          </p:nvPr>
        </p:nvPicPr>
        <p:blipFill>
          <a:blip r:embed="rId2"/>
          <a:stretch>
            <a:fillRect/>
          </a:stretch>
        </p:blipFill>
        <p:spPr>
          <a:xfrm>
            <a:off x="838200" y="2822676"/>
            <a:ext cx="5181600" cy="2357236"/>
          </a:xfrm>
          <a:prstGeom prst="rect">
            <a:avLst/>
          </a:prstGeom>
        </p:spPr>
      </p:pic>
      <p:pic>
        <p:nvPicPr>
          <p:cNvPr id="11" name="Content Placeholder 10">
            <a:extLst>
              <a:ext uri="{FF2B5EF4-FFF2-40B4-BE49-F238E27FC236}">
                <a16:creationId xmlns:a16="http://schemas.microsoft.com/office/drawing/2014/main" id="{3F6C30BE-620F-D9CA-3097-762546295DC8}"/>
              </a:ext>
            </a:extLst>
          </p:cNvPr>
          <p:cNvPicPr>
            <a:picLocks noGrp="1" noChangeAspect="1"/>
          </p:cNvPicPr>
          <p:nvPr>
            <p:ph sz="half" idx="2"/>
          </p:nvPr>
        </p:nvPicPr>
        <p:blipFill>
          <a:blip r:embed="rId3"/>
          <a:stretch>
            <a:fillRect/>
          </a:stretch>
        </p:blipFill>
        <p:spPr>
          <a:xfrm>
            <a:off x="6172200" y="2833476"/>
            <a:ext cx="5181600" cy="2335635"/>
          </a:xfrm>
          <a:prstGeom prst="rect">
            <a:avLst/>
          </a:prstGeom>
        </p:spPr>
      </p:pic>
    </p:spTree>
    <p:extLst>
      <p:ext uri="{BB962C8B-B14F-4D97-AF65-F5344CB8AC3E}">
        <p14:creationId xmlns:p14="http://schemas.microsoft.com/office/powerpoint/2010/main" val="114897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67ED-6542-E247-BCBD-13448B190282}"/>
              </a:ext>
            </a:extLst>
          </p:cNvPr>
          <p:cNvSpPr>
            <a:spLocks noGrp="1"/>
          </p:cNvSpPr>
          <p:nvPr>
            <p:ph type="title"/>
          </p:nvPr>
        </p:nvSpPr>
        <p:spPr/>
        <p:txBody>
          <a:bodyPr/>
          <a:lstStyle/>
          <a:p>
            <a:r>
              <a:rPr lang="en-US" b="1" dirty="0"/>
              <a:t>Results and Outputs</a:t>
            </a:r>
            <a:endParaRPr lang="en-IN" b="1" dirty="0"/>
          </a:p>
        </p:txBody>
      </p:sp>
      <p:sp>
        <p:nvSpPr>
          <p:cNvPr id="5" name="Slide Number Placeholder 4">
            <a:extLst>
              <a:ext uri="{FF2B5EF4-FFF2-40B4-BE49-F238E27FC236}">
                <a16:creationId xmlns:a16="http://schemas.microsoft.com/office/drawing/2014/main" id="{EEE7ED12-C561-7742-6A63-1D576351F509}"/>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6" name="Content Placeholder 5">
            <a:extLst>
              <a:ext uri="{FF2B5EF4-FFF2-40B4-BE49-F238E27FC236}">
                <a16:creationId xmlns:a16="http://schemas.microsoft.com/office/drawing/2014/main" id="{F986F5D8-5FB7-7537-04E5-676C67A580D6}"/>
              </a:ext>
            </a:extLst>
          </p:cNvPr>
          <p:cNvPicPr>
            <a:picLocks noGrp="1" noChangeAspect="1"/>
          </p:cNvPicPr>
          <p:nvPr>
            <p:ph sz="half" idx="1"/>
          </p:nvPr>
        </p:nvPicPr>
        <p:blipFill>
          <a:blip r:embed="rId2"/>
          <a:stretch>
            <a:fillRect/>
          </a:stretch>
        </p:blipFill>
        <p:spPr>
          <a:xfrm>
            <a:off x="838200" y="2825376"/>
            <a:ext cx="5181600" cy="2351836"/>
          </a:xfrm>
          <a:prstGeom prst="rect">
            <a:avLst/>
          </a:prstGeom>
        </p:spPr>
      </p:pic>
      <p:pic>
        <p:nvPicPr>
          <p:cNvPr id="10" name="Content Placeholder 9">
            <a:extLst>
              <a:ext uri="{FF2B5EF4-FFF2-40B4-BE49-F238E27FC236}">
                <a16:creationId xmlns:a16="http://schemas.microsoft.com/office/drawing/2014/main" id="{E9ECF330-1B43-7ACB-6FF7-D674B1E3E111}"/>
              </a:ext>
            </a:extLst>
          </p:cNvPr>
          <p:cNvPicPr>
            <a:picLocks noGrp="1" noChangeAspect="1"/>
          </p:cNvPicPr>
          <p:nvPr>
            <p:ph sz="half" idx="2"/>
          </p:nvPr>
        </p:nvPicPr>
        <p:blipFill>
          <a:blip r:embed="rId3"/>
          <a:stretch>
            <a:fillRect/>
          </a:stretch>
        </p:blipFill>
        <p:spPr>
          <a:xfrm>
            <a:off x="6172200" y="2836177"/>
            <a:ext cx="5181600" cy="2330234"/>
          </a:xfrm>
          <a:prstGeom prst="rect">
            <a:avLst/>
          </a:prstGeom>
        </p:spPr>
      </p:pic>
    </p:spTree>
    <p:extLst>
      <p:ext uri="{BB962C8B-B14F-4D97-AF65-F5344CB8AC3E}">
        <p14:creationId xmlns:p14="http://schemas.microsoft.com/office/powerpoint/2010/main" val="1518117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67ED-6542-E247-BCBD-13448B190282}"/>
              </a:ext>
            </a:extLst>
          </p:cNvPr>
          <p:cNvSpPr>
            <a:spLocks noGrp="1"/>
          </p:cNvSpPr>
          <p:nvPr>
            <p:ph type="title"/>
          </p:nvPr>
        </p:nvSpPr>
        <p:spPr/>
        <p:txBody>
          <a:bodyPr/>
          <a:lstStyle/>
          <a:p>
            <a:r>
              <a:rPr lang="en-US" b="1" dirty="0"/>
              <a:t>Results and Outputs</a:t>
            </a:r>
            <a:endParaRPr lang="en-IN" b="1" dirty="0"/>
          </a:p>
        </p:txBody>
      </p:sp>
      <p:sp>
        <p:nvSpPr>
          <p:cNvPr id="5" name="Slide Number Placeholder 4">
            <a:extLst>
              <a:ext uri="{FF2B5EF4-FFF2-40B4-BE49-F238E27FC236}">
                <a16:creationId xmlns:a16="http://schemas.microsoft.com/office/drawing/2014/main" id="{EEE7ED12-C561-7742-6A63-1D576351F509}"/>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7" name="Content Placeholder 6">
            <a:extLst>
              <a:ext uri="{FF2B5EF4-FFF2-40B4-BE49-F238E27FC236}">
                <a16:creationId xmlns:a16="http://schemas.microsoft.com/office/drawing/2014/main" id="{51ED05A0-DA6A-AED7-8ACF-0EB6504767F4}"/>
              </a:ext>
            </a:extLst>
          </p:cNvPr>
          <p:cNvPicPr>
            <a:picLocks noGrp="1" noChangeAspect="1"/>
          </p:cNvPicPr>
          <p:nvPr>
            <p:ph sz="half" idx="1"/>
          </p:nvPr>
        </p:nvPicPr>
        <p:blipFill>
          <a:blip r:embed="rId2"/>
          <a:stretch>
            <a:fillRect/>
          </a:stretch>
        </p:blipFill>
        <p:spPr>
          <a:xfrm>
            <a:off x="838200" y="2819976"/>
            <a:ext cx="5181600" cy="2362636"/>
          </a:xfrm>
          <a:prstGeom prst="rect">
            <a:avLst/>
          </a:prstGeom>
        </p:spPr>
      </p:pic>
      <p:pic>
        <p:nvPicPr>
          <p:cNvPr id="11" name="Content Placeholder 10">
            <a:extLst>
              <a:ext uri="{FF2B5EF4-FFF2-40B4-BE49-F238E27FC236}">
                <a16:creationId xmlns:a16="http://schemas.microsoft.com/office/drawing/2014/main" id="{F4437998-9C32-F5C8-67F0-DBCFFE72A701}"/>
              </a:ext>
            </a:extLst>
          </p:cNvPr>
          <p:cNvPicPr>
            <a:picLocks noGrp="1" noChangeAspect="1"/>
          </p:cNvPicPr>
          <p:nvPr>
            <p:ph sz="half" idx="2"/>
          </p:nvPr>
        </p:nvPicPr>
        <p:blipFill>
          <a:blip r:embed="rId3"/>
          <a:stretch>
            <a:fillRect/>
          </a:stretch>
        </p:blipFill>
        <p:spPr>
          <a:xfrm>
            <a:off x="6172200" y="2833476"/>
            <a:ext cx="5181600" cy="2335635"/>
          </a:xfrm>
          <a:prstGeom prst="rect">
            <a:avLst/>
          </a:prstGeom>
        </p:spPr>
      </p:pic>
    </p:spTree>
    <p:extLst>
      <p:ext uri="{BB962C8B-B14F-4D97-AF65-F5344CB8AC3E}">
        <p14:creationId xmlns:p14="http://schemas.microsoft.com/office/powerpoint/2010/main" val="366970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67ED-6542-E247-BCBD-13448B190282}"/>
              </a:ext>
            </a:extLst>
          </p:cNvPr>
          <p:cNvSpPr>
            <a:spLocks noGrp="1"/>
          </p:cNvSpPr>
          <p:nvPr>
            <p:ph type="title"/>
          </p:nvPr>
        </p:nvSpPr>
        <p:spPr/>
        <p:txBody>
          <a:bodyPr/>
          <a:lstStyle/>
          <a:p>
            <a:r>
              <a:rPr lang="en-US" b="1" dirty="0"/>
              <a:t>Results and Outputs</a:t>
            </a:r>
            <a:endParaRPr lang="en-IN" b="1" dirty="0"/>
          </a:p>
        </p:txBody>
      </p:sp>
      <p:sp>
        <p:nvSpPr>
          <p:cNvPr id="5" name="Slide Number Placeholder 4">
            <a:extLst>
              <a:ext uri="{FF2B5EF4-FFF2-40B4-BE49-F238E27FC236}">
                <a16:creationId xmlns:a16="http://schemas.microsoft.com/office/drawing/2014/main" id="{EEE7ED12-C561-7742-6A63-1D576351F509}"/>
              </a:ext>
            </a:extLst>
          </p:cNvPr>
          <p:cNvSpPr>
            <a:spLocks noGrp="1"/>
          </p:cNvSpPr>
          <p:nvPr>
            <p:ph type="sldNum" sz="quarter" idx="12"/>
          </p:nvPr>
        </p:nvSpPr>
        <p:spPr/>
        <p:txBody>
          <a:bodyPr/>
          <a:lstStyle/>
          <a:p>
            <a:fld id="{BDCDBBEF-AA6C-4BA6-85B2-A17D7F280E38}" type="slidenum">
              <a:rPr lang="en-US" smtClean="0"/>
              <a:pPr/>
              <a:t>14</a:t>
            </a:fld>
            <a:endParaRPr lang="en-US"/>
          </a:p>
        </p:txBody>
      </p:sp>
      <p:pic>
        <p:nvPicPr>
          <p:cNvPr id="6" name="Content Placeholder 5">
            <a:extLst>
              <a:ext uri="{FF2B5EF4-FFF2-40B4-BE49-F238E27FC236}">
                <a16:creationId xmlns:a16="http://schemas.microsoft.com/office/drawing/2014/main" id="{D0211C4B-17BC-94A8-8EB3-599A7B9D0BDD}"/>
              </a:ext>
            </a:extLst>
          </p:cNvPr>
          <p:cNvPicPr>
            <a:picLocks noGrp="1" noChangeAspect="1"/>
          </p:cNvPicPr>
          <p:nvPr>
            <p:ph sz="half" idx="1"/>
          </p:nvPr>
        </p:nvPicPr>
        <p:blipFill>
          <a:blip r:embed="rId2"/>
          <a:stretch>
            <a:fillRect/>
          </a:stretch>
        </p:blipFill>
        <p:spPr>
          <a:xfrm>
            <a:off x="838200" y="2819976"/>
            <a:ext cx="5181600" cy="2362636"/>
          </a:xfrm>
          <a:prstGeom prst="rect">
            <a:avLst/>
          </a:prstGeom>
        </p:spPr>
      </p:pic>
      <p:pic>
        <p:nvPicPr>
          <p:cNvPr id="10" name="Content Placeholder 9">
            <a:extLst>
              <a:ext uri="{FF2B5EF4-FFF2-40B4-BE49-F238E27FC236}">
                <a16:creationId xmlns:a16="http://schemas.microsoft.com/office/drawing/2014/main" id="{CF4E74DF-01B0-6C82-5CC9-97A755AA18BB}"/>
              </a:ext>
            </a:extLst>
          </p:cNvPr>
          <p:cNvPicPr>
            <a:picLocks noGrp="1" noChangeAspect="1"/>
          </p:cNvPicPr>
          <p:nvPr>
            <p:ph sz="half" idx="2"/>
          </p:nvPr>
        </p:nvPicPr>
        <p:blipFill>
          <a:blip r:embed="rId3"/>
          <a:stretch>
            <a:fillRect/>
          </a:stretch>
        </p:blipFill>
        <p:spPr>
          <a:xfrm>
            <a:off x="6172200" y="2830776"/>
            <a:ext cx="5181600" cy="2341035"/>
          </a:xfrm>
          <a:prstGeom prst="rect">
            <a:avLst/>
          </a:prstGeom>
        </p:spPr>
      </p:pic>
    </p:spTree>
    <p:extLst>
      <p:ext uri="{BB962C8B-B14F-4D97-AF65-F5344CB8AC3E}">
        <p14:creationId xmlns:p14="http://schemas.microsoft.com/office/powerpoint/2010/main" val="2685208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67ED-6542-E247-BCBD-13448B190282}"/>
              </a:ext>
            </a:extLst>
          </p:cNvPr>
          <p:cNvSpPr>
            <a:spLocks noGrp="1"/>
          </p:cNvSpPr>
          <p:nvPr>
            <p:ph type="title"/>
          </p:nvPr>
        </p:nvSpPr>
        <p:spPr/>
        <p:txBody>
          <a:bodyPr/>
          <a:lstStyle/>
          <a:p>
            <a:r>
              <a:rPr lang="en-US" b="1" dirty="0"/>
              <a:t>Results and Outputs</a:t>
            </a:r>
            <a:endParaRPr lang="en-IN" b="1" dirty="0"/>
          </a:p>
        </p:txBody>
      </p:sp>
      <p:sp>
        <p:nvSpPr>
          <p:cNvPr id="5" name="Slide Number Placeholder 4">
            <a:extLst>
              <a:ext uri="{FF2B5EF4-FFF2-40B4-BE49-F238E27FC236}">
                <a16:creationId xmlns:a16="http://schemas.microsoft.com/office/drawing/2014/main" id="{EEE7ED12-C561-7742-6A63-1D576351F509}"/>
              </a:ext>
            </a:extLst>
          </p:cNvPr>
          <p:cNvSpPr>
            <a:spLocks noGrp="1"/>
          </p:cNvSpPr>
          <p:nvPr>
            <p:ph type="sldNum" sz="quarter" idx="12"/>
          </p:nvPr>
        </p:nvSpPr>
        <p:spPr/>
        <p:txBody>
          <a:bodyPr/>
          <a:lstStyle/>
          <a:p>
            <a:fld id="{BDCDBBEF-AA6C-4BA6-85B2-A17D7F280E38}" type="slidenum">
              <a:rPr lang="en-US" smtClean="0"/>
              <a:pPr/>
              <a:t>15</a:t>
            </a:fld>
            <a:endParaRPr lang="en-US"/>
          </a:p>
        </p:txBody>
      </p:sp>
      <p:pic>
        <p:nvPicPr>
          <p:cNvPr id="7" name="Content Placeholder 6">
            <a:extLst>
              <a:ext uri="{FF2B5EF4-FFF2-40B4-BE49-F238E27FC236}">
                <a16:creationId xmlns:a16="http://schemas.microsoft.com/office/drawing/2014/main" id="{8E252150-57AA-3848-FC05-2A8FF1AA8E2B}"/>
              </a:ext>
            </a:extLst>
          </p:cNvPr>
          <p:cNvPicPr>
            <a:picLocks noGrp="1" noChangeAspect="1"/>
          </p:cNvPicPr>
          <p:nvPr>
            <p:ph sz="half" idx="1"/>
          </p:nvPr>
        </p:nvPicPr>
        <p:blipFill>
          <a:blip r:embed="rId2"/>
          <a:stretch>
            <a:fillRect/>
          </a:stretch>
        </p:blipFill>
        <p:spPr>
          <a:xfrm>
            <a:off x="838200" y="2825376"/>
            <a:ext cx="5181600" cy="2351836"/>
          </a:xfrm>
          <a:prstGeom prst="rect">
            <a:avLst/>
          </a:prstGeom>
        </p:spPr>
      </p:pic>
      <p:pic>
        <p:nvPicPr>
          <p:cNvPr id="11" name="Content Placeholder 10">
            <a:extLst>
              <a:ext uri="{FF2B5EF4-FFF2-40B4-BE49-F238E27FC236}">
                <a16:creationId xmlns:a16="http://schemas.microsoft.com/office/drawing/2014/main" id="{F4B2089E-BD4E-F571-F87A-785219D8693F}"/>
              </a:ext>
            </a:extLst>
          </p:cNvPr>
          <p:cNvPicPr>
            <a:picLocks noGrp="1" noChangeAspect="1"/>
          </p:cNvPicPr>
          <p:nvPr>
            <p:ph sz="half" idx="2"/>
          </p:nvPr>
        </p:nvPicPr>
        <p:blipFill>
          <a:blip r:embed="rId3"/>
          <a:stretch>
            <a:fillRect/>
          </a:stretch>
        </p:blipFill>
        <p:spPr>
          <a:xfrm>
            <a:off x="6172200" y="2836177"/>
            <a:ext cx="5181600" cy="2330234"/>
          </a:xfrm>
          <a:prstGeom prst="rect">
            <a:avLst/>
          </a:prstGeom>
        </p:spPr>
      </p:pic>
    </p:spTree>
    <p:extLst>
      <p:ext uri="{BB962C8B-B14F-4D97-AF65-F5344CB8AC3E}">
        <p14:creationId xmlns:p14="http://schemas.microsoft.com/office/powerpoint/2010/main" val="4287290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67ED-6542-E247-BCBD-13448B190282}"/>
              </a:ext>
            </a:extLst>
          </p:cNvPr>
          <p:cNvSpPr>
            <a:spLocks noGrp="1"/>
          </p:cNvSpPr>
          <p:nvPr>
            <p:ph type="title"/>
          </p:nvPr>
        </p:nvSpPr>
        <p:spPr/>
        <p:txBody>
          <a:bodyPr/>
          <a:lstStyle/>
          <a:p>
            <a:r>
              <a:rPr lang="en-US" b="1" dirty="0"/>
              <a:t>Results and Outputs</a:t>
            </a:r>
            <a:endParaRPr lang="en-IN" b="1" dirty="0"/>
          </a:p>
        </p:txBody>
      </p:sp>
      <p:sp>
        <p:nvSpPr>
          <p:cNvPr id="5" name="Slide Number Placeholder 4">
            <a:extLst>
              <a:ext uri="{FF2B5EF4-FFF2-40B4-BE49-F238E27FC236}">
                <a16:creationId xmlns:a16="http://schemas.microsoft.com/office/drawing/2014/main" id="{EEE7ED12-C561-7742-6A63-1D576351F509}"/>
              </a:ext>
            </a:extLst>
          </p:cNvPr>
          <p:cNvSpPr>
            <a:spLocks noGrp="1"/>
          </p:cNvSpPr>
          <p:nvPr>
            <p:ph type="sldNum" sz="quarter" idx="12"/>
          </p:nvPr>
        </p:nvSpPr>
        <p:spPr/>
        <p:txBody>
          <a:bodyPr/>
          <a:lstStyle/>
          <a:p>
            <a:fld id="{BDCDBBEF-AA6C-4BA6-85B2-A17D7F280E38}" type="slidenum">
              <a:rPr lang="en-US" smtClean="0"/>
              <a:pPr/>
              <a:t>16</a:t>
            </a:fld>
            <a:endParaRPr lang="en-US"/>
          </a:p>
        </p:txBody>
      </p:sp>
      <p:pic>
        <p:nvPicPr>
          <p:cNvPr id="6" name="Content Placeholder 5">
            <a:extLst>
              <a:ext uri="{FF2B5EF4-FFF2-40B4-BE49-F238E27FC236}">
                <a16:creationId xmlns:a16="http://schemas.microsoft.com/office/drawing/2014/main" id="{161E3BA7-C8EA-2786-99D7-5FBCF4BE98D3}"/>
              </a:ext>
            </a:extLst>
          </p:cNvPr>
          <p:cNvPicPr>
            <a:picLocks noGrp="1" noChangeAspect="1"/>
          </p:cNvPicPr>
          <p:nvPr>
            <p:ph sz="half" idx="1"/>
          </p:nvPr>
        </p:nvPicPr>
        <p:blipFill>
          <a:blip r:embed="rId2"/>
          <a:stretch>
            <a:fillRect/>
          </a:stretch>
        </p:blipFill>
        <p:spPr>
          <a:xfrm>
            <a:off x="838200" y="2833476"/>
            <a:ext cx="5181600" cy="2335635"/>
          </a:xfrm>
          <a:prstGeom prst="rect">
            <a:avLst/>
          </a:prstGeom>
        </p:spPr>
      </p:pic>
      <p:pic>
        <p:nvPicPr>
          <p:cNvPr id="10" name="Content Placeholder 9">
            <a:extLst>
              <a:ext uri="{FF2B5EF4-FFF2-40B4-BE49-F238E27FC236}">
                <a16:creationId xmlns:a16="http://schemas.microsoft.com/office/drawing/2014/main" id="{4457FC08-D4FE-09D5-1BBF-44BE95F9ECB6}"/>
              </a:ext>
            </a:extLst>
          </p:cNvPr>
          <p:cNvPicPr>
            <a:picLocks noGrp="1" noChangeAspect="1"/>
          </p:cNvPicPr>
          <p:nvPr>
            <p:ph sz="half" idx="2"/>
          </p:nvPr>
        </p:nvPicPr>
        <p:blipFill>
          <a:blip r:embed="rId3"/>
          <a:stretch>
            <a:fillRect/>
          </a:stretch>
        </p:blipFill>
        <p:spPr>
          <a:xfrm>
            <a:off x="6172200" y="2829426"/>
            <a:ext cx="5181600" cy="2343735"/>
          </a:xfrm>
          <a:prstGeom prst="rect">
            <a:avLst/>
          </a:prstGeom>
        </p:spPr>
      </p:pic>
    </p:spTree>
    <p:extLst>
      <p:ext uri="{BB962C8B-B14F-4D97-AF65-F5344CB8AC3E}">
        <p14:creationId xmlns:p14="http://schemas.microsoft.com/office/powerpoint/2010/main" val="2988114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lstStyle/>
          <a:p>
            <a:pPr marL="0" indent="0" algn="just">
              <a:buNone/>
            </a:pPr>
            <a:r>
              <a:rPr lang="en-US" dirty="0"/>
              <a:t>The proposed personalized medication recommendation system offers a promising approach to enhance patient care and treatment outcomes by leveraging patient health records and advanced machine learning techniques. By generating tailored medication regimens based on individual patient profiles, the system has the potential to revolutionize medication management practices and improve patient adherence, safety, and efficacy. However, further research and validation are needed to ensure the reliability, scalability, and ethical integrity of the system in real-world clinical settings.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880465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2F226-76ED-4536-9A66-EC9E77F65B0B}"/>
              </a:ext>
            </a:extLst>
          </p:cNvPr>
          <p:cNvSpPr>
            <a:spLocks noGrp="1"/>
          </p:cNvSpPr>
          <p:nvPr>
            <p:ph type="title"/>
          </p:nvPr>
        </p:nvSpPr>
        <p:spPr/>
        <p:txBody>
          <a:bodyPr/>
          <a:lstStyle/>
          <a:p>
            <a:r>
              <a:rPr lang="en-US" b="1" dirty="0"/>
              <a:t>Future Scope</a:t>
            </a:r>
            <a:endParaRPr lang="en-IN" b="1" dirty="0"/>
          </a:p>
        </p:txBody>
      </p:sp>
      <p:sp>
        <p:nvSpPr>
          <p:cNvPr id="3" name="Content Placeholder 2">
            <a:extLst>
              <a:ext uri="{FF2B5EF4-FFF2-40B4-BE49-F238E27FC236}">
                <a16:creationId xmlns:a16="http://schemas.microsoft.com/office/drawing/2014/main" id="{E9B2F006-04C6-EA9C-835E-5BDC631E0790}"/>
              </a:ext>
            </a:extLst>
          </p:cNvPr>
          <p:cNvSpPr>
            <a:spLocks noGrp="1"/>
          </p:cNvSpPr>
          <p:nvPr>
            <p:ph sz="half" idx="1"/>
          </p:nvPr>
        </p:nvSpPr>
        <p:spPr/>
        <p:txBody>
          <a:bodyPr>
            <a:normAutofit fontScale="77500" lnSpcReduction="20000"/>
          </a:bodyPr>
          <a:lstStyle/>
          <a:p>
            <a:pPr marL="0" indent="0" algn="just">
              <a:buNone/>
            </a:pPr>
            <a:r>
              <a:rPr lang="en-US" dirty="0"/>
              <a:t>Looking ahead, our project holds promise for several avenues of advancement in personalized medication recommendation systems. Expanding beyond patient health records, integrating real-time patient monitoring, and conducting rigorous validation studies are key areas for further exploration. Additionally, addressing ethical considerations remains essential for fostering trust and acceptance. By prioritizing these aspects, we aim to develop a robust, adaptable system that revolutionizes medication management and enhances patient outcomes across diverse clinical settings.</a:t>
            </a:r>
            <a:endParaRPr lang="en-IN" dirty="0"/>
          </a:p>
        </p:txBody>
      </p:sp>
      <p:sp>
        <p:nvSpPr>
          <p:cNvPr id="5" name="Slide Number Placeholder 4">
            <a:extLst>
              <a:ext uri="{FF2B5EF4-FFF2-40B4-BE49-F238E27FC236}">
                <a16:creationId xmlns:a16="http://schemas.microsoft.com/office/drawing/2014/main" id="{746E5BC0-D8A1-0820-EBD7-7155F5ABB791}"/>
              </a:ext>
            </a:extLst>
          </p:cNvPr>
          <p:cNvSpPr>
            <a:spLocks noGrp="1"/>
          </p:cNvSpPr>
          <p:nvPr>
            <p:ph type="sldNum" sz="quarter" idx="12"/>
          </p:nvPr>
        </p:nvSpPr>
        <p:spPr/>
        <p:txBody>
          <a:bodyPr/>
          <a:lstStyle/>
          <a:p>
            <a:fld id="{BDCDBBEF-AA6C-4BA6-85B2-A17D7F280E38}" type="slidenum">
              <a:rPr lang="en-US" smtClean="0"/>
              <a:pPr/>
              <a:t>18</a:t>
            </a:fld>
            <a:endParaRPr lang="en-US"/>
          </a:p>
        </p:txBody>
      </p:sp>
      <p:pic>
        <p:nvPicPr>
          <p:cNvPr id="7170" name="Picture 2" descr="Healthcare Sector - Overview, Industry Groups, How To Invest">
            <a:extLst>
              <a:ext uri="{FF2B5EF4-FFF2-40B4-BE49-F238E27FC236}">
                <a16:creationId xmlns:a16="http://schemas.microsoft.com/office/drawing/2014/main" id="{753042B3-143A-8EEB-A0C1-86432B319CF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694753"/>
            <a:ext cx="5181600" cy="3456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537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idx="1"/>
          </p:nvPr>
        </p:nvSpPr>
        <p:spPr>
          <a:xfrm>
            <a:off x="838200" y="1825625"/>
            <a:ext cx="10515600" cy="4444546"/>
          </a:xfrm>
        </p:spPr>
        <p:txBody>
          <a:bodyPr>
            <a:normAutofit lnSpcReduction="10000"/>
          </a:bodyPr>
          <a:lstStyle/>
          <a:p>
            <a:r>
              <a:rPr lang="en-IN" sz="2000" dirty="0">
                <a:latin typeface="Times New Roman" panose="02020603050405020304" pitchFamily="18" charset="0"/>
                <a:cs typeface="Times New Roman" panose="02020603050405020304" pitchFamily="18" charset="0"/>
              </a:rPr>
              <a:t>[1] Chaitanya Krishna </a:t>
            </a:r>
            <a:r>
              <a:rPr lang="en-IN" sz="2000" dirty="0" err="1">
                <a:latin typeface="Times New Roman" panose="02020603050405020304" pitchFamily="18" charset="0"/>
                <a:cs typeface="Times New Roman" panose="02020603050405020304" pitchFamily="18" charset="0"/>
              </a:rPr>
              <a:t>Suryadevara</a:t>
            </a:r>
            <a:r>
              <a:rPr lang="en-IN" sz="2000" dirty="0">
                <a:latin typeface="Times New Roman" panose="02020603050405020304" pitchFamily="18" charset="0"/>
                <a:cs typeface="Times New Roman" panose="02020603050405020304" pitchFamily="18" charset="0"/>
              </a:rPr>
              <a:t> (2021). " TOWARDS PERSONALIZED HEALTHCARE - AN INTELLIGENT MEDICATION RECOMMENDATION SYSTEM" International Engineering Journal for Research &amp; Development 2021. </a:t>
            </a:r>
          </a:p>
          <a:p>
            <a:r>
              <a:rPr lang="en-IN" sz="2000" dirty="0">
                <a:latin typeface="Times New Roman" panose="02020603050405020304" pitchFamily="18" charset="0"/>
                <a:cs typeface="Times New Roman" panose="02020603050405020304" pitchFamily="18" charset="0"/>
              </a:rPr>
              <a:t>[2] Warin, K., </a:t>
            </a:r>
            <a:r>
              <a:rPr lang="en-IN" sz="2000" dirty="0" err="1">
                <a:latin typeface="Times New Roman" panose="02020603050405020304" pitchFamily="18" charset="0"/>
                <a:cs typeface="Times New Roman" panose="02020603050405020304" pitchFamily="18" charset="0"/>
              </a:rPr>
              <a:t>Limprasert</a:t>
            </a:r>
            <a:r>
              <a:rPr lang="en-IN" sz="2000" dirty="0">
                <a:latin typeface="Times New Roman" panose="02020603050405020304" pitchFamily="18" charset="0"/>
                <a:cs typeface="Times New Roman" panose="02020603050405020304" pitchFamily="18" charset="0"/>
              </a:rPr>
              <a:t>, W., </a:t>
            </a:r>
            <a:r>
              <a:rPr lang="en-IN" sz="2000" dirty="0" err="1">
                <a:latin typeface="Times New Roman" panose="02020603050405020304" pitchFamily="18" charset="0"/>
                <a:cs typeface="Times New Roman" panose="02020603050405020304" pitchFamily="18" charset="0"/>
              </a:rPr>
              <a:t>Suebnukarn</a:t>
            </a:r>
            <a:r>
              <a:rPr lang="en-IN" sz="2000" dirty="0">
                <a:latin typeface="Times New Roman" panose="02020603050405020304" pitchFamily="18" charset="0"/>
                <a:cs typeface="Times New Roman" panose="02020603050405020304" pitchFamily="18" charset="0"/>
              </a:rPr>
              <a:t>, S., </a:t>
            </a:r>
            <a:r>
              <a:rPr lang="en-IN" sz="2000" dirty="0" err="1">
                <a:latin typeface="Times New Roman" panose="02020603050405020304" pitchFamily="18" charset="0"/>
                <a:cs typeface="Times New Roman" panose="02020603050405020304" pitchFamily="18" charset="0"/>
              </a:rPr>
              <a:t>Jinaporntham</a:t>
            </a:r>
            <a:r>
              <a:rPr lang="en-IN" sz="2000" dirty="0">
                <a:latin typeface="Times New Roman" panose="02020603050405020304" pitchFamily="18" charset="0"/>
                <a:cs typeface="Times New Roman" panose="02020603050405020304" pitchFamily="18" charset="0"/>
              </a:rPr>
              <a:t> , S., </a:t>
            </a:r>
            <a:r>
              <a:rPr lang="en-IN" sz="2000" dirty="0" err="1">
                <a:latin typeface="Times New Roman" panose="02020603050405020304" pitchFamily="18" charset="0"/>
                <a:cs typeface="Times New Roman" panose="02020603050405020304" pitchFamily="18" charset="0"/>
              </a:rPr>
              <a:t>Jantana</a:t>
            </a:r>
            <a:r>
              <a:rPr lang="en-IN" sz="2000" dirty="0">
                <a:latin typeface="Times New Roman" panose="02020603050405020304" pitchFamily="18" charset="0"/>
                <a:cs typeface="Times New Roman" panose="02020603050405020304" pitchFamily="18" charset="0"/>
              </a:rPr>
              <a:t>, P., &amp; </a:t>
            </a:r>
            <a:r>
              <a:rPr lang="en-IN" sz="2000" dirty="0" err="1">
                <a:latin typeface="Times New Roman" panose="02020603050405020304" pitchFamily="18" charset="0"/>
                <a:cs typeface="Times New Roman" panose="02020603050405020304" pitchFamily="18" charset="0"/>
              </a:rPr>
              <a:t>Vicharueang</a:t>
            </a:r>
            <a:r>
              <a:rPr lang="en-IN" sz="2000" dirty="0">
                <a:latin typeface="Times New Roman" panose="02020603050405020304" pitchFamily="18" charset="0"/>
                <a:cs typeface="Times New Roman" panose="02020603050405020304" pitchFamily="18" charset="0"/>
              </a:rPr>
              <a:t>, S. (2021). " Smart Recommendation Services in Support of Patient Empowerment and Personalized Medicine". Multimedia Services in Intelligent Environments, 2021. </a:t>
            </a:r>
          </a:p>
          <a:p>
            <a:r>
              <a:rPr lang="en-IN" sz="2000" dirty="0">
                <a:latin typeface="Times New Roman" panose="02020603050405020304" pitchFamily="18" charset="0"/>
                <a:cs typeface="Times New Roman" panose="02020603050405020304" pitchFamily="18" charset="0"/>
              </a:rPr>
              <a:t>[3] </a:t>
            </a:r>
            <a:r>
              <a:rPr lang="en-IN" sz="2000" dirty="0" err="1">
                <a:latin typeface="Times New Roman" panose="02020603050405020304" pitchFamily="18" charset="0"/>
                <a:cs typeface="Times New Roman" panose="02020603050405020304" pitchFamily="18" charset="0"/>
              </a:rPr>
              <a:t>Duygu</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Çelik</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Ertuğrul</a:t>
            </a:r>
            <a:r>
              <a:rPr lang="en-IN" sz="2000" dirty="0">
                <a:latin typeface="Times New Roman" panose="02020603050405020304" pitchFamily="18" charset="0"/>
                <a:cs typeface="Times New Roman" panose="02020603050405020304" pitchFamily="18" charset="0"/>
              </a:rPr>
              <a:t>, Atilla </a:t>
            </a:r>
            <a:r>
              <a:rPr lang="en-IN" sz="2000" dirty="0" err="1">
                <a:latin typeface="Times New Roman" panose="02020603050405020304" pitchFamily="18" charset="0"/>
                <a:cs typeface="Times New Roman" panose="02020603050405020304" pitchFamily="18" charset="0"/>
              </a:rPr>
              <a:t>Elçi</a:t>
            </a:r>
            <a:r>
              <a:rPr lang="en-IN" sz="2000" dirty="0">
                <a:latin typeface="Times New Roman" panose="02020603050405020304" pitchFamily="18" charset="0"/>
                <a:cs typeface="Times New Roman" panose="02020603050405020304" pitchFamily="18" charset="0"/>
              </a:rPr>
              <a:t>. (2021). " A survey on </a:t>
            </a:r>
            <a:r>
              <a:rPr lang="en-IN" sz="2000" dirty="0" err="1">
                <a:latin typeface="Times New Roman" panose="02020603050405020304" pitchFamily="18" charset="0"/>
                <a:cs typeface="Times New Roman" panose="02020603050405020304" pitchFamily="18" charset="0"/>
              </a:rPr>
              <a:t>semanticized</a:t>
            </a:r>
            <a:r>
              <a:rPr lang="en-IN" sz="2000" dirty="0">
                <a:latin typeface="Times New Roman" panose="02020603050405020304" pitchFamily="18" charset="0"/>
                <a:cs typeface="Times New Roman" panose="02020603050405020304" pitchFamily="18" charset="0"/>
              </a:rPr>
              <a:t> and personalized health recommender systems". Wiley Online Library, 2022. </a:t>
            </a:r>
          </a:p>
          <a:p>
            <a:r>
              <a:rPr lang="en-IN" sz="2000" dirty="0">
                <a:latin typeface="Times New Roman" panose="02020603050405020304" pitchFamily="18" charset="0"/>
                <a:cs typeface="Times New Roman" panose="02020603050405020304" pitchFamily="18" charset="0"/>
              </a:rPr>
              <a:t>[4] Y. A. </a:t>
            </a:r>
            <a:r>
              <a:rPr lang="en-IN" sz="2000" dirty="0" err="1">
                <a:latin typeface="Times New Roman" panose="02020603050405020304" pitchFamily="18" charset="0"/>
                <a:cs typeface="Times New Roman" panose="02020603050405020304" pitchFamily="18" charset="0"/>
              </a:rPr>
              <a:t>Nanehkaran</a:t>
            </a:r>
            <a:r>
              <a:rPr lang="en-IN" sz="2000" dirty="0">
                <a:latin typeface="Times New Roman" panose="02020603050405020304" pitchFamily="18" charset="0"/>
                <a:cs typeface="Times New Roman" panose="02020603050405020304" pitchFamily="18" charset="0"/>
              </a:rPr>
              <a:t> , Zhu </a:t>
            </a:r>
            <a:r>
              <a:rPr lang="en-IN" sz="2000" dirty="0" err="1">
                <a:latin typeface="Times New Roman" panose="02020603050405020304" pitchFamily="18" charset="0"/>
                <a:cs typeface="Times New Roman" panose="02020603050405020304" pitchFamily="18" charset="0"/>
              </a:rPr>
              <a:t>Licai</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Junde</a:t>
            </a:r>
            <a:r>
              <a:rPr lang="en-IN" sz="2000" dirty="0">
                <a:latin typeface="Times New Roman" panose="02020603050405020304" pitchFamily="18" charset="0"/>
                <a:cs typeface="Times New Roman" panose="02020603050405020304" pitchFamily="18" charset="0"/>
              </a:rPr>
              <a:t> Chen , Qiu </a:t>
            </a:r>
            <a:r>
              <a:rPr lang="en-IN" sz="2000" dirty="0" err="1">
                <a:latin typeface="Times New Roman" panose="02020603050405020304" pitchFamily="18" charset="0"/>
                <a:cs typeface="Times New Roman" panose="02020603050405020304" pitchFamily="18" charset="0"/>
              </a:rPr>
              <a:t>Zhongpan</a:t>
            </a:r>
            <a:r>
              <a:rPr lang="en-IN" sz="2000" dirty="0">
                <a:latin typeface="Times New Roman" panose="02020603050405020304" pitchFamily="18" charset="0"/>
                <a:cs typeface="Times New Roman" panose="02020603050405020304" pitchFamily="18" charset="0"/>
              </a:rPr>
              <a:t> , Yuan </a:t>
            </a:r>
            <a:r>
              <a:rPr lang="en-IN" sz="2000" dirty="0" err="1">
                <a:latin typeface="Times New Roman" panose="02020603050405020304" pitchFamily="18" charset="0"/>
                <a:cs typeface="Times New Roman" panose="02020603050405020304" pitchFamily="18" charset="0"/>
              </a:rPr>
              <a:t>Xiaofeng</a:t>
            </a:r>
            <a:r>
              <a:rPr lang="en-IN" sz="2000" dirty="0">
                <a:latin typeface="Times New Roman" panose="02020603050405020304" pitchFamily="18" charset="0"/>
                <a:cs typeface="Times New Roman" panose="02020603050405020304" pitchFamily="18" charset="0"/>
              </a:rPr>
              <a:t> , Yahya </a:t>
            </a:r>
            <a:r>
              <a:rPr lang="en-IN" sz="2000" dirty="0" err="1">
                <a:latin typeface="Times New Roman" panose="02020603050405020304" pitchFamily="18" charset="0"/>
                <a:cs typeface="Times New Roman" panose="02020603050405020304" pitchFamily="18" charset="0"/>
              </a:rPr>
              <a:t>Dorostkar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Navaei</a:t>
            </a:r>
            <a:r>
              <a:rPr lang="en-IN" sz="2000" dirty="0">
                <a:latin typeface="Times New Roman" panose="02020603050405020304" pitchFamily="18" charset="0"/>
                <a:cs typeface="Times New Roman" panose="02020603050405020304" pitchFamily="18" charset="0"/>
              </a:rPr>
              <a:t> ,&amp; Sajad </a:t>
            </a:r>
            <a:r>
              <a:rPr lang="en-IN" sz="2000" dirty="0" err="1">
                <a:latin typeface="Times New Roman" panose="02020603050405020304" pitchFamily="18" charset="0"/>
                <a:cs typeface="Times New Roman" panose="02020603050405020304" pitchFamily="18" charset="0"/>
              </a:rPr>
              <a:t>Einy</a:t>
            </a:r>
            <a:r>
              <a:rPr lang="en-IN" sz="2000" dirty="0">
                <a:latin typeface="Times New Roman" panose="02020603050405020304" pitchFamily="18" charset="0"/>
                <a:cs typeface="Times New Roman" panose="02020603050405020304" pitchFamily="18" charset="0"/>
              </a:rPr>
              <a:t> (2014). " Diagnosis of Chronic Diseases Based on Patients’ Health Records in IoT Healthcare Using the Recommender System". School of Information Engineering, Yancheng Teachers University, Yancheng, 2014. </a:t>
            </a:r>
          </a:p>
          <a:p>
            <a:r>
              <a:rPr lang="en-IN" sz="2000" dirty="0">
                <a:latin typeface="Times New Roman" panose="02020603050405020304" pitchFamily="18" charset="0"/>
                <a:cs typeface="Times New Roman" panose="02020603050405020304" pitchFamily="18" charset="0"/>
              </a:rPr>
              <a:t>[5] Suman </a:t>
            </a:r>
            <a:r>
              <a:rPr lang="en-IN" sz="2000" dirty="0" err="1">
                <a:latin typeface="Times New Roman" panose="02020603050405020304" pitchFamily="18" charset="0"/>
                <a:cs typeface="Times New Roman" panose="02020603050405020304" pitchFamily="18" charset="0"/>
              </a:rPr>
              <a:t>Bhoi</a:t>
            </a:r>
            <a:r>
              <a:rPr lang="en-IN" sz="2000" dirty="0">
                <a:latin typeface="Times New Roman" panose="02020603050405020304" pitchFamily="18" charset="0"/>
                <a:cs typeface="Times New Roman" panose="02020603050405020304" pitchFamily="18" charset="0"/>
              </a:rPr>
              <a:t>, Mong Li Lee, Wynne Hsu, &amp; </a:t>
            </a:r>
            <a:r>
              <a:rPr lang="en-IN" sz="2000" dirty="0" err="1">
                <a:latin typeface="Times New Roman" panose="02020603050405020304" pitchFamily="18" charset="0"/>
                <a:cs typeface="Times New Roman" panose="02020603050405020304" pitchFamily="18" charset="0"/>
              </a:rPr>
              <a:t>Ngiap</a:t>
            </a:r>
            <a:r>
              <a:rPr lang="en-IN" sz="2000" dirty="0">
                <a:latin typeface="Times New Roman" panose="02020603050405020304" pitchFamily="18" charset="0"/>
                <a:cs typeface="Times New Roman" panose="02020603050405020304" pitchFamily="18" charset="0"/>
              </a:rPr>
              <a:t> Chuan Tan. ( 2 0 2 1 ). " A Fine-Grained Medication Recommendation System Using Deep Learning and Personalized Drug Interaction </a:t>
            </a:r>
            <a:r>
              <a:rPr lang="en-IN" sz="2000" dirty="0" err="1">
                <a:latin typeface="Times New Roman" panose="02020603050405020304" pitchFamily="18" charset="0"/>
                <a:cs typeface="Times New Roman" panose="02020603050405020304" pitchFamily="18" charset="0"/>
              </a:rPr>
              <a:t>Modeling</a:t>
            </a:r>
            <a:r>
              <a:rPr lang="en-IN" sz="2000" dirty="0">
                <a:latin typeface="Times New Roman" panose="02020603050405020304" pitchFamily="18" charset="0"/>
                <a:cs typeface="Times New Roman" panose="02020603050405020304" pitchFamily="18" charset="0"/>
              </a:rPr>
              <a:t>". Journal of </a:t>
            </a:r>
            <a:r>
              <a:rPr lang="en-IN" sz="2000" dirty="0" err="1">
                <a:latin typeface="Times New Roman" panose="02020603050405020304" pitchFamily="18" charset="0"/>
                <a:cs typeface="Times New Roman" panose="02020603050405020304" pitchFamily="18" charset="0"/>
              </a:rPr>
              <a:t>SingHealth</a:t>
            </a:r>
            <a:r>
              <a:rPr lang="en-IN" sz="2000" dirty="0">
                <a:latin typeface="Times New Roman" panose="02020603050405020304" pitchFamily="18" charset="0"/>
                <a:cs typeface="Times New Roman" panose="02020603050405020304" pitchFamily="18" charset="0"/>
              </a:rPr>
              <a:t> Polyclinics.</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lnSpcReduction="10000"/>
          </a:bodyPr>
          <a:lstStyle/>
          <a:p>
            <a:pPr marL="450215">
              <a:lnSpc>
                <a:spcPct val="107000"/>
              </a:lnSpc>
              <a:spcAft>
                <a:spcPts val="800"/>
              </a:spcAft>
            </a:pPr>
            <a:r>
              <a:rPr lang="en-IN" sz="2000" kern="100" dirty="0">
                <a:solidFill>
                  <a:srgbClr val="000000"/>
                </a:solidFill>
                <a:effectLst/>
                <a:latin typeface="Times New Roman" panose="02020603050405020304" pitchFamily="18" charset="0"/>
                <a:ea typeface="Times New Roman" panose="02020603050405020304" pitchFamily="18" charset="0"/>
              </a:rPr>
              <a:t>[6] Zhang, Ping, et al. "Personalized medication recommendation: a review of techniques and applications." Journal of Healthcare Engineering 2017.1 (2017): 1-18.</a:t>
            </a:r>
            <a:endParaRPr lang="en-IN" sz="2000" kern="100" dirty="0">
              <a:solidFill>
                <a:srgbClr val="000000"/>
              </a:solidFill>
              <a:effectLst/>
              <a:latin typeface="Calibri" panose="020F0502020204030204" pitchFamily="34" charset="0"/>
              <a:ea typeface="Calibri" panose="020F0502020204030204" pitchFamily="34" charset="0"/>
            </a:endParaRPr>
          </a:p>
          <a:p>
            <a:pPr marL="450215">
              <a:lnSpc>
                <a:spcPct val="107000"/>
              </a:lnSpc>
              <a:spcAft>
                <a:spcPts val="800"/>
              </a:spcAft>
            </a:pPr>
            <a:r>
              <a:rPr lang="en-IN" sz="2000" kern="100" dirty="0">
                <a:solidFill>
                  <a:srgbClr val="000000"/>
                </a:solidFill>
                <a:effectLst/>
                <a:latin typeface="Times New Roman" panose="02020603050405020304" pitchFamily="18" charset="0"/>
                <a:ea typeface="Times New Roman" panose="02020603050405020304" pitchFamily="18" charset="0"/>
              </a:rPr>
              <a:t>[7] Park, Young-</a:t>
            </a:r>
            <a:r>
              <a:rPr lang="en-IN" sz="2000" kern="100" dirty="0" err="1">
                <a:solidFill>
                  <a:srgbClr val="000000"/>
                </a:solidFill>
                <a:effectLst/>
                <a:latin typeface="Times New Roman" panose="02020603050405020304" pitchFamily="18" charset="0"/>
                <a:ea typeface="Times New Roman" panose="02020603050405020304" pitchFamily="18" charset="0"/>
              </a:rPr>
              <a:t>Taek</a:t>
            </a:r>
            <a:r>
              <a:rPr lang="en-IN" sz="2000" kern="100" dirty="0">
                <a:solidFill>
                  <a:srgbClr val="000000"/>
                </a:solidFill>
                <a:effectLst/>
                <a:latin typeface="Times New Roman" panose="02020603050405020304" pitchFamily="18" charset="0"/>
                <a:ea typeface="Times New Roman" panose="02020603050405020304" pitchFamily="18" charset="0"/>
              </a:rPr>
              <a:t>, et al. "Personalized medication recommendation for patients with chronic diseases using electronic health records." IEEE Journal of Biomedical and Health Informatics 22.5 (2018): 1462-1472.</a:t>
            </a:r>
            <a:endParaRPr lang="en-IN" sz="2000" kern="100" dirty="0">
              <a:solidFill>
                <a:srgbClr val="000000"/>
              </a:solidFill>
              <a:effectLst/>
              <a:latin typeface="Calibri" panose="020F0502020204030204" pitchFamily="34" charset="0"/>
              <a:ea typeface="Calibri" panose="020F0502020204030204" pitchFamily="34" charset="0"/>
            </a:endParaRPr>
          </a:p>
          <a:p>
            <a:pPr marL="450215">
              <a:lnSpc>
                <a:spcPct val="107000"/>
              </a:lnSpc>
              <a:spcAft>
                <a:spcPts val="800"/>
              </a:spcAft>
            </a:pPr>
            <a:r>
              <a:rPr lang="en-IN" sz="2000" kern="100" dirty="0">
                <a:solidFill>
                  <a:srgbClr val="000000"/>
                </a:solidFill>
                <a:effectLst/>
                <a:latin typeface="Times New Roman" panose="02020603050405020304" pitchFamily="18" charset="0"/>
                <a:ea typeface="Times New Roman" panose="02020603050405020304" pitchFamily="18" charset="0"/>
              </a:rPr>
              <a:t>[8] Luo, Gang, et al. "Predicting personalized medication recommendations using electronic medical record data." Journal of Biomedical Informatics 58 (2015): 106-117.</a:t>
            </a:r>
            <a:endParaRPr lang="en-IN" sz="2000" kern="100" dirty="0">
              <a:solidFill>
                <a:srgbClr val="000000"/>
              </a:solidFill>
              <a:effectLst/>
              <a:latin typeface="Calibri" panose="020F0502020204030204" pitchFamily="34" charset="0"/>
              <a:ea typeface="Calibri" panose="020F0502020204030204" pitchFamily="34" charset="0"/>
            </a:endParaRPr>
          </a:p>
          <a:p>
            <a:pPr marL="450215">
              <a:lnSpc>
                <a:spcPct val="107000"/>
              </a:lnSpc>
              <a:spcAft>
                <a:spcPts val="800"/>
              </a:spcAft>
            </a:pPr>
            <a:r>
              <a:rPr lang="en-IN" sz="2000" kern="100" dirty="0">
                <a:solidFill>
                  <a:srgbClr val="000000"/>
                </a:solidFill>
                <a:effectLst/>
                <a:latin typeface="Times New Roman" panose="02020603050405020304" pitchFamily="18" charset="0"/>
                <a:ea typeface="Times New Roman" panose="02020603050405020304" pitchFamily="18" charset="0"/>
              </a:rPr>
              <a:t>[9] Wang, Fei, et al. "Medication recommendation systems: A narrative review and new perspectives." Journal of Biomedical Informatics 89 (2019): 11-25.</a:t>
            </a:r>
            <a:endParaRPr lang="en-IN" sz="2000" kern="100" dirty="0">
              <a:solidFill>
                <a:srgbClr val="000000"/>
              </a:solidFill>
              <a:effectLst/>
              <a:latin typeface="Calibri" panose="020F0502020204030204" pitchFamily="34" charset="0"/>
              <a:ea typeface="Calibri" panose="020F0502020204030204" pitchFamily="34" charset="0"/>
            </a:endParaRPr>
          </a:p>
          <a:p>
            <a:pPr marL="450215">
              <a:lnSpc>
                <a:spcPct val="107000"/>
              </a:lnSpc>
              <a:spcAft>
                <a:spcPts val="800"/>
              </a:spcAft>
            </a:pPr>
            <a:r>
              <a:rPr lang="en-IN" sz="2000" kern="100" dirty="0">
                <a:solidFill>
                  <a:srgbClr val="000000"/>
                </a:solidFill>
                <a:effectLst/>
                <a:latin typeface="Times New Roman" panose="02020603050405020304" pitchFamily="18" charset="0"/>
                <a:ea typeface="Times New Roman" panose="02020603050405020304" pitchFamily="18" charset="0"/>
              </a:rPr>
              <a:t>[10] </a:t>
            </a:r>
            <a:r>
              <a:rPr lang="en-IN" sz="2000" kern="100" dirty="0" err="1">
                <a:solidFill>
                  <a:srgbClr val="000000"/>
                </a:solidFill>
                <a:effectLst/>
                <a:latin typeface="Times New Roman" panose="02020603050405020304" pitchFamily="18" charset="0"/>
                <a:ea typeface="Times New Roman" panose="02020603050405020304" pitchFamily="18" charset="0"/>
              </a:rPr>
              <a:t>Hripcsak</a:t>
            </a:r>
            <a:r>
              <a:rPr lang="en-IN" sz="2000" kern="100" dirty="0">
                <a:solidFill>
                  <a:srgbClr val="000000"/>
                </a:solidFill>
                <a:effectLst/>
                <a:latin typeface="Times New Roman" panose="02020603050405020304" pitchFamily="18" charset="0"/>
                <a:ea typeface="Times New Roman" panose="02020603050405020304" pitchFamily="18" charset="0"/>
              </a:rPr>
              <a:t>, George, and David J. Albers. "Next-generation phenotyping of electronic health records." Journal of the American Medical Informatics Association 20.1 (2013): 117-121.</a:t>
            </a:r>
            <a:endParaRPr lang="en-IN" sz="2000" kern="100" dirty="0">
              <a:solidFill>
                <a:srgbClr val="000000"/>
              </a:solidFill>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3016456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3402C-4DD9-D861-2DEF-3C8517FFED22}"/>
              </a:ext>
            </a:extLst>
          </p:cNvPr>
          <p:cNvSpPr>
            <a:spLocks noGrp="1"/>
          </p:cNvSpPr>
          <p:nvPr>
            <p:ph type="title"/>
          </p:nvPr>
        </p:nvSpPr>
        <p:spPr>
          <a:xfrm>
            <a:off x="838200" y="2287232"/>
            <a:ext cx="10515600" cy="1325563"/>
          </a:xfrm>
        </p:spPr>
        <p:txBody>
          <a:bodyPr>
            <a:normAutofit/>
          </a:bodyPr>
          <a:lstStyle/>
          <a:p>
            <a:pPr algn="ctr"/>
            <a:r>
              <a:rPr lang="en-US" sz="6000" b="1" dirty="0">
                <a:latin typeface="Times New Roman" panose="02020603050405020304" pitchFamily="18" charset="0"/>
                <a:cs typeface="Times New Roman" panose="02020603050405020304" pitchFamily="18" charset="0"/>
              </a:rPr>
              <a:t>Thank you</a:t>
            </a:r>
            <a:endParaRPr lang="en-IN" sz="60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BD1C44C-5C6E-0D3C-AC05-3767A22F123C}"/>
              </a:ext>
            </a:extLst>
          </p:cNvPr>
          <p:cNvSpPr>
            <a:spLocks noGrp="1"/>
          </p:cNvSpPr>
          <p:nvPr>
            <p:ph type="sldNum" sz="quarter" idx="12"/>
          </p:nvPr>
        </p:nvSpPr>
        <p:spPr/>
        <p:txBody>
          <a:bodyPr/>
          <a:lstStyle/>
          <a:p>
            <a:fld id="{BDCDBBEF-AA6C-4BA6-85B2-A17D7F280E38}" type="slidenum">
              <a:rPr lang="en-US" smtClean="0"/>
              <a:pPr/>
              <a:t>21</a:t>
            </a:fld>
            <a:endParaRPr lang="en-US"/>
          </a:p>
        </p:txBody>
      </p:sp>
      <p:sp>
        <p:nvSpPr>
          <p:cNvPr id="4" name="TextBox 3">
            <a:extLst>
              <a:ext uri="{FF2B5EF4-FFF2-40B4-BE49-F238E27FC236}">
                <a16:creationId xmlns:a16="http://schemas.microsoft.com/office/drawing/2014/main" id="{A273DFFA-F57E-F08D-8E5C-7D37A8D686BF}"/>
              </a:ext>
            </a:extLst>
          </p:cNvPr>
          <p:cNvSpPr txBox="1"/>
          <p:nvPr/>
        </p:nvSpPr>
        <p:spPr>
          <a:xfrm>
            <a:off x="4422710" y="3974841"/>
            <a:ext cx="3564294" cy="400110"/>
          </a:xfrm>
          <a:prstGeom prst="rect">
            <a:avLst/>
          </a:prstGeom>
          <a:noFill/>
        </p:spPr>
        <p:txBody>
          <a:bodyPr wrap="square" rtlCol="0">
            <a:spAutoFit/>
          </a:bodyPr>
          <a:lstStyle/>
          <a:p>
            <a:pPr algn="ctr"/>
            <a:r>
              <a:rPr lang="en-US" sz="2000" dirty="0"/>
              <a:t>Have a nice day!!</a:t>
            </a:r>
            <a:endParaRPr lang="en-IN" sz="2000" dirty="0"/>
          </a:p>
        </p:txBody>
      </p:sp>
    </p:spTree>
    <p:extLst>
      <p:ext uri="{BB962C8B-B14F-4D97-AF65-F5344CB8AC3E}">
        <p14:creationId xmlns:p14="http://schemas.microsoft.com/office/powerpoint/2010/main" val="224108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F060-2CFE-FDED-67BA-2659CE292184}"/>
              </a:ext>
            </a:extLst>
          </p:cNvPr>
          <p:cNvSpPr>
            <a:spLocks noGrp="1"/>
          </p:cNvSpPr>
          <p:nvPr>
            <p:ph type="title"/>
          </p:nvPr>
        </p:nvSpPr>
        <p:spPr/>
        <p:txBody>
          <a:bodyPr/>
          <a:lstStyle/>
          <a:p>
            <a:r>
              <a:rPr lang="en-US" b="1" dirty="0"/>
              <a:t>Introduction to Project</a:t>
            </a:r>
            <a:endParaRPr lang="en-IN" b="1" dirty="0"/>
          </a:p>
        </p:txBody>
      </p:sp>
      <p:sp>
        <p:nvSpPr>
          <p:cNvPr id="3" name="Content Placeholder 2">
            <a:extLst>
              <a:ext uri="{FF2B5EF4-FFF2-40B4-BE49-F238E27FC236}">
                <a16:creationId xmlns:a16="http://schemas.microsoft.com/office/drawing/2014/main" id="{38FCA3B0-D874-5655-15AB-006147C38577}"/>
              </a:ext>
            </a:extLst>
          </p:cNvPr>
          <p:cNvSpPr>
            <a:spLocks noGrp="1"/>
          </p:cNvSpPr>
          <p:nvPr>
            <p:ph sz="half" idx="1"/>
          </p:nvPr>
        </p:nvSpPr>
        <p:spPr/>
        <p:txBody>
          <a:bodyPr>
            <a:normAutofit fontScale="92500" lnSpcReduction="10000"/>
          </a:bodyPr>
          <a:lstStyle/>
          <a:p>
            <a:pPr marL="0" indent="0" algn="just">
              <a:buNone/>
            </a:pPr>
            <a:r>
              <a:rPr lang="en-US" dirty="0"/>
              <a:t>In today's dynamic healthcare landscape, the need for personalized medication recommendations is on the rise. Leveraging patient health records presents a valuable opportunity to enhance the quality of care delivered. This presentation will delve into the significance of utilizing patient health records and how they can serve as a cornerstone for implementing tailored medication recommendation systems.</a:t>
            </a:r>
            <a:endParaRPr lang="en-IN" dirty="0"/>
          </a:p>
        </p:txBody>
      </p:sp>
      <p:sp>
        <p:nvSpPr>
          <p:cNvPr id="5" name="Slide Number Placeholder 4">
            <a:extLst>
              <a:ext uri="{FF2B5EF4-FFF2-40B4-BE49-F238E27FC236}">
                <a16:creationId xmlns:a16="http://schemas.microsoft.com/office/drawing/2014/main" id="{5C7C5B37-A365-F6D8-60A2-1E54E4834525}"/>
              </a:ext>
            </a:extLst>
          </p:cNvPr>
          <p:cNvSpPr>
            <a:spLocks noGrp="1"/>
          </p:cNvSpPr>
          <p:nvPr>
            <p:ph type="sldNum" sz="quarter" idx="12"/>
          </p:nvPr>
        </p:nvSpPr>
        <p:spPr/>
        <p:txBody>
          <a:bodyPr/>
          <a:lstStyle/>
          <a:p>
            <a:fld id="{BDCDBBEF-AA6C-4BA6-85B2-A17D7F280E38}" type="slidenum">
              <a:rPr lang="en-US" smtClean="0"/>
              <a:pPr/>
              <a:t>3</a:t>
            </a:fld>
            <a:endParaRPr lang="en-US"/>
          </a:p>
        </p:txBody>
      </p:sp>
      <p:pic>
        <p:nvPicPr>
          <p:cNvPr id="1026" name="Picture 2" descr="What Is Health Care Economics? | HBS Online">
            <a:extLst>
              <a:ext uri="{FF2B5EF4-FFF2-40B4-BE49-F238E27FC236}">
                <a16:creationId xmlns:a16="http://schemas.microsoft.com/office/drawing/2014/main" id="{BE5E9B66-57ED-9611-AF94-5C1C47E712D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165270"/>
            <a:ext cx="5181600" cy="2720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63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F060-2CFE-FDED-67BA-2659CE292184}"/>
              </a:ext>
            </a:extLst>
          </p:cNvPr>
          <p:cNvSpPr>
            <a:spLocks noGrp="1"/>
          </p:cNvSpPr>
          <p:nvPr>
            <p:ph type="title"/>
          </p:nvPr>
        </p:nvSpPr>
        <p:spPr/>
        <p:txBody>
          <a:bodyPr/>
          <a:lstStyle/>
          <a:p>
            <a:r>
              <a:rPr lang="en-US" b="1" dirty="0"/>
              <a:t>Introduction to Project</a:t>
            </a:r>
            <a:endParaRPr lang="en-IN" b="1" dirty="0"/>
          </a:p>
        </p:txBody>
      </p:sp>
      <p:sp>
        <p:nvSpPr>
          <p:cNvPr id="3" name="Content Placeholder 2">
            <a:extLst>
              <a:ext uri="{FF2B5EF4-FFF2-40B4-BE49-F238E27FC236}">
                <a16:creationId xmlns:a16="http://schemas.microsoft.com/office/drawing/2014/main" id="{38FCA3B0-D874-5655-15AB-006147C38577}"/>
              </a:ext>
            </a:extLst>
          </p:cNvPr>
          <p:cNvSpPr>
            <a:spLocks noGrp="1"/>
          </p:cNvSpPr>
          <p:nvPr>
            <p:ph sz="half" idx="1"/>
          </p:nvPr>
        </p:nvSpPr>
        <p:spPr/>
        <p:txBody>
          <a:bodyPr>
            <a:normAutofit fontScale="92500" lnSpcReduction="20000"/>
          </a:bodyPr>
          <a:lstStyle/>
          <a:p>
            <a:pPr marL="0" indent="0" algn="just">
              <a:buNone/>
            </a:pPr>
            <a:r>
              <a:rPr lang="en-US" dirty="0"/>
              <a:t>The focus of this presentation will be on the practical implementation of a tailored medication recommendation system. By harnessing patient health records, this system aims to elevate patient outcomes while optimizing the allocation of healthcare resources. Through real-world examples and insights, we will explore how such systems can revolutionize clinical decision-making and ultimately improve the quality of care provided to patients.</a:t>
            </a:r>
            <a:endParaRPr lang="en-IN" dirty="0"/>
          </a:p>
        </p:txBody>
      </p:sp>
      <p:sp>
        <p:nvSpPr>
          <p:cNvPr id="5" name="Slide Number Placeholder 4">
            <a:extLst>
              <a:ext uri="{FF2B5EF4-FFF2-40B4-BE49-F238E27FC236}">
                <a16:creationId xmlns:a16="http://schemas.microsoft.com/office/drawing/2014/main" id="{5C7C5B37-A365-F6D8-60A2-1E54E4834525}"/>
              </a:ext>
            </a:extLst>
          </p:cNvPr>
          <p:cNvSpPr>
            <a:spLocks noGrp="1"/>
          </p:cNvSpPr>
          <p:nvPr>
            <p:ph type="sldNum" sz="quarter" idx="12"/>
          </p:nvPr>
        </p:nvSpPr>
        <p:spPr/>
        <p:txBody>
          <a:bodyPr/>
          <a:lstStyle/>
          <a:p>
            <a:fld id="{BDCDBBEF-AA6C-4BA6-85B2-A17D7F280E38}" type="slidenum">
              <a:rPr lang="en-US" smtClean="0"/>
              <a:pPr/>
              <a:t>4</a:t>
            </a:fld>
            <a:endParaRPr lang="en-US"/>
          </a:p>
        </p:txBody>
      </p:sp>
      <p:pic>
        <p:nvPicPr>
          <p:cNvPr id="5122" name="Picture 2" descr="4 Principles for Improving Health Care Around the World">
            <a:extLst>
              <a:ext uri="{FF2B5EF4-FFF2-40B4-BE49-F238E27FC236}">
                <a16:creationId xmlns:a16="http://schemas.microsoft.com/office/drawing/2014/main" id="{56E70F84-9232-BA9D-4D9E-50011D91CC0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114761"/>
            <a:ext cx="51816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232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B60A-4BAB-F3EF-7ADA-5441993C98D1}"/>
              </a:ext>
            </a:extLst>
          </p:cNvPr>
          <p:cNvSpPr>
            <a:spLocks noGrp="1"/>
          </p:cNvSpPr>
          <p:nvPr>
            <p:ph type="title"/>
          </p:nvPr>
        </p:nvSpPr>
        <p:spPr/>
        <p:txBody>
          <a:bodyPr/>
          <a:lstStyle/>
          <a:p>
            <a:r>
              <a:rPr lang="en-US" b="1" dirty="0"/>
              <a:t>Problem Definition</a:t>
            </a:r>
            <a:endParaRPr lang="en-IN" b="1" dirty="0"/>
          </a:p>
        </p:txBody>
      </p:sp>
      <p:sp>
        <p:nvSpPr>
          <p:cNvPr id="3" name="Content Placeholder 2">
            <a:extLst>
              <a:ext uri="{FF2B5EF4-FFF2-40B4-BE49-F238E27FC236}">
                <a16:creationId xmlns:a16="http://schemas.microsoft.com/office/drawing/2014/main" id="{225BAADD-1628-85D5-B52C-E5E237D82954}"/>
              </a:ext>
            </a:extLst>
          </p:cNvPr>
          <p:cNvSpPr>
            <a:spLocks noGrp="1"/>
          </p:cNvSpPr>
          <p:nvPr>
            <p:ph sz="half" idx="1"/>
          </p:nvPr>
        </p:nvSpPr>
        <p:spPr/>
        <p:txBody>
          <a:bodyPr/>
          <a:lstStyle/>
          <a:p>
            <a:pPr marL="0" indent="0" algn="just">
              <a:buNone/>
            </a:pPr>
            <a:r>
              <a:rPr lang="en-US" sz="1800" kern="100" dirty="0">
                <a:solidFill>
                  <a:srgbClr val="000000"/>
                </a:solidFill>
                <a:effectLst/>
                <a:latin typeface="Times New Roman" panose="02020603050405020304" pitchFamily="18" charset="0"/>
                <a:ea typeface="Times New Roman" panose="02020603050405020304" pitchFamily="18" charset="0"/>
              </a:rPr>
              <a:t>In today's healthcare landscape, the quest for personalized medicine stands out as a critical goal. Our client, a prominent healthcare organization, acknowledges the urgent necessity to create a personalized medication recommendation system utilizing patient health records. This imperative arises from the shortcomings of conventional healthcare methodologies, which frequently depend on standardized treatment protocols instead of accommodating the distinct traits and requirements of each patient. The client aims to pioneer a transformative approach to healthcare provision, leveraging patient health records and state-of-the-art technologies to optimize therapeutic strategies and elevate patient outcomes.</a:t>
            </a:r>
            <a:endParaRPr lang="en-IN" dirty="0"/>
          </a:p>
        </p:txBody>
      </p:sp>
      <p:sp>
        <p:nvSpPr>
          <p:cNvPr id="5" name="Slide Number Placeholder 4">
            <a:extLst>
              <a:ext uri="{FF2B5EF4-FFF2-40B4-BE49-F238E27FC236}">
                <a16:creationId xmlns:a16="http://schemas.microsoft.com/office/drawing/2014/main" id="{02CF60C7-DFA1-4357-1C36-221F7ABA8D0F}"/>
              </a:ext>
            </a:extLst>
          </p:cNvPr>
          <p:cNvSpPr>
            <a:spLocks noGrp="1"/>
          </p:cNvSpPr>
          <p:nvPr>
            <p:ph type="sldNum" sz="quarter" idx="12"/>
          </p:nvPr>
        </p:nvSpPr>
        <p:spPr/>
        <p:txBody>
          <a:bodyPr/>
          <a:lstStyle/>
          <a:p>
            <a:fld id="{BDCDBBEF-AA6C-4BA6-85B2-A17D7F280E38}" type="slidenum">
              <a:rPr lang="en-US" smtClean="0"/>
              <a:pPr/>
              <a:t>5</a:t>
            </a:fld>
            <a:endParaRPr lang="en-US"/>
          </a:p>
        </p:txBody>
      </p:sp>
      <p:pic>
        <p:nvPicPr>
          <p:cNvPr id="2050" name="Picture 2" descr="Healthcare Images - Free Download on Freepik">
            <a:extLst>
              <a:ext uri="{FF2B5EF4-FFF2-40B4-BE49-F238E27FC236}">
                <a16:creationId xmlns:a16="http://schemas.microsoft.com/office/drawing/2014/main" id="{4608372E-2561-5505-E6E5-9F663783159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846270"/>
            <a:ext cx="5181600" cy="345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092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B60A-4BAB-F3EF-7ADA-5441993C98D1}"/>
              </a:ext>
            </a:extLst>
          </p:cNvPr>
          <p:cNvSpPr>
            <a:spLocks noGrp="1"/>
          </p:cNvSpPr>
          <p:nvPr>
            <p:ph type="title"/>
          </p:nvPr>
        </p:nvSpPr>
        <p:spPr/>
        <p:txBody>
          <a:bodyPr/>
          <a:lstStyle/>
          <a:p>
            <a:r>
              <a:rPr lang="en-US" b="1" dirty="0"/>
              <a:t>Problem Definition</a:t>
            </a:r>
            <a:endParaRPr lang="en-IN" b="1" dirty="0"/>
          </a:p>
        </p:txBody>
      </p:sp>
      <p:sp>
        <p:nvSpPr>
          <p:cNvPr id="3" name="Content Placeholder 2">
            <a:extLst>
              <a:ext uri="{FF2B5EF4-FFF2-40B4-BE49-F238E27FC236}">
                <a16:creationId xmlns:a16="http://schemas.microsoft.com/office/drawing/2014/main" id="{225BAADD-1628-85D5-B52C-E5E237D82954}"/>
              </a:ext>
            </a:extLst>
          </p:cNvPr>
          <p:cNvSpPr>
            <a:spLocks noGrp="1"/>
          </p:cNvSpPr>
          <p:nvPr>
            <p:ph sz="half" idx="1"/>
          </p:nvPr>
        </p:nvSpPr>
        <p:spPr>
          <a:xfrm>
            <a:off x="838200" y="1825625"/>
            <a:ext cx="5181600" cy="3828726"/>
          </a:xfrm>
        </p:spPr>
        <p:txBody>
          <a:bodyPr>
            <a:normAutofit lnSpcReduction="10000"/>
          </a:bodyPr>
          <a:lstStyle/>
          <a:p>
            <a:pPr marL="0" indent="0" algn="just">
              <a:buNone/>
            </a:pPr>
            <a:r>
              <a:rPr lang="en-US" sz="1800" kern="100" dirty="0">
                <a:solidFill>
                  <a:srgbClr val="000000"/>
                </a:solidFill>
                <a:effectLst/>
                <a:latin typeface="Times New Roman" panose="02020603050405020304" pitchFamily="18" charset="0"/>
                <a:ea typeface="Times New Roman" panose="02020603050405020304" pitchFamily="18" charset="0"/>
              </a:rPr>
              <a:t>Driven by a commitment to innovation and patient-centered care, our client endeavors to revolutionize the healthcare landscape by harnessing the potential of personalized medicine. Recognizing the limitations inherent in traditional healthcare practices, the client seeks to develop a groundbreaking medication recommendation system rooted in patient health records. By prioritizing individualized treatment approaches over generalized guidelines, the client aims to redefine healthcare delivery, maximizing the effectiveness of therapeutic interventions and fostering superior patient outcomes. Through this initiative, our client endeavors to establish a new paradigm in healthcare, characterized by tailored solutions that address the unique needs and circumstances of each patient.</a:t>
            </a:r>
            <a:endParaRPr lang="en-IN" sz="1800" kern="100" dirty="0">
              <a:solidFill>
                <a:srgbClr val="000000"/>
              </a:solidFill>
              <a:effectLst/>
              <a:latin typeface="Calibri" panose="020F0502020204030204" pitchFamily="34" charset="0"/>
              <a:ea typeface="Calibri" panose="020F0502020204030204" pitchFamily="34" charset="0"/>
            </a:endParaRPr>
          </a:p>
        </p:txBody>
      </p:sp>
      <p:sp>
        <p:nvSpPr>
          <p:cNvPr id="5" name="Slide Number Placeholder 4">
            <a:extLst>
              <a:ext uri="{FF2B5EF4-FFF2-40B4-BE49-F238E27FC236}">
                <a16:creationId xmlns:a16="http://schemas.microsoft.com/office/drawing/2014/main" id="{02CF60C7-DFA1-4357-1C36-221F7ABA8D0F}"/>
              </a:ext>
            </a:extLst>
          </p:cNvPr>
          <p:cNvSpPr>
            <a:spLocks noGrp="1"/>
          </p:cNvSpPr>
          <p:nvPr>
            <p:ph type="sldNum" sz="quarter" idx="12"/>
          </p:nvPr>
        </p:nvSpPr>
        <p:spPr/>
        <p:txBody>
          <a:bodyPr/>
          <a:lstStyle/>
          <a:p>
            <a:fld id="{BDCDBBEF-AA6C-4BA6-85B2-A17D7F280E38}" type="slidenum">
              <a:rPr lang="en-US" smtClean="0"/>
              <a:pPr/>
              <a:t>6</a:t>
            </a:fld>
            <a:endParaRPr lang="en-US"/>
          </a:p>
        </p:txBody>
      </p:sp>
      <p:pic>
        <p:nvPicPr>
          <p:cNvPr id="4100" name="Picture 4" descr="The 10 Biggest Trends Revolutionizing Healthcare In 2024">
            <a:extLst>
              <a:ext uri="{FF2B5EF4-FFF2-40B4-BE49-F238E27FC236}">
                <a16:creationId xmlns:a16="http://schemas.microsoft.com/office/drawing/2014/main" id="{0ED5FA7C-2C43-18F6-CF90-629B2CAFF1C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920187"/>
            <a:ext cx="5181600" cy="2911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653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E49E-CC22-4BC1-98CB-5BBAECF9CBBB}"/>
              </a:ext>
            </a:extLst>
          </p:cNvPr>
          <p:cNvSpPr>
            <a:spLocks noGrp="1"/>
          </p:cNvSpPr>
          <p:nvPr>
            <p:ph type="title"/>
          </p:nvPr>
        </p:nvSpPr>
        <p:spPr/>
        <p:txBody>
          <a:bodyPr/>
          <a:lstStyle/>
          <a:p>
            <a:r>
              <a:rPr lang="en-US" b="1" dirty="0"/>
              <a:t>Objectives of the Work</a:t>
            </a:r>
            <a:endParaRPr lang="en-IN" b="1" dirty="0"/>
          </a:p>
        </p:txBody>
      </p:sp>
      <p:sp>
        <p:nvSpPr>
          <p:cNvPr id="3" name="Content Placeholder 2">
            <a:extLst>
              <a:ext uri="{FF2B5EF4-FFF2-40B4-BE49-F238E27FC236}">
                <a16:creationId xmlns:a16="http://schemas.microsoft.com/office/drawing/2014/main" id="{F72D97F5-E561-D02E-C24A-EFBB6E1FDDD9}"/>
              </a:ext>
            </a:extLst>
          </p:cNvPr>
          <p:cNvSpPr>
            <a:spLocks noGrp="1"/>
          </p:cNvSpPr>
          <p:nvPr>
            <p:ph sz="half" idx="1"/>
          </p:nvPr>
        </p:nvSpPr>
        <p:spPr/>
        <p:txBody>
          <a:bodyPr>
            <a:normAutofit fontScale="85000" lnSpcReduction="20000"/>
          </a:bodyPr>
          <a:lstStyle/>
          <a:p>
            <a:pPr marL="0" indent="0" algn="just">
              <a:buNone/>
            </a:pPr>
            <a:r>
              <a:rPr lang="en-US" dirty="0"/>
              <a:t>This study aims to develop a personalized medication recommendation system utilizing patient health records. By leveraging machine learning algorithms and data analytics techniques, the system will provide tailored medication suggestions based on individual patient profiles, optimizing efficacy and safety while improving clinical decision-making processes. The research will focus on integrating clinical guidelines and pharmacogenomic data to enhance recommendation accuracy, ultimately aiming to improve treatment outcomes and patient care quality.</a:t>
            </a:r>
            <a:endParaRPr lang="en-IN" dirty="0"/>
          </a:p>
        </p:txBody>
      </p:sp>
      <p:sp>
        <p:nvSpPr>
          <p:cNvPr id="5" name="Slide Number Placeholder 4">
            <a:extLst>
              <a:ext uri="{FF2B5EF4-FFF2-40B4-BE49-F238E27FC236}">
                <a16:creationId xmlns:a16="http://schemas.microsoft.com/office/drawing/2014/main" id="{651CAC17-3854-35F2-4839-9B6B2F52D421}"/>
              </a:ext>
            </a:extLst>
          </p:cNvPr>
          <p:cNvSpPr>
            <a:spLocks noGrp="1"/>
          </p:cNvSpPr>
          <p:nvPr>
            <p:ph type="sldNum" sz="quarter" idx="12"/>
          </p:nvPr>
        </p:nvSpPr>
        <p:spPr/>
        <p:txBody>
          <a:bodyPr/>
          <a:lstStyle/>
          <a:p>
            <a:fld id="{BDCDBBEF-AA6C-4BA6-85B2-A17D7F280E38}" type="slidenum">
              <a:rPr lang="en-US" smtClean="0"/>
              <a:pPr/>
              <a:t>7</a:t>
            </a:fld>
            <a:endParaRPr lang="en-US"/>
          </a:p>
        </p:txBody>
      </p:sp>
      <p:pic>
        <p:nvPicPr>
          <p:cNvPr id="3074" name="Picture 2" descr="Health Care | AAMC">
            <a:extLst>
              <a:ext uri="{FF2B5EF4-FFF2-40B4-BE49-F238E27FC236}">
                <a16:creationId xmlns:a16="http://schemas.microsoft.com/office/drawing/2014/main" id="{DE6BFD56-139E-8BBB-3D17-F5C7E3D976A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012836"/>
            <a:ext cx="5181600" cy="345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728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D234-9040-80C6-386A-A2ADC55115B0}"/>
              </a:ext>
            </a:extLst>
          </p:cNvPr>
          <p:cNvSpPr>
            <a:spLocks noGrp="1"/>
          </p:cNvSpPr>
          <p:nvPr>
            <p:ph type="title"/>
          </p:nvPr>
        </p:nvSpPr>
        <p:spPr/>
        <p:txBody>
          <a:bodyPr/>
          <a:lstStyle/>
          <a:p>
            <a:r>
              <a:rPr lang="en-US" b="1" dirty="0"/>
              <a:t>Methodology used</a:t>
            </a:r>
            <a:endParaRPr lang="en-IN" b="1" dirty="0"/>
          </a:p>
        </p:txBody>
      </p:sp>
      <p:sp>
        <p:nvSpPr>
          <p:cNvPr id="3" name="Content Placeholder 2">
            <a:extLst>
              <a:ext uri="{FF2B5EF4-FFF2-40B4-BE49-F238E27FC236}">
                <a16:creationId xmlns:a16="http://schemas.microsoft.com/office/drawing/2014/main" id="{905A5232-C5F6-2E37-7BFD-C119C27E3DE1}"/>
              </a:ext>
            </a:extLst>
          </p:cNvPr>
          <p:cNvSpPr>
            <a:spLocks noGrp="1"/>
          </p:cNvSpPr>
          <p:nvPr>
            <p:ph sz="half" idx="1"/>
          </p:nvPr>
        </p:nvSpPr>
        <p:spPr/>
        <p:txBody>
          <a:bodyPr>
            <a:normAutofit fontScale="92500" lnSpcReduction="10000"/>
          </a:bodyPr>
          <a:lstStyle/>
          <a:p>
            <a:pPr algn="just"/>
            <a:r>
              <a:rPr lang="en-US" b="1" dirty="0"/>
              <a:t>Data Collection and Preprocessing</a:t>
            </a:r>
          </a:p>
          <a:p>
            <a:pPr marL="0" indent="0" algn="just">
              <a:buNone/>
            </a:pPr>
            <a:r>
              <a:rPr lang="en-US" b="1" dirty="0"/>
              <a:t> </a:t>
            </a:r>
            <a:r>
              <a:rPr lang="en-US" dirty="0"/>
              <a:t>Gather patient health records from electronic health record systems, including demographics, medical history, medications, laboratory results, and diagnostic reports. Preprocess the data to handle missing values, outliers, and inconsistencies. Integrate additional data sources such as genetic information and lifestyle factors if available</a:t>
            </a:r>
            <a:endParaRPr lang="en-IN" dirty="0"/>
          </a:p>
        </p:txBody>
      </p:sp>
      <p:sp>
        <p:nvSpPr>
          <p:cNvPr id="4" name="Content Placeholder 3">
            <a:extLst>
              <a:ext uri="{FF2B5EF4-FFF2-40B4-BE49-F238E27FC236}">
                <a16:creationId xmlns:a16="http://schemas.microsoft.com/office/drawing/2014/main" id="{5ACB59FE-4855-4D4E-451E-B5E874C26672}"/>
              </a:ext>
            </a:extLst>
          </p:cNvPr>
          <p:cNvSpPr>
            <a:spLocks noGrp="1"/>
          </p:cNvSpPr>
          <p:nvPr>
            <p:ph sz="half" idx="2"/>
          </p:nvPr>
        </p:nvSpPr>
        <p:spPr/>
        <p:txBody>
          <a:bodyPr>
            <a:normAutofit fontScale="92500" lnSpcReduction="10000"/>
          </a:bodyPr>
          <a:lstStyle/>
          <a:p>
            <a:r>
              <a:rPr lang="en-US" b="1" dirty="0"/>
              <a:t>Feature Selection and Engineering</a:t>
            </a:r>
          </a:p>
          <a:p>
            <a:pPr marL="0" indent="0" algn="just">
              <a:buNone/>
            </a:pPr>
            <a:r>
              <a:rPr lang="en-US" dirty="0"/>
              <a:t>Identify relevant features for medication recommendation, including disease diagnoses, comorbidities, medication history, allergies, genetic markers, and lifestyle factors. Engineer new features or transformations to enhance the predictive power of the model.</a:t>
            </a:r>
            <a:endParaRPr lang="en-IN" dirty="0"/>
          </a:p>
        </p:txBody>
      </p:sp>
      <p:sp>
        <p:nvSpPr>
          <p:cNvPr id="5" name="Slide Number Placeholder 4">
            <a:extLst>
              <a:ext uri="{FF2B5EF4-FFF2-40B4-BE49-F238E27FC236}">
                <a16:creationId xmlns:a16="http://schemas.microsoft.com/office/drawing/2014/main" id="{AC68FDB3-2DE0-5D36-3738-1FEDA83CB6E4}"/>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872190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D234-9040-80C6-386A-A2ADC55115B0}"/>
              </a:ext>
            </a:extLst>
          </p:cNvPr>
          <p:cNvSpPr>
            <a:spLocks noGrp="1"/>
          </p:cNvSpPr>
          <p:nvPr>
            <p:ph type="title"/>
          </p:nvPr>
        </p:nvSpPr>
        <p:spPr/>
        <p:txBody>
          <a:bodyPr/>
          <a:lstStyle/>
          <a:p>
            <a:r>
              <a:rPr lang="en-US" b="1" dirty="0"/>
              <a:t>Methodology used</a:t>
            </a:r>
            <a:endParaRPr lang="en-IN" b="1" dirty="0"/>
          </a:p>
        </p:txBody>
      </p:sp>
      <p:sp>
        <p:nvSpPr>
          <p:cNvPr id="3" name="Content Placeholder 2">
            <a:extLst>
              <a:ext uri="{FF2B5EF4-FFF2-40B4-BE49-F238E27FC236}">
                <a16:creationId xmlns:a16="http://schemas.microsoft.com/office/drawing/2014/main" id="{905A5232-C5F6-2E37-7BFD-C119C27E3DE1}"/>
              </a:ext>
            </a:extLst>
          </p:cNvPr>
          <p:cNvSpPr>
            <a:spLocks noGrp="1"/>
          </p:cNvSpPr>
          <p:nvPr>
            <p:ph sz="half" idx="1"/>
          </p:nvPr>
        </p:nvSpPr>
        <p:spPr/>
        <p:txBody>
          <a:bodyPr>
            <a:normAutofit lnSpcReduction="10000"/>
          </a:bodyPr>
          <a:lstStyle/>
          <a:p>
            <a:pPr algn="just"/>
            <a:r>
              <a:rPr lang="en-US" b="1" dirty="0"/>
              <a:t>Model Development</a:t>
            </a:r>
          </a:p>
          <a:p>
            <a:pPr marL="0" indent="0" algn="just">
              <a:buNone/>
            </a:pPr>
            <a:r>
              <a:rPr lang="en-US" dirty="0"/>
              <a:t>Explore various machine learning techniques such as classification, regression, and recommendation systems. Train and validate the model using appropriate evaluation metrics, considering factors like accuracy, precision, recall, and F1-score. Incorporate interpretable models to provide insights into the decision-making process. </a:t>
            </a:r>
            <a:endParaRPr lang="en-IN" dirty="0"/>
          </a:p>
        </p:txBody>
      </p:sp>
      <p:sp>
        <p:nvSpPr>
          <p:cNvPr id="5" name="Slide Number Placeholder 4">
            <a:extLst>
              <a:ext uri="{FF2B5EF4-FFF2-40B4-BE49-F238E27FC236}">
                <a16:creationId xmlns:a16="http://schemas.microsoft.com/office/drawing/2014/main" id="{AC68FDB3-2DE0-5D36-3738-1FEDA83CB6E4}"/>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6146" name="Picture 2" descr="The 10 Biggest Trends Revolutionizing Healthcare In 2024">
            <a:extLst>
              <a:ext uri="{FF2B5EF4-FFF2-40B4-BE49-F238E27FC236}">
                <a16:creationId xmlns:a16="http://schemas.microsoft.com/office/drawing/2014/main" id="{F61589BD-EE9F-7F96-1AFA-110673ED5AE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545337"/>
            <a:ext cx="5181600" cy="2911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07627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6193</TotalTime>
  <Words>1259</Words>
  <Application>Microsoft Office PowerPoint</Application>
  <PresentationFormat>Widescreen</PresentationFormat>
  <Paragraphs>85</Paragraphs>
  <Slides>21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21</vt:i4>
      </vt:variant>
    </vt:vector>
  </HeadingPairs>
  <TitlesOfParts>
    <vt:vector size="31"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Introduction to Project</vt:lpstr>
      <vt:lpstr>Problem Definition</vt:lpstr>
      <vt:lpstr>Problem Definition</vt:lpstr>
      <vt:lpstr>Objectives of the Work</vt:lpstr>
      <vt:lpstr>Methodology used</vt:lpstr>
      <vt:lpstr>Methodology used</vt:lpstr>
      <vt:lpstr>Results and Outputs</vt:lpstr>
      <vt:lpstr>Results and Outputs</vt:lpstr>
      <vt:lpstr>Results and Outputs</vt:lpstr>
      <vt:lpstr>Results and Outputs</vt:lpstr>
      <vt:lpstr>Results and Outputs</vt:lpstr>
      <vt:lpstr>Results and Outputs</vt:lpstr>
      <vt:lpstr>Results and Outputs</vt:lpstr>
      <vt:lpstr>Conclusion</vt:lpstr>
      <vt:lpstr>Future Scope</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Chayan Gope</cp:lastModifiedBy>
  <cp:revision>495</cp:revision>
  <dcterms:created xsi:type="dcterms:W3CDTF">2019-01-09T10:33:58Z</dcterms:created>
  <dcterms:modified xsi:type="dcterms:W3CDTF">2024-04-30T04:50:48Z</dcterms:modified>
</cp:coreProperties>
</file>