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 y="-4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24C26F-B4DB-4D29-8436-04071D6B2D26}" type="datetimeFigureOut">
              <a:rPr lang="en-IN" smtClean="0"/>
              <a:t>21-08-2017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24C26F-B4DB-4D29-8436-04071D6B2D26}" type="datetimeFigureOut">
              <a:rPr lang="en-IN" smtClean="0"/>
              <a:t>21-08-2017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24C26F-B4DB-4D29-8436-04071D6B2D26}" type="datetimeFigureOut">
              <a:rPr lang="en-IN" smtClean="0"/>
              <a:t>21-08-2017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24C26F-B4DB-4D29-8436-04071D6B2D26}" type="datetimeFigureOut">
              <a:rPr lang="en-IN" smtClean="0"/>
              <a:t>21-08-2017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24C26F-B4DB-4D29-8436-04071D6B2D26}" type="datetimeFigureOut">
              <a:rPr lang="en-IN" smtClean="0"/>
              <a:t>21-08-2017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24C26F-B4DB-4D29-8436-04071D6B2D26}" type="datetimeFigureOut">
              <a:rPr lang="en-IN" smtClean="0"/>
              <a:t>21-08-2017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24C26F-B4DB-4D29-8436-04071D6B2D26}" type="datetimeFigureOut">
              <a:rPr lang="en-IN" smtClean="0"/>
              <a:t>21-08-2017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24C26F-B4DB-4D29-8436-04071D6B2D26}" type="datetimeFigureOut">
              <a:rPr lang="en-IN" smtClean="0"/>
              <a:t>21-08-2017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4C26F-B4DB-4D29-8436-04071D6B2D26}" type="datetimeFigureOut">
              <a:rPr lang="en-IN" smtClean="0"/>
              <a:t>21-08-2017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4C26F-B4DB-4D29-8436-04071D6B2D26}" type="datetimeFigureOut">
              <a:rPr lang="en-IN" smtClean="0"/>
              <a:t>21-08-2017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4C26F-B4DB-4D29-8436-04071D6B2D26}" type="datetimeFigureOut">
              <a:rPr lang="en-IN" smtClean="0"/>
              <a:t>21-08-2017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DC016-A48A-4A5B-B4C4-DF5BF9A1B32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4C26F-B4DB-4D29-8436-04071D6B2D26}" type="datetimeFigureOut">
              <a:rPr lang="en-IN" smtClean="0"/>
              <a:t>21-08-2017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DC016-A48A-4A5B-B4C4-DF5BF9A1B3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ference Architecture for Distributed Database"/>
          <p:cNvPicPr>
            <a:picLocks noChangeAspect="1" noChangeArrowheads="1"/>
          </p:cNvPicPr>
          <p:nvPr/>
        </p:nvPicPr>
        <p:blipFill>
          <a:blip r:embed="rId2" cstate="print"/>
          <a:srcRect/>
          <a:stretch>
            <a:fillRect/>
          </a:stretch>
        </p:blipFill>
        <p:spPr bwMode="auto">
          <a:xfrm>
            <a:off x="1619672" y="904252"/>
            <a:ext cx="6552728" cy="5261052"/>
          </a:xfrm>
          <a:prstGeom prst="rect">
            <a:avLst/>
          </a:prstGeom>
          <a:noFill/>
        </p:spPr>
      </p:pic>
      <p:sp>
        <p:nvSpPr>
          <p:cNvPr id="5" name="TextBox 4"/>
          <p:cNvSpPr txBox="1"/>
          <p:nvPr/>
        </p:nvSpPr>
        <p:spPr>
          <a:xfrm>
            <a:off x="755576" y="260648"/>
            <a:ext cx="7704856" cy="461665"/>
          </a:xfrm>
          <a:prstGeom prst="rect">
            <a:avLst/>
          </a:prstGeom>
          <a:noFill/>
        </p:spPr>
        <p:txBody>
          <a:bodyPr wrap="square" rtlCol="0">
            <a:spAutoFit/>
          </a:bodyPr>
          <a:lstStyle/>
          <a:p>
            <a:pPr algn="ctr"/>
            <a:r>
              <a:rPr lang="en-US" sz="2400" b="1" dirty="0" smtClean="0"/>
              <a:t>REFERENCE ARCHITECTURE FOR DISTRIBUTED DATABASE</a:t>
            </a:r>
            <a:endParaRPr lang="en-IN"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5846"/>
            <a:ext cx="8136904" cy="6370975"/>
          </a:xfrm>
          <a:prstGeom prst="rect">
            <a:avLst/>
          </a:prstGeom>
        </p:spPr>
        <p:txBody>
          <a:bodyPr wrap="square">
            <a:spAutoFit/>
          </a:bodyPr>
          <a:lstStyle/>
          <a:p>
            <a:pPr algn="just" fontAlgn="base"/>
            <a:r>
              <a:rPr lang="en-IN" sz="2400" dirty="0" smtClean="0"/>
              <a:t>Global </a:t>
            </a:r>
            <a:r>
              <a:rPr lang="en-IN" sz="2400" dirty="0"/>
              <a:t>schema defines all the data Which are contained in the distributed database as if the database were not distributed at all</a:t>
            </a:r>
            <a:r>
              <a:rPr lang="en-IN" sz="2400" dirty="0" smtClean="0"/>
              <a:t>.  The </a:t>
            </a:r>
            <a:r>
              <a:rPr lang="en-IN" sz="2400" dirty="0"/>
              <a:t>Global schema consists of the definition of a set of global relations</a:t>
            </a:r>
            <a:r>
              <a:rPr lang="en-IN" sz="2400" dirty="0" smtClean="0"/>
              <a:t>.</a:t>
            </a:r>
          </a:p>
          <a:p>
            <a:pPr algn="just" fontAlgn="base"/>
            <a:r>
              <a:rPr lang="en-IN" sz="2400" dirty="0"/>
              <a:t/>
            </a:r>
            <a:br>
              <a:rPr lang="en-IN" sz="2400" dirty="0"/>
            </a:br>
            <a:r>
              <a:rPr lang="en-IN" sz="2400" dirty="0" smtClean="0"/>
              <a:t>Each global relation can be split into several non overlapping portions which are called fragments. The mapping between global relations and fragments is defined in the fragmentation schema. This mapping is one to many.</a:t>
            </a:r>
          </a:p>
          <a:p>
            <a:pPr algn="just" fontAlgn="base"/>
            <a:endParaRPr lang="en-IN" sz="2400" dirty="0" smtClean="0"/>
          </a:p>
          <a:p>
            <a:pPr algn="just" fontAlgn="base"/>
            <a:r>
              <a:rPr lang="en-IN" sz="2400" dirty="0" smtClean="0"/>
              <a:t>Fragments are logical portions of global relations which are physically located at one or several sites of the network. </a:t>
            </a:r>
          </a:p>
          <a:p>
            <a:pPr algn="just" fontAlgn="base"/>
            <a:r>
              <a:rPr lang="en-IN" sz="2400" dirty="0" smtClean="0"/>
              <a:t>The allocation schema defines at which site(s) a fragment is located.</a:t>
            </a:r>
          </a:p>
          <a:p>
            <a:pPr algn="just" fontAlgn="base"/>
            <a:endParaRPr lang="en-IN" sz="2400" dirty="0" smtClean="0"/>
          </a:p>
          <a:p>
            <a:pPr algn="just" fontAlgn="base"/>
            <a:r>
              <a:rPr lang="en-IN" sz="2400" dirty="0" smtClean="0"/>
              <a:t>The Local mapping schema maps fragments in the allocation schema onto external objects in the local database.</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FRAGMENTS AND PHYSICAL IMAGES FOR A GLOBAL RELATION"/>
          <p:cNvPicPr>
            <a:picLocks noChangeAspect="1" noChangeArrowheads="1"/>
          </p:cNvPicPr>
          <p:nvPr/>
        </p:nvPicPr>
        <p:blipFill>
          <a:blip r:embed="rId2" cstate="print"/>
          <a:srcRect/>
          <a:stretch>
            <a:fillRect/>
          </a:stretch>
        </p:blipFill>
        <p:spPr bwMode="auto">
          <a:xfrm>
            <a:off x="0" y="0"/>
            <a:ext cx="9144000" cy="719065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352928" cy="5816977"/>
          </a:xfrm>
          <a:prstGeom prst="rect">
            <a:avLst/>
          </a:prstGeom>
        </p:spPr>
        <p:txBody>
          <a:bodyPr wrap="square">
            <a:spAutoFit/>
          </a:bodyPr>
          <a:lstStyle/>
          <a:p>
            <a:pPr algn="just"/>
            <a:r>
              <a:rPr lang="en-IN" sz="3600" b="1" dirty="0" smtClean="0"/>
              <a:t>Distribution transparency</a:t>
            </a:r>
            <a:endParaRPr lang="en-IN" sz="3600" b="1" dirty="0" smtClean="0"/>
          </a:p>
          <a:p>
            <a:pPr algn="just"/>
            <a:r>
              <a:rPr lang="en-IN" sz="2800" dirty="0" smtClean="0"/>
              <a:t>Distribution </a:t>
            </a:r>
            <a:r>
              <a:rPr lang="en-IN" sz="2800" dirty="0"/>
              <a:t>transparency is the property of distributed databases by the virtue of which the internal details of the distribution are hidden from the users. The DDBMS designer may choose to fragment tables, replicate the fragments and store them at different sites. However, since users are oblivious of these details, they find the distributed database easy to use like any centralized database.</a:t>
            </a:r>
          </a:p>
          <a:p>
            <a:pPr algn="just"/>
            <a:r>
              <a:rPr lang="en-IN" sz="2800" dirty="0"/>
              <a:t>The three dimensions of distribution transparency are −</a:t>
            </a:r>
          </a:p>
          <a:p>
            <a:pPr marL="514350" indent="-514350" algn="just">
              <a:buFont typeface="+mj-lt"/>
              <a:buAutoNum type="arabicPeriod"/>
            </a:pPr>
            <a:r>
              <a:rPr lang="en-IN" sz="2800" dirty="0"/>
              <a:t>Location transparency</a:t>
            </a:r>
          </a:p>
          <a:p>
            <a:pPr marL="514350" indent="-514350" algn="just">
              <a:buFont typeface="+mj-lt"/>
              <a:buAutoNum type="arabicPeriod"/>
            </a:pPr>
            <a:r>
              <a:rPr lang="en-IN" sz="2800" dirty="0"/>
              <a:t>Fragmentation transparency</a:t>
            </a:r>
          </a:p>
          <a:p>
            <a:pPr marL="514350" indent="-514350" algn="just">
              <a:buFont typeface="+mj-lt"/>
              <a:buAutoNum type="arabicPeriod"/>
            </a:pPr>
            <a:r>
              <a:rPr lang="en-IN" sz="2800" dirty="0"/>
              <a:t>Replication </a:t>
            </a:r>
            <a:r>
              <a:rPr lang="en-IN" sz="2800" dirty="0" smtClean="0"/>
              <a:t>transparency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352928" cy="5386090"/>
          </a:xfrm>
          <a:prstGeom prst="rect">
            <a:avLst/>
          </a:prstGeom>
        </p:spPr>
        <p:txBody>
          <a:bodyPr wrap="square">
            <a:spAutoFit/>
          </a:bodyPr>
          <a:lstStyle/>
          <a:p>
            <a:pPr algn="just"/>
            <a:r>
              <a:rPr lang="en-IN" sz="3600" b="1" dirty="0" smtClean="0"/>
              <a:t>Location Transparency</a:t>
            </a:r>
          </a:p>
          <a:p>
            <a:pPr algn="just"/>
            <a:r>
              <a:rPr lang="en-IN" sz="2800" dirty="0" smtClean="0"/>
              <a:t>Location transparency ensures that the user can query on any table(s) or fragment(s) of a table as if they were stored locally in the user’s site. The fact that the table or its fragments are stored at remote site in the distributed database system, should be completely oblivious to the end user. The address of the remote site(s) and the access mechanisms are completely hidden.</a:t>
            </a:r>
          </a:p>
          <a:p>
            <a:pPr algn="just"/>
            <a:r>
              <a:rPr lang="en-IN" sz="2800" dirty="0" smtClean="0"/>
              <a:t>In order to incorporate location transparency, DDBMS should have access to updated and accurate data dictionary and DDBMS directory which contains the details of locations of data.</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20688"/>
            <a:ext cx="8136904" cy="4955203"/>
          </a:xfrm>
          <a:prstGeom prst="rect">
            <a:avLst/>
          </a:prstGeom>
        </p:spPr>
        <p:txBody>
          <a:bodyPr wrap="square">
            <a:spAutoFit/>
          </a:bodyPr>
          <a:lstStyle/>
          <a:p>
            <a:r>
              <a:rPr lang="en-IN" sz="3600" b="1" dirty="0" smtClean="0"/>
              <a:t>Fragmentation Transparency</a:t>
            </a:r>
          </a:p>
          <a:p>
            <a:pPr algn="just"/>
            <a:r>
              <a:rPr lang="en-IN" sz="2800" dirty="0" smtClean="0"/>
              <a:t>Fragmentation transparency enables users to query upon any table as if it were </a:t>
            </a:r>
            <a:r>
              <a:rPr lang="en-IN" sz="2800" dirty="0" err="1" smtClean="0"/>
              <a:t>unfragmented</a:t>
            </a:r>
            <a:r>
              <a:rPr lang="en-IN" sz="2800" dirty="0" smtClean="0"/>
              <a:t>. Thus, it hides the fact that the table the user is querying on is actually a fragment or union of some fragments. It also conceals the fact that the fragments are located at diverse sites.</a:t>
            </a:r>
          </a:p>
          <a:p>
            <a:endParaRPr lang="en-IN" sz="2800" dirty="0" smtClean="0"/>
          </a:p>
          <a:p>
            <a:r>
              <a:rPr lang="en-IN" sz="2800" dirty="0" smtClean="0"/>
              <a:t>This is somewhat similar to users of SQL views, where the user may not know that they are using a view of a table instead of the table itself.</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280920" cy="6247864"/>
          </a:xfrm>
          <a:prstGeom prst="rect">
            <a:avLst/>
          </a:prstGeom>
        </p:spPr>
        <p:txBody>
          <a:bodyPr wrap="square">
            <a:spAutoFit/>
          </a:bodyPr>
          <a:lstStyle/>
          <a:p>
            <a:pPr algn="just"/>
            <a:r>
              <a:rPr lang="en-IN" sz="3600" b="1" dirty="0" smtClean="0"/>
              <a:t>Replication Transparency</a:t>
            </a:r>
          </a:p>
          <a:p>
            <a:pPr algn="just"/>
            <a:r>
              <a:rPr lang="en-IN" sz="2800" dirty="0" smtClean="0"/>
              <a:t>Replication transparency ensures that replication of databases are hidden from the users. It enables users to query upon a table as if only a single copy of the table exists.</a:t>
            </a:r>
          </a:p>
          <a:p>
            <a:pPr algn="just"/>
            <a:r>
              <a:rPr lang="en-IN" sz="2800" dirty="0" smtClean="0"/>
              <a:t>Replication transparency is associated with concurrency transparency and failure transparency. Whenever a user updates a data item, the update is reflected in all the copies of the table. However, this operation should not be known to the user. This is </a:t>
            </a:r>
            <a:r>
              <a:rPr lang="en-IN" sz="2800" b="1" dirty="0" smtClean="0"/>
              <a:t>concurrency transparency</a:t>
            </a:r>
            <a:r>
              <a:rPr lang="en-IN" sz="2800" dirty="0" smtClean="0"/>
              <a:t>. Also, in case of failure of a site, the user can still proceed with his queries using replicated copies without any knowledge of failure. This is </a:t>
            </a:r>
            <a:r>
              <a:rPr lang="en-IN" sz="2800" b="1" dirty="0" smtClean="0"/>
              <a:t>failure transparency.</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48680"/>
            <a:ext cx="8568952" cy="3662541"/>
          </a:xfrm>
          <a:prstGeom prst="rect">
            <a:avLst/>
          </a:prstGeom>
        </p:spPr>
        <p:txBody>
          <a:bodyPr wrap="square">
            <a:spAutoFit/>
          </a:bodyPr>
          <a:lstStyle/>
          <a:p>
            <a:pPr algn="just"/>
            <a:r>
              <a:rPr lang="en-IN" sz="3600" b="1" dirty="0" smtClean="0"/>
              <a:t>Combination of Transparencies</a:t>
            </a:r>
          </a:p>
          <a:p>
            <a:pPr algn="just"/>
            <a:r>
              <a:rPr lang="en-IN" sz="2800" dirty="0" smtClean="0"/>
              <a:t>In any distributed database system, the designer should ensure that all the stated transparencies are maintained to a considerable extent. The designer may choose to fragment tables, replicate them and store them at different sites; all oblivious to the end user. However, complete distribution transparency is a tough task and requires considerable design efforts.</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492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cp:revision>
  <dcterms:created xsi:type="dcterms:W3CDTF">2017-08-21T12:01:50Z</dcterms:created>
  <dcterms:modified xsi:type="dcterms:W3CDTF">2017-08-21T12:27:19Z</dcterms:modified>
</cp:coreProperties>
</file>