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Nunito"/>
      <p:regular r:id="rId27"/>
      <p:bold r:id="rId28"/>
      <p:italic r:id="rId29"/>
      <p:boldItalic r:id="rId30"/>
    </p:embeddedFont>
    <p:embeddedFont>
      <p:font typeface="Maven Pro"/>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89DDD39-6ADE-4090-98E3-3F220C474C45}">
  <a:tblStyle styleId="{389DDD39-6ADE-4090-98E3-3F220C474C4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avenPro-regular.fntdata"/><Relationship Id="rId30" Type="http://schemas.openxmlformats.org/officeDocument/2006/relationships/font" Target="fonts/Nunito-boldItalic.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MavenPro-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8a5e4649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8a5e4649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8a5e46498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8a5e46498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8a5e46498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8a5e46498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8a45b902d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8a45b902d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8a45b902d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8a45b902d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8a45b902d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8a45b902d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8a45b902d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8a45b902d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8a45b902d7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8a45b902d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8a5e46498f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8a5e46498f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8a45b902d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8a45b902d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8a45b900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8a45b900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8a45b902d7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8a45b902d7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8a45b9009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8a45b900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8a45b9009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8a45b900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8a45b9009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8a45b9009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8a45b9009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8a45b9009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8a45b902d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8a45b902d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8a45b9009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8a45b9009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8a45b902d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8a45b902d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496450"/>
            <a:ext cx="7030500" cy="3267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arxiv.org/pdf/2112.01836.pdf" TargetMode="External"/><Relationship Id="rId4" Type="http://schemas.openxmlformats.org/officeDocument/2006/relationships/hyperlink" Target="https://arxiv.org/pdf/2201.13125.pdf" TargetMode="External"/><Relationship Id="rId5" Type="http://schemas.openxmlformats.org/officeDocument/2006/relationships/hyperlink" Target="https://aclanthology.org/2021.acl-long.313.pdf" TargetMode="External"/><Relationship Id="rId6" Type="http://schemas.openxmlformats.org/officeDocument/2006/relationships/hyperlink" Target="https://towardsdatascience.com/implementing-a-linear-chain-conditional-random-field-crf-in-pytorch-16b0b9c4b4e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arxiv.org/pdf/2112.01836.pdf#cite.njdc-district" TargetMode="External"/><Relationship Id="rId4" Type="http://schemas.openxmlformats.org/officeDocument/2006/relationships/hyperlink" Target="https://arxiv.org/pdf/2112.01836.pdf#cite.backlogcases2019"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045775" y="698850"/>
            <a:ext cx="76602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GB" sz="4580"/>
              <a:t>Understanding Legal Texts</a:t>
            </a:r>
            <a:endParaRPr sz="4580"/>
          </a:p>
          <a:p>
            <a:pPr indent="-354330" lvl="0" marL="457200" rtl="0" algn="l">
              <a:spcBef>
                <a:spcPts val="0"/>
              </a:spcBef>
              <a:spcAft>
                <a:spcPts val="0"/>
              </a:spcAft>
              <a:buSzPts val="1980"/>
              <a:buChar char="-"/>
            </a:pPr>
            <a:r>
              <a:rPr lang="en-GB" sz="1979"/>
              <a:t>Rhetorical roles prediction</a:t>
            </a:r>
            <a:endParaRPr sz="1979"/>
          </a:p>
          <a:p>
            <a:pPr indent="-354330" lvl="0" marL="457200" rtl="0" algn="l">
              <a:spcBef>
                <a:spcPts val="0"/>
              </a:spcBef>
              <a:spcAft>
                <a:spcPts val="0"/>
              </a:spcAft>
              <a:buSzPts val="1980"/>
              <a:buChar char="-"/>
            </a:pPr>
            <a:r>
              <a:rPr lang="en-GB" sz="1979"/>
              <a:t>Court Judgement Prediction</a:t>
            </a:r>
            <a:endParaRPr sz="1979"/>
          </a:p>
        </p:txBody>
      </p:sp>
      <p:sp>
        <p:nvSpPr>
          <p:cNvPr id="278" name="Google Shape;278;p13"/>
          <p:cNvSpPr txBox="1"/>
          <p:nvPr>
            <p:ph idx="1" type="subTitle"/>
          </p:nvPr>
        </p:nvSpPr>
        <p:spPr>
          <a:xfrm>
            <a:off x="361775" y="3334900"/>
            <a:ext cx="8520600" cy="1191000"/>
          </a:xfrm>
          <a:prstGeom prst="rect">
            <a:avLst/>
          </a:prstGeom>
        </p:spPr>
        <p:txBody>
          <a:bodyPr anchorCtr="0" anchor="t" bIns="91425" lIns="91425" spcFirstLastPara="1" rIns="91425" wrap="square" tIns="91425">
            <a:normAutofit lnSpcReduction="20000"/>
          </a:bodyPr>
          <a:lstStyle/>
          <a:p>
            <a:pPr indent="0" lvl="0" marL="0" rtl="0" algn="r">
              <a:spcBef>
                <a:spcPts val="0"/>
              </a:spcBef>
              <a:spcAft>
                <a:spcPts val="0"/>
              </a:spcAft>
              <a:buNone/>
            </a:pPr>
            <a:r>
              <a:rPr b="1" lang="en-GB" sz="1700"/>
              <a:t>Team Indexers and Searchers</a:t>
            </a:r>
            <a:endParaRPr b="1" sz="1700"/>
          </a:p>
          <a:p>
            <a:pPr indent="0" lvl="0" marL="0" rtl="0" algn="r">
              <a:spcBef>
                <a:spcPts val="0"/>
              </a:spcBef>
              <a:spcAft>
                <a:spcPts val="0"/>
              </a:spcAft>
              <a:buNone/>
            </a:pPr>
            <a:r>
              <a:rPr lang="en-GB"/>
              <a:t>Aashwin Vaish (2019114014)</a:t>
            </a:r>
            <a:endParaRPr/>
          </a:p>
          <a:p>
            <a:pPr indent="0" lvl="0" marL="0" rtl="0" algn="r">
              <a:spcBef>
                <a:spcPts val="0"/>
              </a:spcBef>
              <a:spcAft>
                <a:spcPts val="0"/>
              </a:spcAft>
              <a:buNone/>
            </a:pPr>
            <a:r>
              <a:rPr lang="en-GB"/>
              <a:t>Akshett Rai Jindal (2019114001)</a:t>
            </a:r>
            <a:endParaRPr/>
          </a:p>
          <a:p>
            <a:pPr indent="0" lvl="0" marL="0" rtl="0" algn="r">
              <a:spcBef>
                <a:spcPts val="0"/>
              </a:spcBef>
              <a:spcAft>
                <a:spcPts val="0"/>
              </a:spcAft>
              <a:buNone/>
            </a:pPr>
            <a:r>
              <a:rPr lang="en-GB"/>
              <a:t>Chayan Kochar (2019114008)</a:t>
            </a:r>
            <a:endParaRPr/>
          </a:p>
          <a:p>
            <a:pPr indent="0" lvl="0" marL="0" rtl="0" algn="r">
              <a:spcBef>
                <a:spcPts val="0"/>
              </a:spcBef>
              <a:spcAft>
                <a:spcPts val="0"/>
              </a:spcAft>
              <a:buNone/>
            </a:pPr>
            <a:r>
              <a:rPr lang="en-GB"/>
              <a:t>Suyash Vardhan Mathur (2019114006)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Baseline Model</a:t>
            </a:r>
            <a:endParaRPr/>
          </a:p>
        </p:txBody>
      </p:sp>
      <p:sp>
        <p:nvSpPr>
          <p:cNvPr id="334" name="Google Shape;334;p22"/>
          <p:cNvSpPr txBox="1"/>
          <p:nvPr>
            <p:ph idx="1" type="body"/>
          </p:nvPr>
        </p:nvSpPr>
        <p:spPr>
          <a:xfrm>
            <a:off x="1303800" y="1332075"/>
            <a:ext cx="5898600" cy="3302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GB"/>
              <a:t>Our Baseline model makes use of BERT embeddings, which are pooled in </a:t>
            </a:r>
            <a:r>
              <a:rPr lang="en-GB"/>
              <a:t>various</a:t>
            </a:r>
            <a:r>
              <a:rPr lang="en-GB"/>
              <a:t> ways(max-pooling, mean-pooling, CLS-pooling) to get sentence-level embeddings. </a:t>
            </a:r>
            <a:endParaRPr/>
          </a:p>
          <a:p>
            <a:pPr indent="0" lvl="0" marL="457200" rtl="0" algn="l">
              <a:spcBef>
                <a:spcPts val="100"/>
              </a:spcBef>
              <a:spcAft>
                <a:spcPts val="0"/>
              </a:spcAft>
              <a:buNone/>
            </a:pPr>
            <a:r>
              <a:t/>
            </a:r>
            <a:endParaRPr/>
          </a:p>
          <a:p>
            <a:pPr indent="-311150" lvl="0" marL="457200" rtl="0" algn="l">
              <a:spcBef>
                <a:spcPts val="100"/>
              </a:spcBef>
              <a:spcAft>
                <a:spcPts val="0"/>
              </a:spcAft>
              <a:buSzPts val="1300"/>
              <a:buChar char="➔"/>
            </a:pPr>
            <a:r>
              <a:rPr lang="en-GB"/>
              <a:t>These sentence level embeddings are then fed to a fully-connected layer, which predicts the scores for each of the 13 classes.</a:t>
            </a:r>
            <a:endParaRPr/>
          </a:p>
          <a:p>
            <a:pPr indent="0" lvl="0" marL="457200" rtl="0" algn="l">
              <a:spcBef>
                <a:spcPts val="100"/>
              </a:spcBef>
              <a:spcAft>
                <a:spcPts val="0"/>
              </a:spcAft>
              <a:buNone/>
            </a:pPr>
            <a:r>
              <a:t/>
            </a:r>
            <a:endParaRPr/>
          </a:p>
          <a:p>
            <a:pPr indent="-311150" lvl="0" marL="457200" rtl="0" algn="l">
              <a:spcBef>
                <a:spcPts val="100"/>
              </a:spcBef>
              <a:spcAft>
                <a:spcPts val="0"/>
              </a:spcAft>
              <a:buSzPts val="1300"/>
              <a:buChar char="➔"/>
            </a:pPr>
            <a:r>
              <a:rPr lang="en-GB"/>
              <a:t>We also experimented with LegalBERT embeddings, as well as S-BERT embedings for representing the sentences in the Legal Text.</a:t>
            </a:r>
            <a:endParaRPr/>
          </a:p>
          <a:p>
            <a:pPr indent="0" lvl="0" marL="457200" rtl="0" algn="l">
              <a:spcBef>
                <a:spcPts val="100"/>
              </a:spcBef>
              <a:spcAft>
                <a:spcPts val="0"/>
              </a:spcAft>
              <a:buNone/>
            </a:pPr>
            <a:r>
              <a:t/>
            </a:r>
            <a:endParaRPr/>
          </a:p>
          <a:p>
            <a:pPr indent="-311150" lvl="0" marL="457200" rtl="0" algn="l">
              <a:spcBef>
                <a:spcPts val="100"/>
              </a:spcBef>
              <a:spcAft>
                <a:spcPts val="100"/>
              </a:spcAft>
              <a:buSzPts val="1300"/>
              <a:buChar char="➔"/>
            </a:pPr>
            <a:r>
              <a:rPr lang="en-GB"/>
              <a:t>This treats labelling </a:t>
            </a:r>
            <a:r>
              <a:rPr b="1" lang="en-GB"/>
              <a:t>each sentence independently</a:t>
            </a:r>
            <a:r>
              <a:rPr lang="en-GB"/>
              <a:t>, and doesn't consider the neighbouring context for each sentence.</a:t>
            </a:r>
            <a:endParaRPr/>
          </a:p>
        </p:txBody>
      </p:sp>
      <p:pic>
        <p:nvPicPr>
          <p:cNvPr id="335" name="Google Shape;335;p22"/>
          <p:cNvPicPr preferRelativeResize="0"/>
          <p:nvPr/>
        </p:nvPicPr>
        <p:blipFill>
          <a:blip r:embed="rId3">
            <a:alphaModFix/>
          </a:blip>
          <a:stretch>
            <a:fillRect/>
          </a:stretch>
        </p:blipFill>
        <p:spPr>
          <a:xfrm>
            <a:off x="7343800" y="1421350"/>
            <a:ext cx="1485750" cy="2928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Baseline+ Bi-LSTM Model</a:t>
            </a:r>
            <a:endParaRPr/>
          </a:p>
        </p:txBody>
      </p:sp>
      <p:sp>
        <p:nvSpPr>
          <p:cNvPr id="341" name="Google Shape;341;p23"/>
          <p:cNvSpPr txBox="1"/>
          <p:nvPr>
            <p:ph idx="1" type="body"/>
          </p:nvPr>
        </p:nvSpPr>
        <p:spPr>
          <a:xfrm>
            <a:off x="1303800" y="1332075"/>
            <a:ext cx="5898600" cy="3662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This model treats the problem of Rhetorical Role Labelling as a sequence labelling problem rather than a sentence-label problem.</a:t>
            </a:r>
            <a:endParaRPr/>
          </a:p>
          <a:p>
            <a:pPr indent="0" lvl="0" marL="457200" rtl="0" algn="l">
              <a:spcBef>
                <a:spcPts val="100"/>
              </a:spcBef>
              <a:spcAft>
                <a:spcPts val="0"/>
              </a:spcAft>
              <a:buNone/>
            </a:pPr>
            <a:r>
              <a:t/>
            </a:r>
            <a:endParaRPr/>
          </a:p>
          <a:p>
            <a:pPr indent="-311150" lvl="0" marL="457200" rtl="0" algn="l">
              <a:spcBef>
                <a:spcPts val="100"/>
              </a:spcBef>
              <a:spcAft>
                <a:spcPts val="0"/>
              </a:spcAft>
              <a:buSzPts val="1300"/>
              <a:buChar char="➔"/>
            </a:pPr>
            <a:r>
              <a:rPr lang="en-GB"/>
              <a:t>The sentence level embeddings generated previously are all now fed to a Bi-LSTM layer, which aggregates context from the neighbouring sentence.</a:t>
            </a:r>
            <a:endParaRPr/>
          </a:p>
          <a:p>
            <a:pPr indent="0" lvl="0" marL="457200" rtl="0" algn="l">
              <a:spcBef>
                <a:spcPts val="100"/>
              </a:spcBef>
              <a:spcAft>
                <a:spcPts val="0"/>
              </a:spcAft>
              <a:buNone/>
            </a:pPr>
            <a:r>
              <a:t/>
            </a:r>
            <a:endParaRPr/>
          </a:p>
          <a:p>
            <a:pPr indent="-311150" lvl="0" marL="457200" rtl="0" algn="l">
              <a:spcBef>
                <a:spcPts val="100"/>
              </a:spcBef>
              <a:spcAft>
                <a:spcPts val="0"/>
              </a:spcAft>
              <a:buSzPts val="1300"/>
              <a:buChar char="➔"/>
            </a:pPr>
            <a:r>
              <a:rPr lang="en-GB"/>
              <a:t>The final hidden layer output from the Bi-Directional LSTMs is fed to a Dense layer, which provides a score for all the different classes.</a:t>
            </a:r>
            <a:endParaRPr/>
          </a:p>
          <a:p>
            <a:pPr indent="0" lvl="0" marL="457200" rtl="0" algn="l">
              <a:spcBef>
                <a:spcPts val="100"/>
              </a:spcBef>
              <a:spcAft>
                <a:spcPts val="0"/>
              </a:spcAft>
              <a:buNone/>
            </a:pPr>
            <a:r>
              <a:t/>
            </a:r>
            <a:endParaRPr/>
          </a:p>
          <a:p>
            <a:pPr indent="-311150" lvl="0" marL="457200" rtl="0" algn="l">
              <a:spcBef>
                <a:spcPts val="100"/>
              </a:spcBef>
              <a:spcAft>
                <a:spcPts val="100"/>
              </a:spcAft>
              <a:buSzPts val="1300"/>
              <a:buChar char="➔"/>
            </a:pPr>
            <a:r>
              <a:rPr lang="en-GB"/>
              <a:t>We also tried using multiple stacks of LSTMs, but the changes in accuracy were insignificant.</a:t>
            </a:r>
            <a:endParaRPr/>
          </a:p>
        </p:txBody>
      </p:sp>
      <p:pic>
        <p:nvPicPr>
          <p:cNvPr id="342" name="Google Shape;342;p23"/>
          <p:cNvPicPr preferRelativeResize="0"/>
          <p:nvPr/>
        </p:nvPicPr>
        <p:blipFill>
          <a:blip r:embed="rId3">
            <a:alphaModFix/>
          </a:blip>
          <a:stretch>
            <a:fillRect/>
          </a:stretch>
        </p:blipFill>
        <p:spPr>
          <a:xfrm>
            <a:off x="7196077" y="1453125"/>
            <a:ext cx="1795524" cy="3209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Baseline++ Bi-LSTM CRF Model</a:t>
            </a:r>
            <a:endParaRPr/>
          </a:p>
        </p:txBody>
      </p:sp>
      <p:sp>
        <p:nvSpPr>
          <p:cNvPr id="348" name="Google Shape;348;p24"/>
          <p:cNvSpPr txBox="1"/>
          <p:nvPr>
            <p:ph idx="1" type="body"/>
          </p:nvPr>
        </p:nvSpPr>
        <p:spPr>
          <a:xfrm>
            <a:off x="1303800" y="1332075"/>
            <a:ext cx="5898600" cy="36627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GB"/>
              <a:t>This model adds a CRF Layer on top of the Bi-LSTM layer.</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GB"/>
              <a:t>This model was used because the problem here is that of a sequence tagging problem, in which CRFs are known to improve baseline results.</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GB"/>
              <a:t>In case of the previous model, </a:t>
            </a:r>
            <a:r>
              <a:rPr lang="en-GB"/>
              <a:t>each classification decision was conditionally independent. </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en-GB"/>
              <a:t>Linear-chain CRF instead explicitly models dependencies between the labels as a table with transition scores between all pairs of the labels.</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GB"/>
              <a:t>Thus</a:t>
            </a:r>
            <a:r>
              <a:rPr lang="en-GB"/>
              <a:t>, BiLSTM knows about the language, while CRF knows the internal logic of the labeling, improving the results.</a:t>
            </a:r>
            <a:endParaRPr/>
          </a:p>
        </p:txBody>
      </p:sp>
      <p:pic>
        <p:nvPicPr>
          <p:cNvPr id="349" name="Google Shape;349;p24"/>
          <p:cNvPicPr preferRelativeResize="0"/>
          <p:nvPr/>
        </p:nvPicPr>
        <p:blipFill>
          <a:blip r:embed="rId3">
            <a:alphaModFix/>
          </a:blip>
          <a:stretch>
            <a:fillRect/>
          </a:stretch>
        </p:blipFill>
        <p:spPr>
          <a:xfrm>
            <a:off x="7196077" y="1453125"/>
            <a:ext cx="1795524" cy="3209275"/>
          </a:xfrm>
          <a:prstGeom prst="rect">
            <a:avLst/>
          </a:prstGeom>
          <a:noFill/>
          <a:ln>
            <a:noFill/>
          </a:ln>
        </p:spPr>
      </p:pic>
      <p:sp>
        <p:nvSpPr>
          <p:cNvPr id="350" name="Google Shape;350;p24"/>
          <p:cNvSpPr txBox="1"/>
          <p:nvPr/>
        </p:nvSpPr>
        <p:spPr>
          <a:xfrm>
            <a:off x="7647302" y="1995850"/>
            <a:ext cx="471900" cy="307800"/>
          </a:xfrm>
          <a:prstGeom prst="rect">
            <a:avLst/>
          </a:prstGeom>
          <a:solidFill>
            <a:srgbClr val="59AF95"/>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latin typeface="Nunito"/>
                <a:ea typeface="Nunito"/>
                <a:cs typeface="Nunito"/>
                <a:sym typeface="Nunito"/>
              </a:rPr>
              <a:t>   CRF</a:t>
            </a:r>
            <a:endParaRPr sz="800">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Results</a:t>
            </a:r>
            <a:endParaRPr/>
          </a:p>
        </p:txBody>
      </p:sp>
      <p:sp>
        <p:nvSpPr>
          <p:cNvPr id="356" name="Google Shape;356;p25"/>
          <p:cNvSpPr txBox="1"/>
          <p:nvPr>
            <p:ph idx="1" type="body"/>
          </p:nvPr>
        </p:nvSpPr>
        <p:spPr>
          <a:xfrm>
            <a:off x="1303800" y="1496450"/>
            <a:ext cx="7030500" cy="326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weighted F1 Scores for all the models are below:</a:t>
            </a:r>
            <a:endParaRPr/>
          </a:p>
          <a:p>
            <a:pPr indent="0" lvl="0" marL="0" rtl="0" algn="l">
              <a:spcBef>
                <a:spcPts val="1200"/>
              </a:spcBef>
              <a:spcAft>
                <a:spcPts val="1200"/>
              </a:spcAft>
              <a:buNone/>
            </a:pPr>
            <a:r>
              <a:t/>
            </a:r>
            <a:endParaRPr/>
          </a:p>
        </p:txBody>
      </p:sp>
      <p:graphicFrame>
        <p:nvGraphicFramePr>
          <p:cNvPr id="357" name="Google Shape;357;p25"/>
          <p:cNvGraphicFramePr/>
          <p:nvPr/>
        </p:nvGraphicFramePr>
        <p:xfrm>
          <a:off x="1066675" y="1979800"/>
          <a:ext cx="3000000" cy="3000000"/>
        </p:xfrm>
        <a:graphic>
          <a:graphicData uri="http://schemas.openxmlformats.org/drawingml/2006/table">
            <a:tbl>
              <a:tblPr>
                <a:noFill/>
                <a:tableStyleId>{389DDD39-6ADE-4090-98E3-3F220C474C45}</a:tableStyleId>
              </a:tblPr>
              <a:tblGrid>
                <a:gridCol w="1809750"/>
                <a:gridCol w="1809750"/>
                <a:gridCol w="1809750"/>
                <a:gridCol w="1809750"/>
              </a:tblGrid>
              <a:tr h="381000">
                <a:tc>
                  <a:txBody>
                    <a:bodyPr/>
                    <a:lstStyle/>
                    <a:p>
                      <a:pPr indent="0" lvl="0" marL="0" rtl="0" algn="l">
                        <a:spcBef>
                          <a:spcPts val="0"/>
                        </a:spcBef>
                        <a:spcAft>
                          <a:spcPts val="0"/>
                        </a:spcAft>
                        <a:buNone/>
                      </a:pPr>
                      <a:r>
                        <a:rPr lang="en-GB"/>
                        <a:t>Model</a:t>
                      </a:r>
                      <a:endParaRPr/>
                    </a:p>
                  </a:txBody>
                  <a:tcPr marT="91425" marB="91425" marR="91425" marL="91425"/>
                </a:tc>
                <a:tc>
                  <a:txBody>
                    <a:bodyPr/>
                    <a:lstStyle/>
                    <a:p>
                      <a:pPr indent="0" lvl="0" marL="0" rtl="0" algn="l">
                        <a:spcBef>
                          <a:spcPts val="0"/>
                        </a:spcBef>
                        <a:spcAft>
                          <a:spcPts val="0"/>
                        </a:spcAft>
                        <a:buNone/>
                      </a:pPr>
                      <a:r>
                        <a:rPr lang="en-GB"/>
                        <a:t>Precision</a:t>
                      </a:r>
                      <a:endParaRPr/>
                    </a:p>
                  </a:txBody>
                  <a:tcPr marT="91425" marB="91425" marR="91425" marL="91425"/>
                </a:tc>
                <a:tc>
                  <a:txBody>
                    <a:bodyPr/>
                    <a:lstStyle/>
                    <a:p>
                      <a:pPr indent="0" lvl="0" marL="0" rtl="0" algn="l">
                        <a:spcBef>
                          <a:spcPts val="0"/>
                        </a:spcBef>
                        <a:spcAft>
                          <a:spcPts val="0"/>
                        </a:spcAft>
                        <a:buNone/>
                      </a:pPr>
                      <a:r>
                        <a:rPr lang="en-GB"/>
                        <a:t>Recall</a:t>
                      </a:r>
                      <a:endParaRPr/>
                    </a:p>
                  </a:txBody>
                  <a:tcPr marT="91425" marB="91425" marR="91425" marL="91425"/>
                </a:tc>
                <a:tc>
                  <a:txBody>
                    <a:bodyPr/>
                    <a:lstStyle/>
                    <a:p>
                      <a:pPr indent="0" lvl="0" marL="0" rtl="0" algn="l">
                        <a:spcBef>
                          <a:spcPts val="0"/>
                        </a:spcBef>
                        <a:spcAft>
                          <a:spcPts val="0"/>
                        </a:spcAft>
                        <a:buNone/>
                      </a:pPr>
                      <a:r>
                        <a:rPr lang="en-GB"/>
                        <a:t>F1-Score</a:t>
                      </a:r>
                      <a:endParaRPr/>
                    </a:p>
                  </a:txBody>
                  <a:tcPr marT="91425" marB="91425" marR="91425" marL="91425"/>
                </a:tc>
              </a:tr>
              <a:tr h="381000">
                <a:tc>
                  <a:txBody>
                    <a:bodyPr/>
                    <a:lstStyle/>
                    <a:p>
                      <a:pPr indent="0" lvl="0" marL="0" rtl="0" algn="l">
                        <a:spcBef>
                          <a:spcPts val="0"/>
                        </a:spcBef>
                        <a:spcAft>
                          <a:spcPts val="0"/>
                        </a:spcAft>
                        <a:buNone/>
                      </a:pPr>
                      <a:r>
                        <a:rPr lang="en-GB"/>
                        <a:t>BERT</a:t>
                      </a:r>
                      <a:endParaRPr/>
                    </a:p>
                  </a:txBody>
                  <a:tcPr marT="91425" marB="91425" marR="91425" marL="91425"/>
                </a:tc>
                <a:tc>
                  <a:txBody>
                    <a:bodyPr/>
                    <a:lstStyle/>
                    <a:p>
                      <a:pPr indent="0" lvl="0" marL="0" rtl="0" algn="l">
                        <a:spcBef>
                          <a:spcPts val="0"/>
                        </a:spcBef>
                        <a:spcAft>
                          <a:spcPts val="0"/>
                        </a:spcAft>
                        <a:buNone/>
                      </a:pPr>
                      <a:r>
                        <a:rPr lang="en-GB"/>
                        <a:t>0.59</a:t>
                      </a:r>
                      <a:endParaRPr/>
                    </a:p>
                  </a:txBody>
                  <a:tcPr marT="91425" marB="91425" marR="91425" marL="91425"/>
                </a:tc>
                <a:tc>
                  <a:txBody>
                    <a:bodyPr/>
                    <a:lstStyle/>
                    <a:p>
                      <a:pPr indent="0" lvl="0" marL="0" rtl="0" algn="l">
                        <a:spcBef>
                          <a:spcPts val="0"/>
                        </a:spcBef>
                        <a:spcAft>
                          <a:spcPts val="0"/>
                        </a:spcAft>
                        <a:buNone/>
                      </a:pPr>
                      <a:r>
                        <a:rPr lang="en-GB"/>
                        <a:t>0.57</a:t>
                      </a:r>
                      <a:endParaRPr/>
                    </a:p>
                  </a:txBody>
                  <a:tcPr marT="91425" marB="91425" marR="91425" marL="91425"/>
                </a:tc>
                <a:tc>
                  <a:txBody>
                    <a:bodyPr/>
                    <a:lstStyle/>
                    <a:p>
                      <a:pPr indent="0" lvl="0" marL="0" rtl="0" algn="l">
                        <a:spcBef>
                          <a:spcPts val="0"/>
                        </a:spcBef>
                        <a:spcAft>
                          <a:spcPts val="0"/>
                        </a:spcAft>
                        <a:buNone/>
                      </a:pPr>
                      <a:r>
                        <a:rPr lang="en-GB"/>
                        <a:t>0.55</a:t>
                      </a:r>
                      <a:endParaRPr/>
                    </a:p>
                  </a:txBody>
                  <a:tcPr marT="91425" marB="91425" marR="91425" marL="91425"/>
                </a:tc>
              </a:tr>
              <a:tr h="381000">
                <a:tc>
                  <a:txBody>
                    <a:bodyPr/>
                    <a:lstStyle/>
                    <a:p>
                      <a:pPr indent="0" lvl="0" marL="0" rtl="0" algn="l">
                        <a:spcBef>
                          <a:spcPts val="0"/>
                        </a:spcBef>
                        <a:spcAft>
                          <a:spcPts val="0"/>
                        </a:spcAft>
                        <a:buNone/>
                      </a:pPr>
                      <a:r>
                        <a:rPr lang="en-GB"/>
                        <a:t>Legal-BERT</a:t>
                      </a:r>
                      <a:endParaRPr/>
                    </a:p>
                  </a:txBody>
                  <a:tcPr marT="91425" marB="91425" marR="91425" marL="91425"/>
                </a:tc>
                <a:tc>
                  <a:txBody>
                    <a:bodyPr/>
                    <a:lstStyle/>
                    <a:p>
                      <a:pPr indent="0" lvl="0" marL="0" rtl="0" algn="l">
                        <a:spcBef>
                          <a:spcPts val="0"/>
                        </a:spcBef>
                        <a:spcAft>
                          <a:spcPts val="0"/>
                        </a:spcAft>
                        <a:buNone/>
                      </a:pPr>
                      <a:r>
                        <a:rPr lang="en-GB"/>
                        <a:t>0.56</a:t>
                      </a:r>
                      <a:endParaRPr/>
                    </a:p>
                  </a:txBody>
                  <a:tcPr marT="91425" marB="91425" marR="91425" marL="91425"/>
                </a:tc>
                <a:tc>
                  <a:txBody>
                    <a:bodyPr/>
                    <a:lstStyle/>
                    <a:p>
                      <a:pPr indent="0" lvl="0" marL="0" rtl="0" algn="l">
                        <a:spcBef>
                          <a:spcPts val="0"/>
                        </a:spcBef>
                        <a:spcAft>
                          <a:spcPts val="0"/>
                        </a:spcAft>
                        <a:buNone/>
                      </a:pPr>
                      <a:r>
                        <a:rPr lang="en-GB"/>
                        <a:t>0.56</a:t>
                      </a:r>
                      <a:endParaRPr/>
                    </a:p>
                  </a:txBody>
                  <a:tcPr marT="91425" marB="91425" marR="91425" marL="91425"/>
                </a:tc>
                <a:tc>
                  <a:txBody>
                    <a:bodyPr/>
                    <a:lstStyle/>
                    <a:p>
                      <a:pPr indent="0" lvl="0" marL="0" rtl="0" algn="l">
                        <a:spcBef>
                          <a:spcPts val="0"/>
                        </a:spcBef>
                        <a:spcAft>
                          <a:spcPts val="0"/>
                        </a:spcAft>
                        <a:buNone/>
                      </a:pPr>
                      <a:r>
                        <a:rPr lang="en-GB"/>
                        <a:t>0.54</a:t>
                      </a:r>
                      <a:endParaRPr/>
                    </a:p>
                  </a:txBody>
                  <a:tcPr marT="91425" marB="91425" marR="91425" marL="91425"/>
                </a:tc>
              </a:tr>
              <a:tr h="381000">
                <a:tc>
                  <a:txBody>
                    <a:bodyPr/>
                    <a:lstStyle/>
                    <a:p>
                      <a:pPr indent="0" lvl="0" marL="0" rtl="0" algn="l">
                        <a:spcBef>
                          <a:spcPts val="0"/>
                        </a:spcBef>
                        <a:spcAft>
                          <a:spcPts val="0"/>
                        </a:spcAft>
                        <a:buNone/>
                      </a:pPr>
                      <a:r>
                        <a:rPr lang="en-GB"/>
                        <a:t>S-BERT</a:t>
                      </a:r>
                      <a:endParaRPr/>
                    </a:p>
                  </a:txBody>
                  <a:tcPr marT="91425" marB="91425" marR="91425" marL="91425"/>
                </a:tc>
                <a:tc>
                  <a:txBody>
                    <a:bodyPr/>
                    <a:lstStyle/>
                    <a:p>
                      <a:pPr indent="0" lvl="0" marL="0" rtl="0" algn="l">
                        <a:spcBef>
                          <a:spcPts val="0"/>
                        </a:spcBef>
                        <a:spcAft>
                          <a:spcPts val="0"/>
                        </a:spcAft>
                        <a:buNone/>
                      </a:pPr>
                      <a:r>
                        <a:rPr lang="en-GB"/>
                        <a:t>0.50</a:t>
                      </a:r>
                      <a:endParaRPr/>
                    </a:p>
                  </a:txBody>
                  <a:tcPr marT="91425" marB="91425" marR="91425" marL="91425"/>
                </a:tc>
                <a:tc>
                  <a:txBody>
                    <a:bodyPr/>
                    <a:lstStyle/>
                    <a:p>
                      <a:pPr indent="0" lvl="0" marL="0" rtl="0" algn="l">
                        <a:spcBef>
                          <a:spcPts val="0"/>
                        </a:spcBef>
                        <a:spcAft>
                          <a:spcPts val="0"/>
                        </a:spcAft>
                        <a:buNone/>
                      </a:pPr>
                      <a:r>
                        <a:rPr lang="en-GB"/>
                        <a:t>0.52</a:t>
                      </a:r>
                      <a:endParaRPr/>
                    </a:p>
                  </a:txBody>
                  <a:tcPr marT="91425" marB="91425" marR="91425" marL="91425"/>
                </a:tc>
                <a:tc>
                  <a:txBody>
                    <a:bodyPr/>
                    <a:lstStyle/>
                    <a:p>
                      <a:pPr indent="0" lvl="0" marL="0" rtl="0" algn="l">
                        <a:spcBef>
                          <a:spcPts val="0"/>
                        </a:spcBef>
                        <a:spcAft>
                          <a:spcPts val="0"/>
                        </a:spcAft>
                        <a:buNone/>
                      </a:pPr>
                      <a:r>
                        <a:rPr lang="en-GB"/>
                        <a:t>0.51</a:t>
                      </a:r>
                      <a:endParaRPr/>
                    </a:p>
                  </a:txBody>
                  <a:tcPr marT="91425" marB="91425" marR="91425" marL="91425"/>
                </a:tc>
              </a:tr>
              <a:tr h="381000">
                <a:tc>
                  <a:txBody>
                    <a:bodyPr/>
                    <a:lstStyle/>
                    <a:p>
                      <a:pPr indent="0" lvl="0" marL="0" rtl="0" algn="l">
                        <a:spcBef>
                          <a:spcPts val="0"/>
                        </a:spcBef>
                        <a:spcAft>
                          <a:spcPts val="0"/>
                        </a:spcAft>
                        <a:buNone/>
                      </a:pPr>
                      <a:r>
                        <a:rPr lang="en-GB"/>
                        <a:t>Bi-LSTM</a:t>
                      </a:r>
                      <a:endParaRPr/>
                    </a:p>
                  </a:txBody>
                  <a:tcPr marT="91425" marB="91425" marR="91425" marL="91425"/>
                </a:tc>
                <a:tc>
                  <a:txBody>
                    <a:bodyPr/>
                    <a:lstStyle/>
                    <a:p>
                      <a:pPr indent="0" lvl="0" marL="0" rtl="0" algn="l">
                        <a:spcBef>
                          <a:spcPts val="0"/>
                        </a:spcBef>
                        <a:spcAft>
                          <a:spcPts val="0"/>
                        </a:spcAft>
                        <a:buNone/>
                      </a:pPr>
                      <a:r>
                        <a:rPr lang="en-GB"/>
                        <a:t>0.63</a:t>
                      </a:r>
                      <a:endParaRPr/>
                    </a:p>
                  </a:txBody>
                  <a:tcPr marT="91425" marB="91425" marR="91425" marL="91425"/>
                </a:tc>
                <a:tc>
                  <a:txBody>
                    <a:bodyPr/>
                    <a:lstStyle/>
                    <a:p>
                      <a:pPr indent="0" lvl="0" marL="0" rtl="0" algn="l">
                        <a:spcBef>
                          <a:spcPts val="0"/>
                        </a:spcBef>
                        <a:spcAft>
                          <a:spcPts val="0"/>
                        </a:spcAft>
                        <a:buNone/>
                      </a:pPr>
                      <a:r>
                        <a:rPr lang="en-GB"/>
                        <a:t>0.65</a:t>
                      </a:r>
                      <a:endParaRPr/>
                    </a:p>
                  </a:txBody>
                  <a:tcPr marT="91425" marB="91425" marR="91425" marL="91425"/>
                </a:tc>
                <a:tc>
                  <a:txBody>
                    <a:bodyPr/>
                    <a:lstStyle/>
                    <a:p>
                      <a:pPr indent="0" lvl="0" marL="0" rtl="0" algn="l">
                        <a:spcBef>
                          <a:spcPts val="0"/>
                        </a:spcBef>
                        <a:spcAft>
                          <a:spcPts val="0"/>
                        </a:spcAft>
                        <a:buNone/>
                      </a:pPr>
                      <a:r>
                        <a:rPr lang="en-GB"/>
                        <a:t>0.62</a:t>
                      </a:r>
                      <a:endParaRPr/>
                    </a:p>
                  </a:txBody>
                  <a:tcPr marT="91425" marB="91425" marR="91425" marL="91425"/>
                </a:tc>
              </a:tr>
              <a:tr h="381000">
                <a:tc>
                  <a:txBody>
                    <a:bodyPr/>
                    <a:lstStyle/>
                    <a:p>
                      <a:pPr indent="0" lvl="0" marL="0" rtl="0" algn="l">
                        <a:spcBef>
                          <a:spcPts val="0"/>
                        </a:spcBef>
                        <a:spcAft>
                          <a:spcPts val="0"/>
                        </a:spcAft>
                        <a:buNone/>
                      </a:pPr>
                      <a:r>
                        <a:rPr lang="en-GB"/>
                        <a:t>Bi-LSTM CRF</a:t>
                      </a:r>
                      <a:endParaRPr/>
                    </a:p>
                  </a:txBody>
                  <a:tcPr marT="91425" marB="91425" marR="91425" marL="91425"/>
                </a:tc>
                <a:tc>
                  <a:txBody>
                    <a:bodyPr/>
                    <a:lstStyle/>
                    <a:p>
                      <a:pPr indent="0" lvl="0" marL="0" rtl="0" algn="l">
                        <a:spcBef>
                          <a:spcPts val="0"/>
                        </a:spcBef>
                        <a:spcAft>
                          <a:spcPts val="0"/>
                        </a:spcAft>
                        <a:buNone/>
                      </a:pPr>
                      <a:r>
                        <a:rPr lang="en-GB"/>
                        <a:t>0.76</a:t>
                      </a:r>
                      <a:endParaRPr/>
                    </a:p>
                  </a:txBody>
                  <a:tcPr marT="91425" marB="91425" marR="91425" marL="91425"/>
                </a:tc>
                <a:tc>
                  <a:txBody>
                    <a:bodyPr/>
                    <a:lstStyle/>
                    <a:p>
                      <a:pPr indent="0" lvl="0" marL="0" rtl="0" algn="l">
                        <a:spcBef>
                          <a:spcPts val="0"/>
                        </a:spcBef>
                        <a:spcAft>
                          <a:spcPts val="0"/>
                        </a:spcAft>
                        <a:buNone/>
                      </a:pPr>
                      <a:r>
                        <a:rPr lang="en-GB"/>
                        <a:t>0.76</a:t>
                      </a:r>
                      <a:endParaRPr/>
                    </a:p>
                  </a:txBody>
                  <a:tcPr marT="91425" marB="91425" marR="91425" marL="91425"/>
                </a:tc>
                <a:tc>
                  <a:txBody>
                    <a:bodyPr/>
                    <a:lstStyle/>
                    <a:p>
                      <a:pPr indent="0" lvl="0" marL="0" rtl="0" algn="l">
                        <a:spcBef>
                          <a:spcPts val="0"/>
                        </a:spcBef>
                        <a:spcAft>
                          <a:spcPts val="0"/>
                        </a:spcAft>
                        <a:buNone/>
                      </a:pPr>
                      <a:r>
                        <a:rPr lang="en-GB"/>
                        <a:t>0.74</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Results</a:t>
            </a:r>
            <a:endParaRPr/>
          </a:p>
        </p:txBody>
      </p:sp>
      <p:pic>
        <p:nvPicPr>
          <p:cNvPr id="363" name="Google Shape;363;p26"/>
          <p:cNvPicPr preferRelativeResize="0"/>
          <p:nvPr/>
        </p:nvPicPr>
        <p:blipFill>
          <a:blip r:embed="rId3">
            <a:alphaModFix/>
          </a:blip>
          <a:stretch>
            <a:fillRect/>
          </a:stretch>
        </p:blipFill>
        <p:spPr>
          <a:xfrm>
            <a:off x="214241" y="1431622"/>
            <a:ext cx="3240381" cy="3267900"/>
          </a:xfrm>
          <a:prstGeom prst="rect">
            <a:avLst/>
          </a:prstGeom>
          <a:noFill/>
          <a:ln>
            <a:noFill/>
          </a:ln>
        </p:spPr>
      </p:pic>
      <p:pic>
        <p:nvPicPr>
          <p:cNvPr id="364" name="Google Shape;364;p26"/>
          <p:cNvPicPr preferRelativeResize="0"/>
          <p:nvPr/>
        </p:nvPicPr>
        <p:blipFill rotWithShape="1">
          <a:blip r:embed="rId4">
            <a:alphaModFix/>
          </a:blip>
          <a:srcRect b="-2480" l="10681" r="23053" t="2480"/>
          <a:stretch/>
        </p:blipFill>
        <p:spPr>
          <a:xfrm>
            <a:off x="3558700" y="1673775"/>
            <a:ext cx="5182024" cy="2443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Observations	</a:t>
            </a:r>
            <a:endParaRPr/>
          </a:p>
        </p:txBody>
      </p:sp>
      <p:sp>
        <p:nvSpPr>
          <p:cNvPr id="370" name="Google Shape;370;p27"/>
          <p:cNvSpPr txBox="1"/>
          <p:nvPr>
            <p:ph idx="1" type="body"/>
          </p:nvPr>
        </p:nvSpPr>
        <p:spPr>
          <a:xfrm>
            <a:off x="1303800" y="1496450"/>
            <a:ext cx="7030500" cy="32679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GB"/>
              <a:t>We observed a </a:t>
            </a:r>
            <a:r>
              <a:rPr b="1" lang="en-GB"/>
              <a:t>dip</a:t>
            </a:r>
            <a:r>
              <a:rPr lang="en-GB"/>
              <a:t> in accuracy in LegalBERT as compared to normal BERT. This is possible because LegalBERT is trained on American Legal Corpus, which has a different structure from Indian Legal Text.</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GB"/>
              <a:t>LSTMs </a:t>
            </a:r>
            <a:r>
              <a:rPr b="1" lang="en-GB"/>
              <a:t>greatly</a:t>
            </a:r>
            <a:r>
              <a:rPr lang="en-GB"/>
              <a:t> improved the accuracy of the model. This is because it took the </a:t>
            </a:r>
            <a:r>
              <a:rPr lang="en-GB"/>
              <a:t>neighbouring</a:t>
            </a:r>
            <a:r>
              <a:rPr lang="en-GB"/>
              <a:t> context into account, and modelled the structure of the document.</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GB"/>
              <a:t>Addition of further stacks of LSTMs didn’t improve the results. This was probably because the context needed to predict the labels is that of last few sentences. </a:t>
            </a:r>
            <a:r>
              <a:rPr b="1" lang="en-GB"/>
              <a:t>Long-term dependencies are negligible here</a:t>
            </a:r>
            <a:r>
              <a:rPr lang="en-GB"/>
              <a:t>.</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GB"/>
              <a:t>CRFs provide further improvements as they model the label-sequence better.</a:t>
            </a:r>
            <a:endParaRPr/>
          </a:p>
          <a:p>
            <a:pPr indent="0" lvl="0" marL="45720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Court Judgement Prediction</a:t>
            </a:r>
            <a:endParaRPr/>
          </a:p>
        </p:txBody>
      </p:sp>
      <p:sp>
        <p:nvSpPr>
          <p:cNvPr id="376" name="Google Shape;376;p28"/>
          <p:cNvSpPr txBox="1"/>
          <p:nvPr>
            <p:ph idx="1" type="body"/>
          </p:nvPr>
        </p:nvSpPr>
        <p:spPr>
          <a:xfrm>
            <a:off x="710650" y="1477175"/>
            <a:ext cx="7623600" cy="3054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G</a:t>
            </a:r>
            <a:r>
              <a:rPr lang="en-GB"/>
              <a:t>iven a legal judgment document, the task involves automatically predicting the outcome (binary: accepted or denied) of the case.</a:t>
            </a:r>
            <a:endParaRPr/>
          </a:p>
          <a:p>
            <a:pPr indent="0" lvl="0" marL="457200" rtl="0" algn="l">
              <a:spcBef>
                <a:spcPts val="100"/>
              </a:spcBef>
              <a:spcAft>
                <a:spcPts val="0"/>
              </a:spcAft>
              <a:buNone/>
            </a:pPr>
            <a:r>
              <a:t/>
            </a:r>
            <a:endParaRPr/>
          </a:p>
          <a:p>
            <a:pPr indent="-311150" lvl="0" marL="457200" rtl="0" algn="l">
              <a:spcBef>
                <a:spcPts val="100"/>
              </a:spcBef>
              <a:spcAft>
                <a:spcPts val="0"/>
              </a:spcAft>
              <a:buSzPts val="1300"/>
              <a:buChar char="➔"/>
            </a:pPr>
            <a:r>
              <a:rPr lang="en-GB"/>
              <a:t>A system capable of assisting a judge by </a:t>
            </a:r>
            <a:r>
              <a:rPr b="1" lang="en-GB"/>
              <a:t>suggesting</a:t>
            </a:r>
            <a:r>
              <a:rPr lang="en-GB"/>
              <a:t> the outcome of an ongoing court case is likely to be useful for expediting the judicial process. But an automated decision system is not tenable in law unless the outcome is well reasoned in terms of how humans understand the legal process. Hence, it is necessary to explain why a suggestion was made</a:t>
            </a:r>
            <a:endParaRPr/>
          </a:p>
          <a:p>
            <a:pPr indent="0" lvl="0" marL="457200" rtl="0" algn="l">
              <a:spcBef>
                <a:spcPts val="100"/>
              </a:spcBef>
              <a:spcAft>
                <a:spcPts val="0"/>
              </a:spcAft>
              <a:buNone/>
            </a:pPr>
            <a:r>
              <a:t/>
            </a:r>
            <a:endParaRPr/>
          </a:p>
          <a:p>
            <a:pPr indent="-311150" lvl="0" marL="457200" rtl="0" algn="l">
              <a:spcBef>
                <a:spcPts val="100"/>
              </a:spcBef>
              <a:spcAft>
                <a:spcPts val="100"/>
              </a:spcAft>
              <a:buSzPts val="1300"/>
              <a:buChar char="➔"/>
            </a:pPr>
            <a:r>
              <a:rPr lang="en-GB"/>
              <a:t>But in this project, we would be focusing only on the judgement, and </a:t>
            </a:r>
            <a:r>
              <a:rPr lang="en-GB"/>
              <a:t>explanation</a:t>
            </a:r>
            <a:r>
              <a:rPr lang="en-GB"/>
              <a:t> will be taken up as a future task</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Task and Methodology</a:t>
            </a:r>
            <a:endParaRPr/>
          </a:p>
        </p:txBody>
      </p:sp>
      <p:sp>
        <p:nvSpPr>
          <p:cNvPr id="382" name="Google Shape;382;p29"/>
          <p:cNvSpPr txBox="1"/>
          <p:nvPr>
            <p:ph idx="1" type="body"/>
          </p:nvPr>
        </p:nvSpPr>
        <p:spPr>
          <a:xfrm>
            <a:off x="1112975" y="1496450"/>
            <a:ext cx="7221300" cy="347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Task Definition:</a:t>
            </a:r>
            <a:r>
              <a:rPr lang="en-GB"/>
              <a:t> Given a case proceeding D(document), the task is to predict the decision y ∈ {0, 1}, where the label 1 corresponds to the acceptance of the appeal/petition of the appellant/petitioner.</a:t>
            </a:r>
            <a:endParaRPr/>
          </a:p>
          <a:p>
            <a:pPr indent="-311150" lvl="0" marL="457200" rtl="0" algn="l">
              <a:spcBef>
                <a:spcPts val="1200"/>
              </a:spcBef>
              <a:spcAft>
                <a:spcPts val="0"/>
              </a:spcAft>
              <a:buSzPts val="1300"/>
              <a:buChar char="➔"/>
            </a:pPr>
            <a:r>
              <a:rPr lang="en-GB"/>
              <a:t>For the first set of models, we are experimenting with BERT  and its variants and directly classifying it. </a:t>
            </a:r>
            <a:endParaRPr/>
          </a:p>
          <a:p>
            <a:pPr indent="-298450" lvl="1" marL="914400" rtl="0" algn="l">
              <a:spcBef>
                <a:spcPts val="0"/>
              </a:spcBef>
              <a:spcAft>
                <a:spcPts val="0"/>
              </a:spcAft>
              <a:buSzPts val="1100"/>
              <a:buChar char="➝"/>
            </a:pPr>
            <a:r>
              <a:rPr lang="en-GB"/>
              <a:t>Due to limitation on the number of input tokens to BERT and other transformer models, we experimented with different sections (begin tokens, middle tokens, end tokens, combinations of these) of the documents.</a:t>
            </a:r>
            <a:endParaRPr/>
          </a:p>
          <a:p>
            <a:pPr indent="-311150" lvl="0" marL="457200" rtl="0" algn="l">
              <a:spcBef>
                <a:spcPts val="0"/>
              </a:spcBef>
              <a:spcAft>
                <a:spcPts val="0"/>
              </a:spcAft>
              <a:buSzPts val="1300"/>
              <a:buChar char="➔"/>
            </a:pPr>
            <a:r>
              <a:rPr lang="en-GB"/>
              <a:t>For another set of models, we are looking into hierarchical transformer models.</a:t>
            </a:r>
            <a:endParaRPr/>
          </a:p>
          <a:p>
            <a:pPr indent="-298450" lvl="1" marL="914400" rtl="0" algn="l">
              <a:spcBef>
                <a:spcPts val="0"/>
              </a:spcBef>
              <a:spcAft>
                <a:spcPts val="0"/>
              </a:spcAft>
              <a:buSzPts val="1100"/>
              <a:buChar char="➝"/>
            </a:pPr>
            <a:r>
              <a:rPr lang="en-GB"/>
              <a:t>Dividing each doc into chunks of 512 tokens.</a:t>
            </a:r>
            <a:endParaRPr/>
          </a:p>
          <a:p>
            <a:pPr indent="-298450" lvl="1" marL="914400" rtl="0" algn="l">
              <a:spcBef>
                <a:spcPts val="0"/>
              </a:spcBef>
              <a:spcAft>
                <a:spcPts val="0"/>
              </a:spcAft>
              <a:buSzPts val="1100"/>
              <a:buChar char="➝"/>
            </a:pPr>
            <a:r>
              <a:rPr lang="en-GB"/>
              <a:t>Obtaining the CLS representation of these chunks.</a:t>
            </a:r>
            <a:endParaRPr/>
          </a:p>
          <a:p>
            <a:pPr indent="-298450" lvl="1" marL="914400" rtl="0" algn="l">
              <a:spcBef>
                <a:spcPts val="0"/>
              </a:spcBef>
              <a:spcAft>
                <a:spcPts val="0"/>
              </a:spcAft>
              <a:buSzPts val="1100"/>
              <a:buChar char="➝"/>
            </a:pPr>
            <a:r>
              <a:rPr lang="en-GB"/>
              <a:t>Feed them to BiGRU + attention model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Aid of Rhetorical Roles</a:t>
            </a:r>
            <a:endParaRPr/>
          </a:p>
        </p:txBody>
      </p:sp>
      <p:sp>
        <p:nvSpPr>
          <p:cNvPr id="388" name="Google Shape;388;p30"/>
          <p:cNvSpPr txBox="1"/>
          <p:nvPr>
            <p:ph idx="1" type="body"/>
          </p:nvPr>
        </p:nvSpPr>
        <p:spPr>
          <a:xfrm>
            <a:off x="1112975" y="1496450"/>
            <a:ext cx="7221300" cy="3475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Judgement Prediction for entire documents is difficult since documents are typically longer, and SOTA transformer architectures have a limit on the number of tokens they can handle.</a:t>
            </a:r>
            <a:endParaRPr/>
          </a:p>
          <a:p>
            <a:pPr indent="0" lvl="0" marL="457200" rtl="0" algn="l">
              <a:spcBef>
                <a:spcPts val="100"/>
              </a:spcBef>
              <a:spcAft>
                <a:spcPts val="0"/>
              </a:spcAft>
              <a:buNone/>
            </a:pPr>
            <a:r>
              <a:t/>
            </a:r>
            <a:endParaRPr/>
          </a:p>
          <a:p>
            <a:pPr indent="-311150" lvl="0" marL="457200" rtl="0" algn="l">
              <a:spcBef>
                <a:spcPts val="100"/>
              </a:spcBef>
              <a:spcAft>
                <a:spcPts val="0"/>
              </a:spcAft>
              <a:buSzPts val="1300"/>
              <a:buChar char="➔"/>
            </a:pPr>
            <a:r>
              <a:rPr lang="en-GB"/>
              <a:t>Rhetorical Role labelling can help in identifying </a:t>
            </a:r>
            <a:r>
              <a:rPr lang="en-GB"/>
              <a:t>the relevant sentences for Judgement Prediction task, reducing the number of tokens involved.</a:t>
            </a:r>
            <a:endParaRPr/>
          </a:p>
          <a:p>
            <a:pPr indent="0" lvl="0" marL="457200" rtl="0" algn="l">
              <a:spcBef>
                <a:spcPts val="100"/>
              </a:spcBef>
              <a:spcAft>
                <a:spcPts val="0"/>
              </a:spcAft>
              <a:buNone/>
            </a:pPr>
            <a:r>
              <a:t/>
            </a:r>
            <a:endParaRPr/>
          </a:p>
          <a:p>
            <a:pPr indent="-311150" lvl="0" marL="457200" rtl="0" algn="l">
              <a:spcBef>
                <a:spcPts val="100"/>
              </a:spcBef>
              <a:spcAft>
                <a:spcPts val="100"/>
              </a:spcAft>
              <a:buSzPts val="1300"/>
              <a:buChar char="➔"/>
            </a:pPr>
            <a:r>
              <a:rPr lang="en-GB"/>
              <a:t>Further, even certain Rhetorical Roles might have more importance than others while predicting judgement, and thus, these can be used as features for the CJP task too!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References</a:t>
            </a:r>
            <a:endParaRPr/>
          </a:p>
        </p:txBody>
      </p:sp>
      <p:sp>
        <p:nvSpPr>
          <p:cNvPr id="394" name="Google Shape;394;p31"/>
          <p:cNvSpPr txBox="1"/>
          <p:nvPr>
            <p:ph idx="1" type="body"/>
          </p:nvPr>
        </p:nvSpPr>
        <p:spPr>
          <a:xfrm>
            <a:off x="1303800" y="1496450"/>
            <a:ext cx="7030500" cy="326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11150" lvl="0" marL="457200" rtl="0" algn="l">
              <a:spcBef>
                <a:spcPts val="100"/>
              </a:spcBef>
              <a:spcAft>
                <a:spcPts val="0"/>
              </a:spcAft>
              <a:buSzPts val="1300"/>
              <a:buChar char="➔"/>
            </a:pPr>
            <a:r>
              <a:rPr lang="en-GB" u="sng">
                <a:solidFill>
                  <a:schemeClr val="accent5"/>
                </a:solidFill>
                <a:hlinkClick r:id="rId3">
                  <a:extLst>
                    <a:ext uri="{A12FA001-AC4F-418D-AE19-62706E023703}">
                      <ahyp:hlinkClr val="tx"/>
                    </a:ext>
                  </a:extLst>
                </a:hlinkClick>
              </a:rPr>
              <a:t>Semantic Segmentation of Legal Documents via Rhetorical Roles</a:t>
            </a:r>
            <a:r>
              <a:rPr lang="en-GB"/>
              <a:t> (Vijit et al.)</a:t>
            </a:r>
            <a:endParaRPr/>
          </a:p>
          <a:p>
            <a:pPr indent="0" lvl="0" marL="457200" rtl="0" algn="l">
              <a:spcBef>
                <a:spcPts val="100"/>
              </a:spcBef>
              <a:spcAft>
                <a:spcPts val="0"/>
              </a:spcAft>
              <a:buNone/>
            </a:pPr>
            <a:r>
              <a:t/>
            </a:r>
            <a:endParaRPr/>
          </a:p>
          <a:p>
            <a:pPr indent="-311150" lvl="0" marL="457200" rtl="0" algn="l">
              <a:spcBef>
                <a:spcPts val="100"/>
              </a:spcBef>
              <a:spcAft>
                <a:spcPts val="0"/>
              </a:spcAft>
              <a:buSzPts val="1300"/>
              <a:buChar char="➔"/>
            </a:pPr>
            <a:r>
              <a:rPr lang="en-GB" u="sng">
                <a:solidFill>
                  <a:schemeClr val="accent5"/>
                </a:solidFill>
                <a:hlinkClick r:id="rId4">
                  <a:extLst>
                    <a:ext uri="{A12FA001-AC4F-418D-AE19-62706E023703}">
                      <ahyp:hlinkClr val="tx"/>
                    </a:ext>
                  </a:extLst>
                </a:hlinkClick>
              </a:rPr>
              <a:t>Corpus for Automatic Structuring of Legal Documents</a:t>
            </a:r>
            <a:r>
              <a:rPr lang="en-GB"/>
              <a:t> (Kalamkar et al.)</a:t>
            </a:r>
            <a:endParaRPr/>
          </a:p>
          <a:p>
            <a:pPr indent="0" lvl="0" marL="457200" rtl="0" algn="l">
              <a:spcBef>
                <a:spcPts val="100"/>
              </a:spcBef>
              <a:spcAft>
                <a:spcPts val="0"/>
              </a:spcAft>
              <a:buNone/>
            </a:pPr>
            <a:r>
              <a:t/>
            </a:r>
            <a:endParaRPr/>
          </a:p>
          <a:p>
            <a:pPr indent="-311150" lvl="0" marL="457200" rtl="0" algn="l">
              <a:spcBef>
                <a:spcPts val="100"/>
              </a:spcBef>
              <a:spcAft>
                <a:spcPts val="0"/>
              </a:spcAft>
              <a:buSzPts val="1300"/>
              <a:buChar char="➔"/>
            </a:pPr>
            <a:r>
              <a:rPr lang="en-GB" u="sng">
                <a:solidFill>
                  <a:schemeClr val="hlink"/>
                </a:solidFill>
                <a:hlinkClick r:id="rId5"/>
              </a:rPr>
              <a:t>ILDC for CJPE: Indian Legal Documents Corpus for Court Judgment Prediction and Explanation</a:t>
            </a:r>
            <a:r>
              <a:rPr lang="en-GB"/>
              <a:t> (Vijit et al.)</a:t>
            </a:r>
            <a:endParaRPr/>
          </a:p>
          <a:p>
            <a:pPr indent="0" lvl="0" marL="457200" rtl="0" algn="l">
              <a:spcBef>
                <a:spcPts val="100"/>
              </a:spcBef>
              <a:spcAft>
                <a:spcPts val="0"/>
              </a:spcAft>
              <a:buNone/>
            </a:pPr>
            <a:r>
              <a:t/>
            </a:r>
            <a:endParaRPr/>
          </a:p>
          <a:p>
            <a:pPr indent="-311150" lvl="0" marL="457200" rtl="0" algn="l">
              <a:spcBef>
                <a:spcPts val="100"/>
              </a:spcBef>
              <a:spcAft>
                <a:spcPts val="0"/>
              </a:spcAft>
              <a:buSzPts val="1300"/>
              <a:buChar char="➔"/>
            </a:pPr>
            <a:r>
              <a:rPr lang="en-GB" u="sng">
                <a:solidFill>
                  <a:schemeClr val="hlink"/>
                </a:solidFill>
                <a:hlinkClick r:id="rId6"/>
              </a:rPr>
              <a:t>https://towardsdatascience.com/implementing-a-linear-chain-conditional-random-field-crf-in-pytorch-16b0b9c4b4ea</a:t>
            </a:r>
            <a:endParaRPr/>
          </a:p>
          <a:p>
            <a:pPr indent="0" lvl="0" marL="457200" rtl="0" algn="l">
              <a:spcBef>
                <a:spcPts val="100"/>
              </a:spcBef>
              <a:spcAft>
                <a:spcPts val="0"/>
              </a:spcAft>
              <a:buNone/>
            </a:pPr>
            <a:r>
              <a:t/>
            </a:r>
            <a:endParaRPr/>
          </a:p>
          <a:p>
            <a:pPr indent="0" lvl="0" marL="0" rtl="0" algn="l">
              <a:spcBef>
                <a:spcPts val="100"/>
              </a:spcBef>
              <a:spcAft>
                <a:spcPts val="1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Motivation</a:t>
            </a:r>
            <a:endParaRPr/>
          </a:p>
        </p:txBody>
      </p:sp>
      <p:sp>
        <p:nvSpPr>
          <p:cNvPr id="284" name="Google Shape;284;p14"/>
          <p:cNvSpPr txBox="1"/>
          <p:nvPr>
            <p:ph idx="1" type="body"/>
          </p:nvPr>
        </p:nvSpPr>
        <p:spPr>
          <a:xfrm>
            <a:off x="1339575" y="1367675"/>
            <a:ext cx="7230600" cy="3303600"/>
          </a:xfrm>
          <a:prstGeom prst="rect">
            <a:avLst/>
          </a:prstGeom>
        </p:spPr>
        <p:txBody>
          <a:bodyPr anchorCtr="0" anchor="t" bIns="91425" lIns="91425" spcFirstLastPara="1" rIns="91425" wrap="square" tIns="91425">
            <a:normAutofit/>
          </a:bodyPr>
          <a:lstStyle/>
          <a:p>
            <a:pPr indent="-327025" lvl="0" marL="457200" rtl="0" algn="l">
              <a:spcBef>
                <a:spcPts val="0"/>
              </a:spcBef>
              <a:spcAft>
                <a:spcPts val="0"/>
              </a:spcAft>
              <a:buSzPts val="1550"/>
              <a:buChar char="➔"/>
            </a:pPr>
            <a:r>
              <a:rPr lang="en-GB" sz="1400"/>
              <a:t>The number of legal cases has been growing almost exponentially in populous countries like India.</a:t>
            </a:r>
            <a:endParaRPr sz="1400"/>
          </a:p>
          <a:p>
            <a:pPr indent="0" lvl="0" marL="457200" rtl="0" algn="l">
              <a:spcBef>
                <a:spcPts val="250"/>
              </a:spcBef>
              <a:spcAft>
                <a:spcPts val="0"/>
              </a:spcAft>
              <a:buNone/>
            </a:pPr>
            <a:r>
              <a:t/>
            </a:r>
            <a:endParaRPr sz="1400"/>
          </a:p>
          <a:p>
            <a:pPr indent="-327025" lvl="0" marL="457200" rtl="0" algn="l">
              <a:spcBef>
                <a:spcPts val="250"/>
              </a:spcBef>
              <a:spcAft>
                <a:spcPts val="0"/>
              </a:spcAft>
              <a:buSzPts val="1550"/>
              <a:buChar char="➔"/>
            </a:pPr>
            <a:r>
              <a:rPr lang="en-GB" sz="1400"/>
              <a:t>For example, as per the India’s National Judicial Data Grid, there are about </a:t>
            </a:r>
            <a:r>
              <a:rPr b="1" lang="en-GB" sz="1400"/>
              <a:t>41 million</a:t>
            </a:r>
            <a:r>
              <a:rPr lang="en-GB" sz="1400"/>
              <a:t> cases pending in India (</a:t>
            </a:r>
            <a:r>
              <a:rPr lang="en-GB" sz="1400">
                <a:uFill>
                  <a:noFill/>
                </a:uFill>
                <a:hlinkClick r:id="rId3"/>
              </a:rPr>
              <a:t>National Judicial Data Grid, 2021</a:t>
            </a:r>
            <a:r>
              <a:rPr lang="en-GB" sz="1400"/>
              <a:t>).</a:t>
            </a:r>
            <a:endParaRPr sz="1400"/>
          </a:p>
          <a:p>
            <a:pPr indent="0" lvl="0" marL="457200" rtl="0" algn="l">
              <a:spcBef>
                <a:spcPts val="250"/>
              </a:spcBef>
              <a:spcAft>
                <a:spcPts val="0"/>
              </a:spcAft>
              <a:buNone/>
            </a:pPr>
            <a:r>
              <a:t/>
            </a:r>
            <a:endParaRPr sz="1400"/>
          </a:p>
          <a:p>
            <a:pPr indent="-317500" lvl="0" marL="457200" rtl="0" algn="l">
              <a:spcBef>
                <a:spcPts val="250"/>
              </a:spcBef>
              <a:spcAft>
                <a:spcPts val="250"/>
              </a:spcAft>
              <a:buSzPts val="1400"/>
              <a:buChar char="➔"/>
            </a:pPr>
            <a:r>
              <a:rPr lang="en-GB" sz="1400"/>
              <a:t>As per some of recent estimates by a retired Supreme Court of India Judge, it will take about </a:t>
            </a:r>
            <a:r>
              <a:rPr b="1" lang="en-GB" sz="1400"/>
              <a:t>450 years</a:t>
            </a:r>
            <a:r>
              <a:rPr lang="en-GB" sz="1400"/>
              <a:t> to clear the backlog of cases (</a:t>
            </a:r>
            <a:r>
              <a:rPr lang="en-GB" sz="1400">
                <a:uFill>
                  <a:noFill/>
                </a:uFill>
                <a:hlinkClick r:id="rId4"/>
              </a:rPr>
              <a:t>Katju, 2019</a:t>
            </a:r>
            <a:r>
              <a:rPr lang="en-GB" sz="1400"/>
              <a:t>).</a:t>
            </a:r>
            <a:endParaRPr sz="11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00" name="Google Shape;400;p32"/>
          <p:cNvSpPr txBox="1"/>
          <p:nvPr>
            <p:ph idx="1" type="body"/>
          </p:nvPr>
        </p:nvSpPr>
        <p:spPr>
          <a:xfrm>
            <a:off x="1303800" y="1496450"/>
            <a:ext cx="7030500" cy="3267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Use of Automated Analysis</a:t>
            </a:r>
            <a:endParaRPr/>
          </a:p>
        </p:txBody>
      </p:sp>
      <p:sp>
        <p:nvSpPr>
          <p:cNvPr id="290" name="Google Shape;290;p15"/>
          <p:cNvSpPr txBox="1"/>
          <p:nvPr>
            <p:ph idx="1" type="body"/>
          </p:nvPr>
        </p:nvSpPr>
        <p:spPr>
          <a:xfrm>
            <a:off x="1303800" y="1496450"/>
            <a:ext cx="7030500" cy="3267900"/>
          </a:xfrm>
          <a:prstGeom prst="rect">
            <a:avLst/>
          </a:prstGeom>
        </p:spPr>
        <p:txBody>
          <a:bodyPr anchorCtr="0" anchor="t" bIns="91425" lIns="91425" spcFirstLastPara="1" rIns="91425" wrap="square" tIns="91425">
            <a:normAutofit/>
          </a:bodyPr>
          <a:lstStyle/>
          <a:p>
            <a:pPr indent="-307975" lvl="0" marL="457200" rtl="0" algn="l">
              <a:spcBef>
                <a:spcPts val="0"/>
              </a:spcBef>
              <a:spcAft>
                <a:spcPts val="0"/>
              </a:spcAft>
              <a:buSzPts val="1250"/>
              <a:buChar char="➔"/>
            </a:pPr>
            <a:r>
              <a:rPr lang="en-GB"/>
              <a:t>As new-age technologies such as AI, ML, and NLP have penetrated almost all industries, the use of them in law and order can prove to be of immense help in improving our judicial system</a:t>
            </a:r>
            <a:endParaRPr/>
          </a:p>
          <a:p>
            <a:pPr indent="0" lvl="0" marL="457200" rtl="0" algn="l">
              <a:spcBef>
                <a:spcPts val="100"/>
              </a:spcBef>
              <a:spcAft>
                <a:spcPts val="0"/>
              </a:spcAft>
              <a:buNone/>
            </a:pPr>
            <a:r>
              <a:t/>
            </a:r>
            <a:endParaRPr/>
          </a:p>
          <a:p>
            <a:pPr indent="-307975" lvl="0" marL="457200" rtl="0" algn="l">
              <a:spcBef>
                <a:spcPts val="100"/>
              </a:spcBef>
              <a:spcAft>
                <a:spcPts val="0"/>
              </a:spcAft>
              <a:buSzPts val="1250"/>
              <a:buChar char="➔"/>
            </a:pPr>
            <a:r>
              <a:rPr lang="en-GB"/>
              <a:t>Recently, law minister Kiren Rijiju and CJI  S A Bobde said that AI can help in reducing the backlog of pending cases and sustainable justice delivery. </a:t>
            </a:r>
            <a:endParaRPr/>
          </a:p>
          <a:p>
            <a:pPr indent="0" lvl="0" marL="457200" rtl="0" algn="l">
              <a:spcBef>
                <a:spcPts val="100"/>
              </a:spcBef>
              <a:spcAft>
                <a:spcPts val="0"/>
              </a:spcAft>
              <a:buNone/>
            </a:pPr>
            <a:r>
              <a:t/>
            </a:r>
            <a:endParaRPr/>
          </a:p>
          <a:p>
            <a:pPr indent="-307975" lvl="0" marL="457200" rtl="0" algn="l">
              <a:spcBef>
                <a:spcPts val="100"/>
              </a:spcBef>
              <a:spcAft>
                <a:spcPts val="100"/>
              </a:spcAft>
              <a:buSzPts val="1250"/>
              <a:buChar char="➔"/>
            </a:pPr>
            <a:r>
              <a:rPr lang="en-GB"/>
              <a:t>With the creation of large annotated corpora and introduction of deep learning models, various tasks like </a:t>
            </a:r>
            <a:r>
              <a:rPr lang="en-GB"/>
              <a:t>summarization</a:t>
            </a:r>
            <a:r>
              <a:rPr lang="en-GB"/>
              <a:t>, segmentation, annotation, and even judgement prediction tasks have been performed on Legal Text.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296" name="Google Shape;296;p16"/>
          <p:cNvSpPr txBox="1"/>
          <p:nvPr>
            <p:ph idx="1" type="body"/>
          </p:nvPr>
        </p:nvSpPr>
        <p:spPr>
          <a:xfrm>
            <a:off x="1303800" y="1300950"/>
            <a:ext cx="7030500" cy="3606600"/>
          </a:xfrm>
          <a:prstGeom prst="rect">
            <a:avLst/>
          </a:prstGeom>
        </p:spPr>
        <p:txBody>
          <a:bodyPr anchorCtr="0" anchor="t" bIns="91425" lIns="91425" spcFirstLastPara="1" rIns="91425" wrap="square" tIns="91425">
            <a:normAutofit/>
          </a:bodyPr>
          <a:lstStyle/>
          <a:p>
            <a:pPr indent="-307975" lvl="0" marL="457200" rtl="0" algn="l">
              <a:spcBef>
                <a:spcPts val="0"/>
              </a:spcBef>
              <a:spcAft>
                <a:spcPts val="0"/>
              </a:spcAft>
              <a:buSzPts val="1250"/>
              <a:buChar char="➔"/>
            </a:pPr>
            <a:r>
              <a:rPr lang="en-GB" sz="1400"/>
              <a:t>A legal document processing system would benefit substantially if the documents could be segmented into coherent information units.</a:t>
            </a:r>
            <a:endParaRPr sz="1400"/>
          </a:p>
          <a:p>
            <a:pPr indent="0" lvl="0" marL="457200" rtl="0" algn="l">
              <a:spcBef>
                <a:spcPts val="100"/>
              </a:spcBef>
              <a:spcAft>
                <a:spcPts val="0"/>
              </a:spcAft>
              <a:buNone/>
            </a:pPr>
            <a:r>
              <a:t/>
            </a:r>
            <a:endParaRPr sz="1400"/>
          </a:p>
          <a:p>
            <a:pPr indent="-307975" lvl="0" marL="457200" rtl="0" algn="l">
              <a:spcBef>
                <a:spcPts val="100"/>
              </a:spcBef>
              <a:spcAft>
                <a:spcPts val="0"/>
              </a:spcAft>
              <a:buSzPts val="1250"/>
              <a:buChar char="➔"/>
            </a:pPr>
            <a:r>
              <a:rPr lang="en-GB" sz="1400"/>
              <a:t>Using such a technique, important segments can be factored and it can help with tasks where SOTA models have limits on number of tokens - like Summarization, Keyword Extraction, Court Judgement Prediction.</a:t>
            </a:r>
            <a:endParaRPr sz="1400"/>
          </a:p>
          <a:p>
            <a:pPr indent="0" lvl="0" marL="0" rtl="0" algn="l">
              <a:spcBef>
                <a:spcPts val="100"/>
              </a:spcBef>
              <a:spcAft>
                <a:spcPts val="0"/>
              </a:spcAft>
              <a:buNone/>
            </a:pPr>
            <a:r>
              <a:t/>
            </a:r>
            <a:endParaRPr sz="1400"/>
          </a:p>
          <a:p>
            <a:pPr indent="-307975" lvl="0" marL="457200" rtl="0" algn="l">
              <a:spcBef>
                <a:spcPts val="100"/>
              </a:spcBef>
              <a:spcAft>
                <a:spcPts val="0"/>
              </a:spcAft>
              <a:buSzPts val="1250"/>
              <a:buChar char="➔"/>
            </a:pPr>
            <a:r>
              <a:rPr lang="en-GB" sz="1400"/>
              <a:t>For automatically segmenting the legal documents, we experiment with the task of rhetorical role prediction: given a document, predict the text segments corresponding to various roles.</a:t>
            </a:r>
            <a:endParaRPr sz="1400"/>
          </a:p>
          <a:p>
            <a:pPr indent="0" lvl="0" marL="0" rtl="0" algn="l">
              <a:spcBef>
                <a:spcPts val="100"/>
              </a:spcBef>
              <a:spcAft>
                <a:spcPts val="0"/>
              </a:spcAft>
              <a:buNone/>
            </a:pPr>
            <a:r>
              <a:t/>
            </a:r>
            <a:endParaRPr sz="1400"/>
          </a:p>
          <a:p>
            <a:pPr indent="-307975" lvl="0" marL="457200" rtl="0" algn="l">
              <a:spcBef>
                <a:spcPts val="100"/>
              </a:spcBef>
              <a:spcAft>
                <a:spcPts val="100"/>
              </a:spcAft>
              <a:buSzPts val="1250"/>
              <a:buChar char="➔"/>
            </a:pPr>
            <a:r>
              <a:rPr lang="en-GB" sz="1400"/>
              <a:t>Thus, through segmentation of an unstructured legal document, we can improve on the task of </a:t>
            </a:r>
            <a:r>
              <a:rPr b="1" lang="en-GB" sz="1400"/>
              <a:t>Court Judgement Prediction</a:t>
            </a:r>
            <a:r>
              <a:rPr lang="en-GB" sz="1400"/>
              <a:t>.</a:t>
            </a:r>
            <a:endParaRPr sz="125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Rhetorical Roles Prediction</a:t>
            </a:r>
            <a:endParaRPr/>
          </a:p>
        </p:txBody>
      </p:sp>
      <p:sp>
        <p:nvSpPr>
          <p:cNvPr id="302" name="Google Shape;302;p17"/>
          <p:cNvSpPr txBox="1"/>
          <p:nvPr>
            <p:ph idx="1" type="body"/>
          </p:nvPr>
        </p:nvSpPr>
        <p:spPr>
          <a:xfrm>
            <a:off x="1303800" y="1152475"/>
            <a:ext cx="7528500" cy="3693300"/>
          </a:xfrm>
          <a:prstGeom prst="rect">
            <a:avLst/>
          </a:prstGeom>
        </p:spPr>
        <p:txBody>
          <a:bodyPr anchorCtr="0" anchor="t" bIns="91425" lIns="91425" spcFirstLastPara="1" rIns="91425" wrap="square" tIns="91425">
            <a:normAutofit/>
          </a:bodyPr>
          <a:lstStyle/>
          <a:p>
            <a:pPr indent="-307975" lvl="0" marL="457200" rtl="0" algn="l">
              <a:spcBef>
                <a:spcPts val="0"/>
              </a:spcBef>
              <a:spcAft>
                <a:spcPts val="0"/>
              </a:spcAft>
              <a:buSzPts val="1250"/>
              <a:buChar char="➔"/>
            </a:pPr>
            <a:r>
              <a:rPr lang="en-GB" sz="1400"/>
              <a:t>Rhetorical Roles help structuring legal documents by segmenting them into topically coherent units.</a:t>
            </a:r>
            <a:endParaRPr/>
          </a:p>
          <a:p>
            <a:pPr indent="-307975" lvl="0" marL="457200" rtl="0" algn="l">
              <a:spcBef>
                <a:spcPts val="100"/>
              </a:spcBef>
              <a:spcAft>
                <a:spcPts val="0"/>
              </a:spcAft>
              <a:buSzPts val="1250"/>
              <a:buChar char="➔"/>
            </a:pPr>
            <a:r>
              <a:rPr lang="en-GB" sz="1400"/>
              <a:t>Such roles include the </a:t>
            </a:r>
            <a:r>
              <a:rPr b="1" lang="en-GB" sz="1400"/>
              <a:t>Arguments</a:t>
            </a:r>
            <a:r>
              <a:rPr lang="en-GB" sz="1400"/>
              <a:t> given, the </a:t>
            </a:r>
            <a:r>
              <a:rPr b="1" lang="en-GB" sz="1400"/>
              <a:t>Issues</a:t>
            </a:r>
            <a:r>
              <a:rPr lang="en-GB" sz="1400"/>
              <a:t> described, the different Rulings from courts, etc.</a:t>
            </a:r>
            <a:endParaRPr/>
          </a:p>
          <a:p>
            <a:pPr indent="-307975" lvl="0" marL="457200" rtl="0" algn="l">
              <a:spcBef>
                <a:spcPts val="100"/>
              </a:spcBef>
              <a:spcAft>
                <a:spcPts val="0"/>
              </a:spcAft>
              <a:buSzPts val="1250"/>
              <a:buChar char="➔"/>
            </a:pPr>
            <a:r>
              <a:rPr lang="en-GB" sz="1400"/>
              <a:t>Thus, most documents would consist of such roles roughly following an inherent structure of these units, such that it would start with a Preamble, State the facts related to the case, Analysis from the petitioners, etc.</a:t>
            </a:r>
            <a:endParaRPr/>
          </a:p>
          <a:p>
            <a:pPr indent="-307975" lvl="0" marL="457200" rtl="0" algn="l">
              <a:spcBef>
                <a:spcPts val="100"/>
              </a:spcBef>
              <a:spcAft>
                <a:spcPts val="0"/>
              </a:spcAft>
              <a:buSzPts val="1250"/>
              <a:buChar char="➔"/>
            </a:pPr>
            <a:r>
              <a:rPr lang="en-GB" sz="1400"/>
              <a:t>A typical flow of the structure for Indian Legal Documents is shown below. The flow is not necessarily linear, and can appear in any order.</a:t>
            </a:r>
            <a:endParaRPr sz="1250">
              <a:solidFill>
                <a:schemeClr val="dk1"/>
              </a:solidFill>
            </a:endParaRPr>
          </a:p>
          <a:p>
            <a:pPr indent="0" lvl="0" marL="0" rtl="0" algn="l">
              <a:spcBef>
                <a:spcPts val="100"/>
              </a:spcBef>
              <a:spcAft>
                <a:spcPts val="0"/>
              </a:spcAft>
              <a:buNone/>
            </a:pPr>
            <a:r>
              <a:t/>
            </a:r>
            <a:endParaRPr sz="1250">
              <a:solidFill>
                <a:schemeClr val="dk1"/>
              </a:solidFill>
            </a:endParaRPr>
          </a:p>
          <a:p>
            <a:pPr indent="0" lvl="0" marL="3657600" rtl="0" algn="l">
              <a:spcBef>
                <a:spcPts val="1200"/>
              </a:spcBef>
              <a:spcAft>
                <a:spcPts val="1200"/>
              </a:spcAft>
              <a:buNone/>
            </a:pPr>
            <a:r>
              <a:rPr lang="en-GB" sz="1250">
                <a:solidFill>
                  <a:schemeClr val="dk1"/>
                </a:solidFill>
              </a:rPr>
              <a:t>	</a:t>
            </a:r>
            <a:r>
              <a:rPr lang="en-GB" sz="601">
                <a:solidFill>
                  <a:schemeClr val="dk1"/>
                </a:solidFill>
              </a:rPr>
              <a:t>Credits: tps://github.com/Legal-NLP-EkStep/rhetorical-role-baseline</a:t>
            </a:r>
            <a:endParaRPr sz="601">
              <a:solidFill>
                <a:schemeClr val="dk1"/>
              </a:solidFill>
            </a:endParaRPr>
          </a:p>
        </p:txBody>
      </p:sp>
      <p:pic>
        <p:nvPicPr>
          <p:cNvPr id="303" name="Google Shape;303;p17"/>
          <p:cNvPicPr preferRelativeResize="0"/>
          <p:nvPr/>
        </p:nvPicPr>
        <p:blipFill>
          <a:blip r:embed="rId3">
            <a:alphaModFix/>
          </a:blip>
          <a:stretch>
            <a:fillRect/>
          </a:stretch>
        </p:blipFill>
        <p:spPr>
          <a:xfrm>
            <a:off x="2291075" y="3505346"/>
            <a:ext cx="5553926" cy="1401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idx="1" type="body"/>
          </p:nvPr>
        </p:nvSpPr>
        <p:spPr>
          <a:xfrm>
            <a:off x="1128725" y="1485800"/>
            <a:ext cx="7931400" cy="3038700"/>
          </a:xfrm>
          <a:prstGeom prst="rect">
            <a:avLst/>
          </a:prstGeom>
        </p:spPr>
        <p:txBody>
          <a:bodyPr anchorCtr="0" anchor="t" bIns="91425" lIns="91425" spcFirstLastPara="1" rIns="91425" wrap="square" tIns="91425">
            <a:normAutofit/>
          </a:bodyPr>
          <a:lstStyle/>
          <a:p>
            <a:pPr indent="-307975" lvl="0" marL="457200" rtl="0" algn="l">
              <a:spcBef>
                <a:spcPts val="0"/>
              </a:spcBef>
              <a:spcAft>
                <a:spcPts val="0"/>
              </a:spcAft>
              <a:buSzPts val="1250"/>
              <a:buChar char="➔"/>
            </a:pPr>
            <a:r>
              <a:rPr b="1" lang="en-GB" sz="1400"/>
              <a:t>Fact (FAC):</a:t>
            </a:r>
            <a:r>
              <a:rPr lang="en-GB" sz="1400"/>
              <a:t> These are the facts specific to the case based on which the arguments have been made and judgment has been issued.</a:t>
            </a:r>
            <a:endParaRPr/>
          </a:p>
          <a:p>
            <a:pPr indent="0" lvl="0" marL="457200" rtl="0" algn="l">
              <a:spcBef>
                <a:spcPts val="100"/>
              </a:spcBef>
              <a:spcAft>
                <a:spcPts val="0"/>
              </a:spcAft>
              <a:buNone/>
            </a:pPr>
            <a:r>
              <a:t/>
            </a:r>
            <a:endParaRPr b="1"/>
          </a:p>
          <a:p>
            <a:pPr indent="-307975" lvl="0" marL="457200" rtl="0" algn="l">
              <a:spcBef>
                <a:spcPts val="100"/>
              </a:spcBef>
              <a:spcAft>
                <a:spcPts val="0"/>
              </a:spcAft>
              <a:buSzPts val="1250"/>
              <a:buChar char="➔"/>
            </a:pPr>
            <a:r>
              <a:rPr b="1" lang="en-GB" sz="1400"/>
              <a:t>ARG_PETITIONER:</a:t>
            </a:r>
            <a:r>
              <a:rPr lang="en-GB" sz="1400"/>
              <a:t> Arguments by petitioners' lawyers.</a:t>
            </a:r>
            <a:endParaRPr/>
          </a:p>
          <a:p>
            <a:pPr indent="0" lvl="0" marL="457200" rtl="0" algn="l">
              <a:spcBef>
                <a:spcPts val="100"/>
              </a:spcBef>
              <a:spcAft>
                <a:spcPts val="0"/>
              </a:spcAft>
              <a:buNone/>
            </a:pPr>
            <a:r>
              <a:t/>
            </a:r>
            <a:endParaRPr/>
          </a:p>
          <a:p>
            <a:pPr indent="-307975" lvl="0" marL="457200" rtl="0" algn="l">
              <a:spcBef>
                <a:spcPts val="100"/>
              </a:spcBef>
              <a:spcAft>
                <a:spcPts val="0"/>
              </a:spcAft>
              <a:buSzPts val="1250"/>
              <a:buChar char="➔"/>
            </a:pPr>
            <a:r>
              <a:rPr b="1" lang="en-GB" sz="1400"/>
              <a:t>Ratio of Decision(ROD):</a:t>
            </a:r>
            <a:r>
              <a:rPr lang="en-GB" sz="1400"/>
              <a:t> Main Reason given for the application of any legal principle to the legal issue. This is the result of the analysis by the court. This typically appears right before the final decision.</a:t>
            </a:r>
            <a:endParaRPr/>
          </a:p>
          <a:p>
            <a:pPr indent="0" lvl="0" marL="457200" rtl="0" algn="l">
              <a:spcBef>
                <a:spcPts val="100"/>
              </a:spcBef>
              <a:spcAft>
                <a:spcPts val="0"/>
              </a:spcAft>
              <a:buNone/>
            </a:pPr>
            <a:r>
              <a:t/>
            </a:r>
            <a:endParaRPr/>
          </a:p>
          <a:p>
            <a:pPr indent="-307975" lvl="0" marL="457200" rtl="0" algn="l">
              <a:spcBef>
                <a:spcPts val="100"/>
              </a:spcBef>
              <a:spcAft>
                <a:spcPts val="100"/>
              </a:spcAft>
              <a:buSzPts val="1250"/>
              <a:buChar char="➔"/>
            </a:pPr>
            <a:r>
              <a:rPr b="1" lang="en-GB" sz="1400"/>
              <a:t>Ruling By Present Court (RPC):</a:t>
            </a:r>
            <a:r>
              <a:rPr lang="en-GB" sz="1400"/>
              <a:t> Final decision + conclusion + order of the Court following from the natural / logical outcome of the rationale</a:t>
            </a:r>
            <a:endParaRPr sz="1400"/>
          </a:p>
        </p:txBody>
      </p:sp>
      <p:sp>
        <p:nvSpPr>
          <p:cNvPr id="309" name="Google Shape;309;p18"/>
          <p:cNvSpPr txBox="1"/>
          <p:nvPr>
            <p:ph type="title"/>
          </p:nvPr>
        </p:nvSpPr>
        <p:spPr>
          <a:xfrm>
            <a:off x="1128725" y="653825"/>
            <a:ext cx="7300200" cy="73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Example Roles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Example Roles</a:t>
            </a:r>
            <a:endParaRPr/>
          </a:p>
        </p:txBody>
      </p:sp>
      <p:pic>
        <p:nvPicPr>
          <p:cNvPr id="315" name="Google Shape;315;p19"/>
          <p:cNvPicPr preferRelativeResize="0"/>
          <p:nvPr/>
        </p:nvPicPr>
        <p:blipFill>
          <a:blip r:embed="rId3">
            <a:alphaModFix/>
          </a:blip>
          <a:stretch>
            <a:fillRect/>
          </a:stretch>
        </p:blipFill>
        <p:spPr>
          <a:xfrm>
            <a:off x="1389075" y="1176300"/>
            <a:ext cx="4492275" cy="3347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Dataset Used	</a:t>
            </a:r>
            <a:endParaRPr/>
          </a:p>
        </p:txBody>
      </p:sp>
      <p:sp>
        <p:nvSpPr>
          <p:cNvPr id="321" name="Google Shape;321;p20"/>
          <p:cNvSpPr txBox="1"/>
          <p:nvPr>
            <p:ph idx="1" type="body"/>
          </p:nvPr>
        </p:nvSpPr>
        <p:spPr>
          <a:xfrm>
            <a:off x="1303800" y="1331900"/>
            <a:ext cx="7030500" cy="2541600"/>
          </a:xfrm>
          <a:prstGeom prst="rect">
            <a:avLst/>
          </a:prstGeom>
        </p:spPr>
        <p:txBody>
          <a:bodyPr anchorCtr="0" anchor="t" bIns="91425" lIns="91425" spcFirstLastPara="1" rIns="91425" wrap="square" tIns="91425">
            <a:normAutofit/>
          </a:bodyPr>
          <a:lstStyle/>
          <a:p>
            <a:pPr indent="-307975" lvl="0" marL="457200" rtl="0" algn="l">
              <a:spcBef>
                <a:spcPts val="0"/>
              </a:spcBef>
              <a:spcAft>
                <a:spcPts val="0"/>
              </a:spcAft>
              <a:buSzPts val="1250"/>
              <a:buChar char="➔"/>
            </a:pPr>
            <a:r>
              <a:rPr lang="en-GB" sz="1400"/>
              <a:t>We use the data presented in the LegalEval 2023 task for Rhetorical Role Prediction.</a:t>
            </a:r>
            <a:endParaRPr sz="1400"/>
          </a:p>
          <a:p>
            <a:pPr indent="-307975" lvl="0" marL="457200" rtl="0" algn="l">
              <a:spcBef>
                <a:spcPts val="0"/>
              </a:spcBef>
              <a:spcAft>
                <a:spcPts val="0"/>
              </a:spcAft>
              <a:buSzPts val="1250"/>
              <a:buChar char="➔"/>
            </a:pPr>
            <a:r>
              <a:rPr lang="en-GB" sz="1400"/>
              <a:t>The data annotations were done by Law students from multiple Indian law universities where each sentence was classified into one of the 13 pre-defined rhetorical roles.</a:t>
            </a:r>
            <a:endParaRPr sz="1250">
              <a:solidFill>
                <a:schemeClr val="dk1"/>
              </a:solidFill>
            </a:endParaRPr>
          </a:p>
        </p:txBody>
      </p:sp>
      <p:pic>
        <p:nvPicPr>
          <p:cNvPr id="322" name="Google Shape;322;p20"/>
          <p:cNvPicPr preferRelativeResize="0"/>
          <p:nvPr/>
        </p:nvPicPr>
        <p:blipFill>
          <a:blip r:embed="rId3">
            <a:alphaModFix/>
          </a:blip>
          <a:stretch>
            <a:fillRect/>
          </a:stretch>
        </p:blipFill>
        <p:spPr>
          <a:xfrm>
            <a:off x="1902875" y="2624725"/>
            <a:ext cx="5150150" cy="2468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598575"/>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a:t>Task and Methodology</a:t>
            </a:r>
            <a:endParaRPr/>
          </a:p>
        </p:txBody>
      </p:sp>
      <p:sp>
        <p:nvSpPr>
          <p:cNvPr id="328" name="Google Shape;328;p21"/>
          <p:cNvSpPr txBox="1"/>
          <p:nvPr>
            <p:ph idx="1" type="body"/>
          </p:nvPr>
        </p:nvSpPr>
        <p:spPr>
          <a:xfrm>
            <a:off x="1303800" y="1287600"/>
            <a:ext cx="7452300" cy="3489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GB"/>
              <a:t>Task Definition:</a:t>
            </a:r>
            <a:r>
              <a:rPr lang="en-GB"/>
              <a:t> Given a legal document, D, containing the sentences [s</a:t>
            </a:r>
            <a:r>
              <a:rPr baseline="-25000" lang="en-GB"/>
              <a:t>1</a:t>
            </a:r>
            <a:r>
              <a:rPr lang="en-GB"/>
              <a:t>, s</a:t>
            </a:r>
            <a:r>
              <a:rPr baseline="-25000" lang="en-GB"/>
              <a:t>2</a:t>
            </a:r>
            <a:r>
              <a:rPr lang="en-GB"/>
              <a:t>, ...s</a:t>
            </a:r>
            <a:r>
              <a:rPr baseline="-25000" lang="en-GB"/>
              <a:t>n</a:t>
            </a:r>
            <a:r>
              <a:rPr lang="en-GB"/>
              <a:t>], the task of rhetorical role prediction is to predict the label (or role) y</a:t>
            </a:r>
            <a:r>
              <a:rPr baseline="-25000" lang="en-GB"/>
              <a:t>i</a:t>
            </a:r>
            <a:r>
              <a:rPr lang="en-GB"/>
              <a:t> for each sentence s</a:t>
            </a:r>
            <a:r>
              <a:rPr baseline="-25000" lang="en-GB"/>
              <a:t>i</a:t>
            </a:r>
            <a:r>
              <a:rPr lang="en-GB"/>
              <a:t> ∈ D.</a:t>
            </a:r>
            <a:endParaRPr/>
          </a:p>
          <a:p>
            <a:pPr indent="-307975" lvl="0" marL="457200" rtl="0" algn="l">
              <a:spcBef>
                <a:spcPts val="1200"/>
              </a:spcBef>
              <a:spcAft>
                <a:spcPts val="0"/>
              </a:spcAft>
              <a:buSzPts val="1250"/>
              <a:buChar char="➔"/>
            </a:pPr>
            <a:r>
              <a:rPr lang="en-GB"/>
              <a:t>For the first set of models, the task is modeled as a single sentence prediction task, where given the sentence s, the model predicts the rhetorical role of the sentence. </a:t>
            </a:r>
            <a:endParaRPr/>
          </a:p>
          <a:p>
            <a:pPr indent="-304800" lvl="1" marL="914400" rtl="0" algn="l">
              <a:spcBef>
                <a:spcPts val="0"/>
              </a:spcBef>
              <a:spcAft>
                <a:spcPts val="0"/>
              </a:spcAft>
              <a:buSzPts val="1200"/>
              <a:buChar char="➞"/>
            </a:pPr>
            <a:r>
              <a:rPr lang="en-GB" sz="1200"/>
              <a:t>BERT</a:t>
            </a:r>
            <a:endParaRPr sz="1200"/>
          </a:p>
          <a:p>
            <a:pPr indent="-304800" lvl="1" marL="914400" rtl="0" algn="l">
              <a:spcBef>
                <a:spcPts val="0"/>
              </a:spcBef>
              <a:spcAft>
                <a:spcPts val="0"/>
              </a:spcAft>
              <a:buSzPts val="1200"/>
              <a:buChar char="➞"/>
            </a:pPr>
            <a:r>
              <a:rPr lang="en-GB" sz="1200"/>
              <a:t>LegalBERT</a:t>
            </a:r>
            <a:endParaRPr sz="1200"/>
          </a:p>
          <a:p>
            <a:pPr indent="-304800" lvl="1" marL="914400" rtl="0" algn="l">
              <a:spcBef>
                <a:spcPts val="0"/>
              </a:spcBef>
              <a:spcAft>
                <a:spcPts val="0"/>
              </a:spcAft>
              <a:buSzPts val="1200"/>
              <a:buChar char="➞"/>
            </a:pPr>
            <a:r>
              <a:rPr lang="en-GB" sz="1200"/>
              <a:t>SBERT</a:t>
            </a:r>
            <a:endParaRPr sz="1200"/>
          </a:p>
          <a:p>
            <a:pPr indent="-307975" lvl="0" marL="457200" rtl="0" algn="l">
              <a:spcBef>
                <a:spcPts val="0"/>
              </a:spcBef>
              <a:spcAft>
                <a:spcPts val="0"/>
              </a:spcAft>
              <a:buSzPts val="1250"/>
              <a:buChar char="➔"/>
            </a:pPr>
            <a:r>
              <a:rPr lang="en-GB"/>
              <a:t>For another set of models, we consider this task as a sequence labelling task, where the sequence of all the sentences in the document is given as input, and the model has to predict the RR label for each sentence.</a:t>
            </a:r>
            <a:endParaRPr/>
          </a:p>
          <a:p>
            <a:pPr indent="-304800" lvl="1" marL="914400" rtl="0" algn="l">
              <a:spcBef>
                <a:spcPts val="0"/>
              </a:spcBef>
              <a:spcAft>
                <a:spcPts val="0"/>
              </a:spcAft>
              <a:buSzPts val="1200"/>
              <a:buChar char="➞"/>
            </a:pPr>
            <a:r>
              <a:rPr lang="en-GB" sz="1200"/>
              <a:t>BiLSTM</a:t>
            </a:r>
            <a:endParaRPr sz="1200"/>
          </a:p>
          <a:p>
            <a:pPr indent="-304800" lvl="1" marL="914400" rtl="0" algn="l">
              <a:spcBef>
                <a:spcPts val="0"/>
              </a:spcBef>
              <a:spcAft>
                <a:spcPts val="0"/>
              </a:spcAft>
              <a:buSzPts val="1200"/>
              <a:buChar char="➞"/>
            </a:pPr>
            <a:r>
              <a:rPr lang="en-GB" sz="1200"/>
              <a:t>BiLSTM with CRF layer</a:t>
            </a:r>
            <a:endParaRPr sz="1200"/>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