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07" r:id="rId7"/>
    <p:sldId id="281" r:id="rId8"/>
    <p:sldId id="282" r:id="rId9"/>
    <p:sldId id="314" r:id="rId10"/>
    <p:sldId id="315" r:id="rId11"/>
    <p:sldId id="317" r:id="rId12"/>
    <p:sldId id="318"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snapToObjects="1">
      <p:cViewPr varScale="1">
        <p:scale>
          <a:sx n="68" d="100"/>
          <a:sy n="68" d="100"/>
        </p:scale>
        <p:origin x="816"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28T20:06:32.542"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chayanikahazra732@gmail.com"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www.linkedin.com/in/chayanika-hazra-analyti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Data visualization – 80 cereals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436098"/>
            <a:ext cx="5715000" cy="1659988"/>
          </a:xfrm>
        </p:spPr>
        <p:txBody>
          <a:bodyPr/>
          <a:lstStyle/>
          <a:p>
            <a:pPr algn="ctr"/>
            <a:r>
              <a:rPr lang="en-US" sz="4400" dirty="0"/>
              <a:t>Thank </a:t>
            </a:r>
            <a:br>
              <a:rPr lang="en-US" sz="4400" dirty="0"/>
            </a:br>
            <a:r>
              <a:rPr lang="en-US" sz="4400"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0" y="2857002"/>
            <a:ext cx="7216726" cy="3564899"/>
          </a:xfrm>
        </p:spPr>
        <p:txBody>
          <a:bodyPr>
            <a:normAutofit/>
          </a:bodyPr>
          <a:lstStyle/>
          <a:p>
            <a:r>
              <a:rPr lang="en-US" dirty="0" err="1"/>
              <a:t>Chayanika</a:t>
            </a:r>
            <a:r>
              <a:rPr lang="en-US" dirty="0"/>
              <a:t> Hazra</a:t>
            </a:r>
          </a:p>
          <a:p>
            <a:endParaRPr lang="en-US" dirty="0"/>
          </a:p>
          <a:p>
            <a:r>
              <a:rPr lang="en-US" dirty="0"/>
              <a:t>Gmail - </a:t>
            </a:r>
            <a:r>
              <a:rPr lang="en-US" dirty="0">
                <a:hlinkClick r:id="rId3"/>
              </a:rPr>
              <a:t>chayanikahazra732@gmail.com</a:t>
            </a:r>
            <a:endParaRPr lang="en-US" dirty="0"/>
          </a:p>
          <a:p>
            <a:endParaRPr lang="en-US" dirty="0"/>
          </a:p>
          <a:p>
            <a:r>
              <a:rPr lang="en-US" dirty="0" err="1"/>
              <a:t>Linkedin</a:t>
            </a:r>
            <a:r>
              <a:rPr lang="en-US" dirty="0"/>
              <a:t> - </a:t>
            </a:r>
            <a:r>
              <a:rPr lang="en-US" dirty="0">
                <a:hlinkClick r:id="rId4"/>
              </a:rPr>
              <a:t>https://www.linkedin.com/in/chayanika-hazra-analytics/</a:t>
            </a:r>
            <a:endParaRPr lang="en-US" dirty="0"/>
          </a:p>
          <a:p>
            <a:endParaRPr lang="en-US" dirty="0"/>
          </a:p>
          <a:p>
            <a:r>
              <a:rPr lang="en-US" dirty="0" err="1"/>
              <a:t>Github</a:t>
            </a:r>
            <a:r>
              <a:rPr lang="en-US" dirty="0"/>
              <a:t> - https://github.com/ChayanikaH/DataSaga</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Objective and Goal of case study</a:t>
            </a:r>
          </a:p>
          <a:p>
            <a:r>
              <a:rPr lang="en-US" dirty="0"/>
              <a:t>Methodology</a:t>
            </a:r>
          </a:p>
          <a:p>
            <a:r>
              <a:rPr lang="en-US" dirty="0"/>
              <a:t>Analysis</a:t>
            </a:r>
          </a:p>
          <a:p>
            <a:r>
              <a:rPr lang="en-US" dirty="0"/>
              <a:t>Conclusion and Recommendation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12542"/>
            <a:ext cx="5723586" cy="5688185"/>
          </a:xfrm>
        </p:spPr>
        <p:txBody>
          <a:bodyPr/>
          <a:lstStyle/>
          <a:p>
            <a:br>
              <a:rPr lang="en-US" dirty="0"/>
            </a:br>
            <a:br>
              <a:rPr lang="en-US" dirty="0"/>
            </a:br>
            <a:endParaRPr lang="en-US" dirty="0"/>
          </a:p>
        </p:txBody>
      </p:sp>
      <p:pic>
        <p:nvPicPr>
          <p:cNvPr id="6" name="Picture Placeholder 5">
            <a:extLst>
              <a:ext uri="{FF2B5EF4-FFF2-40B4-BE49-F238E27FC236}">
                <a16:creationId xmlns:a16="http://schemas.microsoft.com/office/drawing/2014/main" id="{24767273-72AB-DD70-6BD2-2C753A550C01}"/>
              </a:ext>
            </a:extLst>
          </p:cNvPr>
          <p:cNvPicPr>
            <a:picLocks noGrp="1" noChangeAspect="1"/>
          </p:cNvPicPr>
          <p:nvPr>
            <p:ph type="pic" sz="quarter" idx="11"/>
          </p:nvPr>
        </p:nvPicPr>
        <p:blipFill>
          <a:blip r:embed="rId3"/>
          <a:srcRect l="20510" r="20510"/>
          <a:stretch>
            <a:fillRect/>
          </a:stretch>
        </p:blipFill>
        <p:spPr>
          <a:xfrm>
            <a:off x="765973" y="163100"/>
            <a:ext cx="4344695" cy="6359525"/>
          </a:xfrm>
        </p:spPr>
      </p:pic>
      <p:sp>
        <p:nvSpPr>
          <p:cNvPr id="9" name="TextBox 8">
            <a:extLst>
              <a:ext uri="{FF2B5EF4-FFF2-40B4-BE49-F238E27FC236}">
                <a16:creationId xmlns:a16="http://schemas.microsoft.com/office/drawing/2014/main" id="{60F8411E-345E-4426-600F-1569F42D14EF}"/>
              </a:ext>
            </a:extLst>
          </p:cNvPr>
          <p:cNvSpPr txBox="1"/>
          <p:nvPr/>
        </p:nvSpPr>
        <p:spPr>
          <a:xfrm>
            <a:off x="5702441" y="1505867"/>
            <a:ext cx="5102529" cy="4401205"/>
          </a:xfrm>
          <a:prstGeom prst="rect">
            <a:avLst/>
          </a:prstGeom>
          <a:noFill/>
        </p:spPr>
        <p:txBody>
          <a:bodyPr wrap="square">
            <a:spAutoFit/>
          </a:bodyPr>
          <a:lstStyle/>
          <a:p>
            <a:r>
              <a:rPr lang="en-US" sz="4000" dirty="0">
                <a:solidFill>
                  <a:schemeClr val="accent6">
                    <a:lumMod val="75000"/>
                  </a:schemeClr>
                </a:solidFill>
                <a:latin typeface="+mj-lt"/>
              </a:rPr>
              <a:t>INTRODUCTION</a:t>
            </a:r>
            <a:endParaRPr lang="en-US" sz="2000" dirty="0">
              <a:solidFill>
                <a:schemeClr val="accent6">
                  <a:lumMod val="75000"/>
                </a:schemeClr>
              </a:solidFill>
              <a:latin typeface="+mj-lt"/>
              <a:ea typeface="Verdana" panose="020B0604030504040204" pitchFamily="34" charset="0"/>
            </a:endParaRPr>
          </a:p>
          <a:p>
            <a:endParaRPr lang="en-US" sz="2000" dirty="0">
              <a:latin typeface="Verdana" panose="020B0604030504040204" pitchFamily="34" charset="0"/>
              <a:ea typeface="Verdana" panose="020B0604030504040204" pitchFamily="34" charset="0"/>
            </a:endParaRPr>
          </a:p>
          <a:p>
            <a:endParaRPr lang="en-US" sz="2000" dirty="0">
              <a:latin typeface="Verdana" panose="020B0604030504040204" pitchFamily="34" charset="0"/>
              <a:ea typeface="Verdana" panose="020B0604030504040204" pitchFamily="34" charset="0"/>
            </a:endParaRPr>
          </a:p>
          <a:p>
            <a:r>
              <a:rPr lang="en-US" sz="2000" b="0" i="0" dirty="0">
                <a:solidFill>
                  <a:schemeClr val="accent6">
                    <a:lumMod val="75000"/>
                  </a:schemeClr>
                </a:solidFill>
                <a:effectLst/>
                <a:ea typeface="Verdana" panose="020B0604030504040204" pitchFamily="34" charset="0"/>
                <a:cs typeface="Arial" panose="020B0604020202020204" pitchFamily="34" charset="0"/>
              </a:rPr>
              <a:t>This dataset provides nutritional information for 77 cereal products from various manufacturers, including key metrics such as calorie count, protein, fat, sodium, fiber, carbohydrates, sugars, potassium, and consumer ratings. In a health-conscious era, understanding the nutritional composition of these products is crucial for both consumers and businesses aiming to make informed decisions.</a:t>
            </a:r>
            <a:endParaRPr lang="en-IN" sz="2000" dirty="0">
              <a:solidFill>
                <a:schemeClr val="accent6">
                  <a:lumMod val="75000"/>
                </a:schemeClr>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1179488"/>
          </a:xfrm>
        </p:spPr>
        <p:txBody>
          <a:bodyPr/>
          <a:lstStyle/>
          <a:p>
            <a:r>
              <a:rPr lang="en-US" dirty="0"/>
              <a:t>OBJECTIVE AND GOAL OF CASE STUDY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2335237"/>
            <a:ext cx="5259554" cy="4346917"/>
          </a:xfrm>
        </p:spPr>
        <p:txBody>
          <a:bodyPr>
            <a:noAutofit/>
          </a:bodyPr>
          <a:lstStyle/>
          <a:p>
            <a:r>
              <a:rPr lang="en-US" sz="1600" dirty="0"/>
              <a:t>OBJECTIVE – </a:t>
            </a:r>
          </a:p>
          <a:p>
            <a:endParaRPr lang="en-US" sz="1600" dirty="0"/>
          </a:p>
          <a:p>
            <a:r>
              <a:rPr lang="en-US" sz="1600" b="0" i="0" dirty="0">
                <a:effectLst/>
              </a:rPr>
              <a:t>The objective of this analysis is to evaluate the nutritional composition of cereals to identify patterns, compare their health benefits, and determine which product can be classified as the "healthiest." Additionally, this case study aims to develop a scoring system or criteria for ranking cereals based on their nutritional profiles and ratings.</a:t>
            </a:r>
          </a:p>
          <a:p>
            <a:endParaRPr lang="en-US" sz="1600" dirty="0"/>
          </a:p>
          <a:p>
            <a:r>
              <a:rPr lang="en-US" sz="1600" dirty="0"/>
              <a:t>GOAL – </a:t>
            </a:r>
          </a:p>
          <a:p>
            <a:endParaRPr lang="en-US" sz="1600" dirty="0"/>
          </a:p>
          <a:p>
            <a:r>
              <a:rPr lang="en-US" sz="1600" dirty="0"/>
              <a:t>The goal is to provide actionable insights for cereal manufacturers to enhance their product offerings and cater to the needs of health-conscious consumers while empowering individuals to make informed choices. Through this analysis, the findings could influence marketing strategies, product innovation, and nutritional labeling practices.</a:t>
            </a:r>
          </a:p>
        </p:txBody>
      </p:sp>
      <p:pic>
        <p:nvPicPr>
          <p:cNvPr id="12" name="Picture Placeholder 11">
            <a:extLst>
              <a:ext uri="{FF2B5EF4-FFF2-40B4-BE49-F238E27FC236}">
                <a16:creationId xmlns:a16="http://schemas.microsoft.com/office/drawing/2014/main" id="{0D614461-5345-0DDF-9C72-8CC39CB6DB84}"/>
              </a:ext>
            </a:extLst>
          </p:cNvPr>
          <p:cNvPicPr>
            <a:picLocks noGrp="1" noChangeAspect="1"/>
          </p:cNvPicPr>
          <p:nvPr>
            <p:ph type="pic" sz="quarter" idx="11"/>
          </p:nvPr>
        </p:nvPicPr>
        <p:blipFill>
          <a:blip r:embed="rId3"/>
          <a:srcRect t="542" b="542"/>
          <a:stretch>
            <a:fillRect/>
          </a:stretch>
        </p:blipFill>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methodology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943026"/>
          </a:xfrm>
        </p:spPr>
        <p:txBody>
          <a:bodyPr/>
          <a:lstStyle/>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sz="2000" b="0" i="0" dirty="0">
                <a:effectLst/>
              </a:rPr>
              <a:t>Step 1 : Importing the warnings and required libraries</a:t>
            </a:r>
          </a:p>
          <a:p>
            <a:pPr algn="l">
              <a:buFont typeface="Arial" panose="020B0604020202020204" pitchFamily="34" charset="0"/>
              <a:buChar char="•"/>
            </a:pPr>
            <a:r>
              <a:rPr lang="en-US" sz="2000" b="0" i="0" dirty="0">
                <a:effectLst/>
              </a:rPr>
              <a:t>Step 2 : Understanding of the Dataset</a:t>
            </a:r>
          </a:p>
          <a:p>
            <a:pPr algn="l">
              <a:buFont typeface="Arial" panose="020B0604020202020204" pitchFamily="34" charset="0"/>
              <a:buChar char="•"/>
            </a:pPr>
            <a:r>
              <a:rPr lang="en-US" sz="2000" b="0" i="0" dirty="0">
                <a:effectLst/>
              </a:rPr>
              <a:t>Step 3 : Univariate Analysis</a:t>
            </a:r>
          </a:p>
          <a:p>
            <a:pPr algn="l">
              <a:buFont typeface="Arial" panose="020B0604020202020204" pitchFamily="34" charset="0"/>
              <a:buChar char="•"/>
            </a:pPr>
            <a:r>
              <a:rPr lang="en-US" sz="2000" b="0" i="0" dirty="0">
                <a:effectLst/>
              </a:rPr>
              <a:t>Step 4 : Bivariate Analysis</a:t>
            </a:r>
          </a:p>
          <a:p>
            <a:pPr algn="l">
              <a:buFont typeface="Arial" panose="020B0604020202020204" pitchFamily="34" charset="0"/>
              <a:buChar char="•"/>
            </a:pPr>
            <a:r>
              <a:rPr lang="en-US" sz="2000" b="0" i="0" dirty="0">
                <a:effectLst/>
              </a:rPr>
              <a:t>Step 5 : Overall Analysis</a:t>
            </a:r>
          </a:p>
          <a:p>
            <a:pPr algn="l">
              <a:buFont typeface="Arial" panose="020B0604020202020204" pitchFamily="34" charset="0"/>
              <a:buChar char="•"/>
            </a:pPr>
            <a:r>
              <a:rPr lang="en-US" sz="2000" b="0" i="0" dirty="0">
                <a:effectLst/>
              </a:rPr>
              <a:t>Step 6 : Feature Importance using Random Forest</a:t>
            </a:r>
          </a:p>
          <a:p>
            <a:pPr algn="l">
              <a:buFont typeface="Arial" panose="020B0604020202020204" pitchFamily="34" charset="0"/>
              <a:buChar char="•"/>
            </a:pPr>
            <a:r>
              <a:rPr lang="en-US" sz="2000" b="0" i="0" dirty="0">
                <a:effectLst/>
              </a:rPr>
              <a:t>Step 7 : Conclusion and Recommendation</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999050" y="598670"/>
            <a:ext cx="7043617" cy="806155"/>
          </a:xfrm>
        </p:spPr>
        <p:txBody>
          <a:bodyPr/>
          <a:lstStyle/>
          <a:p>
            <a:r>
              <a:rPr lang="en-US" dirty="0"/>
              <a:t>analysis</a:t>
            </a:r>
          </a:p>
        </p:txBody>
      </p:sp>
      <p:sp>
        <p:nvSpPr>
          <p:cNvPr id="6" name="Content Placeholder 5">
            <a:extLst>
              <a:ext uri="{FF2B5EF4-FFF2-40B4-BE49-F238E27FC236}">
                <a16:creationId xmlns:a16="http://schemas.microsoft.com/office/drawing/2014/main" id="{CF29382C-91AC-961C-6801-23BC5C41C5FC}"/>
              </a:ext>
            </a:extLst>
          </p:cNvPr>
          <p:cNvSpPr>
            <a:spLocks noGrp="1"/>
          </p:cNvSpPr>
          <p:nvPr>
            <p:ph idx="11"/>
          </p:nvPr>
        </p:nvSpPr>
        <p:spPr>
          <a:xfrm>
            <a:off x="3999050" y="1867408"/>
            <a:ext cx="7170698" cy="4645934"/>
          </a:xfrm>
        </p:spPr>
        <p:txBody>
          <a:bodyPr/>
          <a:lstStyle/>
          <a:p>
            <a:pPr marL="457200" indent="-457200">
              <a:buFont typeface="Courier New" panose="02070309020205020404" pitchFamily="49" charset="0"/>
              <a:buChar char="o"/>
            </a:pPr>
            <a:r>
              <a:rPr lang="en-US" dirty="0"/>
              <a:t>Univariate Analysis</a:t>
            </a:r>
          </a:p>
          <a:p>
            <a:endParaRPr lang="en-US" dirty="0"/>
          </a:p>
          <a:p>
            <a:pPr marL="457200" indent="-457200">
              <a:buFont typeface="Courier New" panose="02070309020205020404" pitchFamily="49" charset="0"/>
              <a:buChar char="o"/>
            </a:pPr>
            <a:r>
              <a:rPr lang="en-US" dirty="0"/>
              <a:t>Bivariate Analysis</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r>
              <a:rPr lang="en-US" dirty="0"/>
              <a:t>Comparison between Numerical columns.</a:t>
            </a:r>
          </a:p>
          <a:p>
            <a:pPr marL="342900" indent="-342900">
              <a:buFont typeface="Courier New" panose="02070309020205020404" pitchFamily="49" charset="0"/>
              <a:buChar char="o"/>
            </a:pPr>
            <a:r>
              <a:rPr lang="en-US" dirty="0"/>
              <a:t>Comparison between Categorical &amp; Numerical columns.</a:t>
            </a:r>
            <a:endParaRPr lang="en-IN" b="1" i="0" dirty="0">
              <a:effectLst/>
            </a:endParaRPr>
          </a:p>
          <a:p>
            <a:pPr marL="342900" indent="-342900">
              <a:buFont typeface="Courier New" panose="02070309020205020404" pitchFamily="49" charset="0"/>
              <a:buChar char="o"/>
            </a:pPr>
            <a:r>
              <a:rPr lang="en-IN" i="0" dirty="0">
                <a:effectLst/>
              </a:rPr>
              <a:t>Comparison between Categorical columns.</a:t>
            </a:r>
          </a:p>
          <a:p>
            <a:pPr marL="342900" indent="-342900">
              <a:buFont typeface="Courier New" panose="02070309020205020404" pitchFamily="49" charset="0"/>
              <a:buChar char="o"/>
            </a:pPr>
            <a:r>
              <a:rPr lang="en-US" i="0" dirty="0">
                <a:effectLst/>
              </a:rPr>
              <a:t>Analyzing pairwise relationships between numerical variables</a:t>
            </a:r>
          </a:p>
          <a:p>
            <a:endParaRPr lang="en-IN" b="1" i="0" dirty="0">
              <a:effectLst/>
              <a:latin typeface="system-ui"/>
            </a:endParaRPr>
          </a:p>
          <a:p>
            <a:endParaRPr lang="en-IN"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400" y="342266"/>
            <a:ext cx="7796464" cy="758151"/>
          </a:xfrm>
        </p:spPr>
        <p:txBody>
          <a:bodyPr/>
          <a:lstStyle/>
          <a:p>
            <a:r>
              <a:rPr lang="en-US" dirty="0"/>
              <a:t>Univariate Analysis</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07700" y="1505244"/>
            <a:ext cx="4003164" cy="5010490"/>
          </a:xfrm>
        </p:spPr>
        <p:txBody>
          <a:bodyPr>
            <a:normAutofit lnSpcReduction="10000"/>
          </a:bodyPr>
          <a:lstStyle/>
          <a:p>
            <a:r>
              <a:rPr lang="en-US" dirty="0"/>
              <a:t>Univariate Analysis means analyzing the  columns separately to gather insights. In the dataset, we have analyzed the below columns individually to get the insights – </a:t>
            </a:r>
          </a:p>
          <a:p>
            <a:endParaRPr lang="en-US" dirty="0"/>
          </a:p>
          <a:p>
            <a:pPr marL="285750" indent="-285750">
              <a:buFontTx/>
              <a:buChar char="-"/>
            </a:pPr>
            <a:r>
              <a:rPr lang="en-US" dirty="0"/>
              <a:t>Manufacturer</a:t>
            </a:r>
          </a:p>
          <a:p>
            <a:pPr marL="285750" indent="-285750">
              <a:buFontTx/>
              <a:buChar char="-"/>
            </a:pPr>
            <a:r>
              <a:rPr lang="en-US" dirty="0"/>
              <a:t>Type</a:t>
            </a:r>
          </a:p>
          <a:p>
            <a:pPr marL="285750" indent="-285750">
              <a:buFontTx/>
              <a:buChar char="-"/>
            </a:pPr>
            <a:r>
              <a:rPr lang="en-US" dirty="0"/>
              <a:t>Calories</a:t>
            </a:r>
          </a:p>
          <a:p>
            <a:pPr marL="285750" indent="-285750">
              <a:buFontTx/>
              <a:buChar char="-"/>
            </a:pPr>
            <a:r>
              <a:rPr lang="en-US" dirty="0"/>
              <a:t>Protein</a:t>
            </a:r>
          </a:p>
          <a:p>
            <a:pPr marL="285750" indent="-285750">
              <a:buFontTx/>
              <a:buChar char="-"/>
            </a:pPr>
            <a:r>
              <a:rPr lang="en-US" dirty="0"/>
              <a:t>Fat</a:t>
            </a:r>
          </a:p>
          <a:p>
            <a:pPr marL="285750" indent="-285750">
              <a:buFontTx/>
              <a:buChar char="-"/>
            </a:pPr>
            <a:r>
              <a:rPr lang="en-US" dirty="0"/>
              <a:t>Sodium </a:t>
            </a:r>
          </a:p>
          <a:p>
            <a:pPr marL="285750" indent="-285750">
              <a:buFontTx/>
              <a:buChar char="-"/>
            </a:pPr>
            <a:r>
              <a:rPr lang="en-US" dirty="0"/>
              <a:t>Sugar</a:t>
            </a:r>
          </a:p>
          <a:p>
            <a:pPr marL="285750" indent="-285750">
              <a:buFontTx/>
              <a:buChar char="-"/>
            </a:pPr>
            <a:r>
              <a:rPr lang="en-US" dirty="0"/>
              <a:t>Vitamin</a:t>
            </a:r>
          </a:p>
          <a:p>
            <a:pPr marL="285750" indent="-285750">
              <a:buFontTx/>
              <a:buChar char="-"/>
            </a:pPr>
            <a:r>
              <a:rPr lang="en-US" dirty="0"/>
              <a:t>Rating</a:t>
            </a:r>
          </a:p>
          <a:p>
            <a:pPr marL="285750" indent="-285750">
              <a:buFontTx/>
              <a:buChar char="-"/>
            </a:pPr>
            <a:endParaRPr lang="en-US" dirty="0"/>
          </a:p>
        </p:txBody>
      </p:sp>
      <p:pic>
        <p:nvPicPr>
          <p:cNvPr id="9" name="Content Placeholder 8">
            <a:extLst>
              <a:ext uri="{FF2B5EF4-FFF2-40B4-BE49-F238E27FC236}">
                <a16:creationId xmlns:a16="http://schemas.microsoft.com/office/drawing/2014/main" id="{D72AC3A8-AF97-46F5-5D58-683F67E80C3C}"/>
              </a:ext>
            </a:extLst>
          </p:cNvPr>
          <p:cNvPicPr>
            <a:picLocks noGrp="1" noChangeAspect="1"/>
          </p:cNvPicPr>
          <p:nvPr>
            <p:ph sz="half" idx="2"/>
          </p:nvPr>
        </p:nvPicPr>
        <p:blipFill>
          <a:blip r:embed="rId3"/>
          <a:stretch>
            <a:fillRect/>
          </a:stretch>
        </p:blipFill>
        <p:spPr>
          <a:xfrm>
            <a:off x="703386" y="1693096"/>
            <a:ext cx="3755952" cy="2229075"/>
          </a:xfrm>
        </p:spPr>
      </p:pic>
      <p:pic>
        <p:nvPicPr>
          <p:cNvPr id="11" name="Picture 10">
            <a:extLst>
              <a:ext uri="{FF2B5EF4-FFF2-40B4-BE49-F238E27FC236}">
                <a16:creationId xmlns:a16="http://schemas.microsoft.com/office/drawing/2014/main" id="{F1FEECD3-C70F-D2AB-860D-98FCACFFE1C3}"/>
              </a:ext>
            </a:extLst>
          </p:cNvPr>
          <p:cNvPicPr>
            <a:picLocks noChangeAspect="1"/>
          </p:cNvPicPr>
          <p:nvPr/>
        </p:nvPicPr>
        <p:blipFill>
          <a:blip r:embed="rId4"/>
          <a:stretch>
            <a:fillRect/>
          </a:stretch>
        </p:blipFill>
        <p:spPr>
          <a:xfrm>
            <a:off x="482751" y="4044864"/>
            <a:ext cx="4329881" cy="2615784"/>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3804" y="633234"/>
            <a:ext cx="7631709" cy="664318"/>
          </a:xfrm>
        </p:spPr>
        <p:txBody>
          <a:bodyPr/>
          <a:lstStyle/>
          <a:p>
            <a:r>
              <a:rPr lang="en-US" dirty="0"/>
              <a:t>Bivariate analysis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1617785"/>
            <a:ext cx="3559126" cy="5078437"/>
          </a:xfrm>
        </p:spPr>
        <p:txBody>
          <a:bodyPr>
            <a:normAutofit/>
          </a:bodyPr>
          <a:lstStyle/>
          <a:p>
            <a:pPr marL="0" indent="0">
              <a:buNone/>
            </a:pPr>
            <a:r>
              <a:rPr lang="en-US" dirty="0"/>
              <a:t>Bivariate Analysis means that the data has been analyzed with respect to the columns and variables in order to draw insights. The below relationship has been used – </a:t>
            </a:r>
          </a:p>
          <a:p>
            <a:pPr marL="342900" indent="-342900">
              <a:buFont typeface="Courier New" panose="02070309020205020404" pitchFamily="49" charset="0"/>
              <a:buChar char="o"/>
            </a:pPr>
            <a:r>
              <a:rPr lang="en-US" dirty="0"/>
              <a:t>Comparison between Numerical columns.</a:t>
            </a:r>
          </a:p>
          <a:p>
            <a:pPr marL="342900" indent="-342900">
              <a:buFont typeface="Courier New" panose="02070309020205020404" pitchFamily="49" charset="0"/>
              <a:buChar char="o"/>
            </a:pPr>
            <a:r>
              <a:rPr lang="en-US" dirty="0"/>
              <a:t>Comparison between Categorical &amp; Numerical columns.</a:t>
            </a:r>
            <a:endParaRPr lang="en-IN" b="1" i="0" dirty="0">
              <a:effectLst/>
            </a:endParaRPr>
          </a:p>
          <a:p>
            <a:pPr marL="342900" indent="-342900">
              <a:buFont typeface="Courier New" panose="02070309020205020404" pitchFamily="49" charset="0"/>
              <a:buChar char="o"/>
            </a:pPr>
            <a:r>
              <a:rPr lang="en-IN" i="0" dirty="0">
                <a:effectLst/>
              </a:rPr>
              <a:t>Comparison between Categorical columns.</a:t>
            </a:r>
          </a:p>
          <a:p>
            <a:pPr marL="342900" indent="-342900">
              <a:buFont typeface="Courier New" panose="02070309020205020404" pitchFamily="49" charset="0"/>
              <a:buChar char="o"/>
            </a:pPr>
            <a:r>
              <a:rPr lang="en-US" i="0" dirty="0">
                <a:effectLst/>
              </a:rPr>
              <a:t>Analyzing pairwise relationships between numerical variables</a:t>
            </a:r>
          </a:p>
          <a:p>
            <a:pPr marL="0" indent="0">
              <a:buNone/>
            </a:pPr>
            <a:endParaRPr lang="en-US" dirty="0"/>
          </a:p>
        </p:txBody>
      </p:sp>
      <p:pic>
        <p:nvPicPr>
          <p:cNvPr id="7" name="Content Placeholder 6">
            <a:extLst>
              <a:ext uri="{FF2B5EF4-FFF2-40B4-BE49-F238E27FC236}">
                <a16:creationId xmlns:a16="http://schemas.microsoft.com/office/drawing/2014/main" id="{29BEA8CD-DDD2-C076-3D62-B3C5D641163E}"/>
              </a:ext>
            </a:extLst>
          </p:cNvPr>
          <p:cNvPicPr>
            <a:picLocks noGrp="1" noChangeAspect="1"/>
          </p:cNvPicPr>
          <p:nvPr>
            <p:ph sz="half" idx="1"/>
          </p:nvPr>
        </p:nvPicPr>
        <p:blipFill>
          <a:blip r:embed="rId3"/>
          <a:stretch>
            <a:fillRect/>
          </a:stretch>
        </p:blipFill>
        <p:spPr>
          <a:xfrm>
            <a:off x="8027965" y="546364"/>
            <a:ext cx="3763963" cy="3610639"/>
          </a:xfrm>
        </p:spPr>
      </p:pic>
      <p:pic>
        <p:nvPicPr>
          <p:cNvPr id="12" name="Picture 11">
            <a:extLst>
              <a:ext uri="{FF2B5EF4-FFF2-40B4-BE49-F238E27FC236}">
                <a16:creationId xmlns:a16="http://schemas.microsoft.com/office/drawing/2014/main" id="{29489314-4375-E4E5-85AC-E4A62E5141C4}"/>
              </a:ext>
            </a:extLst>
          </p:cNvPr>
          <p:cNvPicPr>
            <a:picLocks noChangeAspect="1"/>
          </p:cNvPicPr>
          <p:nvPr/>
        </p:nvPicPr>
        <p:blipFill>
          <a:blip r:embed="rId4"/>
          <a:stretch>
            <a:fillRect/>
          </a:stretch>
        </p:blipFill>
        <p:spPr>
          <a:xfrm>
            <a:off x="3917926" y="3729981"/>
            <a:ext cx="4356151" cy="3020467"/>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457198"/>
            <a:ext cx="7843837" cy="1287195"/>
          </a:xfrm>
        </p:spPr>
        <p:txBody>
          <a:bodyPr/>
          <a:lstStyle/>
          <a:p>
            <a:r>
              <a:rPr lang="en-US" dirty="0"/>
              <a:t>Conclusion and recommendation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1913206"/>
            <a:ext cx="7695028" cy="4944793"/>
          </a:xfrm>
        </p:spPr>
        <p:txBody>
          <a:bodyPr>
            <a:normAutofit/>
          </a:bodyPr>
          <a:lstStyle/>
          <a:p>
            <a:pPr marL="342900" indent="-342900">
              <a:buFontTx/>
              <a:buChar char="-"/>
            </a:pPr>
            <a:r>
              <a:rPr lang="en-US" sz="2000" dirty="0"/>
              <a:t>Consumers are increasingly prioritizing healthier breakfast cereals with high fiber, low sugar, and whole grains, as evidenced by the top ratings of brands like All-Bran and Shredded Wheat.</a:t>
            </a:r>
          </a:p>
          <a:p>
            <a:endParaRPr lang="en-US" sz="2000" dirty="0"/>
          </a:p>
          <a:p>
            <a:pPr marL="342900" indent="-342900">
              <a:buFontTx/>
              <a:buChar char="-"/>
            </a:pPr>
            <a:r>
              <a:rPr lang="en-US" sz="2000" dirty="0"/>
              <a:t>Analysis reveals that sugar and calorie content are the most influential factors in cereal ratings, showcasing growing health consciousness. While fiber and sodium also impact preferences, attributes like protein, fat, and vitamins hold less sway. </a:t>
            </a:r>
          </a:p>
          <a:p>
            <a:pPr marL="342900" indent="-342900">
              <a:buFontTx/>
              <a:buChar char="-"/>
            </a:pPr>
            <a:endParaRPr lang="en-US" sz="2000" dirty="0"/>
          </a:p>
          <a:p>
            <a:pPr marL="342900" indent="-342900">
              <a:buFontTx/>
              <a:buChar char="-"/>
            </a:pPr>
            <a:r>
              <a:rPr lang="en-US" sz="2000" dirty="0"/>
              <a:t>Brands with sugary cereals, like Frosted Flakes and Trix, receive lower ratings, highlighting the shift towards mindful eating. Cereal manufacturers can capitalize on these insights by focusing on fiber-rich, low-sugar options to meet consumer demand for healthier choices.</a:t>
            </a:r>
          </a:p>
        </p:txBody>
      </p:sp>
      <p:pic>
        <p:nvPicPr>
          <p:cNvPr id="9" name="Picture Placeholder 8">
            <a:extLst>
              <a:ext uri="{FF2B5EF4-FFF2-40B4-BE49-F238E27FC236}">
                <a16:creationId xmlns:a16="http://schemas.microsoft.com/office/drawing/2014/main" id="{BE86F4B7-40C1-344D-44AA-B916ED5DCE82}"/>
              </a:ext>
            </a:extLst>
          </p:cNvPr>
          <p:cNvPicPr>
            <a:picLocks noGrp="1" noChangeAspect="1"/>
          </p:cNvPicPr>
          <p:nvPr>
            <p:ph type="pic" sz="quarter" idx="14"/>
          </p:nvPr>
        </p:nvPicPr>
        <p:blipFill>
          <a:blip r:embed="rId3"/>
          <a:srcRect l="17179" r="17179"/>
          <a:stretch>
            <a:fillRect/>
          </a:stretch>
        </p:blipFill>
        <p:spPr>
          <a:xfrm>
            <a:off x="8758236" y="1421644"/>
            <a:ext cx="3313455" cy="3691964"/>
          </a:xfrm>
        </p:spPr>
      </p:pic>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{503F96F6-6064-47C5-BD81-03EEB9691C42}tf78438558_win32</Template>
  <TotalTime>65</TotalTime>
  <Words>527</Words>
  <Application>Microsoft Office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Courier New</vt:lpstr>
      <vt:lpstr>Sabon Next LT</vt:lpstr>
      <vt:lpstr>system-ui</vt:lpstr>
      <vt:lpstr>Verdana</vt:lpstr>
      <vt:lpstr>Custom</vt:lpstr>
      <vt:lpstr>Data visualization – 80 cereals</vt:lpstr>
      <vt:lpstr>agenda</vt:lpstr>
      <vt:lpstr>  </vt:lpstr>
      <vt:lpstr>OBJECTIVE AND GOAL OF CASE STUDY </vt:lpstr>
      <vt:lpstr>methodology</vt:lpstr>
      <vt:lpstr>analysis</vt:lpstr>
      <vt:lpstr>Univariate Analysis</vt:lpstr>
      <vt:lpstr>Bivariate analysis</vt:lpstr>
      <vt:lpstr>Conclusion and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lastModifiedBy>DELL</cp:lastModifiedBy>
  <cp:revision>9</cp:revision>
  <dcterms:created xsi:type="dcterms:W3CDTF">2025-01-29T03:53:22Z</dcterms:created>
  <dcterms:modified xsi:type="dcterms:W3CDTF">2025-01-29T04:59:03Z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