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7"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66"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1" d="100"/>
          <a:sy n="81" d="100"/>
        </p:scale>
        <p:origin x="120"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6034C5-8438-4B0F-8331-EA4935CABBD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E302B032-BBC0-43B8-958A-352EC6DF3A9E}">
      <dgm:prSet phldrT="[Text]"/>
      <dgm:spPr/>
      <dgm:t>
        <a:bodyPr/>
        <a:lstStyle/>
        <a:p>
          <a:r>
            <a:rPr lang="en-US" dirty="0" smtClean="0"/>
            <a:t>Make Cake</a:t>
          </a:r>
          <a:endParaRPr lang="en-US" dirty="0"/>
        </a:p>
      </dgm:t>
    </dgm:pt>
    <dgm:pt modelId="{4917002D-228E-46DE-869D-5FB83699C06E}" type="parTrans" cxnId="{E52984AC-8ACE-4440-AC4C-46E1D31C2FE8}">
      <dgm:prSet/>
      <dgm:spPr/>
      <dgm:t>
        <a:bodyPr/>
        <a:lstStyle/>
        <a:p>
          <a:endParaRPr lang="en-US"/>
        </a:p>
      </dgm:t>
    </dgm:pt>
    <dgm:pt modelId="{B6B2364F-314A-479F-BEAA-48DA06CB9CF0}" type="sibTrans" cxnId="{E52984AC-8ACE-4440-AC4C-46E1D31C2FE8}">
      <dgm:prSet/>
      <dgm:spPr/>
      <dgm:t>
        <a:bodyPr/>
        <a:lstStyle/>
        <a:p>
          <a:endParaRPr lang="en-US"/>
        </a:p>
      </dgm:t>
    </dgm:pt>
    <dgm:pt modelId="{FD683D27-85E5-45C0-9CB0-9DCEA8F9C569}">
      <dgm:prSet phldrT="[Text]"/>
      <dgm:spPr/>
      <dgm:t>
        <a:bodyPr/>
        <a:lstStyle/>
        <a:p>
          <a:r>
            <a:rPr lang="en-US" dirty="0" smtClean="0"/>
            <a:t>Make Batter</a:t>
          </a:r>
          <a:endParaRPr lang="en-US" dirty="0"/>
        </a:p>
      </dgm:t>
    </dgm:pt>
    <dgm:pt modelId="{FBA6D67A-A3CF-4CED-820D-578AFE43B357}" type="parTrans" cxnId="{0D4B8108-890E-48B5-8A50-8576BA3505E5}">
      <dgm:prSet/>
      <dgm:spPr/>
      <dgm:t>
        <a:bodyPr/>
        <a:lstStyle/>
        <a:p>
          <a:endParaRPr lang="en-US"/>
        </a:p>
      </dgm:t>
    </dgm:pt>
    <dgm:pt modelId="{C67AA472-D809-4D1B-85C6-70F87CD17713}" type="sibTrans" cxnId="{0D4B8108-890E-48B5-8A50-8576BA3505E5}">
      <dgm:prSet/>
      <dgm:spPr/>
      <dgm:t>
        <a:bodyPr/>
        <a:lstStyle/>
        <a:p>
          <a:endParaRPr lang="en-US"/>
        </a:p>
      </dgm:t>
    </dgm:pt>
    <dgm:pt modelId="{49F9F005-7764-42B3-B9B9-F0E0D00D6293}">
      <dgm:prSet phldrT="[Text]"/>
      <dgm:spPr/>
      <dgm:t>
        <a:bodyPr/>
        <a:lstStyle/>
        <a:p>
          <a:r>
            <a:rPr lang="en-US" dirty="0" smtClean="0"/>
            <a:t>Bake</a:t>
          </a:r>
          <a:endParaRPr lang="en-US" dirty="0"/>
        </a:p>
      </dgm:t>
    </dgm:pt>
    <dgm:pt modelId="{FFEC12A8-1135-4306-92E2-C4B2EB37FACD}" type="parTrans" cxnId="{3E413072-5129-47EC-8CDB-235E1F27E121}">
      <dgm:prSet/>
      <dgm:spPr/>
      <dgm:t>
        <a:bodyPr/>
        <a:lstStyle/>
        <a:p>
          <a:endParaRPr lang="en-US"/>
        </a:p>
      </dgm:t>
    </dgm:pt>
    <dgm:pt modelId="{B13D4C5F-DD35-4AA2-B6F1-BD4546CEDD8A}" type="sibTrans" cxnId="{3E413072-5129-47EC-8CDB-235E1F27E121}">
      <dgm:prSet/>
      <dgm:spPr/>
      <dgm:t>
        <a:bodyPr/>
        <a:lstStyle/>
        <a:p>
          <a:endParaRPr lang="en-US"/>
        </a:p>
      </dgm:t>
    </dgm:pt>
    <dgm:pt modelId="{98A6BAF5-4264-4F9B-A5BD-FCF918BE36B7}">
      <dgm:prSet phldrT="[Text]"/>
      <dgm:spPr/>
      <dgm:t>
        <a:bodyPr/>
        <a:lstStyle/>
        <a:p>
          <a:r>
            <a:rPr lang="en-US" dirty="0" smtClean="0"/>
            <a:t>Make Frosting</a:t>
          </a:r>
          <a:endParaRPr lang="en-US" dirty="0"/>
        </a:p>
      </dgm:t>
    </dgm:pt>
    <dgm:pt modelId="{4625AAE8-07FE-4B41-8320-C625D8689D4C}" type="parTrans" cxnId="{8774A289-2CF7-45FE-9371-EA36FE78D65C}">
      <dgm:prSet/>
      <dgm:spPr/>
      <dgm:t>
        <a:bodyPr/>
        <a:lstStyle/>
        <a:p>
          <a:endParaRPr lang="en-US"/>
        </a:p>
      </dgm:t>
    </dgm:pt>
    <dgm:pt modelId="{06C4D03F-AC70-4AEE-A200-DEED89E9AEA2}" type="sibTrans" cxnId="{8774A289-2CF7-45FE-9371-EA36FE78D65C}">
      <dgm:prSet/>
      <dgm:spPr/>
      <dgm:t>
        <a:bodyPr/>
        <a:lstStyle/>
        <a:p>
          <a:endParaRPr lang="en-US"/>
        </a:p>
      </dgm:t>
    </dgm:pt>
    <dgm:pt modelId="{F1D33E21-2F01-410E-981A-0BBDC5C42A6A}">
      <dgm:prSet/>
      <dgm:spPr/>
      <dgm:t>
        <a:bodyPr/>
        <a:lstStyle/>
        <a:p>
          <a:r>
            <a:rPr lang="en-US" dirty="0" smtClean="0"/>
            <a:t>Frost Cake</a:t>
          </a:r>
          <a:endParaRPr lang="en-US" dirty="0"/>
        </a:p>
      </dgm:t>
    </dgm:pt>
    <dgm:pt modelId="{83EE7332-7A1C-46FD-959F-CD553EE6F935}" type="parTrans" cxnId="{9EC9A90E-774C-4704-AD13-B25E62B08E57}">
      <dgm:prSet/>
      <dgm:spPr/>
      <dgm:t>
        <a:bodyPr/>
        <a:lstStyle/>
        <a:p>
          <a:endParaRPr lang="en-US"/>
        </a:p>
      </dgm:t>
    </dgm:pt>
    <dgm:pt modelId="{2FACC1E1-1F9F-4E95-BF58-1B88A995D75A}" type="sibTrans" cxnId="{9EC9A90E-774C-4704-AD13-B25E62B08E57}">
      <dgm:prSet/>
      <dgm:spPr/>
      <dgm:t>
        <a:bodyPr/>
        <a:lstStyle/>
        <a:p>
          <a:endParaRPr lang="en-US"/>
        </a:p>
      </dgm:t>
    </dgm:pt>
    <dgm:pt modelId="{93239B6D-7592-4796-B2A8-03FB5D5B0CAD}" type="pres">
      <dgm:prSet presAssocID="{5F6034C5-8438-4B0F-8331-EA4935CABBD0}" presName="hierChild1" presStyleCnt="0">
        <dgm:presLayoutVars>
          <dgm:orgChart val="1"/>
          <dgm:chPref val="1"/>
          <dgm:dir/>
          <dgm:animOne val="branch"/>
          <dgm:animLvl val="lvl"/>
          <dgm:resizeHandles/>
        </dgm:presLayoutVars>
      </dgm:prSet>
      <dgm:spPr/>
      <dgm:t>
        <a:bodyPr/>
        <a:lstStyle/>
        <a:p>
          <a:endParaRPr lang="en-US"/>
        </a:p>
      </dgm:t>
    </dgm:pt>
    <dgm:pt modelId="{5BE1DACA-C5AC-4C91-8564-06E7192410BB}" type="pres">
      <dgm:prSet presAssocID="{E302B032-BBC0-43B8-958A-352EC6DF3A9E}" presName="hierRoot1" presStyleCnt="0">
        <dgm:presLayoutVars>
          <dgm:hierBranch val="init"/>
        </dgm:presLayoutVars>
      </dgm:prSet>
      <dgm:spPr/>
    </dgm:pt>
    <dgm:pt modelId="{D8174F0B-6B35-4B42-8045-89A755C1200C}" type="pres">
      <dgm:prSet presAssocID="{E302B032-BBC0-43B8-958A-352EC6DF3A9E}" presName="rootComposite1" presStyleCnt="0"/>
      <dgm:spPr/>
    </dgm:pt>
    <dgm:pt modelId="{FF99276B-17A4-4794-8E63-3B7B02FE8B04}" type="pres">
      <dgm:prSet presAssocID="{E302B032-BBC0-43B8-958A-352EC6DF3A9E}" presName="rootText1" presStyleLbl="node0" presStyleIdx="0" presStyleCnt="1">
        <dgm:presLayoutVars>
          <dgm:chPref val="3"/>
        </dgm:presLayoutVars>
      </dgm:prSet>
      <dgm:spPr/>
      <dgm:t>
        <a:bodyPr/>
        <a:lstStyle/>
        <a:p>
          <a:endParaRPr lang="en-US"/>
        </a:p>
      </dgm:t>
    </dgm:pt>
    <dgm:pt modelId="{812FB57D-5DE7-45AE-9F7D-8475DDFD90C9}" type="pres">
      <dgm:prSet presAssocID="{E302B032-BBC0-43B8-958A-352EC6DF3A9E}" presName="rootConnector1" presStyleLbl="node1" presStyleIdx="0" presStyleCnt="0"/>
      <dgm:spPr/>
      <dgm:t>
        <a:bodyPr/>
        <a:lstStyle/>
        <a:p>
          <a:endParaRPr lang="en-US"/>
        </a:p>
      </dgm:t>
    </dgm:pt>
    <dgm:pt modelId="{901030CC-B167-42A6-8127-0720E188D28C}" type="pres">
      <dgm:prSet presAssocID="{E302B032-BBC0-43B8-958A-352EC6DF3A9E}" presName="hierChild2" presStyleCnt="0"/>
      <dgm:spPr/>
    </dgm:pt>
    <dgm:pt modelId="{AD3D6264-BB75-437C-8FCC-98A64FBA0D79}" type="pres">
      <dgm:prSet presAssocID="{FBA6D67A-A3CF-4CED-820D-578AFE43B357}" presName="Name37" presStyleLbl="parChTrans1D2" presStyleIdx="0" presStyleCnt="4"/>
      <dgm:spPr/>
      <dgm:t>
        <a:bodyPr/>
        <a:lstStyle/>
        <a:p>
          <a:endParaRPr lang="en-US"/>
        </a:p>
      </dgm:t>
    </dgm:pt>
    <dgm:pt modelId="{EBB8F95B-AA4F-4263-98BA-EC8D6507B98E}" type="pres">
      <dgm:prSet presAssocID="{FD683D27-85E5-45C0-9CB0-9DCEA8F9C569}" presName="hierRoot2" presStyleCnt="0">
        <dgm:presLayoutVars>
          <dgm:hierBranch val="init"/>
        </dgm:presLayoutVars>
      </dgm:prSet>
      <dgm:spPr/>
    </dgm:pt>
    <dgm:pt modelId="{6BCA17C7-EB10-4E0C-B1E8-0F40BEEC0ED5}" type="pres">
      <dgm:prSet presAssocID="{FD683D27-85E5-45C0-9CB0-9DCEA8F9C569}" presName="rootComposite" presStyleCnt="0"/>
      <dgm:spPr/>
    </dgm:pt>
    <dgm:pt modelId="{9ECC5879-56BD-4D88-AFC9-8A85B614F63D}" type="pres">
      <dgm:prSet presAssocID="{FD683D27-85E5-45C0-9CB0-9DCEA8F9C569}" presName="rootText" presStyleLbl="node2" presStyleIdx="0" presStyleCnt="4">
        <dgm:presLayoutVars>
          <dgm:chPref val="3"/>
        </dgm:presLayoutVars>
      </dgm:prSet>
      <dgm:spPr/>
      <dgm:t>
        <a:bodyPr/>
        <a:lstStyle/>
        <a:p>
          <a:endParaRPr lang="en-US"/>
        </a:p>
      </dgm:t>
    </dgm:pt>
    <dgm:pt modelId="{A8C277A7-0F3C-40A2-B93F-A24728618F80}" type="pres">
      <dgm:prSet presAssocID="{FD683D27-85E5-45C0-9CB0-9DCEA8F9C569}" presName="rootConnector" presStyleLbl="node2" presStyleIdx="0" presStyleCnt="4"/>
      <dgm:spPr/>
      <dgm:t>
        <a:bodyPr/>
        <a:lstStyle/>
        <a:p>
          <a:endParaRPr lang="en-US"/>
        </a:p>
      </dgm:t>
    </dgm:pt>
    <dgm:pt modelId="{1841F2F6-4335-4714-8F67-C4A67E6153BD}" type="pres">
      <dgm:prSet presAssocID="{FD683D27-85E5-45C0-9CB0-9DCEA8F9C569}" presName="hierChild4" presStyleCnt="0"/>
      <dgm:spPr/>
    </dgm:pt>
    <dgm:pt modelId="{2A892F68-4D26-4F11-9031-6F00D4120DE8}" type="pres">
      <dgm:prSet presAssocID="{FD683D27-85E5-45C0-9CB0-9DCEA8F9C569}" presName="hierChild5" presStyleCnt="0"/>
      <dgm:spPr/>
    </dgm:pt>
    <dgm:pt modelId="{C9BEA995-9B2C-4FF2-A13D-7B77E6D83BE4}" type="pres">
      <dgm:prSet presAssocID="{FFEC12A8-1135-4306-92E2-C4B2EB37FACD}" presName="Name37" presStyleLbl="parChTrans1D2" presStyleIdx="1" presStyleCnt="4"/>
      <dgm:spPr/>
      <dgm:t>
        <a:bodyPr/>
        <a:lstStyle/>
        <a:p>
          <a:endParaRPr lang="en-US"/>
        </a:p>
      </dgm:t>
    </dgm:pt>
    <dgm:pt modelId="{DF0570D1-AF64-460C-8103-22762CE223C7}" type="pres">
      <dgm:prSet presAssocID="{49F9F005-7764-42B3-B9B9-F0E0D00D6293}" presName="hierRoot2" presStyleCnt="0">
        <dgm:presLayoutVars>
          <dgm:hierBranch val="init"/>
        </dgm:presLayoutVars>
      </dgm:prSet>
      <dgm:spPr/>
    </dgm:pt>
    <dgm:pt modelId="{5380B377-5E7B-4530-BEF5-FECB9FFF66FD}" type="pres">
      <dgm:prSet presAssocID="{49F9F005-7764-42B3-B9B9-F0E0D00D6293}" presName="rootComposite" presStyleCnt="0"/>
      <dgm:spPr/>
    </dgm:pt>
    <dgm:pt modelId="{DAC839D6-83E8-4730-AD76-FE802F97EFEE}" type="pres">
      <dgm:prSet presAssocID="{49F9F005-7764-42B3-B9B9-F0E0D00D6293}" presName="rootText" presStyleLbl="node2" presStyleIdx="1" presStyleCnt="4">
        <dgm:presLayoutVars>
          <dgm:chPref val="3"/>
        </dgm:presLayoutVars>
      </dgm:prSet>
      <dgm:spPr/>
      <dgm:t>
        <a:bodyPr/>
        <a:lstStyle/>
        <a:p>
          <a:endParaRPr lang="en-US"/>
        </a:p>
      </dgm:t>
    </dgm:pt>
    <dgm:pt modelId="{B320D481-AE39-47C1-9240-96A614AC3F40}" type="pres">
      <dgm:prSet presAssocID="{49F9F005-7764-42B3-B9B9-F0E0D00D6293}" presName="rootConnector" presStyleLbl="node2" presStyleIdx="1" presStyleCnt="4"/>
      <dgm:spPr/>
      <dgm:t>
        <a:bodyPr/>
        <a:lstStyle/>
        <a:p>
          <a:endParaRPr lang="en-US"/>
        </a:p>
      </dgm:t>
    </dgm:pt>
    <dgm:pt modelId="{1AABC925-0B42-4AF8-BB2F-077BB4B0BA57}" type="pres">
      <dgm:prSet presAssocID="{49F9F005-7764-42B3-B9B9-F0E0D00D6293}" presName="hierChild4" presStyleCnt="0"/>
      <dgm:spPr/>
    </dgm:pt>
    <dgm:pt modelId="{8FAAF56A-0231-4792-BFBB-0D3DA94EF019}" type="pres">
      <dgm:prSet presAssocID="{49F9F005-7764-42B3-B9B9-F0E0D00D6293}" presName="hierChild5" presStyleCnt="0"/>
      <dgm:spPr/>
    </dgm:pt>
    <dgm:pt modelId="{F09EAC2C-D1C1-41CA-B328-DDAB5C32B9FA}" type="pres">
      <dgm:prSet presAssocID="{4625AAE8-07FE-4B41-8320-C625D8689D4C}" presName="Name37" presStyleLbl="parChTrans1D2" presStyleIdx="2" presStyleCnt="4"/>
      <dgm:spPr/>
      <dgm:t>
        <a:bodyPr/>
        <a:lstStyle/>
        <a:p>
          <a:endParaRPr lang="en-US"/>
        </a:p>
      </dgm:t>
    </dgm:pt>
    <dgm:pt modelId="{BB9166EE-0EF4-455E-943E-B8E91F2A739D}" type="pres">
      <dgm:prSet presAssocID="{98A6BAF5-4264-4F9B-A5BD-FCF918BE36B7}" presName="hierRoot2" presStyleCnt="0">
        <dgm:presLayoutVars>
          <dgm:hierBranch val="init"/>
        </dgm:presLayoutVars>
      </dgm:prSet>
      <dgm:spPr/>
    </dgm:pt>
    <dgm:pt modelId="{BE5A4824-1B2B-4BD5-A824-1BCAC09ABB2C}" type="pres">
      <dgm:prSet presAssocID="{98A6BAF5-4264-4F9B-A5BD-FCF918BE36B7}" presName="rootComposite" presStyleCnt="0"/>
      <dgm:spPr/>
    </dgm:pt>
    <dgm:pt modelId="{D050D256-BAFC-487C-9DDE-56A3E226C301}" type="pres">
      <dgm:prSet presAssocID="{98A6BAF5-4264-4F9B-A5BD-FCF918BE36B7}" presName="rootText" presStyleLbl="node2" presStyleIdx="2" presStyleCnt="4">
        <dgm:presLayoutVars>
          <dgm:chPref val="3"/>
        </dgm:presLayoutVars>
      </dgm:prSet>
      <dgm:spPr/>
      <dgm:t>
        <a:bodyPr/>
        <a:lstStyle/>
        <a:p>
          <a:endParaRPr lang="en-US"/>
        </a:p>
      </dgm:t>
    </dgm:pt>
    <dgm:pt modelId="{544509BB-35F1-42BF-A10E-4C28B31DA9A7}" type="pres">
      <dgm:prSet presAssocID="{98A6BAF5-4264-4F9B-A5BD-FCF918BE36B7}" presName="rootConnector" presStyleLbl="node2" presStyleIdx="2" presStyleCnt="4"/>
      <dgm:spPr/>
      <dgm:t>
        <a:bodyPr/>
        <a:lstStyle/>
        <a:p>
          <a:endParaRPr lang="en-US"/>
        </a:p>
      </dgm:t>
    </dgm:pt>
    <dgm:pt modelId="{FBB91D06-9BC0-4BBB-8F49-EA76C175235F}" type="pres">
      <dgm:prSet presAssocID="{98A6BAF5-4264-4F9B-A5BD-FCF918BE36B7}" presName="hierChild4" presStyleCnt="0"/>
      <dgm:spPr/>
    </dgm:pt>
    <dgm:pt modelId="{4B28EDC8-4ABD-4152-B105-682B7EB6E366}" type="pres">
      <dgm:prSet presAssocID="{98A6BAF5-4264-4F9B-A5BD-FCF918BE36B7}" presName="hierChild5" presStyleCnt="0"/>
      <dgm:spPr/>
    </dgm:pt>
    <dgm:pt modelId="{3CB3096A-C46C-400B-BCD2-35DE3FA4CEE2}" type="pres">
      <dgm:prSet presAssocID="{83EE7332-7A1C-46FD-959F-CD553EE6F935}" presName="Name37" presStyleLbl="parChTrans1D2" presStyleIdx="3" presStyleCnt="4"/>
      <dgm:spPr/>
      <dgm:t>
        <a:bodyPr/>
        <a:lstStyle/>
        <a:p>
          <a:endParaRPr lang="en-US"/>
        </a:p>
      </dgm:t>
    </dgm:pt>
    <dgm:pt modelId="{876777FB-3128-4A5C-81CE-E87DDE581337}" type="pres">
      <dgm:prSet presAssocID="{F1D33E21-2F01-410E-981A-0BBDC5C42A6A}" presName="hierRoot2" presStyleCnt="0">
        <dgm:presLayoutVars>
          <dgm:hierBranch val="init"/>
        </dgm:presLayoutVars>
      </dgm:prSet>
      <dgm:spPr/>
    </dgm:pt>
    <dgm:pt modelId="{7ACAF520-1449-4F4E-A261-3D5F7D8114B4}" type="pres">
      <dgm:prSet presAssocID="{F1D33E21-2F01-410E-981A-0BBDC5C42A6A}" presName="rootComposite" presStyleCnt="0"/>
      <dgm:spPr/>
    </dgm:pt>
    <dgm:pt modelId="{D9DF4676-3D6A-4D87-B42F-29982FB92931}" type="pres">
      <dgm:prSet presAssocID="{F1D33E21-2F01-410E-981A-0BBDC5C42A6A}" presName="rootText" presStyleLbl="node2" presStyleIdx="3" presStyleCnt="4">
        <dgm:presLayoutVars>
          <dgm:chPref val="3"/>
        </dgm:presLayoutVars>
      </dgm:prSet>
      <dgm:spPr/>
      <dgm:t>
        <a:bodyPr/>
        <a:lstStyle/>
        <a:p>
          <a:endParaRPr lang="en-US"/>
        </a:p>
      </dgm:t>
    </dgm:pt>
    <dgm:pt modelId="{E56168BC-E850-4A13-ADC3-E4CDA43816AD}" type="pres">
      <dgm:prSet presAssocID="{F1D33E21-2F01-410E-981A-0BBDC5C42A6A}" presName="rootConnector" presStyleLbl="node2" presStyleIdx="3" presStyleCnt="4"/>
      <dgm:spPr/>
      <dgm:t>
        <a:bodyPr/>
        <a:lstStyle/>
        <a:p>
          <a:endParaRPr lang="en-US"/>
        </a:p>
      </dgm:t>
    </dgm:pt>
    <dgm:pt modelId="{D3EAE110-C20B-4FFD-8039-820952C9D114}" type="pres">
      <dgm:prSet presAssocID="{F1D33E21-2F01-410E-981A-0BBDC5C42A6A}" presName="hierChild4" presStyleCnt="0"/>
      <dgm:spPr/>
    </dgm:pt>
    <dgm:pt modelId="{F1080DEE-4D10-4B14-8B16-7CB6DAC2B5A9}" type="pres">
      <dgm:prSet presAssocID="{F1D33E21-2F01-410E-981A-0BBDC5C42A6A}" presName="hierChild5" presStyleCnt="0"/>
      <dgm:spPr/>
    </dgm:pt>
    <dgm:pt modelId="{A278505A-117A-48CA-BB10-6344F312E4B9}" type="pres">
      <dgm:prSet presAssocID="{E302B032-BBC0-43B8-958A-352EC6DF3A9E}" presName="hierChild3" presStyleCnt="0"/>
      <dgm:spPr/>
    </dgm:pt>
  </dgm:ptLst>
  <dgm:cxnLst>
    <dgm:cxn modelId="{0D4B8108-890E-48B5-8A50-8576BA3505E5}" srcId="{E302B032-BBC0-43B8-958A-352EC6DF3A9E}" destId="{FD683D27-85E5-45C0-9CB0-9DCEA8F9C569}" srcOrd="0" destOrd="0" parTransId="{FBA6D67A-A3CF-4CED-820D-578AFE43B357}" sibTransId="{C67AA472-D809-4D1B-85C6-70F87CD17713}"/>
    <dgm:cxn modelId="{F9D9079E-E536-4232-AFEA-273FB4240832}" type="presOf" srcId="{FFEC12A8-1135-4306-92E2-C4B2EB37FACD}" destId="{C9BEA995-9B2C-4FF2-A13D-7B77E6D83BE4}" srcOrd="0" destOrd="0" presId="urn:microsoft.com/office/officeart/2005/8/layout/orgChart1"/>
    <dgm:cxn modelId="{3E413072-5129-47EC-8CDB-235E1F27E121}" srcId="{E302B032-BBC0-43B8-958A-352EC6DF3A9E}" destId="{49F9F005-7764-42B3-B9B9-F0E0D00D6293}" srcOrd="1" destOrd="0" parTransId="{FFEC12A8-1135-4306-92E2-C4B2EB37FACD}" sibTransId="{B13D4C5F-DD35-4AA2-B6F1-BD4546CEDD8A}"/>
    <dgm:cxn modelId="{F03DC5DF-126F-4764-8975-841955346631}" type="presOf" srcId="{5F6034C5-8438-4B0F-8331-EA4935CABBD0}" destId="{93239B6D-7592-4796-B2A8-03FB5D5B0CAD}" srcOrd="0" destOrd="0" presId="urn:microsoft.com/office/officeart/2005/8/layout/orgChart1"/>
    <dgm:cxn modelId="{9EC9A90E-774C-4704-AD13-B25E62B08E57}" srcId="{E302B032-BBC0-43B8-958A-352EC6DF3A9E}" destId="{F1D33E21-2F01-410E-981A-0BBDC5C42A6A}" srcOrd="3" destOrd="0" parTransId="{83EE7332-7A1C-46FD-959F-CD553EE6F935}" sibTransId="{2FACC1E1-1F9F-4E95-BF58-1B88A995D75A}"/>
    <dgm:cxn modelId="{E52984AC-8ACE-4440-AC4C-46E1D31C2FE8}" srcId="{5F6034C5-8438-4B0F-8331-EA4935CABBD0}" destId="{E302B032-BBC0-43B8-958A-352EC6DF3A9E}" srcOrd="0" destOrd="0" parTransId="{4917002D-228E-46DE-869D-5FB83699C06E}" sibTransId="{B6B2364F-314A-479F-BEAA-48DA06CB9CF0}"/>
    <dgm:cxn modelId="{8774A289-2CF7-45FE-9371-EA36FE78D65C}" srcId="{E302B032-BBC0-43B8-958A-352EC6DF3A9E}" destId="{98A6BAF5-4264-4F9B-A5BD-FCF918BE36B7}" srcOrd="2" destOrd="0" parTransId="{4625AAE8-07FE-4B41-8320-C625D8689D4C}" sibTransId="{06C4D03F-AC70-4AEE-A200-DEED89E9AEA2}"/>
    <dgm:cxn modelId="{03C0BEB9-F770-472E-8E59-B96D3D1DBE4F}" type="presOf" srcId="{E302B032-BBC0-43B8-958A-352EC6DF3A9E}" destId="{FF99276B-17A4-4794-8E63-3B7B02FE8B04}" srcOrd="0" destOrd="0" presId="urn:microsoft.com/office/officeart/2005/8/layout/orgChart1"/>
    <dgm:cxn modelId="{E03DA392-5004-477C-B842-3355F4B49548}" type="presOf" srcId="{4625AAE8-07FE-4B41-8320-C625D8689D4C}" destId="{F09EAC2C-D1C1-41CA-B328-DDAB5C32B9FA}" srcOrd="0" destOrd="0" presId="urn:microsoft.com/office/officeart/2005/8/layout/orgChart1"/>
    <dgm:cxn modelId="{F64DEAAE-D331-4526-8098-3CE0EFCD0524}" type="presOf" srcId="{E302B032-BBC0-43B8-958A-352EC6DF3A9E}" destId="{812FB57D-5DE7-45AE-9F7D-8475DDFD90C9}" srcOrd="1" destOrd="0" presId="urn:microsoft.com/office/officeart/2005/8/layout/orgChart1"/>
    <dgm:cxn modelId="{B3ED2843-8445-4691-836B-A5A4B9144467}" type="presOf" srcId="{98A6BAF5-4264-4F9B-A5BD-FCF918BE36B7}" destId="{D050D256-BAFC-487C-9DDE-56A3E226C301}" srcOrd="0" destOrd="0" presId="urn:microsoft.com/office/officeart/2005/8/layout/orgChart1"/>
    <dgm:cxn modelId="{80E4D557-1808-42DA-B5EE-7186E3A9E35F}" type="presOf" srcId="{49F9F005-7764-42B3-B9B9-F0E0D00D6293}" destId="{DAC839D6-83E8-4730-AD76-FE802F97EFEE}" srcOrd="0" destOrd="0" presId="urn:microsoft.com/office/officeart/2005/8/layout/orgChart1"/>
    <dgm:cxn modelId="{DA9DD4A6-6284-4EBB-A392-E3EB8497ACCB}" type="presOf" srcId="{FD683D27-85E5-45C0-9CB0-9DCEA8F9C569}" destId="{9ECC5879-56BD-4D88-AFC9-8A85B614F63D}" srcOrd="0" destOrd="0" presId="urn:microsoft.com/office/officeart/2005/8/layout/orgChart1"/>
    <dgm:cxn modelId="{2F841088-2A42-4541-A925-3393A0DD739A}" type="presOf" srcId="{FD683D27-85E5-45C0-9CB0-9DCEA8F9C569}" destId="{A8C277A7-0F3C-40A2-B93F-A24728618F80}" srcOrd="1" destOrd="0" presId="urn:microsoft.com/office/officeart/2005/8/layout/orgChart1"/>
    <dgm:cxn modelId="{9F319716-647A-4742-A6D1-A694253CA615}" type="presOf" srcId="{F1D33E21-2F01-410E-981A-0BBDC5C42A6A}" destId="{E56168BC-E850-4A13-ADC3-E4CDA43816AD}" srcOrd="1" destOrd="0" presId="urn:microsoft.com/office/officeart/2005/8/layout/orgChart1"/>
    <dgm:cxn modelId="{CE6766A5-59FB-437B-AB63-851252C63626}" type="presOf" srcId="{F1D33E21-2F01-410E-981A-0BBDC5C42A6A}" destId="{D9DF4676-3D6A-4D87-B42F-29982FB92931}" srcOrd="0" destOrd="0" presId="urn:microsoft.com/office/officeart/2005/8/layout/orgChart1"/>
    <dgm:cxn modelId="{50D57031-DB60-4194-BF1F-2790491742E3}" type="presOf" srcId="{FBA6D67A-A3CF-4CED-820D-578AFE43B357}" destId="{AD3D6264-BB75-437C-8FCC-98A64FBA0D79}" srcOrd="0" destOrd="0" presId="urn:microsoft.com/office/officeart/2005/8/layout/orgChart1"/>
    <dgm:cxn modelId="{CA99978D-F004-4523-82CA-ECFD4981DE0A}" type="presOf" srcId="{83EE7332-7A1C-46FD-959F-CD553EE6F935}" destId="{3CB3096A-C46C-400B-BCD2-35DE3FA4CEE2}" srcOrd="0" destOrd="0" presId="urn:microsoft.com/office/officeart/2005/8/layout/orgChart1"/>
    <dgm:cxn modelId="{E2CA71EF-22C5-4748-8201-8A749350EDCB}" type="presOf" srcId="{49F9F005-7764-42B3-B9B9-F0E0D00D6293}" destId="{B320D481-AE39-47C1-9240-96A614AC3F40}" srcOrd="1" destOrd="0" presId="urn:microsoft.com/office/officeart/2005/8/layout/orgChart1"/>
    <dgm:cxn modelId="{B5D901EE-0C44-4A45-BDBA-D45138106C68}" type="presOf" srcId="{98A6BAF5-4264-4F9B-A5BD-FCF918BE36B7}" destId="{544509BB-35F1-42BF-A10E-4C28B31DA9A7}" srcOrd="1" destOrd="0" presId="urn:microsoft.com/office/officeart/2005/8/layout/orgChart1"/>
    <dgm:cxn modelId="{6AF9EA87-3B02-4DDD-BD25-705B418BA43A}" type="presParOf" srcId="{93239B6D-7592-4796-B2A8-03FB5D5B0CAD}" destId="{5BE1DACA-C5AC-4C91-8564-06E7192410BB}" srcOrd="0" destOrd="0" presId="urn:microsoft.com/office/officeart/2005/8/layout/orgChart1"/>
    <dgm:cxn modelId="{3CA3C6B8-D8EC-406A-B402-7BCE16517D0F}" type="presParOf" srcId="{5BE1DACA-C5AC-4C91-8564-06E7192410BB}" destId="{D8174F0B-6B35-4B42-8045-89A755C1200C}" srcOrd="0" destOrd="0" presId="urn:microsoft.com/office/officeart/2005/8/layout/orgChart1"/>
    <dgm:cxn modelId="{CCFEA246-FEF8-43A3-A5D2-826C36EDA680}" type="presParOf" srcId="{D8174F0B-6B35-4B42-8045-89A755C1200C}" destId="{FF99276B-17A4-4794-8E63-3B7B02FE8B04}" srcOrd="0" destOrd="0" presId="urn:microsoft.com/office/officeart/2005/8/layout/orgChart1"/>
    <dgm:cxn modelId="{1A3D7CDC-E352-4E60-91B9-9E7CA874F246}" type="presParOf" srcId="{D8174F0B-6B35-4B42-8045-89A755C1200C}" destId="{812FB57D-5DE7-45AE-9F7D-8475DDFD90C9}" srcOrd="1" destOrd="0" presId="urn:microsoft.com/office/officeart/2005/8/layout/orgChart1"/>
    <dgm:cxn modelId="{37BEF336-6BD4-4448-8C6E-3D749DBFE962}" type="presParOf" srcId="{5BE1DACA-C5AC-4C91-8564-06E7192410BB}" destId="{901030CC-B167-42A6-8127-0720E188D28C}" srcOrd="1" destOrd="0" presId="urn:microsoft.com/office/officeart/2005/8/layout/orgChart1"/>
    <dgm:cxn modelId="{ACBA5E5B-7A85-437D-BD5B-73AC6D8BB213}" type="presParOf" srcId="{901030CC-B167-42A6-8127-0720E188D28C}" destId="{AD3D6264-BB75-437C-8FCC-98A64FBA0D79}" srcOrd="0" destOrd="0" presId="urn:microsoft.com/office/officeart/2005/8/layout/orgChart1"/>
    <dgm:cxn modelId="{09D77818-C936-4FB6-97AB-CB52493718E8}" type="presParOf" srcId="{901030CC-B167-42A6-8127-0720E188D28C}" destId="{EBB8F95B-AA4F-4263-98BA-EC8D6507B98E}" srcOrd="1" destOrd="0" presId="urn:microsoft.com/office/officeart/2005/8/layout/orgChart1"/>
    <dgm:cxn modelId="{3C32B6C5-2707-4FEE-872A-16B264A935DC}" type="presParOf" srcId="{EBB8F95B-AA4F-4263-98BA-EC8D6507B98E}" destId="{6BCA17C7-EB10-4E0C-B1E8-0F40BEEC0ED5}" srcOrd="0" destOrd="0" presId="urn:microsoft.com/office/officeart/2005/8/layout/orgChart1"/>
    <dgm:cxn modelId="{53C0495E-8476-4633-9F80-CF7E6A7BEBB9}" type="presParOf" srcId="{6BCA17C7-EB10-4E0C-B1E8-0F40BEEC0ED5}" destId="{9ECC5879-56BD-4D88-AFC9-8A85B614F63D}" srcOrd="0" destOrd="0" presId="urn:microsoft.com/office/officeart/2005/8/layout/orgChart1"/>
    <dgm:cxn modelId="{DB49230C-C6D8-445E-AD45-F67F0335B7A3}" type="presParOf" srcId="{6BCA17C7-EB10-4E0C-B1E8-0F40BEEC0ED5}" destId="{A8C277A7-0F3C-40A2-B93F-A24728618F80}" srcOrd="1" destOrd="0" presId="urn:microsoft.com/office/officeart/2005/8/layout/orgChart1"/>
    <dgm:cxn modelId="{18435EB8-90DA-4EF0-B5E9-89B4A6CEAAC2}" type="presParOf" srcId="{EBB8F95B-AA4F-4263-98BA-EC8D6507B98E}" destId="{1841F2F6-4335-4714-8F67-C4A67E6153BD}" srcOrd="1" destOrd="0" presId="urn:microsoft.com/office/officeart/2005/8/layout/orgChart1"/>
    <dgm:cxn modelId="{1D798C9D-1DAE-4C9A-8B72-E16D60E8E66D}" type="presParOf" srcId="{EBB8F95B-AA4F-4263-98BA-EC8D6507B98E}" destId="{2A892F68-4D26-4F11-9031-6F00D4120DE8}" srcOrd="2" destOrd="0" presId="urn:microsoft.com/office/officeart/2005/8/layout/orgChart1"/>
    <dgm:cxn modelId="{82671EA6-1AC0-45F1-8767-B1FD824ADD61}" type="presParOf" srcId="{901030CC-B167-42A6-8127-0720E188D28C}" destId="{C9BEA995-9B2C-4FF2-A13D-7B77E6D83BE4}" srcOrd="2" destOrd="0" presId="urn:microsoft.com/office/officeart/2005/8/layout/orgChart1"/>
    <dgm:cxn modelId="{D3EE58A1-C452-47FE-B54B-A5B3C0E51E34}" type="presParOf" srcId="{901030CC-B167-42A6-8127-0720E188D28C}" destId="{DF0570D1-AF64-460C-8103-22762CE223C7}" srcOrd="3" destOrd="0" presId="urn:microsoft.com/office/officeart/2005/8/layout/orgChart1"/>
    <dgm:cxn modelId="{1EB66598-575C-46CC-8F5D-7EB1B4B7F556}" type="presParOf" srcId="{DF0570D1-AF64-460C-8103-22762CE223C7}" destId="{5380B377-5E7B-4530-BEF5-FECB9FFF66FD}" srcOrd="0" destOrd="0" presId="urn:microsoft.com/office/officeart/2005/8/layout/orgChart1"/>
    <dgm:cxn modelId="{49FCB9B3-23D4-476A-ACE9-616840069098}" type="presParOf" srcId="{5380B377-5E7B-4530-BEF5-FECB9FFF66FD}" destId="{DAC839D6-83E8-4730-AD76-FE802F97EFEE}" srcOrd="0" destOrd="0" presId="urn:microsoft.com/office/officeart/2005/8/layout/orgChart1"/>
    <dgm:cxn modelId="{66A2BF8C-1452-495B-81FF-6128E9EEA5DF}" type="presParOf" srcId="{5380B377-5E7B-4530-BEF5-FECB9FFF66FD}" destId="{B320D481-AE39-47C1-9240-96A614AC3F40}" srcOrd="1" destOrd="0" presId="urn:microsoft.com/office/officeart/2005/8/layout/orgChart1"/>
    <dgm:cxn modelId="{8CF9564B-5AA7-4865-AF4E-61004E801E58}" type="presParOf" srcId="{DF0570D1-AF64-460C-8103-22762CE223C7}" destId="{1AABC925-0B42-4AF8-BB2F-077BB4B0BA57}" srcOrd="1" destOrd="0" presId="urn:microsoft.com/office/officeart/2005/8/layout/orgChart1"/>
    <dgm:cxn modelId="{DF66DFD3-9607-4F43-B10B-0FAF171F9B21}" type="presParOf" srcId="{DF0570D1-AF64-460C-8103-22762CE223C7}" destId="{8FAAF56A-0231-4792-BFBB-0D3DA94EF019}" srcOrd="2" destOrd="0" presId="urn:microsoft.com/office/officeart/2005/8/layout/orgChart1"/>
    <dgm:cxn modelId="{4CAF68A1-B4DE-4133-987B-6459EC785512}" type="presParOf" srcId="{901030CC-B167-42A6-8127-0720E188D28C}" destId="{F09EAC2C-D1C1-41CA-B328-DDAB5C32B9FA}" srcOrd="4" destOrd="0" presId="urn:microsoft.com/office/officeart/2005/8/layout/orgChart1"/>
    <dgm:cxn modelId="{A1B4AE93-BCE6-4C6F-8CD2-42BA329A8CD0}" type="presParOf" srcId="{901030CC-B167-42A6-8127-0720E188D28C}" destId="{BB9166EE-0EF4-455E-943E-B8E91F2A739D}" srcOrd="5" destOrd="0" presId="urn:microsoft.com/office/officeart/2005/8/layout/orgChart1"/>
    <dgm:cxn modelId="{A0822B9C-94DD-4A00-9281-5A1AFCEABD67}" type="presParOf" srcId="{BB9166EE-0EF4-455E-943E-B8E91F2A739D}" destId="{BE5A4824-1B2B-4BD5-A824-1BCAC09ABB2C}" srcOrd="0" destOrd="0" presId="urn:microsoft.com/office/officeart/2005/8/layout/orgChart1"/>
    <dgm:cxn modelId="{9A0FC504-CCFA-4B32-B648-BAE8664A95CD}" type="presParOf" srcId="{BE5A4824-1B2B-4BD5-A824-1BCAC09ABB2C}" destId="{D050D256-BAFC-487C-9DDE-56A3E226C301}" srcOrd="0" destOrd="0" presId="urn:microsoft.com/office/officeart/2005/8/layout/orgChart1"/>
    <dgm:cxn modelId="{94B2AF85-2531-46CB-92A6-D66703DBFFFE}" type="presParOf" srcId="{BE5A4824-1B2B-4BD5-A824-1BCAC09ABB2C}" destId="{544509BB-35F1-42BF-A10E-4C28B31DA9A7}" srcOrd="1" destOrd="0" presId="urn:microsoft.com/office/officeart/2005/8/layout/orgChart1"/>
    <dgm:cxn modelId="{886E2322-ABAA-45D3-B529-0AD0221B7489}" type="presParOf" srcId="{BB9166EE-0EF4-455E-943E-B8E91F2A739D}" destId="{FBB91D06-9BC0-4BBB-8F49-EA76C175235F}" srcOrd="1" destOrd="0" presId="urn:microsoft.com/office/officeart/2005/8/layout/orgChart1"/>
    <dgm:cxn modelId="{F71476D8-0C80-4AB6-A2BB-93FA99B2B781}" type="presParOf" srcId="{BB9166EE-0EF4-455E-943E-B8E91F2A739D}" destId="{4B28EDC8-4ABD-4152-B105-682B7EB6E366}" srcOrd="2" destOrd="0" presId="urn:microsoft.com/office/officeart/2005/8/layout/orgChart1"/>
    <dgm:cxn modelId="{094512E0-DB01-4BD6-980B-805D606E5D62}" type="presParOf" srcId="{901030CC-B167-42A6-8127-0720E188D28C}" destId="{3CB3096A-C46C-400B-BCD2-35DE3FA4CEE2}" srcOrd="6" destOrd="0" presId="urn:microsoft.com/office/officeart/2005/8/layout/orgChart1"/>
    <dgm:cxn modelId="{CDD44ECB-763E-43D4-AA24-883117BE27C5}" type="presParOf" srcId="{901030CC-B167-42A6-8127-0720E188D28C}" destId="{876777FB-3128-4A5C-81CE-E87DDE581337}" srcOrd="7" destOrd="0" presId="urn:microsoft.com/office/officeart/2005/8/layout/orgChart1"/>
    <dgm:cxn modelId="{12B17D27-6970-455E-BC74-DD8E46143DFE}" type="presParOf" srcId="{876777FB-3128-4A5C-81CE-E87DDE581337}" destId="{7ACAF520-1449-4F4E-A261-3D5F7D8114B4}" srcOrd="0" destOrd="0" presId="urn:microsoft.com/office/officeart/2005/8/layout/orgChart1"/>
    <dgm:cxn modelId="{7C475AC4-C6C7-48D8-B1F0-02470255137D}" type="presParOf" srcId="{7ACAF520-1449-4F4E-A261-3D5F7D8114B4}" destId="{D9DF4676-3D6A-4D87-B42F-29982FB92931}" srcOrd="0" destOrd="0" presId="urn:microsoft.com/office/officeart/2005/8/layout/orgChart1"/>
    <dgm:cxn modelId="{02C818F5-B6F8-40FF-934E-C6A24DBE6BBA}" type="presParOf" srcId="{7ACAF520-1449-4F4E-A261-3D5F7D8114B4}" destId="{E56168BC-E850-4A13-ADC3-E4CDA43816AD}" srcOrd="1" destOrd="0" presId="urn:microsoft.com/office/officeart/2005/8/layout/orgChart1"/>
    <dgm:cxn modelId="{B18549B0-31C5-4CB6-932C-9BFBA3A0125B}" type="presParOf" srcId="{876777FB-3128-4A5C-81CE-E87DDE581337}" destId="{D3EAE110-C20B-4FFD-8039-820952C9D114}" srcOrd="1" destOrd="0" presId="urn:microsoft.com/office/officeart/2005/8/layout/orgChart1"/>
    <dgm:cxn modelId="{971C80D3-59F5-422F-B09F-745B39305B9B}" type="presParOf" srcId="{876777FB-3128-4A5C-81CE-E87DDE581337}" destId="{F1080DEE-4D10-4B14-8B16-7CB6DAC2B5A9}" srcOrd="2" destOrd="0" presId="urn:microsoft.com/office/officeart/2005/8/layout/orgChart1"/>
    <dgm:cxn modelId="{52153C4B-86BC-43AB-B781-E024C0D5A590}" type="presParOf" srcId="{5BE1DACA-C5AC-4C91-8564-06E7192410BB}" destId="{A278505A-117A-48CA-BB10-6344F312E4B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C8AC69-8425-4B0B-914F-42F2CB8069C6}"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4152E-C37E-4CB6-999A-7797BFFA0DB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761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C8AC69-8425-4B0B-914F-42F2CB8069C6}"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4152E-C37E-4CB6-999A-7797BFFA0DB3}" type="slidenum">
              <a:rPr lang="en-US" smtClean="0"/>
              <a:t>‹#›</a:t>
            </a:fld>
            <a:endParaRPr lang="en-US"/>
          </a:p>
        </p:txBody>
      </p:sp>
    </p:spTree>
    <p:extLst>
      <p:ext uri="{BB962C8B-B14F-4D97-AF65-F5344CB8AC3E}">
        <p14:creationId xmlns:p14="http://schemas.microsoft.com/office/powerpoint/2010/main" val="81976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C8AC69-8425-4B0B-914F-42F2CB8069C6}"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4152E-C37E-4CB6-999A-7797BFFA0DB3}" type="slidenum">
              <a:rPr lang="en-US" smtClean="0"/>
              <a:t>‹#›</a:t>
            </a:fld>
            <a:endParaRPr lang="en-US"/>
          </a:p>
        </p:txBody>
      </p:sp>
    </p:spTree>
    <p:extLst>
      <p:ext uri="{BB962C8B-B14F-4D97-AF65-F5344CB8AC3E}">
        <p14:creationId xmlns:p14="http://schemas.microsoft.com/office/powerpoint/2010/main" val="501533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C8AC69-8425-4B0B-914F-42F2CB8069C6}"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4152E-C37E-4CB6-999A-7797BFFA0DB3}" type="slidenum">
              <a:rPr lang="en-US" smtClean="0"/>
              <a:t>‹#›</a:t>
            </a:fld>
            <a:endParaRPr lang="en-US"/>
          </a:p>
        </p:txBody>
      </p:sp>
    </p:spTree>
    <p:extLst>
      <p:ext uri="{BB962C8B-B14F-4D97-AF65-F5344CB8AC3E}">
        <p14:creationId xmlns:p14="http://schemas.microsoft.com/office/powerpoint/2010/main" val="62287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C8AC69-8425-4B0B-914F-42F2CB8069C6}"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4152E-C37E-4CB6-999A-7797BFFA0DB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574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C8AC69-8425-4B0B-914F-42F2CB8069C6}" type="datetimeFigureOut">
              <a:rPr lang="en-US" smtClean="0"/>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4152E-C37E-4CB6-999A-7797BFFA0DB3}" type="slidenum">
              <a:rPr lang="en-US" smtClean="0"/>
              <a:t>‹#›</a:t>
            </a:fld>
            <a:endParaRPr lang="en-US"/>
          </a:p>
        </p:txBody>
      </p:sp>
    </p:spTree>
    <p:extLst>
      <p:ext uri="{BB962C8B-B14F-4D97-AF65-F5344CB8AC3E}">
        <p14:creationId xmlns:p14="http://schemas.microsoft.com/office/powerpoint/2010/main" val="3854709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C8AC69-8425-4B0B-914F-42F2CB8069C6}" type="datetimeFigureOut">
              <a:rPr lang="en-US" smtClean="0"/>
              <a:t>3/12/2015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84152E-C37E-4CB6-999A-7797BFFA0DB3}" type="slidenum">
              <a:rPr lang="en-US" smtClean="0"/>
              <a:t>‹#›</a:t>
            </a:fld>
            <a:endParaRPr lang="en-US"/>
          </a:p>
        </p:txBody>
      </p:sp>
    </p:spTree>
    <p:extLst>
      <p:ext uri="{BB962C8B-B14F-4D97-AF65-F5344CB8AC3E}">
        <p14:creationId xmlns:p14="http://schemas.microsoft.com/office/powerpoint/2010/main" val="382494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C8AC69-8425-4B0B-914F-42F2CB8069C6}" type="datetimeFigureOut">
              <a:rPr lang="en-US" smtClean="0"/>
              <a:t>3/12/2015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84152E-C37E-4CB6-999A-7797BFFA0DB3}" type="slidenum">
              <a:rPr lang="en-US" smtClean="0"/>
              <a:t>‹#›</a:t>
            </a:fld>
            <a:endParaRPr lang="en-US"/>
          </a:p>
        </p:txBody>
      </p:sp>
    </p:spTree>
    <p:extLst>
      <p:ext uri="{BB962C8B-B14F-4D97-AF65-F5344CB8AC3E}">
        <p14:creationId xmlns:p14="http://schemas.microsoft.com/office/powerpoint/2010/main" val="407870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C8AC69-8425-4B0B-914F-42F2CB8069C6}" type="datetimeFigureOut">
              <a:rPr lang="en-US" smtClean="0"/>
              <a:t>3/12/2015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A84152E-C37E-4CB6-999A-7797BFFA0DB3}" type="slidenum">
              <a:rPr lang="en-US" smtClean="0"/>
              <a:t>‹#›</a:t>
            </a:fld>
            <a:endParaRPr lang="en-US"/>
          </a:p>
        </p:txBody>
      </p:sp>
    </p:spTree>
    <p:extLst>
      <p:ext uri="{BB962C8B-B14F-4D97-AF65-F5344CB8AC3E}">
        <p14:creationId xmlns:p14="http://schemas.microsoft.com/office/powerpoint/2010/main" val="2706045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C8AC69-8425-4B0B-914F-42F2CB8069C6}" type="datetimeFigureOut">
              <a:rPr lang="en-US" smtClean="0"/>
              <a:t>3/12/2015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84152E-C37E-4CB6-999A-7797BFFA0DB3}" type="slidenum">
              <a:rPr lang="en-US" smtClean="0"/>
              <a:t>‹#›</a:t>
            </a:fld>
            <a:endParaRPr lang="en-US"/>
          </a:p>
        </p:txBody>
      </p:sp>
    </p:spTree>
    <p:extLst>
      <p:ext uri="{BB962C8B-B14F-4D97-AF65-F5344CB8AC3E}">
        <p14:creationId xmlns:p14="http://schemas.microsoft.com/office/powerpoint/2010/main" val="352596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C8AC69-8425-4B0B-914F-42F2CB8069C6}" type="datetimeFigureOut">
              <a:rPr lang="en-US" smtClean="0"/>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4152E-C37E-4CB6-999A-7797BFFA0DB3}" type="slidenum">
              <a:rPr lang="en-US" smtClean="0"/>
              <a:t>‹#›</a:t>
            </a:fld>
            <a:endParaRPr lang="en-US"/>
          </a:p>
        </p:txBody>
      </p:sp>
    </p:spTree>
    <p:extLst>
      <p:ext uri="{BB962C8B-B14F-4D97-AF65-F5344CB8AC3E}">
        <p14:creationId xmlns:p14="http://schemas.microsoft.com/office/powerpoint/2010/main" val="4150406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C8AC69-8425-4B0B-914F-42F2CB8069C6}" type="datetimeFigureOut">
              <a:rPr lang="en-US" smtClean="0"/>
              <a:t>3/12/2015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84152E-C37E-4CB6-999A-7797BFFA0DB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74976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lovetowrite.typepad.com/geek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xkcd.com/979/" TargetMode="External"/><Relationship Id="rId1" Type="http://schemas.openxmlformats.org/officeDocument/2006/relationships/slideLayout" Target="../slideLayouts/slideLayout2.xml"/><Relationship Id="rId5" Type="http://schemas.openxmlformats.org/officeDocument/2006/relationships/hyperlink" Target="http://agile.csc.ncsu.edu/SEMaterials/tutorials/eclipse-debugger/" TargetMode="External"/><Relationship Id="rId4" Type="http://schemas.openxmlformats.org/officeDocument/2006/relationships/hyperlink" Target="http://www.vogella.com/tutorials/EclipseDebugging/article.html" TargetMode="Externa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oolnerds.com/Newbies/Hardware/hardware.ht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xkcd.com/142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xkcd.com/953/" TargetMode="External"/><Relationship Id="rId1" Type="http://schemas.openxmlformats.org/officeDocument/2006/relationships/slideLayout" Target="../slideLayouts/slideLayout2.xml"/><Relationship Id="rId4" Type="http://schemas.openxmlformats.org/officeDocument/2006/relationships/hyperlink" Target="http://www.wisegeek.org/what-is-the-difference-between-a-bit-and-a-byte.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 </a:t>
            </a:r>
            <a:br>
              <a:rPr lang="en-US" dirty="0" smtClean="0"/>
            </a:br>
            <a:r>
              <a:rPr lang="en-US" dirty="0" smtClean="0"/>
              <a:t>Introduction to Java Programming</a:t>
            </a:r>
            <a:endParaRPr lang="en-US" dirty="0"/>
          </a:p>
        </p:txBody>
      </p:sp>
      <p:sp>
        <p:nvSpPr>
          <p:cNvPr id="3" name="Subtitle 2"/>
          <p:cNvSpPr>
            <a:spLocks noGrp="1"/>
          </p:cNvSpPr>
          <p:nvPr>
            <p:ph type="subTitle" idx="1"/>
          </p:nvPr>
        </p:nvSpPr>
        <p:spPr>
          <a:xfrm>
            <a:off x="1082733" y="4520044"/>
            <a:ext cx="10058400" cy="1693719"/>
          </a:xfrm>
        </p:spPr>
        <p:txBody>
          <a:bodyPr>
            <a:normAutofit fontScale="92500" lnSpcReduction="20000"/>
          </a:bodyPr>
          <a:lstStyle/>
          <a:p>
            <a:r>
              <a:rPr lang="en-US" dirty="0" smtClean="0"/>
              <a:t>Week 1:</a:t>
            </a:r>
          </a:p>
          <a:p>
            <a:r>
              <a:rPr lang="en-US" dirty="0" smtClean="0"/>
              <a:t>Basic terminology</a:t>
            </a:r>
          </a:p>
          <a:p>
            <a:r>
              <a:rPr lang="en-US" dirty="0"/>
              <a:t>Simple programs that produce output</a:t>
            </a:r>
            <a:endParaRPr lang="en-US" dirty="0" smtClean="0"/>
          </a:p>
          <a:p>
            <a:r>
              <a:rPr lang="en-US" dirty="0" smtClean="0"/>
              <a:t>Procedural decomposition</a:t>
            </a:r>
            <a:endParaRPr lang="en-US" dirty="0"/>
          </a:p>
        </p:txBody>
      </p:sp>
      <p:pic>
        <p:nvPicPr>
          <p:cNvPr id="5" name="Picture 4"/>
          <p:cNvPicPr>
            <a:picLocks noChangeAspect="1"/>
          </p:cNvPicPr>
          <p:nvPr/>
        </p:nvPicPr>
        <p:blipFill>
          <a:blip r:embed="rId2"/>
          <a:stretch>
            <a:fillRect/>
          </a:stretch>
        </p:blipFill>
        <p:spPr>
          <a:xfrm>
            <a:off x="8257413" y="3401567"/>
            <a:ext cx="2401185" cy="24707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79328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Running a Java Program</a:t>
            </a:r>
            <a:endParaRPr lang="en-US" b="1" dirty="0">
              <a:solidFill>
                <a:srgbClr val="C00000"/>
              </a:solidFill>
            </a:endParaRPr>
          </a:p>
        </p:txBody>
      </p:sp>
      <p:sp>
        <p:nvSpPr>
          <p:cNvPr id="3" name="Content Placeholder 2"/>
          <p:cNvSpPr>
            <a:spLocks noGrp="1"/>
          </p:cNvSpPr>
          <p:nvPr>
            <p:ph idx="1"/>
          </p:nvPr>
        </p:nvSpPr>
        <p:spPr>
          <a:xfrm>
            <a:off x="219456" y="2023872"/>
            <a:ext cx="5036248" cy="4023360"/>
          </a:xfrm>
        </p:spPr>
        <p:txBody>
          <a:bodyPr>
            <a:normAutofit/>
          </a:bodyPr>
          <a:lstStyle/>
          <a:p>
            <a:pPr>
              <a:buFont typeface="Arial" panose="020B0604020202020204" pitchFamily="34" charset="0"/>
              <a:buChar char="•"/>
            </a:pPr>
            <a:r>
              <a:rPr lang="en-US" dirty="0" smtClean="0"/>
              <a:t> In Eclipse, a program is compiled as you type it</a:t>
            </a:r>
          </a:p>
          <a:p>
            <a:pPr>
              <a:buFont typeface="Arial" panose="020B0604020202020204" pitchFamily="34" charset="0"/>
              <a:buChar char="•"/>
            </a:pPr>
            <a:r>
              <a:rPr lang="en-US" dirty="0"/>
              <a:t> </a:t>
            </a:r>
            <a:r>
              <a:rPr lang="en-US" dirty="0" smtClean="0"/>
              <a:t>This is very convenient, since it allows the compiler to warn you about errors as you are creating your program</a:t>
            </a:r>
          </a:p>
          <a:p>
            <a:pPr>
              <a:buFont typeface="Arial" panose="020B0604020202020204" pitchFamily="34" charset="0"/>
              <a:buChar char="•"/>
            </a:pPr>
            <a:r>
              <a:rPr lang="en-US" dirty="0"/>
              <a:t> </a:t>
            </a:r>
            <a:r>
              <a:rPr lang="en-US" dirty="0" smtClean="0"/>
              <a:t>When your program is executed, 		             it will typically interact with the user in some     way</a:t>
            </a:r>
          </a:p>
          <a:p>
            <a:pPr lvl="1">
              <a:buFont typeface="Arial" panose="020B0604020202020204" pitchFamily="34" charset="0"/>
              <a:buChar char="•"/>
            </a:pPr>
            <a:r>
              <a:rPr lang="en-US" sz="2000" dirty="0" smtClean="0"/>
              <a:t>The short program we created on the last slide displays text to an onscreen window called a </a:t>
            </a:r>
            <a:r>
              <a:rPr lang="en-US" sz="2000" b="1" dirty="0" smtClean="0">
                <a:solidFill>
                  <a:srgbClr val="C00000"/>
                </a:solidFill>
              </a:rPr>
              <a:t>CONSOLE</a:t>
            </a:r>
            <a:endParaRPr lang="en-US" sz="2000" b="1" dirty="0">
              <a:solidFill>
                <a:srgbClr val="C00000"/>
              </a:solidFill>
            </a:endParaRPr>
          </a:p>
        </p:txBody>
      </p:sp>
      <p:pic>
        <p:nvPicPr>
          <p:cNvPr id="4" name="Picture 3"/>
          <p:cNvPicPr>
            <a:picLocks noChangeAspect="1"/>
          </p:cNvPicPr>
          <p:nvPr/>
        </p:nvPicPr>
        <p:blipFill>
          <a:blip r:embed="rId2"/>
          <a:stretch>
            <a:fillRect/>
          </a:stretch>
        </p:blipFill>
        <p:spPr>
          <a:xfrm>
            <a:off x="5255704" y="2701460"/>
            <a:ext cx="6799790" cy="3345772"/>
          </a:xfrm>
          <a:prstGeom prst="rect">
            <a:avLst/>
          </a:prstGeom>
        </p:spPr>
      </p:pic>
      <p:cxnSp>
        <p:nvCxnSpPr>
          <p:cNvPr id="8" name="Elbow Connector 7"/>
          <p:cNvCxnSpPr>
            <a:stCxn id="11" idx="1"/>
          </p:cNvCxnSpPr>
          <p:nvPr/>
        </p:nvCxnSpPr>
        <p:spPr>
          <a:xfrm rot="10800000" flipV="1">
            <a:off x="7193283" y="2150534"/>
            <a:ext cx="283715" cy="1080346"/>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76997" y="1965868"/>
            <a:ext cx="4678845" cy="369332"/>
          </a:xfrm>
          <a:prstGeom prst="rect">
            <a:avLst/>
          </a:prstGeom>
          <a:noFill/>
          <a:ln w="6350">
            <a:solidFill>
              <a:srgbClr val="C00000"/>
            </a:solidFill>
          </a:ln>
        </p:spPr>
        <p:txBody>
          <a:bodyPr wrap="none" rtlCol="0">
            <a:spAutoFit/>
          </a:bodyPr>
          <a:lstStyle/>
          <a:p>
            <a:r>
              <a:rPr lang="en-US" dirty="0" smtClean="0"/>
              <a:t>Run your program by clicking this green button</a:t>
            </a:r>
            <a:endParaRPr lang="en-US" dirty="0"/>
          </a:p>
        </p:txBody>
      </p:sp>
      <p:sp>
        <p:nvSpPr>
          <p:cNvPr id="15" name="TextBox 14"/>
          <p:cNvSpPr txBox="1"/>
          <p:nvPr/>
        </p:nvSpPr>
        <p:spPr>
          <a:xfrm>
            <a:off x="2441701" y="5862566"/>
            <a:ext cx="3535648" cy="369332"/>
          </a:xfrm>
          <a:prstGeom prst="rect">
            <a:avLst/>
          </a:prstGeom>
          <a:solidFill>
            <a:schemeClr val="bg1"/>
          </a:solidFill>
          <a:ln w="6350">
            <a:solidFill>
              <a:srgbClr val="C00000"/>
            </a:solidFill>
          </a:ln>
        </p:spPr>
        <p:txBody>
          <a:bodyPr wrap="none" rtlCol="0">
            <a:spAutoFit/>
          </a:bodyPr>
          <a:lstStyle/>
          <a:p>
            <a:r>
              <a:rPr lang="en-US" dirty="0" smtClean="0"/>
              <a:t>Program output gets displayed here</a:t>
            </a:r>
            <a:endParaRPr lang="en-US" dirty="0"/>
          </a:p>
        </p:txBody>
      </p:sp>
      <p:cxnSp>
        <p:nvCxnSpPr>
          <p:cNvPr id="16" name="Elbow Connector 15"/>
          <p:cNvCxnSpPr/>
          <p:nvPr/>
        </p:nvCxnSpPr>
        <p:spPr>
          <a:xfrm flipV="1">
            <a:off x="5977349" y="5681472"/>
            <a:ext cx="1606075" cy="365760"/>
          </a:xfrm>
          <a:prstGeom prst="bent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856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A Closer </a:t>
            </a:r>
            <a:r>
              <a:rPr lang="en-US" b="1" dirty="0">
                <a:solidFill>
                  <a:srgbClr val="C00000"/>
                </a:solidFill>
              </a:rPr>
              <a:t>L</a:t>
            </a:r>
            <a:r>
              <a:rPr lang="en-US" b="1" dirty="0" smtClean="0">
                <a:solidFill>
                  <a:srgbClr val="C00000"/>
                </a:solidFill>
              </a:rPr>
              <a:t>ook at a Java Program</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CLASS: A unit of code that is the basic building block of Java programs</a:t>
            </a:r>
          </a:p>
          <a:p>
            <a:pPr>
              <a:buFont typeface="Arial" panose="020B0604020202020204" pitchFamily="34" charset="0"/>
              <a:buChar char="•"/>
            </a:pPr>
            <a:r>
              <a:rPr lang="en-US" dirty="0"/>
              <a:t> </a:t>
            </a:r>
            <a:r>
              <a:rPr lang="en-US" dirty="0" smtClean="0"/>
              <a:t>In Java, nothing can exist outside a class</a:t>
            </a:r>
          </a:p>
          <a:p>
            <a:pPr>
              <a:buFont typeface="Arial" panose="020B0604020202020204" pitchFamily="34" charset="0"/>
              <a:buChar char="•"/>
            </a:pPr>
            <a:r>
              <a:rPr lang="en-US" dirty="0"/>
              <a:t> </a:t>
            </a:r>
            <a:r>
              <a:rPr lang="en-US" dirty="0" smtClean="0"/>
              <a:t>The basic form of a Java class has the following template:</a:t>
            </a:r>
          </a:p>
          <a:p>
            <a:pPr marL="0" indent="0">
              <a:buNone/>
            </a:pPr>
            <a:endParaRPr lang="en-US" dirty="0"/>
          </a:p>
        </p:txBody>
      </p:sp>
      <p:pic>
        <p:nvPicPr>
          <p:cNvPr id="5" name="Picture 4"/>
          <p:cNvPicPr>
            <a:picLocks noChangeAspect="1"/>
          </p:cNvPicPr>
          <p:nvPr/>
        </p:nvPicPr>
        <p:blipFill>
          <a:blip r:embed="rId2"/>
          <a:stretch>
            <a:fillRect/>
          </a:stretch>
        </p:blipFill>
        <p:spPr>
          <a:xfrm>
            <a:off x="887539" y="3304032"/>
            <a:ext cx="3160205" cy="2804126"/>
          </a:xfrm>
          <a:prstGeom prst="rect">
            <a:avLst/>
          </a:prstGeom>
        </p:spPr>
      </p:pic>
      <p:sp>
        <p:nvSpPr>
          <p:cNvPr id="6" name="TextBox 5"/>
          <p:cNvSpPr txBox="1"/>
          <p:nvPr/>
        </p:nvSpPr>
        <p:spPr>
          <a:xfrm>
            <a:off x="4876800" y="3967431"/>
            <a:ext cx="5376672" cy="2031325"/>
          </a:xfrm>
          <a:prstGeom prst="rect">
            <a:avLst/>
          </a:prstGeom>
          <a:noFill/>
          <a:ln w="19050">
            <a:solidFill>
              <a:srgbClr val="C00000"/>
            </a:solidFill>
          </a:ln>
        </p:spPr>
        <p:txBody>
          <a:bodyPr wrap="square" rtlCol="0">
            <a:spAutoFit/>
          </a:bodyPr>
          <a:lstStyle/>
          <a:p>
            <a:r>
              <a:rPr lang="en-US" dirty="0" smtClean="0"/>
              <a:t>The first line is the </a:t>
            </a:r>
            <a:r>
              <a:rPr lang="en-US" b="1" dirty="0" smtClean="0">
                <a:solidFill>
                  <a:srgbClr val="C00000"/>
                </a:solidFill>
              </a:rPr>
              <a:t>class header</a:t>
            </a:r>
            <a:r>
              <a:rPr lang="en-US" dirty="0" smtClean="0"/>
              <a:t>:</a:t>
            </a:r>
          </a:p>
          <a:p>
            <a:pPr marL="285750" indent="-285750">
              <a:buFont typeface="Arial" panose="020B0604020202020204" pitchFamily="34" charset="0"/>
              <a:buChar char="•"/>
            </a:pPr>
            <a:r>
              <a:rPr lang="en-US" dirty="0" smtClean="0"/>
              <a:t>The word </a:t>
            </a:r>
            <a:r>
              <a:rPr lang="en-US" b="1" dirty="0" smtClean="0"/>
              <a:t>public</a:t>
            </a:r>
            <a:r>
              <a:rPr lang="en-US" dirty="0" smtClean="0"/>
              <a:t> means it is available to anyone to use</a:t>
            </a:r>
          </a:p>
          <a:p>
            <a:pPr marL="285750" indent="-285750">
              <a:buFont typeface="Arial" panose="020B0604020202020204" pitchFamily="34" charset="0"/>
              <a:buChar char="•"/>
            </a:pPr>
            <a:r>
              <a:rPr lang="en-US" dirty="0" smtClean="0"/>
              <a:t>The </a:t>
            </a:r>
            <a:r>
              <a:rPr lang="en-US" b="1" dirty="0" smtClean="0"/>
              <a:t>&lt;</a:t>
            </a:r>
            <a:r>
              <a:rPr lang="en-US" dirty="0" smtClean="0"/>
              <a:t> and </a:t>
            </a:r>
            <a:r>
              <a:rPr lang="en-US" b="1" dirty="0" smtClean="0"/>
              <a:t>&gt;</a:t>
            </a:r>
            <a:r>
              <a:rPr lang="en-US" dirty="0" smtClean="0"/>
              <a:t> characters are used to indicate items that need to be filled in</a:t>
            </a:r>
          </a:p>
          <a:p>
            <a:pPr marL="285750" indent="-285750">
              <a:buFont typeface="Arial" panose="020B0604020202020204" pitchFamily="34" charset="0"/>
              <a:buChar char="•"/>
            </a:pPr>
            <a:r>
              <a:rPr lang="en-US" dirty="0" smtClean="0"/>
              <a:t>The curly braces </a:t>
            </a:r>
            <a:r>
              <a:rPr lang="en-US" b="1" dirty="0" smtClean="0"/>
              <a:t>{ </a:t>
            </a:r>
            <a:r>
              <a:rPr lang="en-US" dirty="0" smtClean="0"/>
              <a:t>and </a:t>
            </a:r>
            <a:r>
              <a:rPr lang="en-US" b="1" dirty="0" smtClean="0"/>
              <a:t>}</a:t>
            </a:r>
            <a:r>
              <a:rPr lang="en-US" dirty="0" smtClean="0"/>
              <a:t> enclose the program code – they group together related fragments of Java code</a:t>
            </a:r>
            <a:endParaRPr lang="en-US" dirty="0"/>
          </a:p>
        </p:txBody>
      </p:sp>
    </p:spTree>
    <p:extLst>
      <p:ext uri="{BB962C8B-B14F-4D97-AF65-F5344CB8AC3E}">
        <p14:creationId xmlns:p14="http://schemas.microsoft.com/office/powerpoint/2010/main" val="2065149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Methods</a:t>
            </a:r>
            <a:endParaRPr lang="en-US" b="1" dirty="0">
              <a:solidFill>
                <a:srgbClr val="C00000"/>
              </a:solidFill>
            </a:endParaRPr>
          </a:p>
        </p:txBody>
      </p:sp>
      <p:sp>
        <p:nvSpPr>
          <p:cNvPr id="3" name="Content Placeholder 2"/>
          <p:cNvSpPr>
            <a:spLocks noGrp="1"/>
          </p:cNvSpPr>
          <p:nvPr>
            <p:ph idx="1"/>
          </p:nvPr>
        </p:nvSpPr>
        <p:spPr>
          <a:xfrm>
            <a:off x="609600" y="1870118"/>
            <a:ext cx="10058400" cy="2226394"/>
          </a:xfrm>
        </p:spPr>
        <p:txBody>
          <a:bodyPr/>
          <a:lstStyle/>
          <a:p>
            <a:pPr>
              <a:buFont typeface="Arial" panose="020B0604020202020204" pitchFamily="34" charset="0"/>
              <a:buChar char="•"/>
            </a:pPr>
            <a:r>
              <a:rPr lang="en-US" dirty="0" smtClean="0"/>
              <a:t> Our class template indicated that a Java class can contain methods – What is a “method”?</a:t>
            </a:r>
          </a:p>
          <a:p>
            <a:pPr>
              <a:buFont typeface="Arial" panose="020B0604020202020204" pitchFamily="34" charset="0"/>
              <a:buChar char="•"/>
            </a:pPr>
            <a:r>
              <a:rPr lang="en-US" dirty="0"/>
              <a:t> </a:t>
            </a:r>
            <a:r>
              <a:rPr lang="en-US" dirty="0" smtClean="0"/>
              <a:t>A </a:t>
            </a:r>
            <a:r>
              <a:rPr lang="en-US" b="1" dirty="0" smtClean="0">
                <a:solidFill>
                  <a:srgbClr val="C00000"/>
                </a:solidFill>
              </a:rPr>
              <a:t>method</a:t>
            </a:r>
            <a:r>
              <a:rPr lang="en-US" dirty="0" smtClean="0"/>
              <a:t> is a program unit that represents a particular action or computation.</a:t>
            </a:r>
          </a:p>
          <a:p>
            <a:pPr>
              <a:buFont typeface="Arial" panose="020B0604020202020204" pitchFamily="34" charset="0"/>
              <a:buChar char="•"/>
            </a:pPr>
            <a:r>
              <a:rPr lang="en-US" dirty="0"/>
              <a:t> </a:t>
            </a:r>
            <a:r>
              <a:rPr lang="en-US" dirty="0" smtClean="0"/>
              <a:t>Simple methods are like verbs – they tell the computer to perform some action.</a:t>
            </a:r>
          </a:p>
          <a:p>
            <a:pPr>
              <a:buFont typeface="Arial" panose="020B0604020202020204" pitchFamily="34" charset="0"/>
              <a:buChar char="•"/>
            </a:pPr>
            <a:r>
              <a:rPr lang="en-US" dirty="0"/>
              <a:t> </a:t>
            </a:r>
            <a:r>
              <a:rPr lang="en-US" dirty="0" smtClean="0"/>
              <a:t>At a minimum, a complete program requires a special method known as the </a:t>
            </a:r>
            <a:r>
              <a:rPr lang="en-US" b="1" dirty="0" smtClean="0">
                <a:solidFill>
                  <a:srgbClr val="C00000"/>
                </a:solidFill>
              </a:rPr>
              <a:t>main method</a:t>
            </a:r>
            <a:r>
              <a:rPr lang="en-US" dirty="0" smtClean="0"/>
              <a:t>.</a:t>
            </a:r>
          </a:p>
          <a:p>
            <a:pPr>
              <a:buFont typeface="Arial" panose="020B0604020202020204" pitchFamily="34" charset="0"/>
              <a:buChar char="•"/>
            </a:pPr>
            <a:r>
              <a:rPr lang="en-US" dirty="0"/>
              <a:t> </a:t>
            </a:r>
            <a:r>
              <a:rPr lang="en-US" dirty="0" smtClean="0"/>
              <a:t>The main method has the following syntax:</a:t>
            </a:r>
            <a:endParaRPr lang="en-US" dirty="0"/>
          </a:p>
        </p:txBody>
      </p:sp>
      <p:pic>
        <p:nvPicPr>
          <p:cNvPr id="4" name="Picture 3"/>
          <p:cNvPicPr>
            <a:picLocks noChangeAspect="1"/>
          </p:cNvPicPr>
          <p:nvPr/>
        </p:nvPicPr>
        <p:blipFill>
          <a:blip r:embed="rId2"/>
          <a:stretch>
            <a:fillRect/>
          </a:stretch>
        </p:blipFill>
        <p:spPr>
          <a:xfrm>
            <a:off x="1005840" y="4096512"/>
            <a:ext cx="4261279" cy="2177987"/>
          </a:xfrm>
          <a:prstGeom prst="rect">
            <a:avLst/>
          </a:prstGeom>
        </p:spPr>
      </p:pic>
      <p:sp>
        <p:nvSpPr>
          <p:cNvPr id="5" name="Content Placeholder 2"/>
          <p:cNvSpPr txBox="1">
            <a:spLocks/>
          </p:cNvSpPr>
          <p:nvPr/>
        </p:nvSpPr>
        <p:spPr>
          <a:xfrm>
            <a:off x="6126480" y="3946483"/>
            <a:ext cx="5090160" cy="22263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smtClean="0"/>
              <a:t> The first line is the </a:t>
            </a:r>
            <a:r>
              <a:rPr lang="en-US" b="1" dirty="0" smtClean="0">
                <a:solidFill>
                  <a:srgbClr val="C00000"/>
                </a:solidFill>
              </a:rPr>
              <a:t>method header</a:t>
            </a:r>
          </a:p>
          <a:p>
            <a:pPr>
              <a:buFont typeface="Arial" panose="020B0604020202020204" pitchFamily="34" charset="0"/>
              <a:buChar char="•"/>
            </a:pPr>
            <a:r>
              <a:rPr lang="en-US" b="1" dirty="0">
                <a:solidFill>
                  <a:srgbClr val="C00000"/>
                </a:solidFill>
              </a:rPr>
              <a:t> </a:t>
            </a:r>
            <a:r>
              <a:rPr lang="en-US" dirty="0" smtClean="0">
                <a:solidFill>
                  <a:schemeClr val="tx1"/>
                </a:solidFill>
              </a:rPr>
              <a:t>The word public was discussed (slide 11)</a:t>
            </a:r>
          </a:p>
          <a:p>
            <a:pPr>
              <a:buFont typeface="Arial" panose="020B0604020202020204" pitchFamily="34" charset="0"/>
              <a:buChar char="•"/>
            </a:pPr>
            <a:r>
              <a:rPr lang="en-US" b="1" dirty="0">
                <a:solidFill>
                  <a:schemeClr val="tx1"/>
                </a:solidFill>
              </a:rPr>
              <a:t> </a:t>
            </a:r>
            <a:r>
              <a:rPr lang="en-US" dirty="0" smtClean="0">
                <a:solidFill>
                  <a:schemeClr val="tx1"/>
                </a:solidFill>
              </a:rPr>
              <a:t>The rest of the method header will be explained later, but for now you should know that every part of the main method’s method header is needed</a:t>
            </a:r>
            <a:endParaRPr lang="en-US" b="1" dirty="0" smtClean="0">
              <a:solidFill>
                <a:srgbClr val="C00000"/>
              </a:solidFill>
            </a:endParaRPr>
          </a:p>
          <a:p>
            <a:pPr marL="0" indent="0">
              <a:buNone/>
            </a:pPr>
            <a:endParaRPr lang="en-US" dirty="0" smtClean="0"/>
          </a:p>
        </p:txBody>
      </p:sp>
    </p:spTree>
    <p:extLst>
      <p:ext uri="{BB962C8B-B14F-4D97-AF65-F5344CB8AC3E}">
        <p14:creationId xmlns:p14="http://schemas.microsoft.com/office/powerpoint/2010/main" val="2245307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Statements</a:t>
            </a:r>
            <a:endParaRPr lang="en-US" b="1" dirty="0">
              <a:solidFill>
                <a:srgbClr val="C00000"/>
              </a:solidFill>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a:t>
            </a:r>
            <a:r>
              <a:rPr lang="en-US" b="1" dirty="0" smtClean="0">
                <a:solidFill>
                  <a:srgbClr val="C00000"/>
                </a:solidFill>
              </a:rPr>
              <a:t>statement</a:t>
            </a:r>
            <a:r>
              <a:rPr lang="en-US" dirty="0" smtClean="0"/>
              <a:t> is an executable snippet of code that represents a </a:t>
            </a:r>
            <a:r>
              <a:rPr lang="en-US" b="1" dirty="0" smtClean="0"/>
              <a:t>complete command</a:t>
            </a:r>
          </a:p>
          <a:p>
            <a:pPr>
              <a:buFont typeface="Arial" panose="020B0604020202020204" pitchFamily="34" charset="0"/>
              <a:buChar char="•"/>
            </a:pPr>
            <a:r>
              <a:rPr lang="en-US" b="1" dirty="0"/>
              <a:t> </a:t>
            </a:r>
            <a:r>
              <a:rPr lang="en-US" dirty="0" smtClean="0"/>
              <a:t>Every statement must end with a </a:t>
            </a:r>
            <a:r>
              <a:rPr lang="en-US" b="1" dirty="0" smtClean="0"/>
              <a:t>semicolon</a:t>
            </a:r>
            <a:r>
              <a:rPr lang="en-US" dirty="0" smtClean="0"/>
              <a:t> ( </a:t>
            </a:r>
            <a:r>
              <a:rPr lang="en-US" b="1" dirty="0" smtClean="0"/>
              <a:t>;</a:t>
            </a:r>
            <a:r>
              <a:rPr lang="en-US" dirty="0" smtClean="0"/>
              <a:t> )</a:t>
            </a:r>
          </a:p>
          <a:p>
            <a:pPr>
              <a:buFont typeface="Arial" panose="020B0604020202020204" pitchFamily="34" charset="0"/>
              <a:buChar char="•"/>
            </a:pPr>
            <a:r>
              <a:rPr lang="en-US" b="1" dirty="0"/>
              <a:t> </a:t>
            </a:r>
            <a:r>
              <a:rPr lang="en-US" dirty="0" smtClean="0"/>
              <a:t>Our main method included only a single statement – a command to produce a line of output</a:t>
            </a:r>
          </a:p>
          <a:p>
            <a:pPr>
              <a:buFont typeface="Arial" panose="020B0604020202020204" pitchFamily="34" charset="0"/>
              <a:buChar char="•"/>
            </a:pPr>
            <a:r>
              <a:rPr lang="en-US" b="1" dirty="0"/>
              <a:t> </a:t>
            </a:r>
            <a:r>
              <a:rPr lang="en-US" dirty="0" smtClean="0"/>
              <a:t>Here is a slightly longer example that displays multiple lines of output:</a:t>
            </a:r>
            <a:endParaRPr lang="en-US" b="1" dirty="0"/>
          </a:p>
        </p:txBody>
      </p:sp>
      <p:pic>
        <p:nvPicPr>
          <p:cNvPr id="4" name="Picture 3"/>
          <p:cNvPicPr>
            <a:picLocks noChangeAspect="1"/>
          </p:cNvPicPr>
          <p:nvPr/>
        </p:nvPicPr>
        <p:blipFill>
          <a:blip r:embed="rId2"/>
          <a:stretch>
            <a:fillRect/>
          </a:stretch>
        </p:blipFill>
        <p:spPr>
          <a:xfrm>
            <a:off x="507682" y="3690515"/>
            <a:ext cx="5215221" cy="2286953"/>
          </a:xfrm>
          <a:prstGeom prst="rect">
            <a:avLst/>
          </a:prstGeom>
        </p:spPr>
      </p:pic>
      <p:sp>
        <p:nvSpPr>
          <p:cNvPr id="6" name="Content Placeholder 2"/>
          <p:cNvSpPr txBox="1">
            <a:spLocks/>
          </p:cNvSpPr>
          <p:nvPr/>
        </p:nvSpPr>
        <p:spPr>
          <a:xfrm>
            <a:off x="6022848" y="3690515"/>
            <a:ext cx="5937504" cy="2490829"/>
          </a:xfrm>
          <a:prstGeom prst="rect">
            <a:avLst/>
          </a:prstGeom>
          <a:ln w="28575">
            <a:solidFill>
              <a:srgbClr val="C00000"/>
            </a:solidFill>
          </a:ln>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880" indent="0">
              <a:buNone/>
            </a:pPr>
            <a:endParaRPr lang="en-US" sz="900" dirty="0" smtClean="0"/>
          </a:p>
          <a:p>
            <a:pPr marL="274320">
              <a:buFont typeface="Arial" panose="020B0604020202020204" pitchFamily="34" charset="0"/>
              <a:buChar char="•"/>
            </a:pPr>
            <a:r>
              <a:rPr lang="en-US" dirty="0" smtClean="0"/>
              <a:t>The command </a:t>
            </a:r>
            <a:r>
              <a:rPr lang="en-US" b="1" dirty="0" err="1" smtClean="0"/>
              <a:t>System.out.println</a:t>
            </a:r>
            <a:r>
              <a:rPr lang="en-US" b="1" dirty="0" smtClean="0"/>
              <a:t>() </a:t>
            </a:r>
            <a:r>
              <a:rPr lang="en-US" dirty="0" smtClean="0"/>
              <a:t>produces a line of output text</a:t>
            </a:r>
          </a:p>
          <a:p>
            <a:pPr marL="274320">
              <a:buFont typeface="Arial" panose="020B0604020202020204" pitchFamily="34" charset="0"/>
              <a:buChar char="•"/>
            </a:pPr>
            <a:r>
              <a:rPr lang="en-US" b="1" dirty="0" smtClean="0"/>
              <a:t> </a:t>
            </a:r>
            <a:r>
              <a:rPr lang="en-US" dirty="0" smtClean="0"/>
              <a:t>In its simplest form, the command will print a blank line</a:t>
            </a:r>
          </a:p>
          <a:p>
            <a:pPr marL="274320">
              <a:buFont typeface="Arial" panose="020B0604020202020204" pitchFamily="34" charset="0"/>
              <a:buChar char="•"/>
            </a:pPr>
            <a:r>
              <a:rPr lang="en-US" dirty="0"/>
              <a:t> </a:t>
            </a:r>
            <a:r>
              <a:rPr lang="en-US" dirty="0" smtClean="0"/>
              <a:t>To print output text, include the desired text inside the parentheses and enclosed with quotation marks (to indicate that the contents make up a </a:t>
            </a:r>
            <a:r>
              <a:rPr lang="en-US" b="1" dirty="0" smtClean="0">
                <a:solidFill>
                  <a:srgbClr val="C00000"/>
                </a:solidFill>
              </a:rPr>
              <a:t>string literal</a:t>
            </a:r>
            <a:r>
              <a:rPr lang="en-US" dirty="0" smtClean="0"/>
              <a:t>, i.e. literal text)</a:t>
            </a:r>
            <a:endParaRPr lang="en-US" dirty="0"/>
          </a:p>
        </p:txBody>
      </p:sp>
    </p:spTree>
    <p:extLst>
      <p:ext uri="{BB962C8B-B14F-4D97-AF65-F5344CB8AC3E}">
        <p14:creationId xmlns:p14="http://schemas.microsoft.com/office/powerpoint/2010/main" val="533189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Escape Sequences</a:t>
            </a:r>
            <a:endParaRPr lang="en-US" b="1" dirty="0">
              <a:solidFill>
                <a:srgbClr val="C00000"/>
              </a:solidFill>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There are some situations where the text you want to display presents some problems</a:t>
            </a:r>
          </a:p>
          <a:p>
            <a:pPr lvl="1">
              <a:buFont typeface="Arial" panose="020B0604020202020204" pitchFamily="34" charset="0"/>
              <a:buChar char="•"/>
            </a:pPr>
            <a:r>
              <a:rPr lang="en-US" dirty="0" smtClean="0"/>
              <a:t>How do you include a line break?</a:t>
            </a:r>
          </a:p>
          <a:p>
            <a:pPr lvl="1">
              <a:buFont typeface="Arial" panose="020B0604020202020204" pitchFamily="34" charset="0"/>
              <a:buChar char="•"/>
            </a:pPr>
            <a:r>
              <a:rPr lang="en-US" dirty="0" smtClean="0"/>
              <a:t>How do you include quotes within the quotes surrounding your string literal?</a:t>
            </a:r>
          </a:p>
          <a:p>
            <a:pPr>
              <a:buFont typeface="Arial" panose="020B0604020202020204" pitchFamily="34" charset="0"/>
              <a:buChar char="•"/>
            </a:pPr>
            <a:r>
              <a:rPr lang="en-US" dirty="0" smtClean="0"/>
              <a:t> Embedding what are referred to as </a:t>
            </a:r>
            <a:r>
              <a:rPr lang="en-US" b="1" dirty="0" smtClean="0">
                <a:solidFill>
                  <a:srgbClr val="C00000"/>
                </a:solidFill>
              </a:rPr>
              <a:t>escape sequences </a:t>
            </a:r>
            <a:r>
              <a:rPr lang="en-US" dirty="0" smtClean="0"/>
              <a:t>help deal with such situations:</a:t>
            </a:r>
          </a:p>
          <a:p>
            <a:pPr lvl="1">
              <a:buFont typeface="Arial" panose="020B0604020202020204" pitchFamily="34" charset="0"/>
              <a:buChar char="•"/>
            </a:pPr>
            <a:r>
              <a:rPr lang="en-US" dirty="0" smtClean="0"/>
              <a:t>Escape sequences are two-character sequences that begin with a back slash ( </a:t>
            </a:r>
            <a:r>
              <a:rPr lang="en-US" b="1" dirty="0" smtClean="0"/>
              <a:t>\</a:t>
            </a:r>
            <a:r>
              <a:rPr lang="en-US" dirty="0" smtClean="0"/>
              <a:t> )</a:t>
            </a:r>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r>
              <a:rPr lang="en-US" dirty="0" smtClean="0"/>
              <a:t>Here are some example commands, 						         along with the output produced</a:t>
            </a:r>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marL="201168" lvl="1" indent="0">
              <a:buNone/>
            </a:pPr>
            <a:endParaRPr lang="en-US" dirty="0"/>
          </a:p>
          <a:p>
            <a:pPr>
              <a:buFont typeface="Arial" panose="020B0604020202020204" pitchFamily="34" charset="0"/>
              <a:buChar char="•"/>
            </a:pPr>
            <a:endParaRPr lang="en-US" dirty="0"/>
          </a:p>
        </p:txBody>
      </p:sp>
      <p:sp>
        <p:nvSpPr>
          <p:cNvPr id="4" name="TextBox 3"/>
          <p:cNvSpPr txBox="1"/>
          <p:nvPr/>
        </p:nvSpPr>
        <p:spPr>
          <a:xfrm>
            <a:off x="1755648" y="3671145"/>
            <a:ext cx="2974848" cy="1200329"/>
          </a:xfrm>
          <a:prstGeom prst="rect">
            <a:avLst/>
          </a:prstGeom>
          <a:noFill/>
        </p:spPr>
        <p:txBody>
          <a:bodyPr wrap="square" rtlCol="0">
            <a:spAutoFit/>
          </a:bodyPr>
          <a:lstStyle/>
          <a:p>
            <a:r>
              <a:rPr lang="en-US" b="1" dirty="0" smtClean="0">
                <a:solidFill>
                  <a:srgbClr val="C00000"/>
                </a:solidFill>
              </a:rPr>
              <a:t>\</a:t>
            </a:r>
            <a:r>
              <a:rPr lang="en-US" dirty="0" smtClean="0"/>
              <a:t>t = tab character</a:t>
            </a:r>
          </a:p>
          <a:p>
            <a:r>
              <a:rPr lang="en-US" b="1" dirty="0" smtClean="0">
                <a:solidFill>
                  <a:srgbClr val="C00000"/>
                </a:solidFill>
              </a:rPr>
              <a:t>\</a:t>
            </a:r>
            <a:r>
              <a:rPr lang="en-US" dirty="0" smtClean="0"/>
              <a:t>n = new line character</a:t>
            </a:r>
          </a:p>
          <a:p>
            <a:r>
              <a:rPr lang="en-US" b="1" dirty="0" smtClean="0">
                <a:solidFill>
                  <a:srgbClr val="C00000"/>
                </a:solidFill>
              </a:rPr>
              <a:t>\</a:t>
            </a:r>
            <a:r>
              <a:rPr lang="en-US" dirty="0" smtClean="0"/>
              <a:t>” = quotation mark</a:t>
            </a:r>
          </a:p>
          <a:p>
            <a:r>
              <a:rPr lang="en-US" b="1" dirty="0" smtClean="0">
                <a:solidFill>
                  <a:srgbClr val="C00000"/>
                </a:solidFill>
              </a:rPr>
              <a:t>\</a:t>
            </a:r>
            <a:r>
              <a:rPr lang="en-US" dirty="0" smtClean="0"/>
              <a:t>\ = backslash character</a:t>
            </a:r>
            <a:endParaRPr lang="en-US" dirty="0"/>
          </a:p>
        </p:txBody>
      </p:sp>
      <p:pic>
        <p:nvPicPr>
          <p:cNvPr id="6" name="Picture 5"/>
          <p:cNvPicPr>
            <a:picLocks noChangeAspect="1"/>
          </p:cNvPicPr>
          <p:nvPr/>
        </p:nvPicPr>
        <p:blipFill>
          <a:blip r:embed="rId2"/>
          <a:stretch>
            <a:fillRect/>
          </a:stretch>
        </p:blipFill>
        <p:spPr>
          <a:xfrm>
            <a:off x="5248846" y="3671145"/>
            <a:ext cx="6271879" cy="2533087"/>
          </a:xfrm>
          <a:prstGeom prst="rect">
            <a:avLst/>
          </a:prstGeom>
        </p:spPr>
      </p:pic>
    </p:spTree>
    <p:extLst>
      <p:ext uri="{BB962C8B-B14F-4D97-AF65-F5344CB8AC3E}">
        <p14:creationId xmlns:p14="http://schemas.microsoft.com/office/powerpoint/2010/main" val="1493132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Formatting text output</a:t>
            </a:r>
            <a:endParaRPr lang="en-US" b="1" dirty="0">
              <a:solidFill>
                <a:srgbClr val="C00000"/>
              </a:solidFill>
            </a:endParaRPr>
          </a:p>
        </p:txBody>
      </p:sp>
      <p:sp>
        <p:nvSpPr>
          <p:cNvPr id="3" name="Content Placeholder 2"/>
          <p:cNvSpPr>
            <a:spLocks noGrp="1"/>
          </p:cNvSpPr>
          <p:nvPr>
            <p:ph idx="1"/>
          </p:nvPr>
        </p:nvSpPr>
        <p:spPr>
          <a:xfrm>
            <a:off x="1267968" y="1845734"/>
            <a:ext cx="9595104" cy="4023360"/>
          </a:xfrm>
        </p:spPr>
        <p:txBody>
          <a:bodyPr/>
          <a:lstStyle/>
          <a:p>
            <a:pPr>
              <a:buFont typeface="Arial" panose="020B0604020202020204" pitchFamily="34" charset="0"/>
              <a:buChar char="•"/>
            </a:pPr>
            <a:r>
              <a:rPr lang="en-US" dirty="0" smtClean="0"/>
              <a:t> As you have seen, text output can be displayed over multiple lines using two methods</a:t>
            </a:r>
          </a:p>
          <a:p>
            <a:pPr lvl="1">
              <a:buFont typeface="Arial" panose="020B0604020202020204" pitchFamily="34" charset="0"/>
              <a:buChar char="•"/>
            </a:pPr>
            <a:r>
              <a:rPr lang="en-US" dirty="0" smtClean="0"/>
              <a:t>Using </a:t>
            </a:r>
            <a:r>
              <a:rPr lang="en-US" b="1" dirty="0" smtClean="0"/>
              <a:t>separate </a:t>
            </a:r>
            <a:r>
              <a:rPr lang="en-US" b="1" dirty="0" err="1" smtClean="0"/>
              <a:t>println</a:t>
            </a:r>
            <a:r>
              <a:rPr lang="en-US" b="1" dirty="0" smtClean="0"/>
              <a:t>() commands </a:t>
            </a:r>
            <a:r>
              <a:rPr lang="en-US" dirty="0" smtClean="0"/>
              <a:t>for each line of output text</a:t>
            </a:r>
          </a:p>
          <a:p>
            <a:pPr lvl="1">
              <a:buFont typeface="Arial" panose="020B0604020202020204" pitchFamily="34" charset="0"/>
              <a:buChar char="•"/>
            </a:pPr>
            <a:r>
              <a:rPr lang="en-US" dirty="0" smtClean="0"/>
              <a:t>Using the </a:t>
            </a:r>
            <a:r>
              <a:rPr lang="en-US" b="1" dirty="0" smtClean="0"/>
              <a:t>\n </a:t>
            </a:r>
            <a:r>
              <a:rPr lang="en-US" dirty="0" smtClean="0"/>
              <a:t>escape character in a single </a:t>
            </a:r>
            <a:r>
              <a:rPr lang="en-US" dirty="0" err="1" smtClean="0"/>
              <a:t>println</a:t>
            </a:r>
            <a:r>
              <a:rPr lang="en-US" dirty="0" smtClean="0"/>
              <a:t>() command </a:t>
            </a:r>
          </a:p>
          <a:p>
            <a:pPr>
              <a:buFont typeface="Arial" panose="020B0604020202020204" pitchFamily="34" charset="0"/>
              <a:buChar char="•"/>
            </a:pPr>
            <a:r>
              <a:rPr lang="en-US" dirty="0" smtClean="0"/>
              <a:t>Java has a variation of the </a:t>
            </a:r>
            <a:r>
              <a:rPr lang="en-US" dirty="0" err="1" smtClean="0"/>
              <a:t>println</a:t>
            </a:r>
            <a:r>
              <a:rPr lang="en-US" dirty="0" smtClean="0"/>
              <a:t>() command – </a:t>
            </a:r>
            <a:r>
              <a:rPr lang="en-US" b="1" dirty="0" smtClean="0"/>
              <a:t>print()</a:t>
            </a:r>
          </a:p>
          <a:p>
            <a:pPr lvl="1">
              <a:buFont typeface="Arial" panose="020B0604020202020204" pitchFamily="34" charset="0"/>
              <a:buChar char="•"/>
            </a:pPr>
            <a:r>
              <a:rPr lang="en-US" dirty="0" smtClean="0"/>
              <a:t>Whereas </a:t>
            </a:r>
            <a:r>
              <a:rPr lang="en-US" dirty="0" err="1" smtClean="0"/>
              <a:t>println</a:t>
            </a:r>
            <a:r>
              <a:rPr lang="en-US" dirty="0" smtClean="0"/>
              <a:t>() automatically moves to the beginning of a new line after displaying output, print() does not</a:t>
            </a:r>
          </a:p>
          <a:p>
            <a:pPr lvl="1">
              <a:buFont typeface="Arial" panose="020B0604020202020204" pitchFamily="34" charset="0"/>
              <a:buChar char="•"/>
            </a:pPr>
            <a:r>
              <a:rPr lang="en-US" dirty="0"/>
              <a:t>p</a:t>
            </a:r>
            <a:r>
              <a:rPr lang="en-US" dirty="0" smtClean="0"/>
              <a:t>rint() can thus be used when you do NOT want to advance to a new line</a:t>
            </a:r>
          </a:p>
          <a:p>
            <a:pPr>
              <a:buFont typeface="Arial" panose="020B0604020202020204" pitchFamily="34" charset="0"/>
              <a:buChar char="•"/>
            </a:pPr>
            <a:r>
              <a:rPr lang="en-US" dirty="0"/>
              <a:t> </a:t>
            </a:r>
            <a:r>
              <a:rPr lang="en-US" dirty="0" smtClean="0"/>
              <a:t>Example:</a:t>
            </a:r>
            <a:endParaRPr lang="en-US" dirty="0"/>
          </a:p>
        </p:txBody>
      </p:sp>
      <p:pic>
        <p:nvPicPr>
          <p:cNvPr id="4" name="Picture 3"/>
          <p:cNvPicPr>
            <a:picLocks noChangeAspect="1"/>
          </p:cNvPicPr>
          <p:nvPr/>
        </p:nvPicPr>
        <p:blipFill>
          <a:blip r:embed="rId2"/>
          <a:stretch>
            <a:fillRect/>
          </a:stretch>
        </p:blipFill>
        <p:spPr>
          <a:xfrm>
            <a:off x="2786634" y="4296918"/>
            <a:ext cx="6906088" cy="1786890"/>
          </a:xfrm>
          <a:prstGeom prst="rect">
            <a:avLst/>
          </a:prstGeom>
        </p:spPr>
      </p:pic>
    </p:spTree>
    <p:extLst>
      <p:ext uri="{BB962C8B-B14F-4D97-AF65-F5344CB8AC3E}">
        <p14:creationId xmlns:p14="http://schemas.microsoft.com/office/powerpoint/2010/main" val="4197597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Identifiers &amp; Keywords</a:t>
            </a:r>
            <a:endParaRPr lang="en-US" b="1" dirty="0">
              <a:solidFill>
                <a:srgbClr val="C00000"/>
              </a:solidFill>
            </a:endParaRPr>
          </a:p>
        </p:txBody>
      </p:sp>
      <p:sp>
        <p:nvSpPr>
          <p:cNvPr id="3" name="Content Placeholder 2"/>
          <p:cNvSpPr>
            <a:spLocks noGrp="1"/>
          </p:cNvSpPr>
          <p:nvPr>
            <p:ph idx="1"/>
          </p:nvPr>
        </p:nvSpPr>
        <p:spPr>
          <a:xfrm>
            <a:off x="316992" y="2028614"/>
            <a:ext cx="8424672" cy="4420954"/>
          </a:xfrm>
        </p:spPr>
        <p:txBody>
          <a:bodyPr>
            <a:normAutofit lnSpcReduction="10000"/>
          </a:bodyPr>
          <a:lstStyle/>
          <a:p>
            <a:pPr>
              <a:buFont typeface="Arial" panose="020B0604020202020204" pitchFamily="34" charset="0"/>
              <a:buChar char="•"/>
            </a:pPr>
            <a:r>
              <a:rPr lang="en-US" dirty="0" smtClean="0"/>
              <a:t> </a:t>
            </a:r>
            <a:r>
              <a:rPr lang="en-US" b="1" dirty="0" smtClean="0">
                <a:solidFill>
                  <a:srgbClr val="C00000"/>
                </a:solidFill>
              </a:rPr>
              <a:t>Identifier</a:t>
            </a:r>
            <a:r>
              <a:rPr lang="en-US" dirty="0" smtClean="0"/>
              <a:t>: A name given to an entity in a program, such as a class or a method</a:t>
            </a:r>
          </a:p>
          <a:p>
            <a:pPr lvl="1">
              <a:buFont typeface="Arial" panose="020B0604020202020204" pitchFamily="34" charset="0"/>
              <a:buChar char="•"/>
            </a:pPr>
            <a:r>
              <a:rPr lang="en-US" dirty="0" smtClean="0"/>
              <a:t>Must start with a letter, an underscore character, or a dollar sign character</a:t>
            </a:r>
          </a:p>
          <a:p>
            <a:pPr lvl="1">
              <a:buFont typeface="Arial" panose="020B0604020202020204" pitchFamily="34" charset="0"/>
              <a:buChar char="•"/>
            </a:pPr>
            <a:r>
              <a:rPr lang="en-US" dirty="0" smtClean="0"/>
              <a:t>May be followed by any number of letters, underscores, dollar signs, or numerical characters</a:t>
            </a:r>
          </a:p>
          <a:p>
            <a:pPr lvl="1">
              <a:buFont typeface="Arial" panose="020B0604020202020204" pitchFamily="34" charset="0"/>
              <a:buChar char="•"/>
            </a:pPr>
            <a:r>
              <a:rPr lang="en-US" dirty="0" smtClean="0"/>
              <a:t>Case-sensitive</a:t>
            </a:r>
          </a:p>
          <a:p>
            <a:pPr>
              <a:buFont typeface="Arial" panose="020B0604020202020204" pitchFamily="34" charset="0"/>
              <a:buChar char="•"/>
            </a:pPr>
            <a:r>
              <a:rPr lang="en-US" dirty="0"/>
              <a:t> </a:t>
            </a:r>
            <a:r>
              <a:rPr lang="en-US" b="1" dirty="0" smtClean="0"/>
              <a:t>Conventions:</a:t>
            </a:r>
          </a:p>
          <a:p>
            <a:pPr lvl="1">
              <a:buFont typeface="Arial" panose="020B0604020202020204" pitchFamily="34" charset="0"/>
              <a:buChar char="•"/>
            </a:pPr>
            <a:r>
              <a:rPr lang="en-US" dirty="0" smtClean="0"/>
              <a:t>All class names begin with a capital letter</a:t>
            </a:r>
          </a:p>
          <a:p>
            <a:pPr lvl="1">
              <a:buFont typeface="Arial" panose="020B0604020202020204" pitchFamily="34" charset="0"/>
              <a:buChar char="•"/>
            </a:pPr>
            <a:r>
              <a:rPr lang="en-US" dirty="0" smtClean="0"/>
              <a:t>Method names should begin with lower-case letters</a:t>
            </a:r>
          </a:p>
          <a:p>
            <a:pPr lvl="1">
              <a:buFont typeface="Arial" panose="020B0604020202020204" pitchFamily="34" charset="0"/>
              <a:buChar char="•"/>
            </a:pPr>
            <a:r>
              <a:rPr lang="en-US" dirty="0" smtClean="0"/>
              <a:t>When joining words in names, capitalize the first letter in each word after the first word</a:t>
            </a:r>
          </a:p>
          <a:p>
            <a:pPr lvl="1">
              <a:buFont typeface="Arial" panose="020B0604020202020204" pitchFamily="34" charset="0"/>
              <a:buChar char="•"/>
            </a:pPr>
            <a:r>
              <a:rPr lang="en-US" dirty="0" smtClean="0"/>
              <a:t>Names of constants (discussed later) are in all capitals, with words separated using underscores</a:t>
            </a:r>
          </a:p>
          <a:p>
            <a:pPr>
              <a:buFont typeface="Arial" panose="020B0604020202020204" pitchFamily="34" charset="0"/>
              <a:buChar char="•"/>
            </a:pPr>
            <a:r>
              <a:rPr lang="en-US" dirty="0" smtClean="0"/>
              <a:t> Using these conventions lets users of your programs quickly identify the various code elements</a:t>
            </a:r>
          </a:p>
          <a:p>
            <a:pPr lvl="1">
              <a:buFont typeface="Arial" panose="020B0604020202020204" pitchFamily="34" charset="0"/>
              <a:buChar char="•"/>
            </a:pPr>
            <a:endParaRPr lang="en-US" dirty="0"/>
          </a:p>
          <a:p>
            <a:pPr marL="201168" lvl="1" indent="0">
              <a:buNone/>
            </a:pPr>
            <a:endParaRPr lang="en-US" dirty="0"/>
          </a:p>
        </p:txBody>
      </p:sp>
      <p:sp>
        <p:nvSpPr>
          <p:cNvPr id="4" name="TextBox 3"/>
          <p:cNvSpPr txBox="1"/>
          <p:nvPr/>
        </p:nvSpPr>
        <p:spPr>
          <a:xfrm>
            <a:off x="8522208" y="3157728"/>
            <a:ext cx="2950464" cy="1231106"/>
          </a:xfrm>
          <a:prstGeom prst="rect">
            <a:avLst/>
          </a:prstGeom>
          <a:noFill/>
          <a:ln w="38100">
            <a:solidFill>
              <a:srgbClr val="C00000"/>
            </a:solidFill>
          </a:ln>
        </p:spPr>
        <p:txBody>
          <a:bodyPr wrap="square" rtlCol="0">
            <a:spAutoFit/>
          </a:bodyPr>
          <a:lstStyle/>
          <a:p>
            <a:pPr>
              <a:spcBef>
                <a:spcPts val="1200"/>
              </a:spcBef>
            </a:pPr>
            <a:r>
              <a:rPr lang="en-US" dirty="0" err="1" smtClean="0"/>
              <a:t>ClassNameExample</a:t>
            </a:r>
            <a:endParaRPr lang="en-US" dirty="0" smtClean="0"/>
          </a:p>
          <a:p>
            <a:pPr>
              <a:spcBef>
                <a:spcPts val="1200"/>
              </a:spcBef>
            </a:pPr>
            <a:r>
              <a:rPr lang="en-US" dirty="0" err="1" smtClean="0"/>
              <a:t>methodNameExample</a:t>
            </a:r>
            <a:endParaRPr lang="en-US" dirty="0" smtClean="0"/>
          </a:p>
          <a:p>
            <a:pPr>
              <a:spcBef>
                <a:spcPts val="1200"/>
              </a:spcBef>
            </a:pPr>
            <a:r>
              <a:rPr lang="en-US" dirty="0" smtClean="0"/>
              <a:t>CONSTANT_NAME_EXAMPLE</a:t>
            </a:r>
            <a:endParaRPr lang="en-US" dirty="0"/>
          </a:p>
        </p:txBody>
      </p:sp>
    </p:spTree>
    <p:extLst>
      <p:ext uri="{BB962C8B-B14F-4D97-AF65-F5344CB8AC3E}">
        <p14:creationId xmlns:p14="http://schemas.microsoft.com/office/powerpoint/2010/main" val="21165083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Identifiers &amp; Keywords (cont.)</a:t>
            </a:r>
            <a:endParaRPr lang="en-US" b="1" dirty="0">
              <a:solidFill>
                <a:srgbClr val="C00000"/>
              </a:solidFill>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Don’t be afraid to use long identifiers – descriptive names add clarity to your programs</a:t>
            </a:r>
          </a:p>
          <a:p>
            <a:pPr>
              <a:buFont typeface="Arial" panose="020B0604020202020204" pitchFamily="34" charset="0"/>
              <a:buChar char="•"/>
            </a:pPr>
            <a:r>
              <a:rPr lang="en-US" dirty="0" smtClean="0"/>
              <a:t> There are some words that you may </a:t>
            </a:r>
            <a:r>
              <a:rPr lang="en-US" b="1" dirty="0" smtClean="0"/>
              <a:t>NOT</a:t>
            </a:r>
            <a:r>
              <a:rPr lang="en-US" dirty="0" smtClean="0"/>
              <a:t> be used as identifiers because they have already been predefined as identifiers in Java.</a:t>
            </a:r>
          </a:p>
          <a:p>
            <a:pPr>
              <a:buFont typeface="Arial" panose="020B0604020202020204" pitchFamily="34" charset="0"/>
              <a:buChar char="•"/>
            </a:pPr>
            <a:r>
              <a:rPr lang="en-US" dirty="0"/>
              <a:t> </a:t>
            </a:r>
            <a:r>
              <a:rPr lang="en-US" dirty="0" smtClean="0"/>
              <a:t>These special identifiers are referred to as </a:t>
            </a:r>
            <a:r>
              <a:rPr lang="en-US" b="1" dirty="0" smtClean="0">
                <a:solidFill>
                  <a:srgbClr val="C00000"/>
                </a:solidFill>
              </a:rPr>
              <a:t>KEYWORDS</a:t>
            </a:r>
            <a:r>
              <a:rPr lang="en-US" dirty="0" smtClean="0"/>
              <a:t>, and are reserved for particular uses.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70086343"/>
              </p:ext>
            </p:extLst>
          </p:nvPr>
        </p:nvGraphicFramePr>
        <p:xfrm>
          <a:off x="414526" y="3644054"/>
          <a:ext cx="11375140" cy="2225040"/>
        </p:xfrm>
        <a:graphic>
          <a:graphicData uri="http://schemas.openxmlformats.org/drawingml/2006/table">
            <a:tbl>
              <a:tblPr firstRow="1" bandRow="1">
                <a:tableStyleId>{5C22544A-7EE6-4342-B048-85BDC9FD1C3A}</a:tableStyleId>
              </a:tblPr>
              <a:tblGrid>
                <a:gridCol w="1137514"/>
                <a:gridCol w="1137514"/>
                <a:gridCol w="1137514"/>
                <a:gridCol w="1137514"/>
                <a:gridCol w="1137514"/>
                <a:gridCol w="1137514"/>
                <a:gridCol w="1137514"/>
                <a:gridCol w="1137514"/>
                <a:gridCol w="1137514"/>
                <a:gridCol w="1137514"/>
              </a:tblGrid>
              <a:tr h="370840">
                <a:tc gridSpan="10">
                  <a:txBody>
                    <a:bodyPr/>
                    <a:lstStyle/>
                    <a:p>
                      <a:pPr algn="ctr"/>
                      <a:r>
                        <a:rPr lang="en-US" sz="1800" dirty="0" smtClean="0"/>
                        <a:t>JAVA KEYWORDS – do NOT use as identifiers</a:t>
                      </a:r>
                      <a:endParaRPr lang="en-US" sz="18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r>
              <a:tr h="370840">
                <a:tc>
                  <a:txBody>
                    <a:bodyPr/>
                    <a:lstStyle/>
                    <a:p>
                      <a:r>
                        <a:rPr lang="en-US" sz="1400" dirty="0" smtClean="0"/>
                        <a:t>abstract</a:t>
                      </a:r>
                      <a:endParaRPr lang="en-US" sz="1400" dirty="0"/>
                    </a:p>
                  </a:txBody>
                  <a:tcPr/>
                </a:tc>
                <a:tc>
                  <a:txBody>
                    <a:bodyPr/>
                    <a:lstStyle/>
                    <a:p>
                      <a:r>
                        <a:rPr lang="en-US" sz="1400" dirty="0" smtClean="0"/>
                        <a:t>case</a:t>
                      </a:r>
                      <a:endParaRPr lang="en-US" sz="1400" dirty="0"/>
                    </a:p>
                  </a:txBody>
                  <a:tcPr/>
                </a:tc>
                <a:tc>
                  <a:txBody>
                    <a:bodyPr/>
                    <a:lstStyle/>
                    <a:p>
                      <a:r>
                        <a:rPr lang="en-US" sz="1400" dirty="0" smtClean="0"/>
                        <a:t>continue</a:t>
                      </a:r>
                      <a:endParaRPr lang="en-US" sz="1400" dirty="0"/>
                    </a:p>
                  </a:txBody>
                  <a:tcPr/>
                </a:tc>
                <a:tc>
                  <a:txBody>
                    <a:bodyPr/>
                    <a:lstStyle/>
                    <a:p>
                      <a:r>
                        <a:rPr lang="en-US" sz="1400" dirty="0" err="1" smtClean="0"/>
                        <a:t>enum</a:t>
                      </a:r>
                      <a:endParaRPr lang="en-US" sz="1400" dirty="0"/>
                    </a:p>
                  </a:txBody>
                  <a:tcPr/>
                </a:tc>
                <a:tc>
                  <a:txBody>
                    <a:bodyPr/>
                    <a:lstStyle/>
                    <a:p>
                      <a:r>
                        <a:rPr lang="en-US" sz="1400" dirty="0" smtClean="0"/>
                        <a:t>for</a:t>
                      </a:r>
                      <a:endParaRPr lang="en-US" sz="1400" dirty="0"/>
                    </a:p>
                  </a:txBody>
                  <a:tcPr/>
                </a:tc>
                <a:tc>
                  <a:txBody>
                    <a:bodyPr/>
                    <a:lstStyle/>
                    <a:p>
                      <a:r>
                        <a:rPr lang="en-US" sz="1400" dirty="0" err="1" smtClean="0"/>
                        <a:t>instanceof</a:t>
                      </a:r>
                      <a:endParaRPr lang="en-US" sz="1400" dirty="0"/>
                    </a:p>
                  </a:txBody>
                  <a:tcPr/>
                </a:tc>
                <a:tc>
                  <a:txBody>
                    <a:bodyPr/>
                    <a:lstStyle/>
                    <a:p>
                      <a:r>
                        <a:rPr lang="en-US" sz="1400" dirty="0" smtClean="0"/>
                        <a:t>new</a:t>
                      </a:r>
                      <a:endParaRPr lang="en-US" sz="1400" dirty="0"/>
                    </a:p>
                  </a:txBody>
                  <a:tcPr/>
                </a:tc>
                <a:tc>
                  <a:txBody>
                    <a:bodyPr/>
                    <a:lstStyle/>
                    <a:p>
                      <a:r>
                        <a:rPr lang="en-US" sz="1400" dirty="0" smtClean="0"/>
                        <a:t>return</a:t>
                      </a:r>
                      <a:endParaRPr lang="en-US" sz="1400" dirty="0"/>
                    </a:p>
                  </a:txBody>
                  <a:tcPr/>
                </a:tc>
                <a:tc>
                  <a:txBody>
                    <a:bodyPr/>
                    <a:lstStyle/>
                    <a:p>
                      <a:r>
                        <a:rPr lang="en-US" sz="1400" dirty="0" smtClean="0"/>
                        <a:t>switch</a:t>
                      </a:r>
                      <a:endParaRPr lang="en-US" sz="1400" dirty="0"/>
                    </a:p>
                  </a:txBody>
                  <a:tcPr/>
                </a:tc>
                <a:tc>
                  <a:txBody>
                    <a:bodyPr/>
                    <a:lstStyle/>
                    <a:p>
                      <a:r>
                        <a:rPr lang="en-US" sz="1400" dirty="0" smtClean="0"/>
                        <a:t>transient</a:t>
                      </a:r>
                      <a:endParaRPr lang="en-US" sz="1400" dirty="0"/>
                    </a:p>
                  </a:txBody>
                  <a:tcPr/>
                </a:tc>
              </a:tr>
              <a:tr h="370840">
                <a:tc>
                  <a:txBody>
                    <a:bodyPr/>
                    <a:lstStyle/>
                    <a:p>
                      <a:r>
                        <a:rPr lang="en-US" sz="1400" dirty="0" smtClean="0"/>
                        <a:t>assert</a:t>
                      </a:r>
                      <a:endParaRPr lang="en-US" sz="1400" dirty="0"/>
                    </a:p>
                  </a:txBody>
                  <a:tcPr/>
                </a:tc>
                <a:tc>
                  <a:txBody>
                    <a:bodyPr/>
                    <a:lstStyle/>
                    <a:p>
                      <a:r>
                        <a:rPr lang="en-US" sz="1400" dirty="0" smtClean="0"/>
                        <a:t>catch</a:t>
                      </a:r>
                      <a:endParaRPr lang="en-US" sz="1400" dirty="0"/>
                    </a:p>
                  </a:txBody>
                  <a:tcPr/>
                </a:tc>
                <a:tc>
                  <a:txBody>
                    <a:bodyPr/>
                    <a:lstStyle/>
                    <a:p>
                      <a:r>
                        <a:rPr lang="en-US" sz="1400" dirty="0" smtClean="0"/>
                        <a:t>default</a:t>
                      </a:r>
                      <a:endParaRPr lang="en-US" sz="1400" dirty="0"/>
                    </a:p>
                  </a:txBody>
                  <a:tcPr/>
                </a:tc>
                <a:tc>
                  <a:txBody>
                    <a:bodyPr/>
                    <a:lstStyle/>
                    <a:p>
                      <a:r>
                        <a:rPr lang="en-US" sz="1400" dirty="0" smtClean="0"/>
                        <a:t>extends</a:t>
                      </a:r>
                      <a:endParaRPr lang="en-US" sz="1400" dirty="0"/>
                    </a:p>
                  </a:txBody>
                  <a:tcPr/>
                </a:tc>
                <a:tc>
                  <a:txBody>
                    <a:bodyPr/>
                    <a:lstStyle/>
                    <a:p>
                      <a:r>
                        <a:rPr lang="en-US" sz="1400" dirty="0" err="1" smtClean="0"/>
                        <a:t>goto</a:t>
                      </a:r>
                      <a:endParaRPr lang="en-US" sz="1400" dirty="0"/>
                    </a:p>
                  </a:txBody>
                  <a:tcPr/>
                </a:tc>
                <a:tc>
                  <a:txBody>
                    <a:bodyPr/>
                    <a:lstStyle/>
                    <a:p>
                      <a:r>
                        <a:rPr lang="en-US" sz="1400" dirty="0" err="1" smtClean="0"/>
                        <a:t>int</a:t>
                      </a:r>
                      <a:endParaRPr lang="en-US" sz="1400" dirty="0"/>
                    </a:p>
                  </a:txBody>
                  <a:tcPr/>
                </a:tc>
                <a:tc>
                  <a:txBody>
                    <a:bodyPr/>
                    <a:lstStyle/>
                    <a:p>
                      <a:r>
                        <a:rPr lang="en-US" sz="1400" dirty="0" smtClean="0"/>
                        <a:t>package</a:t>
                      </a:r>
                      <a:endParaRPr lang="en-US" sz="1400" dirty="0"/>
                    </a:p>
                  </a:txBody>
                  <a:tcPr/>
                </a:tc>
                <a:tc>
                  <a:txBody>
                    <a:bodyPr/>
                    <a:lstStyle/>
                    <a:p>
                      <a:r>
                        <a:rPr lang="en-US" sz="1400" dirty="0" smtClean="0"/>
                        <a:t>short</a:t>
                      </a:r>
                      <a:endParaRPr lang="en-US" sz="1400" dirty="0"/>
                    </a:p>
                  </a:txBody>
                  <a:tcPr/>
                </a:tc>
                <a:tc>
                  <a:txBody>
                    <a:bodyPr/>
                    <a:lstStyle/>
                    <a:p>
                      <a:r>
                        <a:rPr lang="en-US" sz="1400" dirty="0" smtClean="0"/>
                        <a:t>synchronized</a:t>
                      </a:r>
                      <a:endParaRPr lang="en-US" sz="1400" dirty="0"/>
                    </a:p>
                  </a:txBody>
                  <a:tcPr/>
                </a:tc>
                <a:tc>
                  <a:txBody>
                    <a:bodyPr/>
                    <a:lstStyle/>
                    <a:p>
                      <a:r>
                        <a:rPr lang="en-US" sz="1400" dirty="0" smtClean="0"/>
                        <a:t>try</a:t>
                      </a:r>
                      <a:endParaRPr lang="en-US" sz="1400" dirty="0"/>
                    </a:p>
                  </a:txBody>
                  <a:tcPr/>
                </a:tc>
              </a:tr>
              <a:tr h="370840">
                <a:tc>
                  <a:txBody>
                    <a:bodyPr/>
                    <a:lstStyle/>
                    <a:p>
                      <a:r>
                        <a:rPr lang="en-US" sz="1400" dirty="0" err="1" smtClean="0"/>
                        <a:t>boolean</a:t>
                      </a:r>
                      <a:endParaRPr lang="en-US" sz="1400" dirty="0"/>
                    </a:p>
                  </a:txBody>
                  <a:tcPr/>
                </a:tc>
                <a:tc>
                  <a:txBody>
                    <a:bodyPr/>
                    <a:lstStyle/>
                    <a:p>
                      <a:r>
                        <a:rPr lang="en-US" sz="1400" dirty="0" smtClean="0"/>
                        <a:t>char</a:t>
                      </a:r>
                      <a:endParaRPr lang="en-US" sz="1400" dirty="0"/>
                    </a:p>
                  </a:txBody>
                  <a:tcPr/>
                </a:tc>
                <a:tc>
                  <a:txBody>
                    <a:bodyPr/>
                    <a:lstStyle/>
                    <a:p>
                      <a:r>
                        <a:rPr lang="en-US" sz="1400" dirty="0" smtClean="0"/>
                        <a:t>do</a:t>
                      </a:r>
                      <a:endParaRPr lang="en-US" sz="1400" dirty="0"/>
                    </a:p>
                  </a:txBody>
                  <a:tcPr/>
                </a:tc>
                <a:tc>
                  <a:txBody>
                    <a:bodyPr/>
                    <a:lstStyle/>
                    <a:p>
                      <a:r>
                        <a:rPr lang="en-US" sz="1400" dirty="0" smtClean="0"/>
                        <a:t>final</a:t>
                      </a:r>
                      <a:endParaRPr lang="en-US" sz="1400" dirty="0"/>
                    </a:p>
                  </a:txBody>
                  <a:tcPr/>
                </a:tc>
                <a:tc>
                  <a:txBody>
                    <a:bodyPr/>
                    <a:lstStyle/>
                    <a:p>
                      <a:r>
                        <a:rPr lang="en-US" sz="1400" dirty="0" smtClean="0"/>
                        <a:t>if</a:t>
                      </a:r>
                      <a:endParaRPr lang="en-US" sz="1400" dirty="0"/>
                    </a:p>
                  </a:txBody>
                  <a:tcPr/>
                </a:tc>
                <a:tc>
                  <a:txBody>
                    <a:bodyPr/>
                    <a:lstStyle/>
                    <a:p>
                      <a:r>
                        <a:rPr lang="en-US" sz="1400" dirty="0" smtClean="0"/>
                        <a:t>interface</a:t>
                      </a:r>
                      <a:endParaRPr lang="en-US" sz="1400" dirty="0"/>
                    </a:p>
                  </a:txBody>
                  <a:tcPr/>
                </a:tc>
                <a:tc>
                  <a:txBody>
                    <a:bodyPr/>
                    <a:lstStyle/>
                    <a:p>
                      <a:r>
                        <a:rPr lang="en-US" sz="1400" dirty="0" smtClean="0"/>
                        <a:t>private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static</a:t>
                      </a:r>
                    </a:p>
                  </a:txBody>
                  <a:tcPr/>
                </a:tc>
                <a:tc>
                  <a:txBody>
                    <a:bodyPr/>
                    <a:lstStyle/>
                    <a:p>
                      <a:r>
                        <a:rPr lang="en-US" sz="1400" dirty="0" smtClean="0"/>
                        <a:t>this</a:t>
                      </a:r>
                      <a:endParaRPr lang="en-US" sz="1400" dirty="0"/>
                    </a:p>
                  </a:txBody>
                  <a:tcPr/>
                </a:tc>
                <a:tc>
                  <a:txBody>
                    <a:bodyPr/>
                    <a:lstStyle/>
                    <a:p>
                      <a:r>
                        <a:rPr lang="en-US" sz="1400" dirty="0" smtClean="0"/>
                        <a:t>void</a:t>
                      </a:r>
                      <a:endParaRPr lang="en-US" sz="1400" dirty="0"/>
                    </a:p>
                  </a:txBody>
                  <a:tcPr/>
                </a:tc>
              </a:tr>
              <a:tr h="370840">
                <a:tc>
                  <a:txBody>
                    <a:bodyPr/>
                    <a:lstStyle/>
                    <a:p>
                      <a:r>
                        <a:rPr lang="en-US" sz="1400" dirty="0" smtClean="0"/>
                        <a:t>break</a:t>
                      </a:r>
                      <a:endParaRPr lang="en-US" sz="1400" dirty="0"/>
                    </a:p>
                  </a:txBody>
                  <a:tcPr/>
                </a:tc>
                <a:tc>
                  <a:txBody>
                    <a:bodyPr/>
                    <a:lstStyle/>
                    <a:p>
                      <a:r>
                        <a:rPr lang="en-US" sz="1400" dirty="0" smtClean="0"/>
                        <a:t>class</a:t>
                      </a:r>
                      <a:endParaRPr lang="en-US" sz="1400" dirty="0"/>
                    </a:p>
                  </a:txBody>
                  <a:tcPr/>
                </a:tc>
                <a:tc>
                  <a:txBody>
                    <a:bodyPr/>
                    <a:lstStyle/>
                    <a:p>
                      <a:r>
                        <a:rPr lang="en-US" sz="1400" dirty="0" smtClean="0"/>
                        <a:t>double</a:t>
                      </a:r>
                      <a:endParaRPr lang="en-US" sz="1400" dirty="0"/>
                    </a:p>
                  </a:txBody>
                  <a:tcPr/>
                </a:tc>
                <a:tc>
                  <a:txBody>
                    <a:bodyPr/>
                    <a:lstStyle/>
                    <a:p>
                      <a:r>
                        <a:rPr lang="en-US" sz="1400" dirty="0" smtClean="0"/>
                        <a:t>finally</a:t>
                      </a:r>
                      <a:endParaRPr lang="en-US" sz="1400" dirty="0"/>
                    </a:p>
                  </a:txBody>
                  <a:tcPr/>
                </a:tc>
                <a:tc>
                  <a:txBody>
                    <a:bodyPr/>
                    <a:lstStyle/>
                    <a:p>
                      <a:r>
                        <a:rPr lang="en-US" sz="1400" dirty="0" smtClean="0"/>
                        <a:t>implements</a:t>
                      </a:r>
                      <a:endParaRPr lang="en-US" sz="1400" dirty="0"/>
                    </a:p>
                  </a:txBody>
                  <a:tcPr/>
                </a:tc>
                <a:tc>
                  <a:txBody>
                    <a:bodyPr/>
                    <a:lstStyle/>
                    <a:p>
                      <a:r>
                        <a:rPr lang="en-US" sz="1400" dirty="0" smtClean="0"/>
                        <a:t>long</a:t>
                      </a:r>
                      <a:endParaRPr lang="en-US" sz="1400" dirty="0"/>
                    </a:p>
                  </a:txBody>
                  <a:tcPr/>
                </a:tc>
                <a:tc>
                  <a:txBody>
                    <a:bodyPr/>
                    <a:lstStyle/>
                    <a:p>
                      <a:r>
                        <a:rPr lang="en-US" sz="1400" dirty="0" smtClean="0"/>
                        <a:t>protected</a:t>
                      </a:r>
                      <a:endParaRPr lang="en-US" sz="1400" dirty="0"/>
                    </a:p>
                  </a:txBody>
                  <a:tcPr/>
                </a:tc>
                <a:tc>
                  <a:txBody>
                    <a:bodyPr/>
                    <a:lstStyle/>
                    <a:p>
                      <a:r>
                        <a:rPr lang="en-US" sz="1400" dirty="0" err="1" smtClean="0"/>
                        <a:t>strictfp</a:t>
                      </a:r>
                      <a:endParaRPr lang="en-US" sz="1400" dirty="0"/>
                    </a:p>
                  </a:txBody>
                  <a:tcPr/>
                </a:tc>
                <a:tc>
                  <a:txBody>
                    <a:bodyPr/>
                    <a:lstStyle/>
                    <a:p>
                      <a:r>
                        <a:rPr lang="en-US" sz="1400" dirty="0" smtClean="0"/>
                        <a:t>throw</a:t>
                      </a:r>
                      <a:endParaRPr lang="en-US" sz="1400" dirty="0"/>
                    </a:p>
                  </a:txBody>
                  <a:tcPr/>
                </a:tc>
                <a:tc>
                  <a:txBody>
                    <a:bodyPr/>
                    <a:lstStyle/>
                    <a:p>
                      <a:r>
                        <a:rPr lang="en-US" sz="1400" dirty="0" smtClean="0"/>
                        <a:t>volatile</a:t>
                      </a:r>
                      <a:endParaRPr lang="en-US" sz="1400" dirty="0"/>
                    </a:p>
                  </a:txBody>
                  <a:tcPr/>
                </a:tc>
              </a:tr>
              <a:tr h="370840">
                <a:tc>
                  <a:txBody>
                    <a:bodyPr/>
                    <a:lstStyle/>
                    <a:p>
                      <a:r>
                        <a:rPr lang="en-US" sz="1400" dirty="0" smtClean="0"/>
                        <a:t>byte</a:t>
                      </a:r>
                      <a:endParaRPr lang="en-US" sz="1400" dirty="0"/>
                    </a:p>
                  </a:txBody>
                  <a:tcPr/>
                </a:tc>
                <a:tc>
                  <a:txBody>
                    <a:bodyPr/>
                    <a:lstStyle/>
                    <a:p>
                      <a:r>
                        <a:rPr lang="en-US" sz="1400" dirty="0" err="1" smtClean="0"/>
                        <a:t>const</a:t>
                      </a:r>
                      <a:endParaRPr lang="en-US" sz="1400" dirty="0"/>
                    </a:p>
                  </a:txBody>
                  <a:tcPr/>
                </a:tc>
                <a:tc>
                  <a:txBody>
                    <a:bodyPr/>
                    <a:lstStyle/>
                    <a:p>
                      <a:r>
                        <a:rPr lang="en-US" sz="1400" dirty="0" smtClean="0"/>
                        <a:t>else</a:t>
                      </a:r>
                      <a:endParaRPr lang="en-US" sz="1400" dirty="0"/>
                    </a:p>
                  </a:txBody>
                  <a:tcPr/>
                </a:tc>
                <a:tc>
                  <a:txBody>
                    <a:bodyPr/>
                    <a:lstStyle/>
                    <a:p>
                      <a:r>
                        <a:rPr lang="en-US" sz="1400" dirty="0" smtClean="0"/>
                        <a:t>float</a:t>
                      </a:r>
                      <a:endParaRPr lang="en-US" sz="1400" dirty="0"/>
                    </a:p>
                  </a:txBody>
                  <a:tcPr/>
                </a:tc>
                <a:tc>
                  <a:txBody>
                    <a:bodyPr/>
                    <a:lstStyle/>
                    <a:p>
                      <a:r>
                        <a:rPr lang="en-US" sz="1400" dirty="0" smtClean="0"/>
                        <a:t>import</a:t>
                      </a:r>
                      <a:endParaRPr lang="en-US" sz="1400" dirty="0"/>
                    </a:p>
                  </a:txBody>
                  <a:tcPr/>
                </a:tc>
                <a:tc>
                  <a:txBody>
                    <a:bodyPr/>
                    <a:lstStyle/>
                    <a:p>
                      <a:r>
                        <a:rPr lang="en-US" sz="1400" dirty="0" smtClean="0"/>
                        <a:t>native</a:t>
                      </a:r>
                      <a:endParaRPr lang="en-US" sz="1400" dirty="0"/>
                    </a:p>
                  </a:txBody>
                  <a:tcPr/>
                </a:tc>
                <a:tc>
                  <a:txBody>
                    <a:bodyPr/>
                    <a:lstStyle/>
                    <a:p>
                      <a:r>
                        <a:rPr lang="en-US" sz="1400" dirty="0" smtClean="0"/>
                        <a:t>public</a:t>
                      </a:r>
                      <a:endParaRPr lang="en-US" sz="1400" dirty="0"/>
                    </a:p>
                  </a:txBody>
                  <a:tcPr/>
                </a:tc>
                <a:tc>
                  <a:txBody>
                    <a:bodyPr/>
                    <a:lstStyle/>
                    <a:p>
                      <a:r>
                        <a:rPr lang="en-US" sz="1400" dirty="0" smtClean="0"/>
                        <a:t>super</a:t>
                      </a:r>
                      <a:endParaRPr lang="en-US" sz="1400" dirty="0"/>
                    </a:p>
                  </a:txBody>
                  <a:tcPr/>
                </a:tc>
                <a:tc>
                  <a:txBody>
                    <a:bodyPr/>
                    <a:lstStyle/>
                    <a:p>
                      <a:r>
                        <a:rPr lang="en-US" sz="1400" dirty="0" smtClean="0"/>
                        <a:t>throws</a:t>
                      </a:r>
                      <a:endParaRPr lang="en-US" sz="1400" dirty="0"/>
                    </a:p>
                  </a:txBody>
                  <a:tcPr/>
                </a:tc>
                <a:tc>
                  <a:txBody>
                    <a:bodyPr/>
                    <a:lstStyle/>
                    <a:p>
                      <a:r>
                        <a:rPr lang="en-US" sz="1400" dirty="0" smtClean="0"/>
                        <a:t>while</a:t>
                      </a:r>
                      <a:endParaRPr lang="en-US" sz="1400" dirty="0"/>
                    </a:p>
                  </a:txBody>
                  <a:tcPr/>
                </a:tc>
              </a:tr>
            </a:tbl>
          </a:graphicData>
        </a:graphic>
      </p:graphicFrame>
    </p:spTree>
    <p:extLst>
      <p:ext uri="{BB962C8B-B14F-4D97-AF65-F5344CB8AC3E}">
        <p14:creationId xmlns:p14="http://schemas.microsoft.com/office/powerpoint/2010/main" val="3960935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Comments &amp; Readability</a:t>
            </a:r>
            <a:endParaRPr lang="en-US" b="1" dirty="0">
              <a:solidFill>
                <a:srgbClr val="C00000"/>
              </a:solidFill>
            </a:endParaRPr>
          </a:p>
        </p:txBody>
      </p:sp>
      <p:sp>
        <p:nvSpPr>
          <p:cNvPr id="3" name="Content Placeholder 2"/>
          <p:cNvSpPr>
            <a:spLocks noGrp="1"/>
          </p:cNvSpPr>
          <p:nvPr>
            <p:ph idx="1"/>
          </p:nvPr>
        </p:nvSpPr>
        <p:spPr>
          <a:xfrm>
            <a:off x="1097280" y="1918886"/>
            <a:ext cx="10058400" cy="4323418"/>
          </a:xfrm>
        </p:spPr>
        <p:txBody>
          <a:bodyPr/>
          <a:lstStyle/>
          <a:p>
            <a:pPr>
              <a:buFont typeface="Arial" panose="020B0604020202020204" pitchFamily="34" charset="0"/>
              <a:buChar char="•"/>
            </a:pPr>
            <a:r>
              <a:rPr lang="en-US" dirty="0" smtClean="0"/>
              <a:t> Java is a free-format language – extra spaces and blank lines are not required in your programs</a:t>
            </a:r>
          </a:p>
          <a:p>
            <a:pPr>
              <a:buFont typeface="Arial" panose="020B0604020202020204" pitchFamily="34" charset="0"/>
              <a:buChar char="•"/>
            </a:pPr>
            <a:r>
              <a:rPr lang="en-US" dirty="0"/>
              <a:t> </a:t>
            </a:r>
            <a:r>
              <a:rPr lang="en-US" dirty="0" smtClean="0"/>
              <a:t>However, you should FORMAT your programs to be easily read by humans</a:t>
            </a:r>
          </a:p>
          <a:p>
            <a:pPr>
              <a:buFont typeface="Arial" panose="020B0604020202020204" pitchFamily="34" charset="0"/>
              <a:buChar char="•"/>
            </a:pPr>
            <a:r>
              <a:rPr lang="en-US" dirty="0"/>
              <a:t> </a:t>
            </a:r>
            <a:r>
              <a:rPr lang="en-US" b="1" dirty="0" smtClean="0"/>
              <a:t>Guidelines for creating readable programs</a:t>
            </a:r>
            <a:r>
              <a:rPr lang="en-US" dirty="0" smtClean="0"/>
              <a:t>:</a:t>
            </a:r>
          </a:p>
          <a:p>
            <a:pPr lvl="1">
              <a:buFont typeface="Arial" panose="020B0604020202020204" pitchFamily="34" charset="0"/>
              <a:buChar char="•"/>
            </a:pPr>
            <a:r>
              <a:rPr lang="en-US" dirty="0" smtClean="0"/>
              <a:t>Put class and method headers on lines by themselves</a:t>
            </a:r>
          </a:p>
          <a:p>
            <a:pPr lvl="1">
              <a:buFont typeface="Arial" panose="020B0604020202020204" pitchFamily="34" charset="0"/>
              <a:buChar char="•"/>
            </a:pPr>
            <a:r>
              <a:rPr lang="en-US" dirty="0" smtClean="0"/>
              <a:t>Do not put more than one statement on each line</a:t>
            </a:r>
          </a:p>
          <a:p>
            <a:pPr lvl="1">
              <a:buFont typeface="Arial" panose="020B0604020202020204" pitchFamily="34" charset="0"/>
              <a:buChar char="•"/>
            </a:pPr>
            <a:r>
              <a:rPr lang="en-US" dirty="0" smtClean="0"/>
              <a:t>Indent your programs appropriately:</a:t>
            </a:r>
          </a:p>
          <a:p>
            <a:pPr lvl="2">
              <a:buFont typeface="Arial" panose="020B0604020202020204" pitchFamily="34" charset="0"/>
              <a:buChar char="•"/>
            </a:pPr>
            <a:r>
              <a:rPr lang="en-US" sz="1600" dirty="0" smtClean="0"/>
              <a:t>Indent lines inside an opening brace</a:t>
            </a:r>
          </a:p>
          <a:p>
            <a:pPr lvl="2">
              <a:buFont typeface="Arial" panose="020B0604020202020204" pitchFamily="34" charset="0"/>
              <a:buChar char="•"/>
            </a:pPr>
            <a:r>
              <a:rPr lang="en-US" sz="1600" dirty="0" smtClean="0"/>
              <a:t>Return to the previous indentation level after a closing brace</a:t>
            </a:r>
          </a:p>
          <a:p>
            <a:pPr lvl="2">
              <a:buFont typeface="Arial" panose="020B0604020202020204" pitchFamily="34" charset="0"/>
              <a:buChar char="•"/>
            </a:pPr>
            <a:r>
              <a:rPr lang="en-US" sz="1600" dirty="0" smtClean="0"/>
              <a:t>Indent statements within braces consistently</a:t>
            </a:r>
          </a:p>
          <a:p>
            <a:pPr lvl="1">
              <a:buFont typeface="Arial" panose="020B0604020202020204" pitchFamily="34" charset="0"/>
              <a:buChar char="•"/>
            </a:pPr>
            <a:r>
              <a:rPr lang="en-US" dirty="0" smtClean="0"/>
              <a:t>Use blank lines to separate different parts of your programs (e.g. methods)</a:t>
            </a:r>
          </a:p>
          <a:p>
            <a:pPr lvl="1">
              <a:buFont typeface="Arial" panose="020B0604020202020204" pitchFamily="34" charset="0"/>
              <a:buChar char="•"/>
            </a:pPr>
            <a:r>
              <a:rPr lang="en-US" dirty="0" smtClean="0"/>
              <a:t>Use comments to explain parts of your programs</a:t>
            </a:r>
          </a:p>
          <a:p>
            <a:pPr lvl="2">
              <a:buFont typeface="Arial" panose="020B0604020202020204" pitchFamily="34" charset="0"/>
              <a:buChar char="•"/>
            </a:pPr>
            <a:r>
              <a:rPr lang="en-US" sz="1600" dirty="0" smtClean="0"/>
              <a:t>Comments consist of text meant only for human readers of programs – ignored by the compiler</a:t>
            </a:r>
            <a:endParaRPr lang="en-US" sz="1600" dirty="0"/>
          </a:p>
        </p:txBody>
      </p:sp>
    </p:spTree>
    <p:extLst>
      <p:ext uri="{BB962C8B-B14F-4D97-AF65-F5344CB8AC3E}">
        <p14:creationId xmlns:p14="http://schemas.microsoft.com/office/powerpoint/2010/main" val="1427907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More on Comments</a:t>
            </a:r>
            <a:endParaRPr lang="en-US" b="1" dirty="0">
              <a:solidFill>
                <a:srgbClr val="C00000"/>
              </a:solidFill>
            </a:endParaRPr>
          </a:p>
        </p:txBody>
      </p:sp>
      <p:sp>
        <p:nvSpPr>
          <p:cNvPr id="3" name="Content Placeholder 2"/>
          <p:cNvSpPr>
            <a:spLocks noGrp="1"/>
          </p:cNvSpPr>
          <p:nvPr>
            <p:ph idx="1"/>
          </p:nvPr>
        </p:nvSpPr>
        <p:spPr>
          <a:xfrm>
            <a:off x="1097280" y="2097024"/>
            <a:ext cx="10058400" cy="4145280"/>
          </a:xfrm>
        </p:spPr>
        <p:txBody>
          <a:bodyPr>
            <a:normAutofit/>
          </a:bodyPr>
          <a:lstStyle/>
          <a:p>
            <a:pPr>
              <a:buFont typeface="Arial" panose="020B0604020202020204" pitchFamily="34" charset="0"/>
              <a:buChar char="•"/>
            </a:pPr>
            <a:r>
              <a:rPr lang="en-US" dirty="0" smtClean="0"/>
              <a:t> There are two forms of comments in Java: single-line comments and multi-line comments</a:t>
            </a:r>
          </a:p>
          <a:p>
            <a:pPr>
              <a:buFont typeface="Arial" panose="020B0604020202020204" pitchFamily="34" charset="0"/>
              <a:buChar char="•"/>
            </a:pPr>
            <a:r>
              <a:rPr lang="en-US" dirty="0"/>
              <a:t> </a:t>
            </a:r>
            <a:r>
              <a:rPr lang="en-US" b="1" dirty="0" smtClean="0">
                <a:solidFill>
                  <a:srgbClr val="C00000"/>
                </a:solidFill>
              </a:rPr>
              <a:t>Single-line comments</a:t>
            </a:r>
            <a:endParaRPr lang="en-US" dirty="0" smtClean="0"/>
          </a:p>
          <a:p>
            <a:pPr lvl="1">
              <a:buFont typeface="Arial" panose="020B0604020202020204" pitchFamily="34" charset="0"/>
              <a:buChar char="•"/>
            </a:pPr>
            <a:r>
              <a:rPr lang="en-US" dirty="0" smtClean="0"/>
              <a:t>Preceded by two forward slash characters </a:t>
            </a:r>
            <a:r>
              <a:rPr lang="en-US" b="1" dirty="0" smtClean="0"/>
              <a:t>//</a:t>
            </a:r>
          </a:p>
          <a:p>
            <a:pPr lvl="1">
              <a:buFont typeface="Arial" panose="020B0604020202020204" pitchFamily="34" charset="0"/>
              <a:buChar char="•"/>
            </a:pPr>
            <a:r>
              <a:rPr lang="en-US" dirty="0" smtClean="0"/>
              <a:t>// this is an example of how to include a single line comment</a:t>
            </a:r>
          </a:p>
          <a:p>
            <a:pPr>
              <a:buFont typeface="Arial" panose="020B0604020202020204" pitchFamily="34" charset="0"/>
              <a:buChar char="•"/>
            </a:pPr>
            <a:r>
              <a:rPr lang="en-US" b="1" dirty="0" smtClean="0">
                <a:solidFill>
                  <a:srgbClr val="C00000"/>
                </a:solidFill>
              </a:rPr>
              <a:t>Multi line comments </a:t>
            </a:r>
            <a:r>
              <a:rPr lang="en-US" dirty="0" smtClean="0"/>
              <a:t>(also referred to as  </a:t>
            </a:r>
            <a:r>
              <a:rPr lang="en-US" b="1" dirty="0" smtClean="0">
                <a:solidFill>
                  <a:srgbClr val="C00000"/>
                </a:solidFill>
              </a:rPr>
              <a:t>block comments</a:t>
            </a:r>
            <a:r>
              <a:rPr lang="en-US" dirty="0" smtClean="0"/>
              <a:t>)</a:t>
            </a:r>
          </a:p>
          <a:p>
            <a:pPr lvl="1">
              <a:buFont typeface="Arial" panose="020B0604020202020204" pitchFamily="34" charset="0"/>
              <a:buChar char="•"/>
            </a:pPr>
            <a:r>
              <a:rPr lang="en-US" dirty="0" smtClean="0"/>
              <a:t>Contained within the following symbols </a:t>
            </a:r>
            <a:r>
              <a:rPr lang="en-US" b="1" dirty="0" smtClean="0"/>
              <a:t>/*</a:t>
            </a:r>
            <a:r>
              <a:rPr lang="en-US" dirty="0" smtClean="0"/>
              <a:t> &lt;text&gt; </a:t>
            </a:r>
            <a:r>
              <a:rPr lang="en-US" b="1" dirty="0" smtClean="0"/>
              <a:t>*/</a:t>
            </a:r>
            <a:endParaRPr lang="en-US" b="1" dirty="0"/>
          </a:p>
          <a:p>
            <a:pPr lvl="1">
              <a:buFont typeface="Arial" panose="020B0604020202020204" pitchFamily="34" charset="0"/>
              <a:buChar char="•"/>
            </a:pPr>
            <a:r>
              <a:rPr lang="en-US" dirty="0" smtClean="0"/>
              <a:t>/* this is an example</a:t>
            </a:r>
          </a:p>
          <a:p>
            <a:pPr marL="201168" lvl="1" indent="0">
              <a:buNone/>
            </a:pPr>
            <a:r>
              <a:rPr lang="en-US" dirty="0" smtClean="0"/>
              <a:t>        of how to include</a:t>
            </a:r>
          </a:p>
          <a:p>
            <a:pPr marL="201168" lvl="1" indent="0">
              <a:buNone/>
            </a:pPr>
            <a:r>
              <a:rPr lang="en-US" dirty="0"/>
              <a:t> </a:t>
            </a:r>
            <a:r>
              <a:rPr lang="en-US" dirty="0" smtClean="0"/>
              <a:t>        a multi-line or block comment */</a:t>
            </a:r>
          </a:p>
          <a:p>
            <a:pPr>
              <a:buFont typeface="Arial" panose="020B0604020202020204" pitchFamily="34" charset="0"/>
              <a:buChar char="•"/>
            </a:pPr>
            <a:r>
              <a:rPr lang="en-US" dirty="0"/>
              <a:t> </a:t>
            </a:r>
            <a:r>
              <a:rPr lang="en-US" dirty="0" smtClean="0"/>
              <a:t>An additional style of commenting, </a:t>
            </a:r>
            <a:r>
              <a:rPr lang="en-US" b="1" dirty="0" smtClean="0"/>
              <a:t>Javadoc comments</a:t>
            </a:r>
            <a:r>
              <a:rPr lang="en-US" dirty="0" smtClean="0"/>
              <a:t>, creates program documentation</a:t>
            </a:r>
          </a:p>
          <a:p>
            <a:pPr lvl="1">
              <a:buFont typeface="Arial" panose="020B0604020202020204" pitchFamily="34" charset="0"/>
              <a:buChar char="•"/>
            </a:pPr>
            <a:r>
              <a:rPr lang="en-US" dirty="0" smtClean="0"/>
              <a:t>This is described in Appendix B of the textbook</a:t>
            </a:r>
            <a:endParaRPr lang="en-US" dirty="0"/>
          </a:p>
        </p:txBody>
      </p:sp>
    </p:spTree>
    <p:extLst>
      <p:ext uri="{BB962C8B-B14F-4D97-AF65-F5344CB8AC3E}">
        <p14:creationId xmlns:p14="http://schemas.microsoft.com/office/powerpoint/2010/main" val="3424869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COMPUTER SCIENCE: </a:t>
            </a:r>
            <a:r>
              <a:rPr lang="en-US" sz="4000" b="1" dirty="0" smtClean="0">
                <a:solidFill>
                  <a:srgbClr val="C00000"/>
                </a:solidFill>
              </a:rPr>
              <a:t>Concept Map</a:t>
            </a:r>
            <a:endParaRPr lang="en-US" sz="4000" b="1" dirty="0">
              <a:solidFill>
                <a:srgbClr val="C00000"/>
              </a:solidFill>
            </a:endParaRPr>
          </a:p>
        </p:txBody>
      </p:sp>
      <p:sp>
        <p:nvSpPr>
          <p:cNvPr id="5" name="TextBox 4"/>
          <p:cNvSpPr txBox="1"/>
          <p:nvPr/>
        </p:nvSpPr>
        <p:spPr>
          <a:xfrm>
            <a:off x="2918599" y="1938528"/>
            <a:ext cx="2069093" cy="646331"/>
          </a:xfrm>
          <a:prstGeom prst="rect">
            <a:avLst/>
          </a:prstGeom>
          <a:noFill/>
          <a:ln w="19050">
            <a:solidFill>
              <a:schemeClr val="tx1"/>
            </a:solidFill>
          </a:ln>
        </p:spPr>
        <p:txBody>
          <a:bodyPr wrap="square" rtlCol="0">
            <a:spAutoFit/>
          </a:bodyPr>
          <a:lstStyle/>
          <a:p>
            <a:pPr algn="ctr"/>
            <a:r>
              <a:rPr lang="en-US" b="1" dirty="0" smtClean="0">
                <a:solidFill>
                  <a:srgbClr val="C00000"/>
                </a:solidFill>
              </a:rPr>
              <a:t>COMPUTER SCIENCE</a:t>
            </a:r>
            <a:endParaRPr lang="en-US" b="1" dirty="0">
              <a:solidFill>
                <a:srgbClr val="C00000"/>
              </a:solidFill>
            </a:endParaRPr>
          </a:p>
        </p:txBody>
      </p:sp>
      <p:sp>
        <p:nvSpPr>
          <p:cNvPr id="6" name="TextBox 5"/>
          <p:cNvSpPr txBox="1"/>
          <p:nvPr/>
        </p:nvSpPr>
        <p:spPr>
          <a:xfrm>
            <a:off x="692386" y="3326297"/>
            <a:ext cx="1409538" cy="341536"/>
          </a:xfrm>
          <a:prstGeom prst="rect">
            <a:avLst/>
          </a:prstGeom>
          <a:noFill/>
          <a:ln w="19050">
            <a:solidFill>
              <a:schemeClr val="tx1"/>
            </a:solidFill>
          </a:ln>
        </p:spPr>
        <p:txBody>
          <a:bodyPr wrap="square" rtlCol="0">
            <a:spAutoFit/>
          </a:bodyPr>
          <a:lstStyle/>
          <a:p>
            <a:pPr algn="ctr"/>
            <a:r>
              <a:rPr lang="en-US" dirty="0" smtClean="0"/>
              <a:t>Hardware</a:t>
            </a:r>
            <a:endParaRPr lang="en-US" dirty="0"/>
          </a:p>
        </p:txBody>
      </p:sp>
      <p:sp>
        <p:nvSpPr>
          <p:cNvPr id="7" name="TextBox 6"/>
          <p:cNvSpPr txBox="1"/>
          <p:nvPr/>
        </p:nvSpPr>
        <p:spPr>
          <a:xfrm>
            <a:off x="6424307" y="2821049"/>
            <a:ext cx="1227612" cy="341536"/>
          </a:xfrm>
          <a:prstGeom prst="rect">
            <a:avLst/>
          </a:prstGeom>
          <a:noFill/>
          <a:ln w="19050">
            <a:solidFill>
              <a:schemeClr val="tx1"/>
            </a:solidFill>
          </a:ln>
        </p:spPr>
        <p:txBody>
          <a:bodyPr wrap="square" rtlCol="0">
            <a:spAutoFit/>
          </a:bodyPr>
          <a:lstStyle/>
          <a:p>
            <a:pPr algn="ctr"/>
            <a:r>
              <a:rPr lang="en-US" dirty="0" smtClean="0"/>
              <a:t>Software</a:t>
            </a:r>
            <a:endParaRPr lang="en-US" dirty="0"/>
          </a:p>
        </p:txBody>
      </p:sp>
      <p:sp>
        <p:nvSpPr>
          <p:cNvPr id="8" name="TextBox 7"/>
          <p:cNvSpPr txBox="1"/>
          <p:nvPr/>
        </p:nvSpPr>
        <p:spPr>
          <a:xfrm>
            <a:off x="4492647" y="3852365"/>
            <a:ext cx="1202568" cy="341536"/>
          </a:xfrm>
          <a:prstGeom prst="rect">
            <a:avLst/>
          </a:prstGeom>
          <a:noFill/>
          <a:ln w="19050">
            <a:solidFill>
              <a:schemeClr val="tx1"/>
            </a:solidFill>
          </a:ln>
        </p:spPr>
        <p:txBody>
          <a:bodyPr wrap="square" rtlCol="0">
            <a:spAutoFit/>
          </a:bodyPr>
          <a:lstStyle/>
          <a:p>
            <a:pPr algn="ctr"/>
            <a:r>
              <a:rPr lang="en-US" dirty="0" smtClean="0"/>
              <a:t>Programs</a:t>
            </a:r>
            <a:endParaRPr lang="en-US" dirty="0"/>
          </a:p>
        </p:txBody>
      </p:sp>
      <p:sp>
        <p:nvSpPr>
          <p:cNvPr id="9" name="TextBox 8"/>
          <p:cNvSpPr txBox="1"/>
          <p:nvPr/>
        </p:nvSpPr>
        <p:spPr>
          <a:xfrm>
            <a:off x="1612413" y="4461645"/>
            <a:ext cx="1256645" cy="341536"/>
          </a:xfrm>
          <a:prstGeom prst="rect">
            <a:avLst/>
          </a:prstGeom>
          <a:noFill/>
          <a:ln w="19050">
            <a:solidFill>
              <a:schemeClr val="tx1"/>
            </a:solidFill>
          </a:ln>
        </p:spPr>
        <p:txBody>
          <a:bodyPr wrap="square" rtlCol="0">
            <a:spAutoFit/>
          </a:bodyPr>
          <a:lstStyle/>
          <a:p>
            <a:pPr algn="ctr"/>
            <a:r>
              <a:rPr lang="en-US" dirty="0" smtClean="0"/>
              <a:t>Algorithms</a:t>
            </a:r>
            <a:endParaRPr lang="en-US" dirty="0"/>
          </a:p>
        </p:txBody>
      </p:sp>
      <p:sp>
        <p:nvSpPr>
          <p:cNvPr id="10" name="TextBox 9"/>
          <p:cNvSpPr txBox="1"/>
          <p:nvPr/>
        </p:nvSpPr>
        <p:spPr>
          <a:xfrm>
            <a:off x="8492764" y="3834699"/>
            <a:ext cx="788889" cy="341535"/>
          </a:xfrm>
          <a:prstGeom prst="rect">
            <a:avLst/>
          </a:prstGeom>
          <a:noFill/>
          <a:ln w="19050">
            <a:solidFill>
              <a:schemeClr val="tx1"/>
            </a:solidFill>
          </a:ln>
        </p:spPr>
        <p:txBody>
          <a:bodyPr wrap="square" rtlCol="0">
            <a:spAutoFit/>
          </a:bodyPr>
          <a:lstStyle/>
          <a:p>
            <a:pPr algn="ctr"/>
            <a:r>
              <a:rPr lang="en-US" dirty="0" smtClean="0"/>
              <a:t>Data</a:t>
            </a:r>
            <a:endParaRPr lang="en-US" dirty="0"/>
          </a:p>
        </p:txBody>
      </p:sp>
      <p:sp>
        <p:nvSpPr>
          <p:cNvPr id="11" name="TextBox 10"/>
          <p:cNvSpPr txBox="1"/>
          <p:nvPr/>
        </p:nvSpPr>
        <p:spPr>
          <a:xfrm>
            <a:off x="2778069" y="5386400"/>
            <a:ext cx="1194148" cy="341536"/>
          </a:xfrm>
          <a:prstGeom prst="rect">
            <a:avLst/>
          </a:prstGeom>
          <a:noFill/>
          <a:ln w="19050">
            <a:solidFill>
              <a:schemeClr val="tx1"/>
            </a:solidFill>
          </a:ln>
        </p:spPr>
        <p:txBody>
          <a:bodyPr wrap="square" rtlCol="0">
            <a:spAutoFit/>
          </a:bodyPr>
          <a:lstStyle/>
          <a:p>
            <a:pPr algn="ctr"/>
            <a:r>
              <a:rPr lang="en-US" dirty="0" smtClean="0"/>
              <a:t>Problems</a:t>
            </a:r>
            <a:endParaRPr lang="en-US" dirty="0"/>
          </a:p>
        </p:txBody>
      </p:sp>
      <p:sp>
        <p:nvSpPr>
          <p:cNvPr id="12" name="TextBox 11"/>
          <p:cNvSpPr txBox="1"/>
          <p:nvPr/>
        </p:nvSpPr>
        <p:spPr>
          <a:xfrm>
            <a:off x="7537681" y="4695443"/>
            <a:ext cx="1426314" cy="597688"/>
          </a:xfrm>
          <a:prstGeom prst="rect">
            <a:avLst/>
          </a:prstGeom>
          <a:noFill/>
          <a:ln w="19050">
            <a:solidFill>
              <a:schemeClr val="tx1"/>
            </a:solidFill>
          </a:ln>
        </p:spPr>
        <p:txBody>
          <a:bodyPr wrap="square" rtlCol="0">
            <a:spAutoFit/>
          </a:bodyPr>
          <a:lstStyle/>
          <a:p>
            <a:pPr algn="ctr"/>
            <a:r>
              <a:rPr lang="en-US" dirty="0" smtClean="0"/>
              <a:t>Useful</a:t>
            </a:r>
          </a:p>
          <a:p>
            <a:pPr algn="ctr"/>
            <a:r>
              <a:rPr lang="en-US" dirty="0" smtClean="0"/>
              <a:t>Information</a:t>
            </a:r>
            <a:endParaRPr lang="en-US" dirty="0"/>
          </a:p>
        </p:txBody>
      </p:sp>
      <p:sp>
        <p:nvSpPr>
          <p:cNvPr id="13" name="TextBox 12"/>
          <p:cNvSpPr txBox="1"/>
          <p:nvPr/>
        </p:nvSpPr>
        <p:spPr>
          <a:xfrm>
            <a:off x="5322030" y="5645876"/>
            <a:ext cx="992587" cy="369332"/>
          </a:xfrm>
          <a:prstGeom prst="rect">
            <a:avLst/>
          </a:prstGeom>
          <a:noFill/>
          <a:ln w="19050">
            <a:solidFill>
              <a:schemeClr val="tx1"/>
            </a:solidFill>
          </a:ln>
        </p:spPr>
        <p:txBody>
          <a:bodyPr wrap="square" rtlCol="0">
            <a:spAutoFit/>
          </a:bodyPr>
          <a:lstStyle/>
          <a:p>
            <a:pPr algn="ctr"/>
            <a:r>
              <a:rPr lang="en-US" dirty="0" smtClean="0"/>
              <a:t>Results</a:t>
            </a:r>
            <a:endParaRPr lang="en-US" dirty="0"/>
          </a:p>
        </p:txBody>
      </p:sp>
      <p:sp>
        <p:nvSpPr>
          <p:cNvPr id="14" name="TextBox 13"/>
          <p:cNvSpPr txBox="1"/>
          <p:nvPr/>
        </p:nvSpPr>
        <p:spPr>
          <a:xfrm>
            <a:off x="8804749" y="3155464"/>
            <a:ext cx="1723535" cy="341536"/>
          </a:xfrm>
          <a:prstGeom prst="rect">
            <a:avLst/>
          </a:prstGeom>
          <a:noFill/>
          <a:ln w="19050">
            <a:solidFill>
              <a:schemeClr val="tx1"/>
            </a:solidFill>
          </a:ln>
        </p:spPr>
        <p:txBody>
          <a:bodyPr wrap="square" rtlCol="0">
            <a:spAutoFit/>
          </a:bodyPr>
          <a:lstStyle/>
          <a:p>
            <a:pPr algn="ctr"/>
            <a:r>
              <a:rPr lang="en-US" dirty="0" smtClean="0"/>
              <a:t>Programming</a:t>
            </a:r>
            <a:endParaRPr lang="en-US" dirty="0"/>
          </a:p>
        </p:txBody>
      </p:sp>
      <p:cxnSp>
        <p:nvCxnSpPr>
          <p:cNvPr id="15" name="Straight Arrow Connector 14"/>
          <p:cNvCxnSpPr>
            <a:stCxn id="5" idx="2"/>
            <a:endCxn id="6" idx="0"/>
          </p:cNvCxnSpPr>
          <p:nvPr/>
        </p:nvCxnSpPr>
        <p:spPr>
          <a:xfrm flipH="1">
            <a:off x="1397155" y="2584859"/>
            <a:ext cx="2555991" cy="741438"/>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a:endCxn id="7" idx="0"/>
          </p:cNvCxnSpPr>
          <p:nvPr/>
        </p:nvCxnSpPr>
        <p:spPr>
          <a:xfrm>
            <a:off x="3953146" y="2584859"/>
            <a:ext cx="3084967" cy="236190"/>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4" idx="1"/>
            <a:endCxn id="7" idx="3"/>
          </p:cNvCxnSpPr>
          <p:nvPr/>
        </p:nvCxnSpPr>
        <p:spPr>
          <a:xfrm flipH="1" flipV="1">
            <a:off x="7651919" y="2991817"/>
            <a:ext cx="1152830" cy="334415"/>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2"/>
            <a:endCxn id="9" idx="0"/>
          </p:cNvCxnSpPr>
          <p:nvPr/>
        </p:nvCxnSpPr>
        <p:spPr>
          <a:xfrm flipH="1">
            <a:off x="2240736" y="2584859"/>
            <a:ext cx="1712410" cy="1876786"/>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1"/>
            <a:endCxn id="8" idx="3"/>
          </p:cNvCxnSpPr>
          <p:nvPr/>
        </p:nvCxnSpPr>
        <p:spPr>
          <a:xfrm flipH="1">
            <a:off x="5695215" y="4005467"/>
            <a:ext cx="2797549" cy="17666"/>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2"/>
            <a:endCxn id="8" idx="0"/>
          </p:cNvCxnSpPr>
          <p:nvPr/>
        </p:nvCxnSpPr>
        <p:spPr>
          <a:xfrm flipH="1">
            <a:off x="5093931" y="3162585"/>
            <a:ext cx="1944182" cy="689780"/>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1"/>
            <a:endCxn id="6" idx="3"/>
          </p:cNvCxnSpPr>
          <p:nvPr/>
        </p:nvCxnSpPr>
        <p:spPr>
          <a:xfrm flipH="1">
            <a:off x="2101924" y="2991817"/>
            <a:ext cx="4322383" cy="505248"/>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a:endCxn id="8" idx="1"/>
          </p:cNvCxnSpPr>
          <p:nvPr/>
        </p:nvCxnSpPr>
        <p:spPr>
          <a:xfrm flipV="1">
            <a:off x="2869058" y="4023133"/>
            <a:ext cx="1623589" cy="609280"/>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11" idx="0"/>
          </p:cNvCxnSpPr>
          <p:nvPr/>
        </p:nvCxnSpPr>
        <p:spPr>
          <a:xfrm flipH="1">
            <a:off x="3375143" y="4193901"/>
            <a:ext cx="1718788" cy="1192499"/>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2"/>
            <a:endCxn id="13" idx="0"/>
          </p:cNvCxnSpPr>
          <p:nvPr/>
        </p:nvCxnSpPr>
        <p:spPr>
          <a:xfrm>
            <a:off x="5093931" y="4193901"/>
            <a:ext cx="724393" cy="1451975"/>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2" idx="0"/>
          </p:cNvCxnSpPr>
          <p:nvPr/>
        </p:nvCxnSpPr>
        <p:spPr>
          <a:xfrm flipH="1">
            <a:off x="8250838" y="4176234"/>
            <a:ext cx="636371" cy="519209"/>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3"/>
            <a:endCxn id="12" idx="2"/>
          </p:cNvCxnSpPr>
          <p:nvPr/>
        </p:nvCxnSpPr>
        <p:spPr>
          <a:xfrm flipV="1">
            <a:off x="6314617" y="5293131"/>
            <a:ext cx="1936221" cy="537411"/>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2"/>
            <a:endCxn id="11" idx="0"/>
          </p:cNvCxnSpPr>
          <p:nvPr/>
        </p:nvCxnSpPr>
        <p:spPr>
          <a:xfrm>
            <a:off x="2240735" y="4803181"/>
            <a:ext cx="1134408" cy="583219"/>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2"/>
            <a:endCxn id="8" idx="3"/>
          </p:cNvCxnSpPr>
          <p:nvPr/>
        </p:nvCxnSpPr>
        <p:spPr>
          <a:xfrm flipH="1">
            <a:off x="5695215" y="3497000"/>
            <a:ext cx="3971302" cy="526133"/>
          </a:xfrm>
          <a:prstGeom prst="straightConnector1">
            <a:avLst/>
          </a:prstGeom>
          <a:ln w="19050">
            <a:tailEnd type="triangle" w="lg"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934195" y="2667160"/>
            <a:ext cx="1020589" cy="307777"/>
          </a:xfrm>
          <a:prstGeom prst="rect">
            <a:avLst/>
          </a:prstGeom>
          <a:noFill/>
          <a:ln w="19050">
            <a:noFill/>
          </a:ln>
        </p:spPr>
        <p:txBody>
          <a:bodyPr wrap="square" rtlCol="0">
            <a:spAutoFit/>
          </a:bodyPr>
          <a:lstStyle/>
          <a:p>
            <a:pPr algn="ctr"/>
            <a:r>
              <a:rPr lang="en-US" sz="1400" dirty="0" smtClean="0"/>
              <a:t>studies</a:t>
            </a:r>
            <a:endParaRPr lang="en-US" sz="1400" dirty="0"/>
          </a:p>
        </p:txBody>
      </p:sp>
      <p:sp>
        <p:nvSpPr>
          <p:cNvPr id="30" name="TextBox 29"/>
          <p:cNvSpPr txBox="1"/>
          <p:nvPr/>
        </p:nvSpPr>
        <p:spPr>
          <a:xfrm>
            <a:off x="5308030" y="2456893"/>
            <a:ext cx="1020589" cy="307777"/>
          </a:xfrm>
          <a:prstGeom prst="rect">
            <a:avLst/>
          </a:prstGeom>
          <a:noFill/>
          <a:ln w="19050">
            <a:noFill/>
          </a:ln>
        </p:spPr>
        <p:txBody>
          <a:bodyPr wrap="square" rtlCol="0">
            <a:spAutoFit/>
          </a:bodyPr>
          <a:lstStyle/>
          <a:p>
            <a:pPr algn="ctr"/>
            <a:r>
              <a:rPr lang="en-US" sz="1400" dirty="0" smtClean="0"/>
              <a:t>studies</a:t>
            </a:r>
            <a:endParaRPr lang="en-US" sz="1400" dirty="0"/>
          </a:p>
        </p:txBody>
      </p:sp>
      <p:sp>
        <p:nvSpPr>
          <p:cNvPr id="31" name="TextBox 30"/>
          <p:cNvSpPr txBox="1"/>
          <p:nvPr/>
        </p:nvSpPr>
        <p:spPr>
          <a:xfrm>
            <a:off x="3879706" y="3205337"/>
            <a:ext cx="1020589" cy="307777"/>
          </a:xfrm>
          <a:prstGeom prst="rect">
            <a:avLst/>
          </a:prstGeom>
          <a:noFill/>
          <a:ln w="19050">
            <a:noFill/>
          </a:ln>
        </p:spPr>
        <p:txBody>
          <a:bodyPr wrap="square" rtlCol="0">
            <a:spAutoFit/>
          </a:bodyPr>
          <a:lstStyle/>
          <a:p>
            <a:pPr algn="ctr"/>
            <a:r>
              <a:rPr lang="en-US" sz="1400" dirty="0" smtClean="0"/>
              <a:t>runs on</a:t>
            </a:r>
            <a:endParaRPr lang="en-US" sz="1400" dirty="0"/>
          </a:p>
        </p:txBody>
      </p:sp>
      <p:sp>
        <p:nvSpPr>
          <p:cNvPr id="32" name="TextBox 31"/>
          <p:cNvSpPr txBox="1"/>
          <p:nvPr/>
        </p:nvSpPr>
        <p:spPr>
          <a:xfrm>
            <a:off x="7755430" y="2815488"/>
            <a:ext cx="1020589" cy="307777"/>
          </a:xfrm>
          <a:prstGeom prst="rect">
            <a:avLst/>
          </a:prstGeom>
          <a:noFill/>
          <a:ln w="19050">
            <a:noFill/>
          </a:ln>
        </p:spPr>
        <p:txBody>
          <a:bodyPr wrap="square" rtlCol="0">
            <a:spAutoFit/>
          </a:bodyPr>
          <a:lstStyle/>
          <a:p>
            <a:pPr algn="ctr"/>
            <a:r>
              <a:rPr lang="en-US" sz="1400" dirty="0" smtClean="0"/>
              <a:t>creates</a:t>
            </a:r>
            <a:endParaRPr lang="en-US" sz="1400" dirty="0"/>
          </a:p>
        </p:txBody>
      </p:sp>
      <p:sp>
        <p:nvSpPr>
          <p:cNvPr id="33" name="TextBox 32"/>
          <p:cNvSpPr txBox="1"/>
          <p:nvPr/>
        </p:nvSpPr>
        <p:spPr>
          <a:xfrm>
            <a:off x="3472058" y="2755327"/>
            <a:ext cx="1020589" cy="307777"/>
          </a:xfrm>
          <a:prstGeom prst="rect">
            <a:avLst/>
          </a:prstGeom>
          <a:noFill/>
          <a:ln w="19050">
            <a:noFill/>
          </a:ln>
        </p:spPr>
        <p:txBody>
          <a:bodyPr wrap="square" rtlCol="0">
            <a:spAutoFit/>
          </a:bodyPr>
          <a:lstStyle/>
          <a:p>
            <a:pPr algn="ctr"/>
            <a:r>
              <a:rPr lang="en-US" sz="1400" dirty="0" smtClean="0"/>
              <a:t>studies</a:t>
            </a:r>
            <a:endParaRPr lang="en-US" sz="1400" dirty="0"/>
          </a:p>
        </p:txBody>
      </p:sp>
      <p:sp>
        <p:nvSpPr>
          <p:cNvPr id="34" name="TextBox 33"/>
          <p:cNvSpPr txBox="1"/>
          <p:nvPr/>
        </p:nvSpPr>
        <p:spPr>
          <a:xfrm>
            <a:off x="6382466" y="3559642"/>
            <a:ext cx="1020589" cy="307777"/>
          </a:xfrm>
          <a:prstGeom prst="rect">
            <a:avLst/>
          </a:prstGeom>
          <a:noFill/>
          <a:ln w="19050">
            <a:noFill/>
          </a:ln>
        </p:spPr>
        <p:txBody>
          <a:bodyPr wrap="square" rtlCol="0">
            <a:spAutoFit/>
          </a:bodyPr>
          <a:lstStyle/>
          <a:p>
            <a:pPr algn="ctr"/>
            <a:r>
              <a:rPr lang="en-US" sz="1400" dirty="0" smtClean="0"/>
              <a:t>creates</a:t>
            </a:r>
            <a:endParaRPr lang="en-US" sz="1400" dirty="0"/>
          </a:p>
        </p:txBody>
      </p:sp>
      <p:sp>
        <p:nvSpPr>
          <p:cNvPr id="35" name="TextBox 34"/>
          <p:cNvSpPr txBox="1"/>
          <p:nvPr/>
        </p:nvSpPr>
        <p:spPr>
          <a:xfrm>
            <a:off x="2932556" y="3894414"/>
            <a:ext cx="1020589" cy="523220"/>
          </a:xfrm>
          <a:prstGeom prst="rect">
            <a:avLst/>
          </a:prstGeom>
          <a:noFill/>
          <a:ln w="19050">
            <a:noFill/>
          </a:ln>
        </p:spPr>
        <p:txBody>
          <a:bodyPr wrap="square" rtlCol="0">
            <a:spAutoFit/>
          </a:bodyPr>
          <a:lstStyle/>
          <a:p>
            <a:pPr algn="ctr"/>
            <a:r>
              <a:rPr lang="en-US" sz="1400" dirty="0" smtClean="0"/>
              <a:t>organized</a:t>
            </a:r>
          </a:p>
          <a:p>
            <a:pPr algn="ctr"/>
            <a:r>
              <a:rPr lang="en-US" sz="1400" dirty="0" smtClean="0"/>
              <a:t> into</a:t>
            </a:r>
            <a:endParaRPr lang="en-US" sz="1400" dirty="0"/>
          </a:p>
        </p:txBody>
      </p:sp>
      <p:sp>
        <p:nvSpPr>
          <p:cNvPr id="36" name="TextBox 35"/>
          <p:cNvSpPr txBox="1"/>
          <p:nvPr/>
        </p:nvSpPr>
        <p:spPr>
          <a:xfrm>
            <a:off x="7230249" y="3962394"/>
            <a:ext cx="1020589" cy="307777"/>
          </a:xfrm>
          <a:prstGeom prst="rect">
            <a:avLst/>
          </a:prstGeom>
          <a:noFill/>
          <a:ln w="19050">
            <a:noFill/>
          </a:ln>
        </p:spPr>
        <p:txBody>
          <a:bodyPr wrap="square" rtlCol="0">
            <a:spAutoFit/>
          </a:bodyPr>
          <a:lstStyle/>
          <a:p>
            <a:pPr algn="ctr"/>
            <a:r>
              <a:rPr lang="en-US" sz="1400" dirty="0"/>
              <a:t>i</a:t>
            </a:r>
            <a:r>
              <a:rPr lang="en-US" sz="1400" dirty="0" smtClean="0"/>
              <a:t>nput into</a:t>
            </a:r>
            <a:endParaRPr lang="en-US" sz="1400" dirty="0"/>
          </a:p>
        </p:txBody>
      </p:sp>
      <p:sp>
        <p:nvSpPr>
          <p:cNvPr id="37" name="TextBox 36"/>
          <p:cNvSpPr txBox="1"/>
          <p:nvPr/>
        </p:nvSpPr>
        <p:spPr>
          <a:xfrm>
            <a:off x="2076938" y="5000314"/>
            <a:ext cx="1020589" cy="307777"/>
          </a:xfrm>
          <a:prstGeom prst="rect">
            <a:avLst/>
          </a:prstGeom>
          <a:noFill/>
          <a:ln w="19050">
            <a:noFill/>
          </a:ln>
        </p:spPr>
        <p:txBody>
          <a:bodyPr wrap="square" rtlCol="0">
            <a:spAutoFit/>
          </a:bodyPr>
          <a:lstStyle/>
          <a:p>
            <a:pPr algn="ctr"/>
            <a:r>
              <a:rPr lang="en-US" sz="1400" dirty="0" smtClean="0"/>
              <a:t>solve</a:t>
            </a:r>
            <a:endParaRPr lang="en-US" sz="1400" dirty="0"/>
          </a:p>
        </p:txBody>
      </p:sp>
      <p:sp>
        <p:nvSpPr>
          <p:cNvPr id="38" name="TextBox 37"/>
          <p:cNvSpPr txBox="1"/>
          <p:nvPr/>
        </p:nvSpPr>
        <p:spPr>
          <a:xfrm>
            <a:off x="3949107" y="4863180"/>
            <a:ext cx="1020589" cy="523220"/>
          </a:xfrm>
          <a:prstGeom prst="rect">
            <a:avLst/>
          </a:prstGeom>
          <a:noFill/>
          <a:ln w="19050">
            <a:noFill/>
          </a:ln>
        </p:spPr>
        <p:txBody>
          <a:bodyPr wrap="square" rtlCol="0">
            <a:spAutoFit/>
          </a:bodyPr>
          <a:lstStyle/>
          <a:p>
            <a:pPr algn="ctr"/>
            <a:r>
              <a:rPr lang="en-US" sz="1400" dirty="0"/>
              <a:t>w</a:t>
            </a:r>
            <a:r>
              <a:rPr lang="en-US" sz="1400" dirty="0" smtClean="0"/>
              <a:t>ritten to</a:t>
            </a:r>
          </a:p>
          <a:p>
            <a:pPr algn="ctr"/>
            <a:r>
              <a:rPr lang="en-US" sz="1400" dirty="0" smtClean="0"/>
              <a:t> solve</a:t>
            </a:r>
            <a:endParaRPr lang="en-US" sz="1400" dirty="0"/>
          </a:p>
        </p:txBody>
      </p:sp>
      <p:sp>
        <p:nvSpPr>
          <p:cNvPr id="39" name="TextBox 38"/>
          <p:cNvSpPr txBox="1"/>
          <p:nvPr/>
        </p:nvSpPr>
        <p:spPr>
          <a:xfrm>
            <a:off x="5442894" y="4772064"/>
            <a:ext cx="1297031" cy="307777"/>
          </a:xfrm>
          <a:prstGeom prst="rect">
            <a:avLst/>
          </a:prstGeom>
          <a:noFill/>
          <a:ln w="19050">
            <a:noFill/>
          </a:ln>
        </p:spPr>
        <p:txBody>
          <a:bodyPr wrap="square" rtlCol="0">
            <a:spAutoFit/>
          </a:bodyPr>
          <a:lstStyle/>
          <a:p>
            <a:pPr algn="ctr"/>
            <a:r>
              <a:rPr lang="en-US" sz="1400" dirty="0"/>
              <a:t>o</a:t>
            </a:r>
            <a:r>
              <a:rPr lang="en-US" sz="1400" dirty="0" smtClean="0"/>
              <a:t>utput/return</a:t>
            </a:r>
            <a:endParaRPr lang="en-US" sz="1400" dirty="0"/>
          </a:p>
        </p:txBody>
      </p:sp>
      <p:sp>
        <p:nvSpPr>
          <p:cNvPr id="40" name="TextBox 39"/>
          <p:cNvSpPr txBox="1"/>
          <p:nvPr/>
        </p:nvSpPr>
        <p:spPr>
          <a:xfrm>
            <a:off x="6796909" y="5589190"/>
            <a:ext cx="1020589" cy="307777"/>
          </a:xfrm>
          <a:prstGeom prst="rect">
            <a:avLst/>
          </a:prstGeom>
          <a:noFill/>
          <a:ln w="19050">
            <a:noFill/>
          </a:ln>
        </p:spPr>
        <p:txBody>
          <a:bodyPr wrap="square" rtlCol="0">
            <a:spAutoFit/>
          </a:bodyPr>
          <a:lstStyle/>
          <a:p>
            <a:pPr algn="ctr"/>
            <a:r>
              <a:rPr lang="en-US" sz="1400" dirty="0" smtClean="0"/>
              <a:t>provide</a:t>
            </a:r>
            <a:endParaRPr lang="en-US" sz="1400" dirty="0"/>
          </a:p>
        </p:txBody>
      </p:sp>
      <p:sp>
        <p:nvSpPr>
          <p:cNvPr id="41" name="TextBox 40"/>
          <p:cNvSpPr txBox="1"/>
          <p:nvPr/>
        </p:nvSpPr>
        <p:spPr>
          <a:xfrm>
            <a:off x="8675741" y="4221116"/>
            <a:ext cx="1211825" cy="523220"/>
          </a:xfrm>
          <a:prstGeom prst="rect">
            <a:avLst/>
          </a:prstGeom>
          <a:noFill/>
          <a:ln w="19050">
            <a:noFill/>
          </a:ln>
        </p:spPr>
        <p:txBody>
          <a:bodyPr wrap="square" rtlCol="0">
            <a:spAutoFit/>
          </a:bodyPr>
          <a:lstStyle/>
          <a:p>
            <a:pPr algn="ctr"/>
            <a:r>
              <a:rPr lang="en-US" sz="1400" dirty="0" smtClean="0"/>
              <a:t>transformed into</a:t>
            </a:r>
            <a:endParaRPr lang="en-US" sz="1400" dirty="0"/>
          </a:p>
        </p:txBody>
      </p:sp>
      <p:sp>
        <p:nvSpPr>
          <p:cNvPr id="92" name="TextBox 91"/>
          <p:cNvSpPr txBox="1"/>
          <p:nvPr/>
        </p:nvSpPr>
        <p:spPr>
          <a:xfrm>
            <a:off x="5418089" y="3259964"/>
            <a:ext cx="1020589" cy="307777"/>
          </a:xfrm>
          <a:prstGeom prst="rect">
            <a:avLst/>
          </a:prstGeom>
          <a:noFill/>
          <a:ln w="19050">
            <a:noFill/>
          </a:ln>
        </p:spPr>
        <p:txBody>
          <a:bodyPr wrap="square" rtlCol="0">
            <a:spAutoFit/>
          </a:bodyPr>
          <a:lstStyle/>
          <a:p>
            <a:pPr algn="ctr"/>
            <a:r>
              <a:rPr lang="en-US" sz="1400" dirty="0" smtClean="0"/>
              <a:t>is</a:t>
            </a:r>
            <a:endParaRPr lang="en-US" sz="1400" dirty="0"/>
          </a:p>
        </p:txBody>
      </p:sp>
    </p:spTree>
    <p:extLst>
      <p:ext uri="{BB962C8B-B14F-4D97-AF65-F5344CB8AC3E}">
        <p14:creationId xmlns:p14="http://schemas.microsoft.com/office/powerpoint/2010/main" val="41616552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Program Errors</a:t>
            </a:r>
            <a:endParaRPr lang="en-US" b="1" dirty="0">
              <a:solidFill>
                <a:srgbClr val="C00000"/>
              </a:solidFill>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In the process of writing your programs, you will inadvertently and inevitably introduce errors</a:t>
            </a:r>
          </a:p>
          <a:p>
            <a:pPr>
              <a:buFont typeface="Arial" panose="020B0604020202020204" pitchFamily="34" charset="0"/>
              <a:buChar char="•"/>
            </a:pPr>
            <a:r>
              <a:rPr lang="en-US" dirty="0"/>
              <a:t> </a:t>
            </a:r>
            <a:r>
              <a:rPr lang="en-US" dirty="0" smtClean="0"/>
              <a:t>There are three main types of errors to be aware of:</a:t>
            </a:r>
          </a:p>
          <a:p>
            <a:pPr lvl="1">
              <a:buFont typeface="Arial" panose="020B0604020202020204" pitchFamily="34" charset="0"/>
              <a:buChar char="•"/>
            </a:pPr>
            <a:r>
              <a:rPr lang="en-US" sz="2000" b="1" dirty="0" smtClean="0">
                <a:solidFill>
                  <a:srgbClr val="C00000"/>
                </a:solidFill>
              </a:rPr>
              <a:t>Syntax Errors</a:t>
            </a:r>
          </a:p>
          <a:p>
            <a:pPr lvl="2">
              <a:buFont typeface="Arial" panose="020B0604020202020204" pitchFamily="34" charset="0"/>
              <a:buChar char="•"/>
            </a:pPr>
            <a:r>
              <a:rPr lang="en-US" sz="2000" dirty="0" smtClean="0"/>
              <a:t>Created by misusing Java</a:t>
            </a:r>
          </a:p>
          <a:p>
            <a:pPr lvl="2">
              <a:buFont typeface="Arial" panose="020B0604020202020204" pitchFamily="34" charset="0"/>
              <a:buChar char="•"/>
            </a:pPr>
            <a:r>
              <a:rPr lang="en-US" sz="2000" dirty="0" smtClean="0"/>
              <a:t>The programmatic equivalent of bad grammar</a:t>
            </a:r>
          </a:p>
          <a:p>
            <a:pPr lvl="2">
              <a:buFont typeface="Arial" panose="020B0604020202020204" pitchFamily="34" charset="0"/>
              <a:buChar char="•"/>
            </a:pPr>
            <a:r>
              <a:rPr lang="en-US" sz="2000" dirty="0" smtClean="0"/>
              <a:t>Syntax errors are caught by the Java compiler</a:t>
            </a:r>
          </a:p>
          <a:p>
            <a:pPr lvl="1">
              <a:buFont typeface="Arial" panose="020B0604020202020204" pitchFamily="34" charset="0"/>
              <a:buChar char="•"/>
            </a:pPr>
            <a:r>
              <a:rPr lang="en-US" sz="2000" b="1" dirty="0" smtClean="0">
                <a:solidFill>
                  <a:srgbClr val="C00000"/>
                </a:solidFill>
              </a:rPr>
              <a:t>Logic Errors</a:t>
            </a:r>
          </a:p>
          <a:p>
            <a:pPr lvl="2">
              <a:buFont typeface="Arial" panose="020B0604020202020204" pitchFamily="34" charset="0"/>
              <a:buChar char="•"/>
            </a:pPr>
            <a:r>
              <a:rPr lang="en-US" sz="2000" dirty="0" smtClean="0"/>
              <a:t>The code written is legal, but the program does not perform the task intended</a:t>
            </a:r>
          </a:p>
          <a:p>
            <a:pPr lvl="1">
              <a:buFont typeface="Arial" panose="020B0604020202020204" pitchFamily="34" charset="0"/>
              <a:buChar char="•"/>
            </a:pPr>
            <a:r>
              <a:rPr lang="en-US" sz="2000" b="1" dirty="0" smtClean="0">
                <a:solidFill>
                  <a:srgbClr val="C00000"/>
                </a:solidFill>
              </a:rPr>
              <a:t>Runtime Errors</a:t>
            </a:r>
          </a:p>
          <a:p>
            <a:pPr lvl="2">
              <a:buFont typeface="Arial" panose="020B0604020202020204" pitchFamily="34" charset="0"/>
              <a:buChar char="•"/>
            </a:pPr>
            <a:r>
              <a:rPr lang="en-US" sz="2000" dirty="0" smtClean="0"/>
              <a:t>Logic errors that are so severe that Java stops the program from executing</a:t>
            </a:r>
            <a:endParaRPr lang="en-US" sz="2000" dirty="0"/>
          </a:p>
        </p:txBody>
      </p:sp>
    </p:spTree>
    <p:extLst>
      <p:ext uri="{BB962C8B-B14F-4D97-AF65-F5344CB8AC3E}">
        <p14:creationId xmlns:p14="http://schemas.microsoft.com/office/powerpoint/2010/main" val="4175443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Syntax Errors</a:t>
            </a:r>
            <a:endParaRPr lang="en-US" b="1" dirty="0">
              <a:solidFill>
                <a:srgbClr val="C00000"/>
              </a:solidFill>
            </a:endParaRPr>
          </a:p>
        </p:txBody>
      </p:sp>
      <p:sp>
        <p:nvSpPr>
          <p:cNvPr id="3" name="Content Placeholder 2"/>
          <p:cNvSpPr>
            <a:spLocks noGrp="1"/>
          </p:cNvSpPr>
          <p:nvPr>
            <p:ph idx="1"/>
          </p:nvPr>
        </p:nvSpPr>
        <p:spPr>
          <a:xfrm>
            <a:off x="256032" y="1845733"/>
            <a:ext cx="9669208" cy="4415875"/>
          </a:xfrm>
        </p:spPr>
        <p:txBody>
          <a:bodyPr>
            <a:normAutofit fontScale="92500" lnSpcReduction="10000"/>
          </a:bodyPr>
          <a:lstStyle/>
          <a:p>
            <a:pPr>
              <a:buFont typeface="Arial" panose="020B0604020202020204" pitchFamily="34" charset="0"/>
              <a:buChar char="•"/>
            </a:pPr>
            <a:r>
              <a:rPr lang="en-US" dirty="0" smtClean="0"/>
              <a:t> Humans are very tolerant of odd phrasing</a:t>
            </a:r>
          </a:p>
          <a:p>
            <a:pPr>
              <a:buFont typeface="Arial" panose="020B0604020202020204" pitchFamily="34" charset="0"/>
              <a:buChar char="•"/>
            </a:pPr>
            <a:r>
              <a:rPr lang="en-US" dirty="0"/>
              <a:t> </a:t>
            </a:r>
            <a:r>
              <a:rPr lang="en-US" dirty="0" smtClean="0"/>
              <a:t>Computers are NOT</a:t>
            </a:r>
          </a:p>
          <a:p>
            <a:pPr>
              <a:buFont typeface="Arial" panose="020B0604020202020204" pitchFamily="34" charset="0"/>
              <a:buChar char="•"/>
            </a:pPr>
            <a:r>
              <a:rPr lang="en-US" dirty="0"/>
              <a:t> </a:t>
            </a:r>
            <a:r>
              <a:rPr lang="en-US" dirty="0" smtClean="0"/>
              <a:t>The compiler will report syntax errors it encounters in the process of translating your code into Java bytecodes</a:t>
            </a:r>
          </a:p>
          <a:p>
            <a:pPr>
              <a:buFont typeface="Arial" panose="020B0604020202020204" pitchFamily="34" charset="0"/>
              <a:buChar char="•"/>
            </a:pPr>
            <a:r>
              <a:rPr lang="en-US" dirty="0" smtClean="0"/>
              <a:t>The Eclipse IDE will underline any errors that break Java syntax rules as you type them, making it easy to locate the errors</a:t>
            </a:r>
          </a:p>
          <a:p>
            <a:pPr>
              <a:buFont typeface="Arial" panose="020B0604020202020204" pitchFamily="34" charset="0"/>
              <a:buChar char="•"/>
            </a:pPr>
            <a:r>
              <a:rPr lang="en-US" dirty="0"/>
              <a:t> </a:t>
            </a:r>
            <a:r>
              <a:rPr lang="en-US" b="1" dirty="0" smtClean="0">
                <a:solidFill>
                  <a:srgbClr val="C00000"/>
                </a:solidFill>
              </a:rPr>
              <a:t>Common syntax errors</a:t>
            </a:r>
          </a:p>
          <a:p>
            <a:pPr lvl="1">
              <a:buFont typeface="Arial" panose="020B0604020202020204" pitchFamily="34" charset="0"/>
              <a:buChar char="•"/>
            </a:pPr>
            <a:r>
              <a:rPr lang="en-US" dirty="0" smtClean="0"/>
              <a:t>Not matching the program’s file name and class name (they should be the same)</a:t>
            </a:r>
          </a:p>
          <a:p>
            <a:pPr lvl="1">
              <a:buFont typeface="Arial" panose="020B0604020202020204" pitchFamily="34" charset="0"/>
              <a:buChar char="•"/>
            </a:pPr>
            <a:r>
              <a:rPr lang="en-US" dirty="0"/>
              <a:t>F</a:t>
            </a:r>
            <a:r>
              <a:rPr lang="en-US" dirty="0" smtClean="0"/>
              <a:t>orgetting </a:t>
            </a:r>
            <a:r>
              <a:rPr lang="en-US" dirty="0"/>
              <a:t>to end a statement with a </a:t>
            </a:r>
            <a:r>
              <a:rPr lang="en-US" dirty="0" smtClean="0"/>
              <a:t>semicolon – in this case the Java compiler may not indicate the location of the error with 100% accuracy, but it should be close to the actual site of the error</a:t>
            </a:r>
          </a:p>
          <a:p>
            <a:pPr lvl="1">
              <a:buFont typeface="Arial" panose="020B0604020202020204" pitchFamily="34" charset="0"/>
              <a:buChar char="•"/>
            </a:pPr>
            <a:r>
              <a:rPr lang="en-US" dirty="0" smtClean="0"/>
              <a:t>Misspelled words, including incorrect capitalization</a:t>
            </a:r>
          </a:p>
          <a:p>
            <a:pPr lvl="1">
              <a:buFont typeface="Arial" panose="020B0604020202020204" pitchFamily="34" charset="0"/>
              <a:buChar char="•"/>
            </a:pPr>
            <a:r>
              <a:rPr lang="en-US" dirty="0" smtClean="0"/>
              <a:t>Forgetting a required keyword</a:t>
            </a:r>
          </a:p>
          <a:p>
            <a:pPr lvl="1">
              <a:buFont typeface="Arial" panose="020B0604020202020204" pitchFamily="34" charset="0"/>
              <a:buChar char="•"/>
            </a:pPr>
            <a:r>
              <a:rPr lang="en-US" dirty="0" smtClean="0"/>
              <a:t>Forgetting the closing quote in a string literal</a:t>
            </a:r>
          </a:p>
          <a:p>
            <a:pPr lvl="1">
              <a:buFont typeface="Arial" panose="020B0604020202020204" pitchFamily="34" charset="0"/>
              <a:buChar char="•"/>
            </a:pPr>
            <a:r>
              <a:rPr lang="en-US" dirty="0" smtClean="0"/>
              <a:t>Forgetting to end block comments properly</a:t>
            </a:r>
          </a:p>
          <a:p>
            <a:pPr lvl="1">
              <a:buFont typeface="Arial" panose="020B0604020202020204" pitchFamily="34" charset="0"/>
              <a:buChar char="•"/>
            </a:pPr>
            <a:endParaRPr lang="en-US" dirty="0" smtClean="0"/>
          </a:p>
          <a:p>
            <a:pPr>
              <a:buFont typeface="Arial" panose="020B0604020202020204" pitchFamily="34" charset="0"/>
              <a:buChar char="•"/>
            </a:pPr>
            <a:endParaRPr lang="en-US" dirty="0"/>
          </a:p>
        </p:txBody>
      </p:sp>
      <p:sp>
        <p:nvSpPr>
          <p:cNvPr id="4" name="TextBox 3"/>
          <p:cNvSpPr txBox="1"/>
          <p:nvPr/>
        </p:nvSpPr>
        <p:spPr>
          <a:xfrm>
            <a:off x="7168124" y="6437376"/>
            <a:ext cx="5023876" cy="646331"/>
          </a:xfrm>
          <a:prstGeom prst="rect">
            <a:avLst/>
          </a:prstGeom>
          <a:noFill/>
        </p:spPr>
        <p:txBody>
          <a:bodyPr wrap="none" rtlCol="0">
            <a:spAutoFit/>
          </a:bodyPr>
          <a:lstStyle/>
          <a:p>
            <a:r>
              <a:rPr lang="en-US" dirty="0"/>
              <a:t>Figure from </a:t>
            </a:r>
            <a:r>
              <a:rPr lang="en-US" dirty="0">
                <a:hlinkClick r:id="rId2"/>
              </a:rPr>
              <a:t>http://lovetowrite.typepad.com/geeks</a:t>
            </a:r>
            <a:r>
              <a:rPr lang="en-US" dirty="0" smtClean="0">
                <a:hlinkClick r:id="rId2"/>
              </a:rPr>
              <a:t>/</a:t>
            </a:r>
            <a:endParaRPr lang="en-US" dirty="0" smtClean="0"/>
          </a:p>
          <a:p>
            <a:r>
              <a:rPr lang="en-US" dirty="0"/>
              <a:t> </a:t>
            </a:r>
          </a:p>
        </p:txBody>
      </p:sp>
      <p:pic>
        <p:nvPicPr>
          <p:cNvPr id="5" name="Picture 4"/>
          <p:cNvPicPr>
            <a:picLocks noChangeAspect="1"/>
          </p:cNvPicPr>
          <p:nvPr/>
        </p:nvPicPr>
        <p:blipFill>
          <a:blip r:embed="rId3"/>
          <a:stretch>
            <a:fillRect/>
          </a:stretch>
        </p:blipFill>
        <p:spPr>
          <a:xfrm>
            <a:off x="9925240" y="1845734"/>
            <a:ext cx="2165850" cy="4307501"/>
          </a:xfrm>
          <a:prstGeom prst="rect">
            <a:avLst/>
          </a:prstGeom>
        </p:spPr>
      </p:pic>
    </p:spTree>
    <p:extLst>
      <p:ext uri="{BB962C8B-B14F-4D97-AF65-F5344CB8AC3E}">
        <p14:creationId xmlns:p14="http://schemas.microsoft.com/office/powerpoint/2010/main" val="31947868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Logic Errors (aka “bugs”)</a:t>
            </a:r>
            <a:endParaRPr lang="en-US" b="1" dirty="0">
              <a:solidFill>
                <a:srgbClr val="C00000"/>
              </a:solidFill>
            </a:endParaRPr>
          </a:p>
        </p:txBody>
      </p:sp>
      <p:sp>
        <p:nvSpPr>
          <p:cNvPr id="3" name="Content Placeholder 2"/>
          <p:cNvSpPr>
            <a:spLocks noGrp="1"/>
          </p:cNvSpPr>
          <p:nvPr>
            <p:ph idx="1"/>
          </p:nvPr>
        </p:nvSpPr>
        <p:spPr>
          <a:xfrm>
            <a:off x="963168" y="2322576"/>
            <a:ext cx="10058400" cy="4023360"/>
          </a:xfrm>
        </p:spPr>
        <p:txBody>
          <a:bodyPr/>
          <a:lstStyle/>
          <a:p>
            <a:pPr>
              <a:buFont typeface="Arial" panose="020B0604020202020204" pitchFamily="34" charset="0"/>
              <a:buChar char="•"/>
            </a:pPr>
            <a:r>
              <a:rPr lang="en-US" dirty="0" smtClean="0"/>
              <a:t> </a:t>
            </a:r>
            <a:r>
              <a:rPr lang="en-US" sz="2400" dirty="0" smtClean="0"/>
              <a:t>Logic errors cause unintended results when your program runs</a:t>
            </a:r>
          </a:p>
          <a:p>
            <a:pPr lvl="1">
              <a:buFont typeface="Arial" panose="020B0604020202020204" pitchFamily="34" charset="0"/>
              <a:buChar char="•"/>
            </a:pPr>
            <a:r>
              <a:rPr lang="en-US" sz="2400" dirty="0" smtClean="0"/>
              <a:t>The actual code is entirely “legal”, i.e. the syntax is perfect</a:t>
            </a:r>
          </a:p>
          <a:p>
            <a:pPr lvl="1">
              <a:buFont typeface="Arial" panose="020B0604020202020204" pitchFamily="34" charset="0"/>
              <a:buChar char="•"/>
            </a:pPr>
            <a:r>
              <a:rPr lang="en-US" sz="2400" dirty="0" smtClean="0"/>
              <a:t>The computer correctly performs the instructions included in the program</a:t>
            </a:r>
          </a:p>
          <a:p>
            <a:pPr>
              <a:buFont typeface="Arial" panose="020B0604020202020204" pitchFamily="34" charset="0"/>
              <a:buChar char="•"/>
            </a:pPr>
            <a:r>
              <a:rPr lang="en-US" sz="2400" dirty="0"/>
              <a:t> </a:t>
            </a:r>
            <a:r>
              <a:rPr lang="en-US" sz="2400" dirty="0" smtClean="0"/>
              <a:t>The  process of finding and eliminating logic errors is called “debugging” (term assigned in the 1940s, after an actual moth trapped inside a computer caused program failures)</a:t>
            </a:r>
          </a:p>
          <a:p>
            <a:pPr>
              <a:buFont typeface="Arial" panose="020B0604020202020204" pitchFamily="34" charset="0"/>
              <a:buChar char="•"/>
            </a:pPr>
            <a:r>
              <a:rPr lang="en-US" sz="2400" dirty="0"/>
              <a:t> </a:t>
            </a:r>
            <a:r>
              <a:rPr lang="en-US" sz="2400" dirty="0" smtClean="0"/>
              <a:t>You will write buggy programs – in fact, it might even be accurate to refer to programming as “The Fine Art of Debugging”</a:t>
            </a:r>
            <a:endParaRPr lang="en-US" sz="2400" dirty="0"/>
          </a:p>
        </p:txBody>
      </p:sp>
      <p:pic>
        <p:nvPicPr>
          <p:cNvPr id="4" name="Picture 3"/>
          <p:cNvPicPr>
            <a:picLocks noChangeAspect="1"/>
          </p:cNvPicPr>
          <p:nvPr/>
        </p:nvPicPr>
        <p:blipFill>
          <a:blip r:embed="rId2"/>
          <a:stretch>
            <a:fillRect/>
          </a:stretch>
        </p:blipFill>
        <p:spPr>
          <a:xfrm>
            <a:off x="9251338" y="286603"/>
            <a:ext cx="2683358" cy="2115221"/>
          </a:xfrm>
          <a:prstGeom prst="rect">
            <a:avLst/>
          </a:prstGeom>
        </p:spPr>
      </p:pic>
    </p:spTree>
    <p:extLst>
      <p:ext uri="{BB962C8B-B14F-4D97-AF65-F5344CB8AC3E}">
        <p14:creationId xmlns:p14="http://schemas.microsoft.com/office/powerpoint/2010/main" val="35781113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Runtime Errors</a:t>
            </a:r>
            <a:endParaRPr lang="en-US" b="1" dirty="0">
              <a:solidFill>
                <a:srgbClr val="C00000"/>
              </a:solidFill>
            </a:endParaRPr>
          </a:p>
        </p:txBody>
      </p:sp>
      <p:sp>
        <p:nvSpPr>
          <p:cNvPr id="3" name="Content Placeholder 2"/>
          <p:cNvSpPr>
            <a:spLocks noGrp="1"/>
          </p:cNvSpPr>
          <p:nvPr>
            <p:ph idx="1"/>
          </p:nvPr>
        </p:nvSpPr>
        <p:spPr>
          <a:xfrm>
            <a:off x="1097280" y="1979846"/>
            <a:ext cx="10058400" cy="4023360"/>
          </a:xfrm>
        </p:spPr>
        <p:txBody>
          <a:bodyPr>
            <a:normAutofit/>
          </a:bodyPr>
          <a:lstStyle/>
          <a:p>
            <a:pPr>
              <a:buFont typeface="Arial" panose="020B0604020202020204" pitchFamily="34" charset="0"/>
              <a:buChar char="•"/>
            </a:pPr>
            <a:r>
              <a:rPr lang="en-US" sz="2400" dirty="0" smtClean="0"/>
              <a:t> Errors that occur during the execution of your program (but that do not prevent the program from compiling)</a:t>
            </a:r>
          </a:p>
          <a:p>
            <a:pPr>
              <a:buFont typeface="Arial" panose="020B0604020202020204" pitchFamily="34" charset="0"/>
              <a:buChar char="•"/>
            </a:pPr>
            <a:r>
              <a:rPr lang="en-US" sz="2400" dirty="0"/>
              <a:t> </a:t>
            </a:r>
            <a:r>
              <a:rPr lang="en-US" sz="2400" dirty="0" smtClean="0"/>
              <a:t>Examples of runtime errors</a:t>
            </a:r>
          </a:p>
          <a:p>
            <a:pPr lvl="1">
              <a:buFont typeface="Arial" panose="020B0604020202020204" pitchFamily="34" charset="0"/>
              <a:buChar char="•"/>
            </a:pPr>
            <a:r>
              <a:rPr lang="en-US" sz="2400" dirty="0" smtClean="0"/>
              <a:t>Asking your program to read from a file that does not exist</a:t>
            </a:r>
          </a:p>
          <a:p>
            <a:pPr lvl="1">
              <a:buFont typeface="Arial" panose="020B0604020202020204" pitchFamily="34" charset="0"/>
              <a:buChar char="•"/>
            </a:pPr>
            <a:r>
              <a:rPr lang="en-US" sz="2400" dirty="0" smtClean="0"/>
              <a:t>Asking your computer to calculate an invalid values (such as division by 0)</a:t>
            </a:r>
          </a:p>
          <a:p>
            <a:pPr lvl="1">
              <a:buFont typeface="Arial" panose="020B0604020202020204" pitchFamily="34" charset="0"/>
              <a:buChar char="•"/>
            </a:pPr>
            <a:r>
              <a:rPr lang="en-US" sz="2400" dirty="0" smtClean="0"/>
              <a:t>Writing your program in such a way that it cannot terminate correctly</a:t>
            </a:r>
          </a:p>
          <a:p>
            <a:pPr lvl="2">
              <a:buFont typeface="Arial" panose="020B0604020202020204" pitchFamily="34" charset="0"/>
              <a:buChar char="•"/>
            </a:pPr>
            <a:r>
              <a:rPr lang="en-US" sz="2400" dirty="0"/>
              <a:t>e</a:t>
            </a:r>
            <a:r>
              <a:rPr lang="en-US" sz="2400" dirty="0" smtClean="0"/>
              <a:t>.g. writing an infinite loop (more on this later): the program will keep running until your machine runs out of memory</a:t>
            </a:r>
            <a:endParaRPr lang="en-US" sz="2400" dirty="0"/>
          </a:p>
        </p:txBody>
      </p:sp>
    </p:spTree>
    <p:extLst>
      <p:ext uri="{BB962C8B-B14F-4D97-AF65-F5344CB8AC3E}">
        <p14:creationId xmlns:p14="http://schemas.microsoft.com/office/powerpoint/2010/main" val="23661489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How to fix errors (debugging)</a:t>
            </a:r>
            <a:endParaRPr lang="en-US" b="1" dirty="0">
              <a:solidFill>
                <a:srgbClr val="C00000"/>
              </a:solidFill>
            </a:endParaRPr>
          </a:p>
        </p:txBody>
      </p:sp>
      <p:sp>
        <p:nvSpPr>
          <p:cNvPr id="3" name="Content Placeholder 2"/>
          <p:cNvSpPr>
            <a:spLocks noGrp="1"/>
          </p:cNvSpPr>
          <p:nvPr>
            <p:ph idx="1"/>
          </p:nvPr>
        </p:nvSpPr>
        <p:spPr>
          <a:xfrm>
            <a:off x="1097280" y="1845734"/>
            <a:ext cx="10058400" cy="1305850"/>
          </a:xfrm>
        </p:spPr>
        <p:txBody>
          <a:bodyPr>
            <a:normAutofit lnSpcReduction="10000"/>
          </a:bodyPr>
          <a:lstStyle/>
          <a:p>
            <a:pPr>
              <a:buFont typeface="Arial" panose="020B0604020202020204" pitchFamily="34" charset="0"/>
              <a:buChar char="•"/>
            </a:pPr>
            <a:r>
              <a:rPr lang="en-US" dirty="0" smtClean="0"/>
              <a:t> A common method used to locate errors is to include extra print statements to check the output of your program at various stages of its execution</a:t>
            </a:r>
          </a:p>
          <a:p>
            <a:pPr>
              <a:buFont typeface="Arial" panose="020B0604020202020204" pitchFamily="34" charset="0"/>
              <a:buChar char="•"/>
            </a:pPr>
            <a:r>
              <a:rPr lang="en-US" dirty="0"/>
              <a:t> </a:t>
            </a:r>
            <a:r>
              <a:rPr lang="en-US" dirty="0" smtClean="0"/>
              <a:t>When your program generates error messages, they are not always helpful in figuring out what the problem is. Doing a search on the error may provide clues on how to fix it.</a:t>
            </a:r>
            <a:endParaRPr lang="en-US" dirty="0"/>
          </a:p>
        </p:txBody>
      </p:sp>
      <p:sp>
        <p:nvSpPr>
          <p:cNvPr id="5" name="TextBox 4"/>
          <p:cNvSpPr txBox="1"/>
          <p:nvPr/>
        </p:nvSpPr>
        <p:spPr>
          <a:xfrm>
            <a:off x="8510016" y="6415516"/>
            <a:ext cx="3962400" cy="646331"/>
          </a:xfrm>
          <a:prstGeom prst="rect">
            <a:avLst/>
          </a:prstGeom>
          <a:noFill/>
        </p:spPr>
        <p:txBody>
          <a:bodyPr wrap="square" rtlCol="0">
            <a:spAutoFit/>
          </a:bodyPr>
          <a:lstStyle/>
          <a:p>
            <a:r>
              <a:rPr lang="en-US" dirty="0" smtClean="0"/>
              <a:t>Cartoon from </a:t>
            </a:r>
            <a:r>
              <a:rPr lang="en-US" dirty="0" smtClean="0">
                <a:hlinkClick r:id="rId2"/>
              </a:rPr>
              <a:t>http</a:t>
            </a:r>
            <a:r>
              <a:rPr lang="en-US" dirty="0">
                <a:hlinkClick r:id="rId2"/>
              </a:rPr>
              <a:t>://xkcd.com/979</a:t>
            </a:r>
            <a:r>
              <a:rPr lang="en-US" dirty="0" smtClean="0">
                <a:hlinkClick r:id="rId2"/>
              </a:rPr>
              <a:t>/</a:t>
            </a:r>
            <a:endParaRPr lang="en-US" dirty="0" smtClean="0"/>
          </a:p>
          <a:p>
            <a:r>
              <a:rPr lang="en-US" dirty="0"/>
              <a:t> </a:t>
            </a:r>
          </a:p>
        </p:txBody>
      </p:sp>
      <p:pic>
        <p:nvPicPr>
          <p:cNvPr id="6" name="Picture 5"/>
          <p:cNvPicPr>
            <a:picLocks noChangeAspect="1"/>
          </p:cNvPicPr>
          <p:nvPr/>
        </p:nvPicPr>
        <p:blipFill>
          <a:blip r:embed="rId3"/>
          <a:stretch>
            <a:fillRect/>
          </a:stretch>
        </p:blipFill>
        <p:spPr>
          <a:xfrm>
            <a:off x="6687121" y="3336988"/>
            <a:ext cx="5326211" cy="28931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Content Placeholder 2"/>
          <p:cNvSpPr txBox="1">
            <a:spLocks/>
          </p:cNvSpPr>
          <p:nvPr/>
        </p:nvSpPr>
        <p:spPr>
          <a:xfrm>
            <a:off x="1097280" y="3336988"/>
            <a:ext cx="5291328" cy="28931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smtClean="0"/>
              <a:t> The Eclipse IDE includes features to make debugging your programs easier – these features are not covered in this class, but they are helpful and you can view online tutorials, if interested:</a:t>
            </a:r>
          </a:p>
          <a:p>
            <a:pPr lvl="1">
              <a:buFont typeface="Arial" panose="020B0604020202020204" pitchFamily="34" charset="0"/>
              <a:buChar char="•"/>
            </a:pPr>
            <a:r>
              <a:rPr lang="en-US" dirty="0">
                <a:hlinkClick r:id="rId4"/>
              </a:rPr>
              <a:t>http://</a:t>
            </a:r>
            <a:r>
              <a:rPr lang="en-US" dirty="0" smtClean="0">
                <a:hlinkClick r:id="rId4"/>
              </a:rPr>
              <a:t>www.vogella.com/tutorials/EclipseDebugging/article.html</a:t>
            </a:r>
            <a:endParaRPr lang="en-US" dirty="0" smtClean="0"/>
          </a:p>
          <a:p>
            <a:pPr marL="201168" lvl="1" indent="0">
              <a:buNone/>
            </a:pPr>
            <a:r>
              <a:rPr lang="en-US" dirty="0"/>
              <a:t>o</a:t>
            </a:r>
            <a:r>
              <a:rPr lang="en-US" dirty="0" smtClean="0"/>
              <a:t>r</a:t>
            </a:r>
          </a:p>
          <a:p>
            <a:pPr lvl="1">
              <a:buFont typeface="Arial" panose="020B0604020202020204" pitchFamily="34" charset="0"/>
              <a:buChar char="•"/>
            </a:pPr>
            <a:r>
              <a:rPr lang="en-US" dirty="0">
                <a:hlinkClick r:id="rId5"/>
              </a:rPr>
              <a:t>http://agile.csc.ncsu.edu/SEMaterials/tutorials/eclipse-debugger</a:t>
            </a:r>
            <a:r>
              <a:rPr lang="en-US" dirty="0" smtClean="0">
                <a:hlinkClick r:id="rId5"/>
              </a:rPr>
              <a:t>/</a:t>
            </a:r>
            <a:endParaRPr lang="en-US" dirty="0" smtClean="0"/>
          </a:p>
          <a:p>
            <a:pPr marL="201168" lvl="1" indent="0">
              <a:buNone/>
            </a:pPr>
            <a:endParaRPr lang="en-US" dirty="0" smtClean="0"/>
          </a:p>
          <a:p>
            <a:pPr marL="201168" lvl="1" indent="0">
              <a:buNone/>
            </a:pPr>
            <a:endParaRPr lang="en-US" dirty="0"/>
          </a:p>
        </p:txBody>
      </p:sp>
    </p:spTree>
    <p:extLst>
      <p:ext uri="{BB962C8B-B14F-4D97-AF65-F5344CB8AC3E}">
        <p14:creationId xmlns:p14="http://schemas.microsoft.com/office/powerpoint/2010/main" val="12198344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Procedural Decomposition</a:t>
            </a:r>
            <a:endParaRPr lang="en-US" b="1" dirty="0">
              <a:solidFill>
                <a:srgbClr val="C00000"/>
              </a:solidFill>
            </a:endParaRPr>
          </a:p>
        </p:txBody>
      </p:sp>
      <p:sp>
        <p:nvSpPr>
          <p:cNvPr id="3" name="Content Placeholder 2"/>
          <p:cNvSpPr>
            <a:spLocks noGrp="1"/>
          </p:cNvSpPr>
          <p:nvPr>
            <p:ph idx="1"/>
          </p:nvPr>
        </p:nvSpPr>
        <p:spPr>
          <a:xfrm>
            <a:off x="841248" y="1752386"/>
            <a:ext cx="10314432" cy="4023360"/>
          </a:xfrm>
        </p:spPr>
        <p:txBody>
          <a:bodyPr/>
          <a:lstStyle/>
          <a:p>
            <a:pPr>
              <a:buFont typeface="Arial" panose="020B0604020202020204" pitchFamily="34" charset="0"/>
              <a:buChar char="•"/>
            </a:pPr>
            <a:r>
              <a:rPr lang="en-US" b="1" dirty="0" smtClean="0"/>
              <a:t> Procedural Decomposition: </a:t>
            </a:r>
            <a:r>
              <a:rPr lang="en-US" dirty="0" smtClean="0"/>
              <a:t>A technique of dividing a complex task into a series of smaller actions</a:t>
            </a:r>
          </a:p>
          <a:p>
            <a:pPr>
              <a:buFont typeface="Arial" panose="020B0604020202020204" pitchFamily="34" charset="0"/>
              <a:buChar char="•"/>
            </a:pPr>
            <a:r>
              <a:rPr lang="en-US" dirty="0"/>
              <a:t> </a:t>
            </a:r>
            <a:r>
              <a:rPr lang="en-US" dirty="0" smtClean="0"/>
              <a:t>Some programs, such as C, are termed “procedural languages” – a program is seen as a series of actions to be performed</a:t>
            </a:r>
          </a:p>
          <a:p>
            <a:pPr>
              <a:buFont typeface="Arial" panose="020B0604020202020204" pitchFamily="34" charset="0"/>
              <a:buChar char="•"/>
            </a:pPr>
            <a:r>
              <a:rPr lang="en-US" dirty="0"/>
              <a:t> </a:t>
            </a:r>
            <a:r>
              <a:rPr lang="en-US" dirty="0" smtClean="0"/>
              <a:t>Java is designed for a different kind of decomposition (an “object-oriented language”) – a program is seen as a collection of objects that have to interact with each other</a:t>
            </a:r>
          </a:p>
          <a:p>
            <a:pPr lvl="1">
              <a:buFont typeface="Arial" panose="020B0604020202020204" pitchFamily="34" charset="0"/>
              <a:buChar char="•"/>
            </a:pPr>
            <a:r>
              <a:rPr lang="en-US" dirty="0" smtClean="0"/>
              <a:t>This will be covered more later in the course</a:t>
            </a:r>
          </a:p>
          <a:p>
            <a:pPr lvl="1">
              <a:buFont typeface="Arial" panose="020B0604020202020204" pitchFamily="34" charset="0"/>
              <a:buChar char="•"/>
            </a:pPr>
            <a:r>
              <a:rPr lang="en-US" dirty="0" smtClean="0"/>
              <a:t>Even in object-oriented languages, procedural thinking plays an important role</a:t>
            </a:r>
          </a:p>
          <a:p>
            <a:pPr>
              <a:buFont typeface="Arial" panose="020B0604020202020204" pitchFamily="34" charset="0"/>
              <a:buChar char="•"/>
            </a:pPr>
            <a:r>
              <a:rPr lang="en-US" dirty="0"/>
              <a:t> </a:t>
            </a:r>
            <a:r>
              <a:rPr lang="en-US" b="1" dirty="0" smtClean="0"/>
              <a:t>Structure Diagram: </a:t>
            </a:r>
            <a:r>
              <a:rPr lang="en-US" dirty="0" smtClean="0"/>
              <a:t>A graphical representation of how a problem is broken down into </a:t>
            </a:r>
            <a:r>
              <a:rPr lang="en-US" dirty="0" err="1" smtClean="0"/>
              <a:t>subproblems</a:t>
            </a:r>
            <a:endParaRPr lang="en-US" dirty="0" smtClean="0"/>
          </a:p>
          <a:p>
            <a:pPr marL="201168" lvl="1" indent="0">
              <a:buNone/>
            </a:pPr>
            <a:endParaRPr lang="en-US" dirty="0"/>
          </a:p>
        </p:txBody>
      </p:sp>
      <p:graphicFrame>
        <p:nvGraphicFramePr>
          <p:cNvPr id="4" name="Diagram 3"/>
          <p:cNvGraphicFramePr/>
          <p:nvPr>
            <p:extLst>
              <p:ext uri="{D42A27DB-BD31-4B8C-83A1-F6EECF244321}">
                <p14:modId xmlns:p14="http://schemas.microsoft.com/office/powerpoint/2010/main" val="1192203179"/>
              </p:ext>
            </p:extLst>
          </p:nvPr>
        </p:nvGraphicFramePr>
        <p:xfrm>
          <a:off x="215392" y="4113785"/>
          <a:ext cx="5697728" cy="2700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327648" y="4852416"/>
            <a:ext cx="4913376" cy="923330"/>
          </a:xfrm>
          <a:prstGeom prst="rect">
            <a:avLst/>
          </a:prstGeom>
          <a:noFill/>
          <a:ln w="38100">
            <a:solidFill>
              <a:srgbClr val="C00000"/>
            </a:solidFill>
          </a:ln>
        </p:spPr>
        <p:txBody>
          <a:bodyPr wrap="square" rtlCol="0">
            <a:spAutoFit/>
          </a:bodyPr>
          <a:lstStyle/>
          <a:p>
            <a:r>
              <a:rPr lang="en-US" dirty="0" err="1" smtClean="0"/>
              <a:t>Subproblems</a:t>
            </a:r>
            <a:r>
              <a:rPr lang="en-US" dirty="0" smtClean="0"/>
              <a:t>, themselves, should be broken down into smaller subtasks until the subtasks are so simple that they need no further explanation</a:t>
            </a:r>
            <a:endParaRPr lang="en-US" dirty="0"/>
          </a:p>
        </p:txBody>
      </p:sp>
    </p:spTree>
    <p:extLst>
      <p:ext uri="{BB962C8B-B14F-4D97-AF65-F5344CB8AC3E}">
        <p14:creationId xmlns:p14="http://schemas.microsoft.com/office/powerpoint/2010/main" val="18915493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Advantage of Procedural Decomposition</a:t>
            </a:r>
            <a:endParaRPr lang="en-US" b="1" dirty="0">
              <a:solidFill>
                <a:srgbClr val="C00000"/>
              </a:solidFill>
            </a:endParaRPr>
          </a:p>
        </p:txBody>
      </p:sp>
      <p:sp>
        <p:nvSpPr>
          <p:cNvPr id="3" name="Content Placeholder 2"/>
          <p:cNvSpPr>
            <a:spLocks noGrp="1"/>
          </p:cNvSpPr>
          <p:nvPr>
            <p:ph idx="1"/>
          </p:nvPr>
        </p:nvSpPr>
        <p:spPr>
          <a:xfrm>
            <a:off x="1097280" y="2389632"/>
            <a:ext cx="10058400" cy="3479462"/>
          </a:xfrm>
        </p:spPr>
        <p:txBody>
          <a:bodyPr/>
          <a:lstStyle/>
          <a:p>
            <a:pPr>
              <a:buFont typeface="Arial" panose="020B0604020202020204" pitchFamily="34" charset="0"/>
              <a:buChar char="•"/>
            </a:pPr>
            <a:r>
              <a:rPr lang="en-US" dirty="0" smtClean="0"/>
              <a:t> </a:t>
            </a:r>
            <a:r>
              <a:rPr lang="en-US" sz="2400" dirty="0" smtClean="0"/>
              <a:t>Planning a program in stages can make a complex task easier to accomplish</a:t>
            </a:r>
          </a:p>
          <a:p>
            <a:pPr>
              <a:buFont typeface="Arial" panose="020B0604020202020204" pitchFamily="34" charset="0"/>
              <a:buChar char="•"/>
            </a:pPr>
            <a:r>
              <a:rPr lang="en-US" sz="2400" dirty="0"/>
              <a:t> </a:t>
            </a:r>
            <a:r>
              <a:rPr lang="en-US" sz="2400" dirty="0" smtClean="0"/>
              <a:t>Once the tasks required to create the program are subdivided into subtasks, the task can be completed in stages</a:t>
            </a:r>
          </a:p>
          <a:p>
            <a:pPr>
              <a:buFont typeface="Arial" panose="020B0604020202020204" pitchFamily="34" charset="0"/>
              <a:buChar char="•"/>
            </a:pPr>
            <a:r>
              <a:rPr lang="en-US" sz="2400" dirty="0"/>
              <a:t> </a:t>
            </a:r>
            <a:r>
              <a:rPr lang="en-US" sz="2400" dirty="0" smtClean="0"/>
              <a:t>New functionality is added at each stage and the new code can be tested to make sure it works properly before moving on to additional subtasks</a:t>
            </a:r>
            <a:endParaRPr lang="en-US" sz="2400" dirty="0"/>
          </a:p>
        </p:txBody>
      </p:sp>
    </p:spTree>
    <p:extLst>
      <p:ext uri="{BB962C8B-B14F-4D97-AF65-F5344CB8AC3E}">
        <p14:creationId xmlns:p14="http://schemas.microsoft.com/office/powerpoint/2010/main" val="26760934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Static Methods</a:t>
            </a:r>
            <a:endParaRPr lang="en-US" b="1" dirty="0">
              <a:solidFill>
                <a:srgbClr val="C00000"/>
              </a:solidFill>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a:t>
            </a:r>
            <a:r>
              <a:rPr lang="en-US" b="1" dirty="0" smtClean="0">
                <a:solidFill>
                  <a:srgbClr val="C00000"/>
                </a:solidFill>
              </a:rPr>
              <a:t>static method </a:t>
            </a:r>
            <a:r>
              <a:rPr lang="en-US" dirty="0" smtClean="0"/>
              <a:t>is a block of Java statements that is given a name</a:t>
            </a:r>
          </a:p>
          <a:p>
            <a:pPr>
              <a:buFont typeface="Arial" panose="020B0604020202020204" pitchFamily="34" charset="0"/>
              <a:buChar char="•"/>
            </a:pPr>
            <a:r>
              <a:rPr lang="en-US" dirty="0"/>
              <a:t> </a:t>
            </a:r>
            <a:r>
              <a:rPr lang="en-US" dirty="0" smtClean="0"/>
              <a:t>The word </a:t>
            </a:r>
            <a:r>
              <a:rPr lang="en-US" b="1" dirty="0" smtClean="0"/>
              <a:t>static</a:t>
            </a:r>
            <a:r>
              <a:rPr lang="en-US" dirty="0" smtClean="0"/>
              <a:t> indicates that the method is a procedural-style (rather than an object-oriented) method (all the methods you write this quarter, until Chapter 8, will be static methods)</a:t>
            </a:r>
          </a:p>
          <a:p>
            <a:pPr>
              <a:buFont typeface="Arial" panose="020B0604020202020204" pitchFamily="34" charset="0"/>
              <a:buChar char="•"/>
            </a:pPr>
            <a:r>
              <a:rPr lang="en-US" dirty="0"/>
              <a:t> </a:t>
            </a:r>
            <a:r>
              <a:rPr lang="en-US" dirty="0" smtClean="0"/>
              <a:t>Look at the following code:</a:t>
            </a:r>
            <a:endParaRPr lang="en-US" dirty="0"/>
          </a:p>
        </p:txBody>
      </p:sp>
      <p:pic>
        <p:nvPicPr>
          <p:cNvPr id="4" name="Picture 3"/>
          <p:cNvPicPr>
            <a:picLocks noChangeAspect="1"/>
          </p:cNvPicPr>
          <p:nvPr/>
        </p:nvPicPr>
        <p:blipFill>
          <a:blip r:embed="rId2"/>
          <a:stretch>
            <a:fillRect/>
          </a:stretch>
        </p:blipFill>
        <p:spPr>
          <a:xfrm>
            <a:off x="132778" y="3387470"/>
            <a:ext cx="4391978" cy="2927985"/>
          </a:xfrm>
          <a:prstGeom prst="rect">
            <a:avLst/>
          </a:prstGeom>
        </p:spPr>
      </p:pic>
      <p:grpSp>
        <p:nvGrpSpPr>
          <p:cNvPr id="10" name="Group 9"/>
          <p:cNvGrpSpPr/>
          <p:nvPr/>
        </p:nvGrpSpPr>
        <p:grpSpPr>
          <a:xfrm>
            <a:off x="4860608" y="3293325"/>
            <a:ext cx="1064704" cy="2575769"/>
            <a:chOff x="4860608" y="3293325"/>
            <a:chExt cx="1064704" cy="2575769"/>
          </a:xfrm>
        </p:grpSpPr>
        <p:pic>
          <p:nvPicPr>
            <p:cNvPr id="5" name="Picture 4"/>
            <p:cNvPicPr>
              <a:picLocks noChangeAspect="1"/>
            </p:cNvPicPr>
            <p:nvPr/>
          </p:nvPicPr>
          <p:blipFill>
            <a:blip r:embed="rId3"/>
            <a:stretch>
              <a:fillRect/>
            </a:stretch>
          </p:blipFill>
          <p:spPr>
            <a:xfrm>
              <a:off x="4860608" y="3739686"/>
              <a:ext cx="1064704" cy="2129408"/>
            </a:xfrm>
            <a:prstGeom prst="rect">
              <a:avLst/>
            </a:prstGeom>
          </p:spPr>
        </p:pic>
        <p:sp>
          <p:nvSpPr>
            <p:cNvPr id="6" name="TextBox 5"/>
            <p:cNvSpPr txBox="1"/>
            <p:nvPr/>
          </p:nvSpPr>
          <p:spPr>
            <a:xfrm>
              <a:off x="4860608" y="3293325"/>
              <a:ext cx="1047018" cy="369332"/>
            </a:xfrm>
            <a:prstGeom prst="rect">
              <a:avLst/>
            </a:prstGeom>
            <a:noFill/>
          </p:spPr>
          <p:txBody>
            <a:bodyPr wrap="none" rtlCol="0">
              <a:spAutoFit/>
            </a:bodyPr>
            <a:lstStyle/>
            <a:p>
              <a:r>
                <a:rPr lang="en-US" b="1" dirty="0" smtClean="0">
                  <a:solidFill>
                    <a:srgbClr val="C00000"/>
                  </a:solidFill>
                </a:rPr>
                <a:t>OUTPUT:</a:t>
              </a:r>
              <a:endParaRPr lang="en-US" b="1" dirty="0">
                <a:solidFill>
                  <a:srgbClr val="C00000"/>
                </a:solidFill>
              </a:endParaRPr>
            </a:p>
          </p:txBody>
        </p:sp>
      </p:grpSp>
      <p:sp>
        <p:nvSpPr>
          <p:cNvPr id="8" name="Content Placeholder 2"/>
          <p:cNvSpPr txBox="1">
            <a:spLocks/>
          </p:cNvSpPr>
          <p:nvPr/>
        </p:nvSpPr>
        <p:spPr>
          <a:xfrm>
            <a:off x="6669024" y="3025102"/>
            <a:ext cx="4639056" cy="27281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smtClean="0"/>
              <a:t> The program draws 2 boxes on the console, but contains a lot of redundancy</a:t>
            </a:r>
          </a:p>
          <a:p>
            <a:pPr>
              <a:buFont typeface="Arial" panose="020B0604020202020204" pitchFamily="34" charset="0"/>
              <a:buChar char="•"/>
            </a:pPr>
            <a:r>
              <a:rPr lang="en-US" dirty="0" smtClean="0"/>
              <a:t> instead, you can create a static method to draw a box:</a:t>
            </a:r>
            <a:endParaRPr lang="en-US" dirty="0"/>
          </a:p>
        </p:txBody>
      </p:sp>
      <p:pic>
        <p:nvPicPr>
          <p:cNvPr id="9" name="Picture 8"/>
          <p:cNvPicPr>
            <a:picLocks noChangeAspect="1"/>
          </p:cNvPicPr>
          <p:nvPr/>
        </p:nvPicPr>
        <p:blipFill>
          <a:blip r:embed="rId4"/>
          <a:stretch>
            <a:fillRect/>
          </a:stretch>
        </p:blipFill>
        <p:spPr>
          <a:xfrm>
            <a:off x="7025911" y="4425696"/>
            <a:ext cx="4115732" cy="1719071"/>
          </a:xfrm>
          <a:prstGeom prst="rect">
            <a:avLst/>
          </a:prstGeom>
        </p:spPr>
      </p:pic>
    </p:spTree>
    <p:extLst>
      <p:ext uri="{BB962C8B-B14F-4D97-AF65-F5344CB8AC3E}">
        <p14:creationId xmlns:p14="http://schemas.microsoft.com/office/powerpoint/2010/main" val="21972910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Using Static Methods</a:t>
            </a:r>
            <a:endParaRPr lang="en-US" b="1" dirty="0">
              <a:solidFill>
                <a:srgbClr val="C00000"/>
              </a:solidFill>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You can use your new method that draws ONE box to get rid of the repetitive code present in the </a:t>
            </a:r>
            <a:r>
              <a:rPr lang="en-US" dirty="0" err="1" smtClean="0"/>
              <a:t>DrawBoxes</a:t>
            </a:r>
            <a:r>
              <a:rPr lang="en-US" dirty="0" smtClean="0"/>
              <a:t>() program – the program output will be the same as with the original code:</a:t>
            </a:r>
          </a:p>
          <a:p>
            <a:pPr marL="0" indent="0">
              <a:buNone/>
            </a:pPr>
            <a:endParaRPr lang="en-US" dirty="0"/>
          </a:p>
        </p:txBody>
      </p:sp>
      <p:grpSp>
        <p:nvGrpSpPr>
          <p:cNvPr id="5" name="Group 4"/>
          <p:cNvGrpSpPr/>
          <p:nvPr/>
        </p:nvGrpSpPr>
        <p:grpSpPr>
          <a:xfrm>
            <a:off x="4932382" y="2866605"/>
            <a:ext cx="1064704" cy="2575769"/>
            <a:chOff x="4860608" y="3293325"/>
            <a:chExt cx="1064704" cy="2575769"/>
          </a:xfrm>
        </p:grpSpPr>
        <p:pic>
          <p:nvPicPr>
            <p:cNvPr id="6" name="Picture 5"/>
            <p:cNvPicPr>
              <a:picLocks noChangeAspect="1"/>
            </p:cNvPicPr>
            <p:nvPr/>
          </p:nvPicPr>
          <p:blipFill>
            <a:blip r:embed="rId2"/>
            <a:stretch>
              <a:fillRect/>
            </a:stretch>
          </p:blipFill>
          <p:spPr>
            <a:xfrm>
              <a:off x="4860608" y="3739686"/>
              <a:ext cx="1064704" cy="2129408"/>
            </a:xfrm>
            <a:prstGeom prst="rect">
              <a:avLst/>
            </a:prstGeom>
          </p:spPr>
        </p:pic>
        <p:sp>
          <p:nvSpPr>
            <p:cNvPr id="7" name="TextBox 6"/>
            <p:cNvSpPr txBox="1"/>
            <p:nvPr/>
          </p:nvSpPr>
          <p:spPr>
            <a:xfrm>
              <a:off x="4860608" y="3293325"/>
              <a:ext cx="1047018" cy="369332"/>
            </a:xfrm>
            <a:prstGeom prst="rect">
              <a:avLst/>
            </a:prstGeom>
            <a:noFill/>
          </p:spPr>
          <p:txBody>
            <a:bodyPr wrap="none" rtlCol="0">
              <a:spAutoFit/>
            </a:bodyPr>
            <a:lstStyle/>
            <a:p>
              <a:r>
                <a:rPr lang="en-US" b="1" dirty="0" smtClean="0">
                  <a:solidFill>
                    <a:srgbClr val="C00000"/>
                  </a:solidFill>
                </a:rPr>
                <a:t>OUTPUT:</a:t>
              </a:r>
              <a:endParaRPr lang="en-US" b="1" dirty="0">
                <a:solidFill>
                  <a:srgbClr val="C00000"/>
                </a:solidFill>
              </a:endParaRPr>
            </a:p>
          </p:txBody>
        </p:sp>
      </p:grpSp>
      <p:sp>
        <p:nvSpPr>
          <p:cNvPr id="8" name="Content Placeholder 2"/>
          <p:cNvSpPr txBox="1">
            <a:spLocks/>
          </p:cNvSpPr>
          <p:nvPr/>
        </p:nvSpPr>
        <p:spPr>
          <a:xfrm>
            <a:off x="6656832" y="2714205"/>
            <a:ext cx="4937760" cy="3418369"/>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smtClean="0"/>
              <a:t> The main method now includes two commands of </a:t>
            </a:r>
            <a:r>
              <a:rPr lang="en-US" b="1" dirty="0" err="1"/>
              <a:t>d</a:t>
            </a:r>
            <a:r>
              <a:rPr lang="en-US" b="1" dirty="0" err="1" smtClean="0"/>
              <a:t>rawBox</a:t>
            </a:r>
            <a:r>
              <a:rPr lang="en-US" b="1" dirty="0" smtClean="0"/>
              <a:t>()</a:t>
            </a:r>
          </a:p>
          <a:p>
            <a:pPr>
              <a:buFont typeface="Arial" panose="020B0604020202020204" pitchFamily="34" charset="0"/>
              <a:buChar char="•"/>
            </a:pPr>
            <a:r>
              <a:rPr lang="en-US" dirty="0"/>
              <a:t> </a:t>
            </a:r>
            <a:r>
              <a:rPr lang="en-US" dirty="0" smtClean="0"/>
              <a:t>These lines are </a:t>
            </a:r>
            <a:r>
              <a:rPr lang="en-US" b="1" dirty="0" smtClean="0">
                <a:solidFill>
                  <a:srgbClr val="C00000"/>
                </a:solidFill>
              </a:rPr>
              <a:t>method calls </a:t>
            </a:r>
            <a:r>
              <a:rPr lang="en-US" dirty="0" smtClean="0"/>
              <a:t>– commands to execute a specific method, causing all the statements in this newly specified method to be executed</a:t>
            </a:r>
          </a:p>
          <a:p>
            <a:pPr>
              <a:buFont typeface="Arial" panose="020B0604020202020204" pitchFamily="34" charset="0"/>
              <a:buChar char="•"/>
            </a:pPr>
            <a:r>
              <a:rPr lang="en-US" dirty="0"/>
              <a:t> </a:t>
            </a:r>
            <a:r>
              <a:rPr lang="en-US" dirty="0" smtClean="0"/>
              <a:t>The method call </a:t>
            </a:r>
            <a:r>
              <a:rPr lang="en-US" b="1" dirty="0" err="1" smtClean="0"/>
              <a:t>drawBox</a:t>
            </a:r>
            <a:r>
              <a:rPr lang="en-US" b="1" dirty="0" smtClean="0"/>
              <a:t>() </a:t>
            </a:r>
            <a:r>
              <a:rPr lang="en-US" dirty="0" smtClean="0"/>
              <a:t>causes ONE box to  be displayed – to get TWO boxes in the output, the method needs to be called TWICE</a:t>
            </a:r>
          </a:p>
          <a:p>
            <a:pPr>
              <a:buFont typeface="Arial" panose="020B0604020202020204" pitchFamily="34" charset="0"/>
              <a:buChar char="•"/>
            </a:pPr>
            <a:r>
              <a:rPr lang="en-US" dirty="0" smtClean="0"/>
              <a:t> The keywords </a:t>
            </a:r>
            <a:r>
              <a:rPr lang="en-US" b="1" dirty="0" smtClean="0"/>
              <a:t>public</a:t>
            </a:r>
            <a:r>
              <a:rPr lang="en-US" dirty="0" smtClean="0"/>
              <a:t> and </a:t>
            </a:r>
            <a:r>
              <a:rPr lang="en-US" b="1" dirty="0" smtClean="0"/>
              <a:t>static</a:t>
            </a:r>
            <a:r>
              <a:rPr lang="en-US" dirty="0" smtClean="0"/>
              <a:t> have already been defined. The keyword </a:t>
            </a:r>
            <a:r>
              <a:rPr lang="en-US" b="1" dirty="0" smtClean="0"/>
              <a:t>void</a:t>
            </a:r>
            <a:r>
              <a:rPr lang="en-US" dirty="0" smtClean="0"/>
              <a:t> indicates that the method does not return any value(s) (more on this later)</a:t>
            </a:r>
            <a:endParaRPr lang="en-US" dirty="0"/>
          </a:p>
        </p:txBody>
      </p:sp>
      <p:pic>
        <p:nvPicPr>
          <p:cNvPr id="9" name="Picture 8"/>
          <p:cNvPicPr>
            <a:picLocks noChangeAspect="1"/>
          </p:cNvPicPr>
          <p:nvPr/>
        </p:nvPicPr>
        <p:blipFill>
          <a:blip r:embed="rId3"/>
          <a:stretch>
            <a:fillRect/>
          </a:stretch>
        </p:blipFill>
        <p:spPr>
          <a:xfrm>
            <a:off x="409188" y="2519722"/>
            <a:ext cx="4370794" cy="3612853"/>
          </a:xfrm>
          <a:prstGeom prst="rect">
            <a:avLst/>
          </a:prstGeom>
        </p:spPr>
      </p:pic>
    </p:spTree>
    <p:extLst>
      <p:ext uri="{BB962C8B-B14F-4D97-AF65-F5344CB8AC3E}">
        <p14:creationId xmlns:p14="http://schemas.microsoft.com/office/powerpoint/2010/main" val="14632757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Flow of Control in a Program</a:t>
            </a:r>
            <a:endParaRPr lang="en-US" b="1" dirty="0">
              <a:solidFill>
                <a:srgbClr val="C00000"/>
              </a:solidFill>
            </a:endParaRPr>
          </a:p>
        </p:txBody>
      </p:sp>
      <p:sp>
        <p:nvSpPr>
          <p:cNvPr id="3" name="Content Placeholder 2"/>
          <p:cNvSpPr>
            <a:spLocks noGrp="1"/>
          </p:cNvSpPr>
          <p:nvPr>
            <p:ph idx="1"/>
          </p:nvPr>
        </p:nvSpPr>
        <p:spPr>
          <a:xfrm>
            <a:off x="621816" y="1768802"/>
            <a:ext cx="11085604" cy="4640410"/>
          </a:xfrm>
        </p:spPr>
        <p:txBody>
          <a:bodyPr>
            <a:normAutofit fontScale="92500" lnSpcReduction="10000"/>
          </a:bodyPr>
          <a:lstStyle/>
          <a:p>
            <a:pPr>
              <a:buFont typeface="Arial" panose="020B0604020202020204" pitchFamily="34" charset="0"/>
              <a:buChar char="•"/>
            </a:pPr>
            <a:r>
              <a:rPr lang="en-US" dirty="0" smtClean="0"/>
              <a:t> Flow of control is the order in which the statements of a program are executed</a:t>
            </a:r>
          </a:p>
          <a:p>
            <a:pPr>
              <a:buFont typeface="Arial" panose="020B0604020202020204" pitchFamily="34" charset="0"/>
              <a:buChar char="•"/>
            </a:pPr>
            <a:r>
              <a:rPr lang="en-US" dirty="0"/>
              <a:t> </a:t>
            </a:r>
            <a:r>
              <a:rPr lang="en-US" dirty="0" smtClean="0"/>
              <a:t>The main method is always the </a:t>
            </a:r>
            <a:r>
              <a:rPr lang="en-US" b="1" dirty="0" smtClean="0"/>
              <a:t>STARTING POINT </a:t>
            </a:r>
            <a:r>
              <a:rPr lang="en-US" dirty="0" smtClean="0"/>
              <a:t>for program execution</a:t>
            </a:r>
          </a:p>
          <a:p>
            <a:pPr>
              <a:buFont typeface="Arial" panose="020B0604020202020204" pitchFamily="34" charset="0"/>
              <a:buChar char="•"/>
            </a:pPr>
            <a:r>
              <a:rPr lang="en-US" dirty="0"/>
              <a:t> </a:t>
            </a:r>
            <a:r>
              <a:rPr lang="en-US" dirty="0" smtClean="0"/>
              <a:t>When a program calls a static method, the execution of the program “jumps” to the static method </a:t>
            </a:r>
          </a:p>
          <a:p>
            <a:pPr lvl="1">
              <a:buFont typeface="Arial" panose="020B0604020202020204" pitchFamily="34" charset="0"/>
              <a:buChar char="•"/>
            </a:pPr>
            <a:r>
              <a:rPr lang="en-US" dirty="0" smtClean="0"/>
              <a:t>The statements in the static method are then executed in sequence</a:t>
            </a:r>
          </a:p>
          <a:p>
            <a:pPr lvl="1">
              <a:buFont typeface="Arial" panose="020B0604020202020204" pitchFamily="34" charset="0"/>
              <a:buChar char="•"/>
            </a:pPr>
            <a:r>
              <a:rPr lang="en-US" dirty="0" smtClean="0"/>
              <a:t>Program execution then returns to the point where the call began to resume execution</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a:buFont typeface="Arial" panose="020B0604020202020204" pitchFamily="34" charset="0"/>
              <a:buChar char="•"/>
            </a:pPr>
            <a:r>
              <a:rPr lang="en-US" dirty="0" smtClean="0"/>
              <a:t> The arrows labeled 2,3,5, and 6 represent “jumps” from the main method to and back from the </a:t>
            </a:r>
            <a:r>
              <a:rPr lang="en-US" dirty="0" err="1" smtClean="0"/>
              <a:t>drawBox</a:t>
            </a:r>
            <a:r>
              <a:rPr lang="en-US" dirty="0" smtClean="0"/>
              <a:t> method</a:t>
            </a:r>
            <a:endParaRPr lang="en-US" dirty="0"/>
          </a:p>
        </p:txBody>
      </p:sp>
      <p:grpSp>
        <p:nvGrpSpPr>
          <p:cNvPr id="27" name="Group 26"/>
          <p:cNvGrpSpPr/>
          <p:nvPr/>
        </p:nvGrpSpPr>
        <p:grpSpPr>
          <a:xfrm>
            <a:off x="621816" y="3671831"/>
            <a:ext cx="10690042" cy="2233850"/>
            <a:chOff x="646200" y="3879095"/>
            <a:chExt cx="10690042" cy="2233850"/>
          </a:xfrm>
        </p:grpSpPr>
        <p:pic>
          <p:nvPicPr>
            <p:cNvPr id="5" name="Picture 4"/>
            <p:cNvPicPr>
              <a:picLocks noChangeAspect="1"/>
            </p:cNvPicPr>
            <p:nvPr/>
          </p:nvPicPr>
          <p:blipFill>
            <a:blip r:embed="rId2"/>
            <a:stretch>
              <a:fillRect/>
            </a:stretch>
          </p:blipFill>
          <p:spPr>
            <a:xfrm>
              <a:off x="916213" y="3882961"/>
              <a:ext cx="4781015" cy="1347407"/>
            </a:xfrm>
            <a:prstGeom prst="rect">
              <a:avLst/>
            </a:prstGeom>
          </p:spPr>
        </p:pic>
        <p:pic>
          <p:nvPicPr>
            <p:cNvPr id="6" name="Picture 5"/>
            <p:cNvPicPr>
              <a:picLocks noChangeAspect="1"/>
            </p:cNvPicPr>
            <p:nvPr/>
          </p:nvPicPr>
          <p:blipFill>
            <a:blip r:embed="rId3"/>
            <a:stretch>
              <a:fillRect/>
            </a:stretch>
          </p:blipFill>
          <p:spPr>
            <a:xfrm>
              <a:off x="7146988" y="3882961"/>
              <a:ext cx="4189254" cy="2045589"/>
            </a:xfrm>
            <a:prstGeom prst="rect">
              <a:avLst/>
            </a:prstGeom>
          </p:spPr>
        </p:pic>
        <p:sp>
          <p:nvSpPr>
            <p:cNvPr id="7" name="Curved Right Arrow 6"/>
            <p:cNvSpPr/>
            <p:nvPr/>
          </p:nvSpPr>
          <p:spPr>
            <a:xfrm>
              <a:off x="916213" y="4096512"/>
              <a:ext cx="181067" cy="31699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Right Arrow 7"/>
            <p:cNvSpPr/>
            <p:nvPr/>
          </p:nvSpPr>
          <p:spPr>
            <a:xfrm>
              <a:off x="933594" y="4574371"/>
              <a:ext cx="181067" cy="31699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Straight Arrow Connector 10"/>
            <p:cNvCxnSpPr/>
            <p:nvPr/>
          </p:nvCxnSpPr>
          <p:spPr>
            <a:xfrm flipV="1">
              <a:off x="2950464" y="4216463"/>
              <a:ext cx="4196524" cy="1596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812519" y="4588763"/>
              <a:ext cx="4092048" cy="302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084320" y="4588763"/>
              <a:ext cx="3200400" cy="10139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1540222" y="5125444"/>
              <a:ext cx="5896898" cy="6296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46200" y="3882961"/>
              <a:ext cx="246158" cy="369332"/>
            </a:xfrm>
            <a:prstGeom prst="rect">
              <a:avLst/>
            </a:prstGeom>
            <a:noFill/>
          </p:spPr>
          <p:txBody>
            <a:bodyPr wrap="square" rtlCol="0">
              <a:spAutoFit/>
            </a:bodyPr>
            <a:lstStyle/>
            <a:p>
              <a:r>
                <a:rPr lang="en-US" dirty="0" smtClean="0"/>
                <a:t>1</a:t>
              </a:r>
              <a:endParaRPr lang="en-US" dirty="0"/>
            </a:p>
          </p:txBody>
        </p:sp>
        <p:sp>
          <p:nvSpPr>
            <p:cNvPr id="22" name="TextBox 21"/>
            <p:cNvSpPr txBox="1"/>
            <p:nvPr/>
          </p:nvSpPr>
          <p:spPr>
            <a:xfrm>
              <a:off x="6400524" y="3879095"/>
              <a:ext cx="246158" cy="369332"/>
            </a:xfrm>
            <a:prstGeom prst="rect">
              <a:avLst/>
            </a:prstGeom>
            <a:noFill/>
          </p:spPr>
          <p:txBody>
            <a:bodyPr wrap="square" rtlCol="0">
              <a:spAutoFit/>
            </a:bodyPr>
            <a:lstStyle/>
            <a:p>
              <a:r>
                <a:rPr lang="en-US" dirty="0" smtClean="0"/>
                <a:t>2</a:t>
              </a:r>
              <a:endParaRPr lang="en-US" dirty="0"/>
            </a:p>
          </p:txBody>
        </p:sp>
        <p:sp>
          <p:nvSpPr>
            <p:cNvPr id="23" name="TextBox 22"/>
            <p:cNvSpPr txBox="1"/>
            <p:nvPr/>
          </p:nvSpPr>
          <p:spPr>
            <a:xfrm>
              <a:off x="6400524" y="4999737"/>
              <a:ext cx="246158" cy="369332"/>
            </a:xfrm>
            <a:prstGeom prst="rect">
              <a:avLst/>
            </a:prstGeom>
            <a:noFill/>
          </p:spPr>
          <p:txBody>
            <a:bodyPr wrap="square" rtlCol="0">
              <a:spAutoFit/>
            </a:bodyPr>
            <a:lstStyle/>
            <a:p>
              <a:r>
                <a:rPr lang="en-US" dirty="0" smtClean="0"/>
                <a:t>3</a:t>
              </a:r>
              <a:endParaRPr lang="en-US" dirty="0"/>
            </a:p>
          </p:txBody>
        </p:sp>
        <p:sp>
          <p:nvSpPr>
            <p:cNvPr id="24" name="TextBox 23"/>
            <p:cNvSpPr txBox="1"/>
            <p:nvPr/>
          </p:nvSpPr>
          <p:spPr>
            <a:xfrm>
              <a:off x="646200" y="4536423"/>
              <a:ext cx="246158" cy="369332"/>
            </a:xfrm>
            <a:prstGeom prst="rect">
              <a:avLst/>
            </a:prstGeom>
            <a:noFill/>
          </p:spPr>
          <p:txBody>
            <a:bodyPr wrap="square" rtlCol="0">
              <a:spAutoFit/>
            </a:bodyPr>
            <a:lstStyle/>
            <a:p>
              <a:r>
                <a:rPr lang="en-US" dirty="0" smtClean="0"/>
                <a:t>4</a:t>
              </a:r>
              <a:endParaRPr lang="en-US" dirty="0"/>
            </a:p>
          </p:txBody>
        </p:sp>
        <p:sp>
          <p:nvSpPr>
            <p:cNvPr id="25" name="TextBox 24"/>
            <p:cNvSpPr txBox="1"/>
            <p:nvPr/>
          </p:nvSpPr>
          <p:spPr>
            <a:xfrm>
              <a:off x="6400524" y="4275648"/>
              <a:ext cx="246158" cy="369332"/>
            </a:xfrm>
            <a:prstGeom prst="rect">
              <a:avLst/>
            </a:prstGeom>
            <a:noFill/>
          </p:spPr>
          <p:txBody>
            <a:bodyPr wrap="square" rtlCol="0">
              <a:spAutoFit/>
            </a:bodyPr>
            <a:lstStyle/>
            <a:p>
              <a:r>
                <a:rPr lang="en-US" dirty="0" smtClean="0"/>
                <a:t>5</a:t>
              </a:r>
              <a:endParaRPr lang="en-US" dirty="0"/>
            </a:p>
          </p:txBody>
        </p:sp>
        <p:sp>
          <p:nvSpPr>
            <p:cNvPr id="26" name="TextBox 25"/>
            <p:cNvSpPr txBox="1"/>
            <p:nvPr/>
          </p:nvSpPr>
          <p:spPr>
            <a:xfrm>
              <a:off x="6400524" y="5743613"/>
              <a:ext cx="246158" cy="369332"/>
            </a:xfrm>
            <a:prstGeom prst="rect">
              <a:avLst/>
            </a:prstGeom>
            <a:noFill/>
          </p:spPr>
          <p:txBody>
            <a:bodyPr wrap="square" rtlCol="0">
              <a:spAutoFit/>
            </a:bodyPr>
            <a:lstStyle/>
            <a:p>
              <a:r>
                <a:rPr lang="en-US" dirty="0" smtClean="0"/>
                <a:t>6</a:t>
              </a:r>
              <a:endParaRPr lang="en-US" dirty="0"/>
            </a:p>
          </p:txBody>
        </p:sp>
      </p:grpSp>
    </p:spTree>
    <p:extLst>
      <p:ext uri="{BB962C8B-B14F-4D97-AF65-F5344CB8AC3E}">
        <p14:creationId xmlns:p14="http://schemas.microsoft.com/office/powerpoint/2010/main" val="1715336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Computer Hardware</a:t>
            </a:r>
            <a:endParaRPr lang="en-US" b="1" dirty="0">
              <a:solidFill>
                <a:srgbClr val="C00000"/>
              </a:solidFill>
            </a:endParaRPr>
          </a:p>
        </p:txBody>
      </p:sp>
      <p:sp>
        <p:nvSpPr>
          <p:cNvPr id="3" name="Content Placeholder 2"/>
          <p:cNvSpPr>
            <a:spLocks noGrp="1"/>
          </p:cNvSpPr>
          <p:nvPr>
            <p:ph idx="1"/>
          </p:nvPr>
        </p:nvSpPr>
        <p:spPr>
          <a:xfrm>
            <a:off x="1097280" y="2071532"/>
            <a:ext cx="6461760" cy="4082964"/>
          </a:xfrm>
        </p:spPr>
        <p:txBody>
          <a:bodyPr/>
          <a:lstStyle/>
          <a:p>
            <a:pPr>
              <a:buFont typeface="Arial" panose="020B0604020202020204" pitchFamily="34" charset="0"/>
              <a:buChar char="•"/>
            </a:pPr>
            <a:r>
              <a:rPr lang="en-US" dirty="0" smtClean="0"/>
              <a:t> </a:t>
            </a:r>
            <a:r>
              <a:rPr lang="en-US" b="1" dirty="0" smtClean="0">
                <a:solidFill>
                  <a:srgbClr val="0070C0"/>
                </a:solidFill>
              </a:rPr>
              <a:t>CPU (Central Processing Unit): </a:t>
            </a:r>
          </a:p>
          <a:p>
            <a:pPr lvl="1">
              <a:buFont typeface="Arial" panose="020B0604020202020204" pitchFamily="34" charset="0"/>
              <a:buChar char="•"/>
            </a:pPr>
            <a:r>
              <a:rPr lang="en-US" sz="2000" dirty="0" smtClean="0"/>
              <a:t>The “brain” of the computer</a:t>
            </a:r>
          </a:p>
          <a:p>
            <a:pPr>
              <a:buFont typeface="Arial" panose="020B0604020202020204" pitchFamily="34" charset="0"/>
              <a:buChar char="•"/>
            </a:pPr>
            <a:r>
              <a:rPr lang="en-US" dirty="0"/>
              <a:t> </a:t>
            </a:r>
            <a:r>
              <a:rPr lang="en-US" b="1" dirty="0" smtClean="0">
                <a:solidFill>
                  <a:srgbClr val="0070C0"/>
                </a:solidFill>
              </a:rPr>
              <a:t>RAM (Random Access Memory): </a:t>
            </a:r>
          </a:p>
          <a:p>
            <a:pPr lvl="1">
              <a:buFont typeface="Arial" panose="020B0604020202020204" pitchFamily="34" charset="0"/>
              <a:buChar char="•"/>
            </a:pPr>
            <a:r>
              <a:rPr lang="en-US" sz="2000" dirty="0"/>
              <a:t>M</a:t>
            </a:r>
            <a:r>
              <a:rPr lang="en-US" sz="2000" dirty="0" smtClean="0"/>
              <a:t>emory the computer can access at any time</a:t>
            </a:r>
          </a:p>
          <a:p>
            <a:pPr lvl="1">
              <a:buFont typeface="Arial" panose="020B0604020202020204" pitchFamily="34" charset="0"/>
              <a:buChar char="•"/>
            </a:pPr>
            <a:r>
              <a:rPr lang="en-US" sz="2000" dirty="0" smtClean="0"/>
              <a:t>Limited in size</a:t>
            </a:r>
          </a:p>
          <a:p>
            <a:pPr lvl="1">
              <a:buFont typeface="Arial" panose="020B0604020202020204" pitchFamily="34" charset="0"/>
              <a:buChar char="•"/>
            </a:pPr>
            <a:r>
              <a:rPr lang="en-US" sz="2000" dirty="0" smtClean="0"/>
              <a:t>Does not retain its contents when the computer is turned off</a:t>
            </a:r>
          </a:p>
          <a:p>
            <a:pPr>
              <a:buFont typeface="Arial" panose="020B0604020202020204" pitchFamily="34" charset="0"/>
              <a:buChar char="•"/>
            </a:pPr>
            <a:r>
              <a:rPr lang="en-US" b="1" dirty="0" smtClean="0">
                <a:solidFill>
                  <a:srgbClr val="0070C0"/>
                </a:solidFill>
              </a:rPr>
              <a:t> Secondary Memory:</a:t>
            </a:r>
          </a:p>
          <a:p>
            <a:pPr lvl="1">
              <a:buFont typeface="Arial" panose="020B0604020202020204" pitchFamily="34" charset="0"/>
              <a:buChar char="•"/>
            </a:pPr>
            <a:r>
              <a:rPr lang="en-US" sz="2000" dirty="0" smtClean="0"/>
              <a:t>Larger, permanent storage area</a:t>
            </a:r>
          </a:p>
          <a:p>
            <a:pPr lvl="1">
              <a:buFont typeface="Arial" panose="020B0604020202020204" pitchFamily="34" charset="0"/>
              <a:buChar char="•"/>
            </a:pPr>
            <a:r>
              <a:rPr lang="en-US" sz="2000" dirty="0" smtClean="0"/>
              <a:t>Examples: hard disk, USB drives, DVDs, etc.</a:t>
            </a:r>
          </a:p>
          <a:p>
            <a:pPr lvl="1">
              <a:buFont typeface="Arial" panose="020B0604020202020204" pitchFamily="34" charset="0"/>
              <a:buChar char="•"/>
            </a:pPr>
            <a:endParaRPr lang="en-US" dirty="0"/>
          </a:p>
        </p:txBody>
      </p:sp>
      <p:sp>
        <p:nvSpPr>
          <p:cNvPr id="4" name="Rectangle 3"/>
          <p:cNvSpPr/>
          <p:nvPr/>
        </p:nvSpPr>
        <p:spPr>
          <a:xfrm>
            <a:off x="5034143" y="6488668"/>
            <a:ext cx="7157857" cy="369332"/>
          </a:xfrm>
          <a:prstGeom prst="rect">
            <a:avLst/>
          </a:prstGeom>
        </p:spPr>
        <p:txBody>
          <a:bodyPr wrap="none">
            <a:spAutoFit/>
          </a:bodyPr>
          <a:lstStyle/>
          <a:p>
            <a:r>
              <a:rPr lang="en-US" dirty="0" smtClean="0"/>
              <a:t>Figure from </a:t>
            </a:r>
            <a:r>
              <a:rPr lang="en-US" dirty="0" smtClean="0">
                <a:hlinkClick r:id="rId2"/>
              </a:rPr>
              <a:t>http</a:t>
            </a:r>
            <a:r>
              <a:rPr lang="en-US" dirty="0">
                <a:hlinkClick r:id="rId2"/>
              </a:rPr>
              <a:t>://www.coolnerds.com/Newbies/Hardware/hardware.htm</a:t>
            </a:r>
            <a:endParaRPr lang="en-US" dirty="0"/>
          </a:p>
        </p:txBody>
      </p:sp>
      <p:pic>
        <p:nvPicPr>
          <p:cNvPr id="5" name="Picture 4"/>
          <p:cNvPicPr>
            <a:picLocks noChangeAspect="1"/>
          </p:cNvPicPr>
          <p:nvPr/>
        </p:nvPicPr>
        <p:blipFill>
          <a:blip r:embed="rId3"/>
          <a:stretch>
            <a:fillRect/>
          </a:stretch>
        </p:blipFill>
        <p:spPr>
          <a:xfrm>
            <a:off x="7709154" y="1973411"/>
            <a:ext cx="4263390" cy="4181085"/>
          </a:xfrm>
          <a:prstGeom prst="rect">
            <a:avLst/>
          </a:prstGeom>
        </p:spPr>
      </p:pic>
    </p:spTree>
    <p:extLst>
      <p:ext uri="{BB962C8B-B14F-4D97-AF65-F5344CB8AC3E}">
        <p14:creationId xmlns:p14="http://schemas.microsoft.com/office/powerpoint/2010/main" val="15744749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Methods that Call Other Methods</a:t>
            </a:r>
            <a:endParaRPr lang="en-US" b="1" dirty="0">
              <a:solidFill>
                <a:srgbClr val="C00000"/>
              </a:solidFill>
            </a:endParaRPr>
          </a:p>
        </p:txBody>
      </p:sp>
      <p:sp>
        <p:nvSpPr>
          <p:cNvPr id="3" name="Content Placeholder 2"/>
          <p:cNvSpPr>
            <a:spLocks noGrp="1"/>
          </p:cNvSpPr>
          <p:nvPr>
            <p:ph idx="1"/>
          </p:nvPr>
        </p:nvSpPr>
        <p:spPr>
          <a:xfrm>
            <a:off x="512064" y="1845733"/>
            <a:ext cx="7594663" cy="4023360"/>
          </a:xfrm>
        </p:spPr>
        <p:txBody>
          <a:bodyPr/>
          <a:lstStyle/>
          <a:p>
            <a:pPr>
              <a:buFont typeface="Arial" panose="020B0604020202020204" pitchFamily="34" charset="0"/>
              <a:buChar char="•"/>
            </a:pPr>
            <a:r>
              <a:rPr lang="en-US" dirty="0" smtClean="0"/>
              <a:t> You  may have noticed that our main methods have been calling other methods</a:t>
            </a:r>
          </a:p>
          <a:p>
            <a:pPr>
              <a:buFont typeface="Arial" panose="020B0604020202020204" pitchFamily="34" charset="0"/>
              <a:buChar char="•"/>
            </a:pPr>
            <a:r>
              <a:rPr lang="en-US" dirty="0"/>
              <a:t> </a:t>
            </a:r>
            <a:r>
              <a:rPr lang="en-US" dirty="0" smtClean="0"/>
              <a:t>In fact, ANY method may call other methods</a:t>
            </a:r>
          </a:p>
          <a:p>
            <a:pPr>
              <a:buFont typeface="Arial" panose="020B0604020202020204" pitchFamily="34" charset="0"/>
              <a:buChar char="•"/>
            </a:pPr>
            <a:r>
              <a:rPr lang="en-US" dirty="0"/>
              <a:t> </a:t>
            </a:r>
            <a:r>
              <a:rPr lang="en-US" dirty="0" smtClean="0"/>
              <a:t>This can make flow of control difficult to follow at times</a:t>
            </a:r>
          </a:p>
          <a:p>
            <a:pPr>
              <a:buFont typeface="Arial" panose="020B0604020202020204" pitchFamily="34" charset="0"/>
              <a:buChar char="•"/>
            </a:pPr>
            <a:r>
              <a:rPr lang="en-US" dirty="0"/>
              <a:t> </a:t>
            </a:r>
            <a:r>
              <a:rPr lang="en-US" dirty="0" smtClean="0"/>
              <a:t>Look at the following code and try to predict the output of the program:</a:t>
            </a:r>
          </a:p>
          <a:p>
            <a:pPr lvl="1">
              <a:buFont typeface="Arial" panose="020B0604020202020204" pitchFamily="34" charset="0"/>
              <a:buChar char="•"/>
            </a:pPr>
            <a:r>
              <a:rPr lang="en-US" dirty="0" smtClean="0"/>
              <a:t>By starting at the main method and “jumping” to other methods as they are called, you should be able to determine that the output of this program is:</a:t>
            </a:r>
            <a:endParaRPr lang="en-US" dirty="0"/>
          </a:p>
        </p:txBody>
      </p:sp>
      <p:pic>
        <p:nvPicPr>
          <p:cNvPr id="4" name="Picture 3"/>
          <p:cNvPicPr>
            <a:picLocks noChangeAspect="1"/>
          </p:cNvPicPr>
          <p:nvPr/>
        </p:nvPicPr>
        <p:blipFill>
          <a:blip r:embed="rId2"/>
          <a:stretch>
            <a:fillRect/>
          </a:stretch>
        </p:blipFill>
        <p:spPr>
          <a:xfrm>
            <a:off x="8095023" y="1845733"/>
            <a:ext cx="4096977" cy="4343041"/>
          </a:xfrm>
          <a:prstGeom prst="rect">
            <a:avLst/>
          </a:prstGeom>
        </p:spPr>
      </p:pic>
      <p:pic>
        <p:nvPicPr>
          <p:cNvPr id="5" name="Picture 4"/>
          <p:cNvPicPr>
            <a:picLocks noChangeAspect="1"/>
          </p:cNvPicPr>
          <p:nvPr/>
        </p:nvPicPr>
        <p:blipFill>
          <a:blip r:embed="rId3"/>
          <a:stretch>
            <a:fillRect/>
          </a:stretch>
        </p:blipFill>
        <p:spPr>
          <a:xfrm>
            <a:off x="1097280" y="4725944"/>
            <a:ext cx="1057084" cy="1595598"/>
          </a:xfrm>
          <a:prstGeom prst="rect">
            <a:avLst/>
          </a:prstGeom>
        </p:spPr>
      </p:pic>
    </p:spTree>
    <p:extLst>
      <p:ext uri="{BB962C8B-B14F-4D97-AF65-F5344CB8AC3E}">
        <p14:creationId xmlns:p14="http://schemas.microsoft.com/office/powerpoint/2010/main" val="3505456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Concluding comments</a:t>
            </a:r>
            <a:endParaRPr lang="en-US" b="1" dirty="0">
              <a:solidFill>
                <a:srgbClr val="C00000"/>
              </a:solidFill>
            </a:endParaRPr>
          </a:p>
        </p:txBody>
      </p:sp>
      <p:sp>
        <p:nvSpPr>
          <p:cNvPr id="3" name="Content Placeholder 2"/>
          <p:cNvSpPr>
            <a:spLocks noGrp="1"/>
          </p:cNvSpPr>
          <p:nvPr>
            <p:ph idx="1"/>
          </p:nvPr>
        </p:nvSpPr>
        <p:spPr>
          <a:xfrm>
            <a:off x="292734" y="2101334"/>
            <a:ext cx="8826882" cy="4023360"/>
          </a:xfrm>
        </p:spPr>
        <p:txBody>
          <a:bodyPr/>
          <a:lstStyle/>
          <a:p>
            <a:pPr>
              <a:buFont typeface="Arial" panose="020B0604020202020204" pitchFamily="34" charset="0"/>
              <a:buChar char="•"/>
            </a:pPr>
            <a:r>
              <a:rPr lang="en-US" dirty="0" smtClean="0"/>
              <a:t> By creating separate methods for the various subtasks of your program, you can minimize redundant code and maximize the efficiency of your programming</a:t>
            </a:r>
          </a:p>
          <a:p>
            <a:pPr>
              <a:buFont typeface="Arial" panose="020B0604020202020204" pitchFamily="34" charset="0"/>
              <a:buChar char="•"/>
            </a:pPr>
            <a:r>
              <a:rPr lang="en-US" dirty="0"/>
              <a:t> </a:t>
            </a:r>
            <a:r>
              <a:rPr lang="en-US" dirty="0" smtClean="0"/>
              <a:t>It is useful to define methods that are flexible (whenever possible), so that you can reuse code by adapting already written code to similar tasks in different parts of your program or even in completely different programs</a:t>
            </a:r>
          </a:p>
          <a:p>
            <a:pPr>
              <a:buFont typeface="Arial" panose="020B0604020202020204" pitchFamily="34" charset="0"/>
              <a:buChar char="•"/>
            </a:pPr>
            <a:r>
              <a:rPr lang="en-US" dirty="0"/>
              <a:t> </a:t>
            </a:r>
            <a:r>
              <a:rPr lang="en-US" dirty="0" smtClean="0"/>
              <a:t>Although Java doesn’t care what order your methods are defined in, you should try to arrange your method definitions in a way that “makes sense” in your program</a:t>
            </a:r>
          </a:p>
          <a:p>
            <a:pPr lvl="1">
              <a:buFont typeface="Arial" panose="020B0604020202020204" pitchFamily="34" charset="0"/>
              <a:buChar char="•"/>
            </a:pPr>
            <a:r>
              <a:rPr lang="en-US" dirty="0" smtClean="0"/>
              <a:t>You should always be striving to make your programs easy for humans to understand</a:t>
            </a:r>
          </a:p>
          <a:p>
            <a:pPr lvl="1">
              <a:buFont typeface="Arial" panose="020B0604020202020204" pitchFamily="34" charset="0"/>
              <a:buChar char="•"/>
            </a:pPr>
            <a:r>
              <a:rPr lang="en-US" dirty="0" smtClean="0"/>
              <a:t>The logic you are using in constructing your programs should be apparent</a:t>
            </a:r>
          </a:p>
          <a:p>
            <a:pPr lvl="1">
              <a:buFont typeface="Arial" panose="020B0604020202020204" pitchFamily="34" charset="0"/>
              <a:buChar char="•"/>
            </a:pPr>
            <a:r>
              <a:rPr lang="en-US" dirty="0" smtClean="0"/>
              <a:t>Comments and formatting can greatly enhance the readability of your code</a:t>
            </a:r>
          </a:p>
          <a:p>
            <a:pPr lvl="1">
              <a:buFont typeface="Arial" panose="020B0604020202020204" pitchFamily="34" charset="0"/>
              <a:buChar char="•"/>
            </a:pPr>
            <a:r>
              <a:rPr lang="en-US" dirty="0" smtClean="0"/>
              <a:t>The hypothetical future user of your code may very well be YOU</a:t>
            </a:r>
            <a:endParaRPr lang="en-US" dirty="0"/>
          </a:p>
        </p:txBody>
      </p:sp>
      <p:sp>
        <p:nvSpPr>
          <p:cNvPr id="4" name="TextBox 3"/>
          <p:cNvSpPr txBox="1"/>
          <p:nvPr/>
        </p:nvSpPr>
        <p:spPr>
          <a:xfrm>
            <a:off x="1304796" y="6488668"/>
            <a:ext cx="10760253" cy="369332"/>
          </a:xfrm>
          <a:prstGeom prst="rect">
            <a:avLst/>
          </a:prstGeom>
          <a:noFill/>
        </p:spPr>
        <p:txBody>
          <a:bodyPr wrap="none" rtlCol="0">
            <a:spAutoFit/>
          </a:bodyPr>
          <a:lstStyle/>
          <a:p>
            <a:r>
              <a:rPr lang="en-US" dirty="0"/>
              <a:t>Cartoon from </a:t>
            </a:r>
            <a:r>
              <a:rPr lang="en-US" dirty="0">
                <a:hlinkClick r:id="rId2"/>
              </a:rPr>
              <a:t>http://xkcd.com/1421</a:t>
            </a:r>
            <a:r>
              <a:rPr lang="en-US" dirty="0" smtClean="0">
                <a:hlinkClick r:id="rId2"/>
              </a:rPr>
              <a:t>/</a:t>
            </a:r>
            <a:r>
              <a:rPr lang="en-US" dirty="0" smtClean="0"/>
              <a:t> -- in this programming language, comments are preceded by the # character</a:t>
            </a:r>
          </a:p>
        </p:txBody>
      </p:sp>
      <p:pic>
        <p:nvPicPr>
          <p:cNvPr id="5" name="Picture 4"/>
          <p:cNvPicPr>
            <a:picLocks noChangeAspect="1"/>
          </p:cNvPicPr>
          <p:nvPr/>
        </p:nvPicPr>
        <p:blipFill>
          <a:blip r:embed="rId3"/>
          <a:stretch>
            <a:fillRect/>
          </a:stretch>
        </p:blipFill>
        <p:spPr>
          <a:xfrm>
            <a:off x="9264699" y="1737360"/>
            <a:ext cx="2800350" cy="4543425"/>
          </a:xfrm>
          <a:prstGeom prst="rect">
            <a:avLst/>
          </a:prstGeom>
        </p:spPr>
      </p:pic>
    </p:spTree>
    <p:extLst>
      <p:ext uri="{BB962C8B-B14F-4D97-AF65-F5344CB8AC3E}">
        <p14:creationId xmlns:p14="http://schemas.microsoft.com/office/powerpoint/2010/main" val="4000597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Computer Software</a:t>
            </a:r>
            <a:endParaRPr lang="en-US" b="1" dirty="0">
              <a:solidFill>
                <a:srgbClr val="C00000"/>
              </a:solidFill>
            </a:endParaRPr>
          </a:p>
        </p:txBody>
      </p:sp>
      <p:sp>
        <p:nvSpPr>
          <p:cNvPr id="3" name="Content Placeholder 2"/>
          <p:cNvSpPr>
            <a:spLocks noGrp="1"/>
          </p:cNvSpPr>
          <p:nvPr>
            <p:ph idx="1"/>
          </p:nvPr>
        </p:nvSpPr>
        <p:spPr>
          <a:xfrm>
            <a:off x="1097280" y="2011680"/>
            <a:ext cx="10058400" cy="3857414"/>
          </a:xfrm>
        </p:spPr>
        <p:txBody>
          <a:bodyPr/>
          <a:lstStyle/>
          <a:p>
            <a:pPr>
              <a:buFont typeface="Arial" panose="020B0604020202020204" pitchFamily="34" charset="0"/>
              <a:buChar char="•"/>
            </a:pPr>
            <a:r>
              <a:rPr lang="en-US" dirty="0" smtClean="0"/>
              <a:t> “</a:t>
            </a:r>
            <a:r>
              <a:rPr lang="en-US" b="1" dirty="0" smtClean="0"/>
              <a:t>Software</a:t>
            </a:r>
            <a:r>
              <a:rPr lang="en-US" dirty="0" smtClean="0"/>
              <a:t>” is a general term used to refer to computer programs</a:t>
            </a:r>
          </a:p>
          <a:p>
            <a:pPr>
              <a:buFont typeface="Arial" panose="020B0604020202020204" pitchFamily="34" charset="0"/>
              <a:buChar char="•"/>
            </a:pPr>
            <a:r>
              <a:rPr lang="en-US" dirty="0"/>
              <a:t> </a:t>
            </a:r>
            <a:r>
              <a:rPr lang="en-US" dirty="0" smtClean="0"/>
              <a:t>The primary piece of software running on a computer is its </a:t>
            </a:r>
            <a:r>
              <a:rPr lang="en-US" dirty="0" smtClean="0">
                <a:solidFill>
                  <a:srgbClr val="C00000"/>
                </a:solidFill>
              </a:rPr>
              <a:t>OPERATING SYSTEM </a:t>
            </a:r>
            <a:r>
              <a:rPr lang="en-US" dirty="0" smtClean="0"/>
              <a:t>(OS)</a:t>
            </a:r>
          </a:p>
          <a:p>
            <a:pPr lvl="1">
              <a:buFont typeface="Arial" panose="020B0604020202020204" pitchFamily="34" charset="0"/>
              <a:buChar char="•"/>
            </a:pPr>
            <a:r>
              <a:rPr lang="en-US" dirty="0" smtClean="0"/>
              <a:t> The OS provides an environment in which many programs may be run at the same time</a:t>
            </a:r>
          </a:p>
          <a:p>
            <a:pPr lvl="1">
              <a:buFont typeface="Arial" panose="020B0604020202020204" pitchFamily="34" charset="0"/>
              <a:buChar char="•"/>
            </a:pPr>
            <a:r>
              <a:rPr lang="en-US" dirty="0" smtClean="0"/>
              <a:t>The OS provides a bridge between programs running on a computer, the computer hardware, and the user</a:t>
            </a:r>
          </a:p>
          <a:p>
            <a:pPr>
              <a:buFont typeface="Arial" panose="020B0604020202020204" pitchFamily="34" charset="0"/>
              <a:buChar char="•"/>
            </a:pPr>
            <a:r>
              <a:rPr lang="en-US" dirty="0" smtClean="0"/>
              <a:t> Programs that run under the operating system are often called </a:t>
            </a:r>
            <a:r>
              <a:rPr lang="en-US" dirty="0" smtClean="0">
                <a:solidFill>
                  <a:srgbClr val="C00000"/>
                </a:solidFill>
              </a:rPr>
              <a:t>APPLICATIONS</a:t>
            </a:r>
          </a:p>
          <a:p>
            <a:pPr>
              <a:buFont typeface="Arial" panose="020B0604020202020204" pitchFamily="34" charset="0"/>
              <a:buChar char="•"/>
            </a:pPr>
            <a:r>
              <a:rPr lang="en-US" dirty="0" smtClean="0"/>
              <a:t> When a program is selected for running (e.g. by clicking its icon), the program instructions are loaded into the computer’s memory from the hard disk. The OS allocates memory for the program to use, instructions to run the program are fed from memory to the CPU and executed sequentially</a:t>
            </a:r>
            <a:endParaRPr lang="en-US" dirty="0"/>
          </a:p>
        </p:txBody>
      </p:sp>
    </p:spTree>
    <p:extLst>
      <p:ext uri="{BB962C8B-B14F-4D97-AF65-F5344CB8AC3E}">
        <p14:creationId xmlns:p14="http://schemas.microsoft.com/office/powerpoint/2010/main" val="4120309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Machine Language and Binary Numbers</a:t>
            </a:r>
            <a:endParaRPr lang="en-US" b="1" dirty="0">
              <a:solidFill>
                <a:srgbClr val="C00000"/>
              </a:solidFill>
            </a:endParaRPr>
          </a:p>
        </p:txBody>
      </p:sp>
      <p:sp>
        <p:nvSpPr>
          <p:cNvPr id="3" name="Content Placeholder 2"/>
          <p:cNvSpPr>
            <a:spLocks noGrp="1"/>
          </p:cNvSpPr>
          <p:nvPr>
            <p:ph idx="1"/>
          </p:nvPr>
        </p:nvSpPr>
        <p:spPr>
          <a:xfrm>
            <a:off x="171450" y="1737360"/>
            <a:ext cx="10984230" cy="4023360"/>
          </a:xfrm>
        </p:spPr>
        <p:txBody>
          <a:bodyPr/>
          <a:lstStyle/>
          <a:p>
            <a:pPr>
              <a:buFont typeface="Arial" panose="020B0604020202020204" pitchFamily="34" charset="0"/>
              <a:buChar char="•"/>
            </a:pPr>
            <a:r>
              <a:rPr lang="en-US" dirty="0" smtClean="0"/>
              <a:t> Computers understand machine language, composed of BINARY NUMBERS (sequences of 1s and 0s)</a:t>
            </a:r>
          </a:p>
          <a:p>
            <a:pPr>
              <a:buFont typeface="Arial" panose="020B0604020202020204" pitchFamily="34" charset="0"/>
              <a:buChar char="•"/>
            </a:pPr>
            <a:r>
              <a:rPr lang="en-US" dirty="0"/>
              <a:t> </a:t>
            </a:r>
            <a:r>
              <a:rPr lang="en-US" dirty="0" smtClean="0"/>
              <a:t>Any decimal (base 10) number can be written as a binary number (base 2) as shown below</a:t>
            </a:r>
          </a:p>
          <a:p>
            <a:pPr>
              <a:buFont typeface="Arial" panose="020B0604020202020204" pitchFamily="34" charset="0"/>
              <a:buChar char="•"/>
            </a:pPr>
            <a:endParaRPr lang="en-US" dirty="0"/>
          </a:p>
        </p:txBody>
      </p:sp>
      <p:sp>
        <p:nvSpPr>
          <p:cNvPr id="4" name="Rectangle 3"/>
          <p:cNvSpPr/>
          <p:nvPr/>
        </p:nvSpPr>
        <p:spPr>
          <a:xfrm>
            <a:off x="8542554" y="6402062"/>
            <a:ext cx="3540328" cy="369332"/>
          </a:xfrm>
          <a:prstGeom prst="rect">
            <a:avLst/>
          </a:prstGeom>
        </p:spPr>
        <p:txBody>
          <a:bodyPr wrap="none">
            <a:spAutoFit/>
          </a:bodyPr>
          <a:lstStyle/>
          <a:p>
            <a:r>
              <a:rPr lang="en-US" dirty="0" smtClean="0"/>
              <a:t>Cartoon from </a:t>
            </a:r>
            <a:r>
              <a:rPr lang="en-US" dirty="0" smtClean="0">
                <a:hlinkClick r:id="rId2"/>
              </a:rPr>
              <a:t>http</a:t>
            </a:r>
            <a:r>
              <a:rPr lang="en-US" dirty="0">
                <a:hlinkClick r:id="rId2"/>
              </a:rPr>
              <a:t>://xkcd.com/953/</a:t>
            </a:r>
            <a:endParaRPr lang="en-US" dirty="0"/>
          </a:p>
        </p:txBody>
      </p:sp>
      <p:pic>
        <p:nvPicPr>
          <p:cNvPr id="5" name="Picture 4"/>
          <p:cNvPicPr>
            <a:picLocks noChangeAspect="1"/>
          </p:cNvPicPr>
          <p:nvPr/>
        </p:nvPicPr>
        <p:blipFill>
          <a:blip r:embed="rId3"/>
          <a:stretch>
            <a:fillRect/>
          </a:stretch>
        </p:blipFill>
        <p:spPr>
          <a:xfrm>
            <a:off x="171450" y="3224403"/>
            <a:ext cx="2095500" cy="306705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945891114"/>
              </p:ext>
            </p:extLst>
          </p:nvPr>
        </p:nvGraphicFramePr>
        <p:xfrm>
          <a:off x="2755392" y="2603373"/>
          <a:ext cx="6156960" cy="3688080"/>
        </p:xfrm>
        <a:graphic>
          <a:graphicData uri="http://schemas.openxmlformats.org/drawingml/2006/table">
            <a:tbl>
              <a:tblPr firstRow="1" bandRow="1">
                <a:tableStyleId>{5C22544A-7EE6-4342-B048-85BDC9FD1C3A}</a:tableStyleId>
              </a:tblPr>
              <a:tblGrid>
                <a:gridCol w="1026160"/>
                <a:gridCol w="1026160"/>
                <a:gridCol w="1026160"/>
                <a:gridCol w="1026160"/>
                <a:gridCol w="1026160"/>
                <a:gridCol w="1026160"/>
              </a:tblGrid>
              <a:tr h="274320">
                <a:tc>
                  <a:txBody>
                    <a:bodyPr/>
                    <a:lstStyle/>
                    <a:p>
                      <a:pPr algn="ctr"/>
                      <a:r>
                        <a:rPr lang="en-US" b="1" dirty="0" smtClean="0"/>
                        <a:t>Decimal</a:t>
                      </a:r>
                      <a:endParaRPr lang="en-US" b="1" dirty="0"/>
                    </a:p>
                  </a:txBody>
                  <a:tcPr/>
                </a:tc>
                <a:tc>
                  <a:txBody>
                    <a:bodyPr/>
                    <a:lstStyle/>
                    <a:p>
                      <a:pPr algn="ctr"/>
                      <a:r>
                        <a:rPr lang="en-US" dirty="0" smtClean="0"/>
                        <a:t>2</a:t>
                      </a:r>
                      <a:r>
                        <a:rPr lang="en-US" baseline="30000" dirty="0" smtClean="0"/>
                        <a:t>3</a:t>
                      </a:r>
                      <a:r>
                        <a:rPr lang="en-US" dirty="0" smtClean="0"/>
                        <a:t> = 8</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2 </a:t>
                      </a:r>
                      <a:r>
                        <a:rPr lang="en-US" dirty="0" smtClean="0"/>
                        <a:t>= 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1</a:t>
                      </a:r>
                      <a:r>
                        <a:rPr lang="en-US" dirty="0" smtClean="0"/>
                        <a:t> = 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30000" dirty="0" smtClean="0"/>
                        <a:t>0</a:t>
                      </a:r>
                      <a:r>
                        <a:rPr lang="en-US" dirty="0" smtClean="0"/>
                        <a:t> = 1</a:t>
                      </a:r>
                    </a:p>
                  </a:txBody>
                  <a:tcPr/>
                </a:tc>
                <a:tc>
                  <a:txBody>
                    <a:bodyPr/>
                    <a:lstStyle/>
                    <a:p>
                      <a:pPr algn="ctr"/>
                      <a:r>
                        <a:rPr lang="en-US" b="1" dirty="0" smtClean="0"/>
                        <a:t>Binary</a:t>
                      </a:r>
                      <a:endParaRPr lang="en-US" b="1" dirty="0"/>
                    </a:p>
                  </a:txBody>
                  <a:tcPr/>
                </a:tc>
              </a:tr>
              <a:tr h="370840">
                <a:tc>
                  <a:txBody>
                    <a:bodyPr/>
                    <a:lstStyle/>
                    <a:p>
                      <a:pPr algn="ctr"/>
                      <a:r>
                        <a:rPr lang="en-US" b="1" dirty="0" smtClean="0"/>
                        <a:t>0</a:t>
                      </a:r>
                      <a:endParaRPr lang="en-US" b="1"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b="1" dirty="0" smtClean="0"/>
                        <a:t>0</a:t>
                      </a:r>
                      <a:endParaRPr lang="en-US" b="1" dirty="0"/>
                    </a:p>
                  </a:txBody>
                  <a:tcPr/>
                </a:tc>
              </a:tr>
              <a:tr h="370840">
                <a:tc>
                  <a:txBody>
                    <a:bodyPr/>
                    <a:lstStyle/>
                    <a:p>
                      <a:pPr algn="ctr"/>
                      <a:r>
                        <a:rPr lang="en-US" b="1" dirty="0" smtClean="0"/>
                        <a:t>1</a:t>
                      </a:r>
                      <a:endParaRPr lang="en-US" b="1"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b="1" dirty="0" smtClean="0"/>
                        <a:t>1</a:t>
                      </a:r>
                      <a:endParaRPr lang="en-US" b="1" dirty="0"/>
                    </a:p>
                  </a:txBody>
                  <a:tcPr/>
                </a:tc>
              </a:tr>
              <a:tr h="370840">
                <a:tc>
                  <a:txBody>
                    <a:bodyPr/>
                    <a:lstStyle/>
                    <a:p>
                      <a:pPr algn="ctr"/>
                      <a:r>
                        <a:rPr lang="en-US" b="1" dirty="0" smtClean="0"/>
                        <a:t>2</a:t>
                      </a:r>
                      <a:endParaRPr lang="en-US" b="1"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b="1" dirty="0" smtClean="0"/>
                        <a:t>10</a:t>
                      </a:r>
                      <a:endParaRPr lang="en-US" b="1" dirty="0"/>
                    </a:p>
                  </a:txBody>
                  <a:tcPr/>
                </a:tc>
              </a:tr>
              <a:tr h="370840">
                <a:tc>
                  <a:txBody>
                    <a:bodyPr/>
                    <a:lstStyle/>
                    <a:p>
                      <a:pPr algn="ctr"/>
                      <a:r>
                        <a:rPr lang="en-US" b="1" dirty="0" smtClean="0"/>
                        <a:t>3</a:t>
                      </a:r>
                      <a:endParaRPr lang="en-US" b="1"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b="1" dirty="0" smtClean="0"/>
                        <a:t>11</a:t>
                      </a:r>
                      <a:endParaRPr lang="en-US" b="1" dirty="0"/>
                    </a:p>
                  </a:txBody>
                  <a:tcPr/>
                </a:tc>
              </a:tr>
              <a:tr h="370840">
                <a:tc>
                  <a:txBody>
                    <a:bodyPr/>
                    <a:lstStyle/>
                    <a:p>
                      <a:pPr algn="ctr"/>
                      <a:r>
                        <a:rPr lang="en-US" b="1" dirty="0" smtClean="0"/>
                        <a:t>4</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b="1" dirty="0" smtClean="0"/>
                        <a:t>100</a:t>
                      </a:r>
                      <a:endParaRPr lang="en-US" b="1" dirty="0"/>
                    </a:p>
                  </a:txBody>
                  <a:tcPr/>
                </a:tc>
              </a:tr>
              <a:tr h="370840">
                <a:tc>
                  <a:txBody>
                    <a:bodyPr/>
                    <a:lstStyle/>
                    <a:p>
                      <a:pPr algn="ctr"/>
                      <a:r>
                        <a:rPr lang="en-US" b="1" dirty="0" smtClean="0"/>
                        <a:t>5</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b="1" dirty="0" smtClean="0"/>
                        <a:t>101</a:t>
                      </a:r>
                      <a:endParaRPr lang="en-US" b="1" dirty="0"/>
                    </a:p>
                  </a:txBody>
                  <a:tcPr/>
                </a:tc>
              </a:tr>
              <a:tr h="123613">
                <a:tc>
                  <a:txBody>
                    <a:bodyPr/>
                    <a:lstStyle/>
                    <a:p>
                      <a:pPr algn="ctr"/>
                      <a:r>
                        <a:rPr lang="en-US" b="1" dirty="0" smtClean="0"/>
                        <a:t>6</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b="1" dirty="0" smtClean="0"/>
                        <a:t>110</a:t>
                      </a:r>
                      <a:endParaRPr lang="en-US" b="1" dirty="0"/>
                    </a:p>
                  </a:txBody>
                  <a:tcPr/>
                </a:tc>
              </a:tr>
              <a:tr h="242147">
                <a:tc>
                  <a:txBody>
                    <a:bodyPr/>
                    <a:lstStyle/>
                    <a:p>
                      <a:pPr algn="ctr"/>
                      <a:r>
                        <a:rPr lang="en-US" b="1" dirty="0" smtClean="0"/>
                        <a:t>7</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b="1" dirty="0" smtClean="0"/>
                        <a:t>111</a:t>
                      </a:r>
                      <a:endParaRPr lang="en-US" b="1" dirty="0"/>
                    </a:p>
                  </a:txBody>
                  <a:tcPr/>
                </a:tc>
              </a:tr>
              <a:tr h="123613">
                <a:tc>
                  <a:txBody>
                    <a:bodyPr/>
                    <a:lstStyle/>
                    <a:p>
                      <a:pPr algn="ctr"/>
                      <a:r>
                        <a:rPr lang="en-US" b="1" dirty="0" smtClean="0"/>
                        <a:t>8</a:t>
                      </a:r>
                      <a:endParaRPr lang="en-US" b="1"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b="1" dirty="0" smtClean="0"/>
                        <a:t>1000</a:t>
                      </a:r>
                      <a:endParaRPr lang="en-US" b="1" dirty="0"/>
                    </a:p>
                  </a:txBody>
                  <a:tcPr/>
                </a:tc>
              </a:tr>
            </a:tbl>
          </a:graphicData>
        </a:graphic>
      </p:graphicFrame>
      <p:sp>
        <p:nvSpPr>
          <p:cNvPr id="7" name="TextBox 6"/>
          <p:cNvSpPr txBox="1"/>
          <p:nvPr/>
        </p:nvSpPr>
        <p:spPr>
          <a:xfrm>
            <a:off x="9119616" y="2942070"/>
            <a:ext cx="2743200" cy="3139321"/>
          </a:xfrm>
          <a:prstGeom prst="rect">
            <a:avLst/>
          </a:prstGeom>
          <a:noFill/>
          <a:ln w="38100">
            <a:solidFill>
              <a:srgbClr val="0070C0"/>
            </a:solidFill>
          </a:ln>
        </p:spPr>
        <p:txBody>
          <a:bodyPr wrap="square" rtlCol="0">
            <a:spAutoFit/>
          </a:bodyPr>
          <a:lstStyle/>
          <a:p>
            <a:r>
              <a:rPr lang="en-US" b="1" dirty="0" smtClean="0"/>
              <a:t>Bit</a:t>
            </a:r>
            <a:r>
              <a:rPr lang="en-US" dirty="0" smtClean="0"/>
              <a:t> = a single binary digit</a:t>
            </a:r>
          </a:p>
          <a:p>
            <a:r>
              <a:rPr lang="en-US" dirty="0" smtClean="0"/>
              <a:t>(Can have a value of 0 or 1)</a:t>
            </a:r>
          </a:p>
          <a:p>
            <a:r>
              <a:rPr lang="en-US" dirty="0" smtClean="0"/>
              <a:t>1 </a:t>
            </a:r>
            <a:r>
              <a:rPr lang="en-US" b="1" dirty="0" smtClean="0"/>
              <a:t>Byte</a:t>
            </a:r>
            <a:r>
              <a:rPr lang="en-US" dirty="0" smtClean="0"/>
              <a:t> = 8 bits</a:t>
            </a:r>
          </a:p>
          <a:p>
            <a:r>
              <a:rPr lang="en-US" dirty="0" smtClean="0"/>
              <a:t>(it takes 1 byte to store a single character of text)</a:t>
            </a:r>
          </a:p>
          <a:p>
            <a:endParaRPr lang="en-US" dirty="0" smtClean="0"/>
          </a:p>
          <a:p>
            <a:r>
              <a:rPr lang="en-US" dirty="0" smtClean="0"/>
              <a:t>See </a:t>
            </a:r>
            <a:r>
              <a:rPr lang="en-US" dirty="0" smtClean="0">
                <a:solidFill>
                  <a:srgbClr val="0070C0"/>
                </a:solidFill>
                <a:hlinkClick r:id="rId4"/>
              </a:rPr>
              <a:t>http</a:t>
            </a:r>
            <a:r>
              <a:rPr lang="en-US" dirty="0">
                <a:solidFill>
                  <a:srgbClr val="0070C0"/>
                </a:solidFill>
                <a:hlinkClick r:id="rId4"/>
              </a:rPr>
              <a:t>://</a:t>
            </a:r>
            <a:r>
              <a:rPr lang="en-US" dirty="0" smtClean="0">
                <a:solidFill>
                  <a:srgbClr val="0070C0"/>
                </a:solidFill>
                <a:hlinkClick r:id="rId4"/>
              </a:rPr>
              <a:t>www.wisegeek.org/what-is-the-difference-between-a-bit-and-a-byte.htm</a:t>
            </a:r>
            <a:r>
              <a:rPr lang="en-US" dirty="0" smtClean="0">
                <a:solidFill>
                  <a:srgbClr val="0070C0"/>
                </a:solidFill>
              </a:rPr>
              <a:t> </a:t>
            </a:r>
            <a:r>
              <a:rPr lang="en-US" dirty="0" smtClean="0"/>
              <a:t>for more info</a:t>
            </a:r>
            <a:endParaRPr lang="en-US" dirty="0"/>
          </a:p>
        </p:txBody>
      </p:sp>
    </p:spTree>
    <p:extLst>
      <p:ext uri="{BB962C8B-B14F-4D97-AF65-F5344CB8AC3E}">
        <p14:creationId xmlns:p14="http://schemas.microsoft.com/office/powerpoint/2010/main" val="927711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Java Programming Language</a:t>
            </a:r>
            <a:endParaRPr lang="en-US" b="1" dirty="0">
              <a:solidFill>
                <a:srgbClr val="C00000"/>
              </a:solidFill>
            </a:endParaRPr>
          </a:p>
        </p:txBody>
      </p:sp>
      <p:sp>
        <p:nvSpPr>
          <p:cNvPr id="3" name="Content Placeholder 2"/>
          <p:cNvSpPr>
            <a:spLocks noGrp="1"/>
          </p:cNvSpPr>
          <p:nvPr>
            <p:ph idx="1"/>
          </p:nvPr>
        </p:nvSpPr>
        <p:spPr>
          <a:xfrm>
            <a:off x="408432" y="2004230"/>
            <a:ext cx="11436096" cy="4023360"/>
          </a:xfrm>
        </p:spPr>
        <p:txBody>
          <a:bodyPr>
            <a:noAutofit/>
          </a:bodyPr>
          <a:lstStyle/>
          <a:p>
            <a:pPr>
              <a:buFont typeface="Arial" panose="020B0604020202020204" pitchFamily="34" charset="0"/>
              <a:buChar char="•"/>
            </a:pPr>
            <a:r>
              <a:rPr lang="en-US" sz="2400" dirty="0" smtClean="0"/>
              <a:t> Java is an example of a “high-level” programming language:</a:t>
            </a:r>
          </a:p>
          <a:p>
            <a:pPr lvl="1">
              <a:buFont typeface="Arial" panose="020B0604020202020204" pitchFamily="34" charset="0"/>
              <a:buChar char="•"/>
            </a:pPr>
            <a:r>
              <a:rPr lang="en-US" sz="2400" dirty="0" smtClean="0"/>
              <a:t>Designed to be more easily understood by humans</a:t>
            </a:r>
          </a:p>
          <a:p>
            <a:pPr lvl="1">
              <a:buFont typeface="Arial" panose="020B0604020202020204" pitchFamily="34" charset="0"/>
              <a:buChar char="•"/>
            </a:pPr>
            <a:r>
              <a:rPr lang="en-US" sz="2400" dirty="0" smtClean="0"/>
              <a:t>Cannot be understood directly by a computer</a:t>
            </a:r>
          </a:p>
          <a:p>
            <a:pPr lvl="1">
              <a:buFont typeface="Arial" panose="020B0604020202020204" pitchFamily="34" charset="0"/>
              <a:buChar char="•"/>
            </a:pPr>
            <a:r>
              <a:rPr lang="en-US" sz="2400" dirty="0" smtClean="0"/>
              <a:t>Needs to be translated into a different form</a:t>
            </a:r>
          </a:p>
          <a:p>
            <a:pPr lvl="1">
              <a:buFont typeface="Arial" panose="020B0604020202020204" pitchFamily="34" charset="0"/>
              <a:buChar char="•"/>
            </a:pPr>
            <a:r>
              <a:rPr lang="en-US" sz="2400" dirty="0" smtClean="0"/>
              <a:t>A special program known as a </a:t>
            </a:r>
            <a:r>
              <a:rPr lang="en-US" sz="2400" b="1" dirty="0" smtClean="0">
                <a:solidFill>
                  <a:srgbClr val="C00000"/>
                </a:solidFill>
              </a:rPr>
              <a:t>COMPILER</a:t>
            </a:r>
            <a:r>
              <a:rPr lang="en-US" sz="2400" dirty="0" smtClean="0"/>
              <a:t> does this</a:t>
            </a:r>
          </a:p>
          <a:p>
            <a:pPr>
              <a:buFont typeface="Arial" panose="020B0604020202020204" pitchFamily="34" charset="0"/>
              <a:buChar char="•"/>
            </a:pPr>
            <a:r>
              <a:rPr lang="en-US" sz="2400" dirty="0"/>
              <a:t> </a:t>
            </a:r>
            <a:r>
              <a:rPr lang="en-US" sz="2400" dirty="0" smtClean="0"/>
              <a:t>Compiler:</a:t>
            </a:r>
          </a:p>
          <a:p>
            <a:pPr lvl="1">
              <a:buFont typeface="Arial" panose="020B0604020202020204" pitchFamily="34" charset="0"/>
              <a:buChar char="•"/>
            </a:pPr>
            <a:r>
              <a:rPr lang="en-US" sz="2400" dirty="0" smtClean="0"/>
              <a:t>A program that translates a computer program written in one language into an equivalent program in another language</a:t>
            </a:r>
          </a:p>
          <a:p>
            <a:pPr lvl="1">
              <a:buFont typeface="Arial" panose="020B0604020202020204" pitchFamily="34" charset="0"/>
              <a:buChar char="•"/>
            </a:pPr>
            <a:r>
              <a:rPr lang="en-US" sz="2400" dirty="0" smtClean="0"/>
              <a:t>Often, this means translating from a high-level language into </a:t>
            </a:r>
            <a:r>
              <a:rPr lang="en-US" sz="2400" dirty="0" smtClean="0">
                <a:solidFill>
                  <a:srgbClr val="C00000"/>
                </a:solidFill>
              </a:rPr>
              <a:t>MACHINE LANGUAGE</a:t>
            </a:r>
          </a:p>
          <a:p>
            <a:pPr lvl="1">
              <a:buFont typeface="Arial" panose="020B0604020202020204" pitchFamily="34" charset="0"/>
              <a:buChar char="•"/>
            </a:pPr>
            <a:r>
              <a:rPr lang="en-US" sz="2400" dirty="0" smtClean="0"/>
              <a:t>A compiler translates a program into a machine-language form known as an </a:t>
            </a:r>
            <a:r>
              <a:rPr lang="en-US" sz="2400" b="1" dirty="0" smtClean="0">
                <a:solidFill>
                  <a:srgbClr val="C00000"/>
                </a:solidFill>
              </a:rPr>
              <a:t>EXECUTABLE</a:t>
            </a:r>
            <a:endParaRPr lang="en-US" sz="2400" b="1" dirty="0">
              <a:solidFill>
                <a:srgbClr val="C00000"/>
              </a:solidFill>
            </a:endParaRPr>
          </a:p>
        </p:txBody>
      </p:sp>
    </p:spTree>
    <p:extLst>
      <p:ext uri="{BB962C8B-B14F-4D97-AF65-F5344CB8AC3E}">
        <p14:creationId xmlns:p14="http://schemas.microsoft.com/office/powerpoint/2010/main" val="3953954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Java Virtual Machine (JVM)</a:t>
            </a:r>
            <a:endParaRPr lang="en-US" b="1" dirty="0">
              <a:solidFill>
                <a:srgbClr val="C00000"/>
              </a:solidFill>
            </a:endParaRPr>
          </a:p>
        </p:txBody>
      </p:sp>
      <p:sp>
        <p:nvSpPr>
          <p:cNvPr id="3" name="Content Placeholder 2"/>
          <p:cNvSpPr>
            <a:spLocks noGrp="1"/>
          </p:cNvSpPr>
          <p:nvPr>
            <p:ph idx="1"/>
          </p:nvPr>
        </p:nvSpPr>
        <p:spPr>
          <a:xfrm>
            <a:off x="1097280" y="1955462"/>
            <a:ext cx="10058400" cy="4299034"/>
          </a:xfrm>
        </p:spPr>
        <p:txBody>
          <a:bodyPr>
            <a:normAutofit/>
          </a:bodyPr>
          <a:lstStyle/>
          <a:p>
            <a:pPr>
              <a:buFont typeface="Arial" panose="020B0604020202020204" pitchFamily="34" charset="0"/>
              <a:buChar char="•"/>
            </a:pPr>
            <a:r>
              <a:rPr lang="en-US" dirty="0" smtClean="0"/>
              <a:t> Each computer has its own native machine language</a:t>
            </a:r>
          </a:p>
          <a:p>
            <a:pPr>
              <a:buFont typeface="Arial" panose="020B0604020202020204" pitchFamily="34" charset="0"/>
              <a:buChar char="•"/>
            </a:pPr>
            <a:r>
              <a:rPr lang="en-US" dirty="0" smtClean="0"/>
              <a:t> Consequently, a different compiler is needed to generate different machine language output for every computer you want to run your program on</a:t>
            </a:r>
          </a:p>
          <a:p>
            <a:pPr>
              <a:buFont typeface="Arial" panose="020B0604020202020204" pitchFamily="34" charset="0"/>
              <a:buChar char="•"/>
            </a:pPr>
            <a:r>
              <a:rPr lang="en-US" dirty="0"/>
              <a:t> </a:t>
            </a:r>
            <a:r>
              <a:rPr lang="en-US" dirty="0" smtClean="0"/>
              <a:t>To get around this issue, the designers of Java decided to have Java programs compile into what are know as </a:t>
            </a:r>
            <a:r>
              <a:rPr lang="en-US" b="1" dirty="0" smtClean="0"/>
              <a:t>Java bytecodes</a:t>
            </a:r>
          </a:p>
          <a:p>
            <a:pPr>
              <a:buFont typeface="Arial" panose="020B0604020202020204" pitchFamily="34" charset="0"/>
              <a:buChar char="•"/>
            </a:pPr>
            <a:r>
              <a:rPr lang="en-US" dirty="0"/>
              <a:t> </a:t>
            </a:r>
            <a:r>
              <a:rPr lang="en-US" dirty="0" smtClean="0"/>
              <a:t>These bytecodes are able to execute on many different machines, but each machine needs another program (called a </a:t>
            </a:r>
            <a:r>
              <a:rPr lang="en-US" b="1" dirty="0" smtClean="0"/>
              <a:t>Java Runtime</a:t>
            </a:r>
            <a:r>
              <a:rPr lang="en-US" dirty="0" smtClean="0"/>
              <a:t>) to execute the Java bytecodes</a:t>
            </a:r>
          </a:p>
          <a:p>
            <a:pPr>
              <a:buFont typeface="Arial" panose="020B0604020202020204" pitchFamily="34" charset="0"/>
              <a:buChar char="•"/>
            </a:pPr>
            <a:endParaRPr lang="en-US" dirty="0" smtClean="0"/>
          </a:p>
          <a:p>
            <a:pPr marL="0" indent="0">
              <a:buNone/>
            </a:pPr>
            <a:r>
              <a:rPr lang="en-US" b="1" dirty="0" smtClean="0">
                <a:solidFill>
                  <a:srgbClr val="C00000"/>
                </a:solidFill>
              </a:rPr>
              <a:t>Java Runtime: </a:t>
            </a:r>
            <a:r>
              <a:rPr lang="en-US" dirty="0" smtClean="0"/>
              <a:t>A program that executes compiled Java bytecodes</a:t>
            </a:r>
          </a:p>
          <a:p>
            <a:pPr marL="0" indent="0">
              <a:buNone/>
            </a:pPr>
            <a:r>
              <a:rPr lang="en-US" b="1" dirty="0" smtClean="0">
                <a:solidFill>
                  <a:srgbClr val="C00000"/>
                </a:solidFill>
              </a:rPr>
              <a:t>Java Virtual Machine (JVM): </a:t>
            </a:r>
            <a:r>
              <a:rPr lang="en-US" dirty="0" smtClean="0"/>
              <a:t>A theoretical computer whose machine language is the set of Java bytecodes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921417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Why Java?</a:t>
            </a:r>
            <a:endParaRPr lang="en-US" b="1" dirty="0">
              <a:solidFill>
                <a:srgbClr val="C00000"/>
              </a:solidFill>
            </a:endParaRPr>
          </a:p>
        </p:txBody>
      </p:sp>
      <p:sp>
        <p:nvSpPr>
          <p:cNvPr id="3" name="Content Placeholder 2"/>
          <p:cNvSpPr>
            <a:spLocks noGrp="1"/>
          </p:cNvSpPr>
          <p:nvPr>
            <p:ph idx="1"/>
          </p:nvPr>
        </p:nvSpPr>
        <p:spPr>
          <a:xfrm>
            <a:off x="1097280" y="1955462"/>
            <a:ext cx="10058400" cy="4250266"/>
          </a:xfrm>
        </p:spPr>
        <p:txBody>
          <a:bodyPr>
            <a:normAutofit lnSpcReduction="10000"/>
          </a:bodyPr>
          <a:lstStyle/>
          <a:p>
            <a:pPr>
              <a:buFont typeface="Arial" panose="020B0604020202020204" pitchFamily="34" charset="0"/>
              <a:buChar char="•"/>
            </a:pPr>
            <a:r>
              <a:rPr lang="en-US" sz="2400" dirty="0" smtClean="0"/>
              <a:t> Reasonably simple to learn</a:t>
            </a:r>
          </a:p>
          <a:p>
            <a:pPr>
              <a:buFont typeface="Arial" panose="020B0604020202020204" pitchFamily="34" charset="0"/>
              <a:buChar char="•"/>
            </a:pPr>
            <a:r>
              <a:rPr lang="en-US" sz="2400" dirty="0"/>
              <a:t> </a:t>
            </a:r>
            <a:r>
              <a:rPr lang="en-US" sz="2400" dirty="0" smtClean="0"/>
              <a:t>Platform independent: programs written in Java can be executed on many different operating systems</a:t>
            </a:r>
          </a:p>
          <a:p>
            <a:pPr>
              <a:buFont typeface="Arial" panose="020B0604020202020204" pitchFamily="34" charset="0"/>
              <a:buChar char="•"/>
            </a:pPr>
            <a:r>
              <a:rPr lang="en-US" sz="2400" dirty="0"/>
              <a:t> </a:t>
            </a:r>
            <a:r>
              <a:rPr lang="en-US" sz="2400" dirty="0" smtClean="0"/>
              <a:t>“Object-oriented”</a:t>
            </a:r>
          </a:p>
          <a:p>
            <a:pPr lvl="1">
              <a:buFont typeface="Arial" panose="020B0604020202020204" pitchFamily="34" charset="0"/>
              <a:buChar char="•"/>
            </a:pPr>
            <a:r>
              <a:rPr lang="en-US" sz="2400" dirty="0" smtClean="0"/>
              <a:t>Uses a style of writing programs that can create large and complex software systems</a:t>
            </a:r>
          </a:p>
          <a:p>
            <a:pPr>
              <a:buFont typeface="Arial" panose="020B0604020202020204" pitchFamily="34" charset="0"/>
              <a:buChar char="•"/>
            </a:pPr>
            <a:r>
              <a:rPr lang="en-US" sz="2400" dirty="0"/>
              <a:t> </a:t>
            </a:r>
            <a:r>
              <a:rPr lang="en-US" sz="2400" dirty="0" smtClean="0"/>
              <a:t>Can take advantage of a large amount of pre-written software in Java class libraries</a:t>
            </a:r>
          </a:p>
          <a:p>
            <a:pPr>
              <a:buFont typeface="Arial" panose="020B0604020202020204" pitchFamily="34" charset="0"/>
              <a:buChar char="•"/>
            </a:pPr>
            <a:r>
              <a:rPr lang="en-US" sz="2400" dirty="0"/>
              <a:t> </a:t>
            </a:r>
            <a:r>
              <a:rPr lang="en-US" sz="2400" dirty="0" smtClean="0"/>
              <a:t>Extensive online documentation and tutorials, including a reference to the Java class libraries called the </a:t>
            </a:r>
            <a:r>
              <a:rPr lang="en-US" sz="2400" b="1" dirty="0" smtClean="0"/>
              <a:t>API Specifications </a:t>
            </a:r>
            <a:r>
              <a:rPr lang="en-US" sz="2400" dirty="0" smtClean="0"/>
              <a:t>(API = Application Programming Interface)</a:t>
            </a:r>
            <a:endParaRPr lang="en-US" sz="2400" dirty="0"/>
          </a:p>
        </p:txBody>
      </p:sp>
    </p:spTree>
    <p:extLst>
      <p:ext uri="{BB962C8B-B14F-4D97-AF65-F5344CB8AC3E}">
        <p14:creationId xmlns:p14="http://schemas.microsoft.com/office/powerpoint/2010/main" val="261996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032307" y="3377184"/>
            <a:ext cx="4863917" cy="2433998"/>
          </a:xfrm>
          <a:prstGeom prst="rect">
            <a:avLst/>
          </a:prstGeom>
          <a:solidFill>
            <a:schemeClr val="bg1">
              <a:lumMod val="95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solidFill>
                  <a:srgbClr val="C00000"/>
                </a:solidFill>
              </a:rPr>
              <a:t>Java Programming Environment</a:t>
            </a:r>
            <a:endParaRPr lang="en-US" b="1" dirty="0">
              <a:solidFill>
                <a:srgbClr val="C00000"/>
              </a:solidFill>
            </a:endParaRPr>
          </a:p>
        </p:txBody>
      </p:sp>
      <p:sp>
        <p:nvSpPr>
          <p:cNvPr id="3" name="Content Placeholder 2"/>
          <p:cNvSpPr>
            <a:spLocks noGrp="1"/>
          </p:cNvSpPr>
          <p:nvPr>
            <p:ph idx="1"/>
          </p:nvPr>
        </p:nvSpPr>
        <p:spPr>
          <a:xfrm>
            <a:off x="731520" y="1845734"/>
            <a:ext cx="10424160" cy="1531450"/>
          </a:xfrm>
        </p:spPr>
        <p:txBody>
          <a:bodyPr/>
          <a:lstStyle/>
          <a:p>
            <a:pPr>
              <a:buFont typeface="Arial" panose="020B0604020202020204" pitchFamily="34" charset="0"/>
              <a:buChar char="•"/>
            </a:pPr>
            <a:r>
              <a:rPr lang="en-US" dirty="0" smtClean="0"/>
              <a:t> When programming in Java, you  need to:</a:t>
            </a:r>
          </a:p>
          <a:p>
            <a:pPr lvl="1">
              <a:buFont typeface="Arial" panose="020B0604020202020204" pitchFamily="34" charset="0"/>
              <a:buChar char="•"/>
            </a:pPr>
            <a:r>
              <a:rPr lang="en-US" dirty="0" smtClean="0"/>
              <a:t>Type in a program as a Java class – your Java program files should have the extension </a:t>
            </a:r>
            <a:r>
              <a:rPr lang="en-US" b="1" dirty="0" smtClean="0"/>
              <a:t>.java</a:t>
            </a:r>
          </a:p>
          <a:p>
            <a:pPr lvl="1">
              <a:buFont typeface="Arial" panose="020B0604020202020204" pitchFamily="34" charset="0"/>
              <a:buChar char="•"/>
            </a:pPr>
            <a:r>
              <a:rPr lang="en-US" dirty="0" smtClean="0"/>
              <a:t>Compile the program file – the Java bytecodes will have the same name and a </a:t>
            </a:r>
            <a:r>
              <a:rPr lang="en-US" b="1" dirty="0" smtClean="0"/>
              <a:t>.class </a:t>
            </a:r>
            <a:r>
              <a:rPr lang="en-US" dirty="0" smtClean="0"/>
              <a:t>extension</a:t>
            </a:r>
          </a:p>
          <a:p>
            <a:pPr lvl="1">
              <a:buFont typeface="Arial" panose="020B0604020202020204" pitchFamily="34" charset="0"/>
              <a:buChar char="•"/>
            </a:pPr>
            <a:r>
              <a:rPr lang="en-US" dirty="0" smtClean="0"/>
              <a:t>Run the compiled version of the program</a:t>
            </a:r>
          </a:p>
          <a:p>
            <a:pPr marL="0" indent="0">
              <a:buNone/>
            </a:pPr>
            <a:endParaRPr lang="en-US" dirty="0"/>
          </a:p>
        </p:txBody>
      </p:sp>
      <p:pic>
        <p:nvPicPr>
          <p:cNvPr id="4" name="Picture 3"/>
          <p:cNvPicPr>
            <a:picLocks noChangeAspect="1"/>
          </p:cNvPicPr>
          <p:nvPr/>
        </p:nvPicPr>
        <p:blipFill>
          <a:blip r:embed="rId2"/>
          <a:stretch>
            <a:fillRect/>
          </a:stretch>
        </p:blipFill>
        <p:spPr>
          <a:xfrm>
            <a:off x="7032307" y="3985430"/>
            <a:ext cx="4863917" cy="1825752"/>
          </a:xfrm>
          <a:prstGeom prst="rect">
            <a:avLst/>
          </a:prstGeom>
        </p:spPr>
      </p:pic>
      <p:sp>
        <p:nvSpPr>
          <p:cNvPr id="5" name="Content Placeholder 2"/>
          <p:cNvSpPr txBox="1">
            <a:spLocks/>
          </p:cNvSpPr>
          <p:nvPr/>
        </p:nvSpPr>
        <p:spPr>
          <a:xfrm>
            <a:off x="731520" y="3377184"/>
            <a:ext cx="6169152" cy="51924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smtClean="0"/>
              <a:t> Most Java programmers use what is known as an </a:t>
            </a:r>
            <a:r>
              <a:rPr lang="en-US" b="1" dirty="0" smtClean="0"/>
              <a:t>Integrated Development Environment (IDE)</a:t>
            </a:r>
            <a:r>
              <a:rPr lang="en-US" dirty="0" smtClean="0"/>
              <a:t>:</a:t>
            </a:r>
          </a:p>
          <a:p>
            <a:pPr lvl="1">
              <a:buFont typeface="Arial" panose="020B0604020202020204" pitchFamily="34" charset="0"/>
              <a:buChar char="•"/>
            </a:pPr>
            <a:r>
              <a:rPr lang="en-US" dirty="0" smtClean="0"/>
              <a:t>The IDE provides an “all-in-one” environment for creating, editing, compiling, and executing program files</a:t>
            </a:r>
          </a:p>
          <a:p>
            <a:pPr lvl="1">
              <a:buFont typeface="Arial" panose="020B0604020202020204" pitchFamily="34" charset="0"/>
              <a:buChar char="•"/>
            </a:pPr>
            <a:r>
              <a:rPr lang="en-US" dirty="0" smtClean="0"/>
              <a:t>For this class, we recommend using the Eclipse IDE (for instructions on installation, see class website)</a:t>
            </a:r>
          </a:p>
          <a:p>
            <a:pPr lvl="1">
              <a:buFont typeface="Arial" panose="020B0604020202020204" pitchFamily="34" charset="0"/>
              <a:buChar char="•"/>
            </a:pPr>
            <a:r>
              <a:rPr lang="en-US" dirty="0" smtClean="0"/>
              <a:t>Once you have installed the Eclipse IDE, you can create your first program:</a:t>
            </a:r>
            <a:endParaRPr lang="en-US" dirty="0"/>
          </a:p>
        </p:txBody>
      </p:sp>
      <p:sp>
        <p:nvSpPr>
          <p:cNvPr id="6" name="TextBox 5"/>
          <p:cNvSpPr txBox="1"/>
          <p:nvPr/>
        </p:nvSpPr>
        <p:spPr>
          <a:xfrm>
            <a:off x="7168059" y="3485558"/>
            <a:ext cx="2357633" cy="369332"/>
          </a:xfrm>
          <a:prstGeom prst="rect">
            <a:avLst/>
          </a:prstGeom>
          <a:noFill/>
        </p:spPr>
        <p:txBody>
          <a:bodyPr wrap="none" rtlCol="0">
            <a:spAutoFit/>
          </a:bodyPr>
          <a:lstStyle/>
          <a:p>
            <a:r>
              <a:rPr lang="en-US" b="1" dirty="0" smtClean="0">
                <a:solidFill>
                  <a:srgbClr val="0070C0"/>
                </a:solidFill>
              </a:rPr>
              <a:t>FIRST JAVA PROGRAM:</a:t>
            </a:r>
            <a:endParaRPr lang="en-US" b="1" dirty="0">
              <a:solidFill>
                <a:srgbClr val="0070C0"/>
              </a:solidFill>
            </a:endParaRPr>
          </a:p>
        </p:txBody>
      </p:sp>
      <p:pic>
        <p:nvPicPr>
          <p:cNvPr id="8" name="Picture 7"/>
          <p:cNvPicPr>
            <a:picLocks noChangeAspect="1"/>
          </p:cNvPicPr>
          <p:nvPr/>
        </p:nvPicPr>
        <p:blipFill>
          <a:blip r:embed="rId3"/>
          <a:stretch>
            <a:fillRect/>
          </a:stretch>
        </p:blipFill>
        <p:spPr>
          <a:xfrm>
            <a:off x="9657849" y="635743"/>
            <a:ext cx="2238375" cy="752475"/>
          </a:xfrm>
          <a:prstGeom prst="rect">
            <a:avLst/>
          </a:prstGeom>
        </p:spPr>
      </p:pic>
    </p:spTree>
    <p:extLst>
      <p:ext uri="{BB962C8B-B14F-4D97-AF65-F5344CB8AC3E}">
        <p14:creationId xmlns:p14="http://schemas.microsoft.com/office/powerpoint/2010/main" val="12001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701</TotalTime>
  <Words>3259</Words>
  <Application>Microsoft Office PowerPoint</Application>
  <PresentationFormat>Widescreen</PresentationFormat>
  <Paragraphs>426</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Retrospect</vt:lpstr>
      <vt:lpstr>Chapter 1:  Introduction to Java Programming</vt:lpstr>
      <vt:lpstr>COMPUTER SCIENCE: Concept Map</vt:lpstr>
      <vt:lpstr>Computer Hardware</vt:lpstr>
      <vt:lpstr>Computer Software</vt:lpstr>
      <vt:lpstr>Machine Language and Binary Numbers</vt:lpstr>
      <vt:lpstr>Java Programming Language</vt:lpstr>
      <vt:lpstr>Java Virtual Machine (JVM)</vt:lpstr>
      <vt:lpstr>Why Java?</vt:lpstr>
      <vt:lpstr>Java Programming Environment</vt:lpstr>
      <vt:lpstr>Running a Java Program</vt:lpstr>
      <vt:lpstr>A Closer Look at a Java Program</vt:lpstr>
      <vt:lpstr>Methods</vt:lpstr>
      <vt:lpstr>Statements</vt:lpstr>
      <vt:lpstr>Escape Sequences</vt:lpstr>
      <vt:lpstr>Formatting text output</vt:lpstr>
      <vt:lpstr>Identifiers &amp; Keywords</vt:lpstr>
      <vt:lpstr>Identifiers &amp; Keywords (cont.)</vt:lpstr>
      <vt:lpstr>Comments &amp; Readability</vt:lpstr>
      <vt:lpstr>More on Comments</vt:lpstr>
      <vt:lpstr>Program Errors</vt:lpstr>
      <vt:lpstr>Syntax Errors</vt:lpstr>
      <vt:lpstr>Logic Errors (aka “bugs”)</vt:lpstr>
      <vt:lpstr>Runtime Errors</vt:lpstr>
      <vt:lpstr>How to fix errors (debugging)</vt:lpstr>
      <vt:lpstr>Procedural Decomposition</vt:lpstr>
      <vt:lpstr>Advantage of Procedural Decomposition</vt:lpstr>
      <vt:lpstr>Static Methods</vt:lpstr>
      <vt:lpstr>Using Static Methods</vt:lpstr>
      <vt:lpstr>Flow of Control in a Program</vt:lpstr>
      <vt:lpstr>Methods that Call Other Methods</vt:lpstr>
      <vt:lpstr>Concluding comments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1000:  CLASSES</dc:title>
  <dc:creator>Emilia Gan</dc:creator>
  <cp:lastModifiedBy>Chayse Summers</cp:lastModifiedBy>
  <cp:revision>58</cp:revision>
  <dcterms:created xsi:type="dcterms:W3CDTF">2014-08-18T04:42:46Z</dcterms:created>
  <dcterms:modified xsi:type="dcterms:W3CDTF">2015-03-12T16:06:05Z</dcterms:modified>
</cp:coreProperties>
</file>