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1"/>
  </p:handout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196" autoAdjust="0"/>
  </p:normalViewPr>
  <p:slideViewPr>
    <p:cSldViewPr snapToGrid="0">
      <p:cViewPr>
        <p:scale>
          <a:sx n="85" d="100"/>
          <a:sy n="85" d="100"/>
        </p:scale>
        <p:origin x="1061" y="62"/>
      </p:cViewPr>
      <p:guideLst/>
    </p:cSldViewPr>
  </p:slideViewPr>
  <p:notesTextViewPr>
    <p:cViewPr>
      <p:scale>
        <a:sx n="1" d="1"/>
        <a:sy n="1" d="1"/>
      </p:scale>
      <p:origin x="0" y="0"/>
    </p:cViewPr>
  </p:notesTextViewPr>
  <p:notesViewPr>
    <p:cSldViewPr snapToGrid="0">
      <p:cViewPr varScale="1">
        <p:scale>
          <a:sx n="91" d="100"/>
          <a:sy n="91" d="100"/>
        </p:scale>
        <p:origin x="375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E2DE6-6611-40C3-B9AD-FE300ADA1F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7860911-CBDF-4562-B5D3-029CCF7358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DC3A2-308B-4D92-9B61-F63BDEB4353C}" type="datetimeFigureOut">
              <a:rPr lang="en-US" smtClean="0"/>
              <a:t>11/20/2023</a:t>
            </a:fld>
            <a:endParaRPr lang="en-US"/>
          </a:p>
        </p:txBody>
      </p:sp>
      <p:sp>
        <p:nvSpPr>
          <p:cNvPr id="4" name="Footer Placeholder 3">
            <a:extLst>
              <a:ext uri="{FF2B5EF4-FFF2-40B4-BE49-F238E27FC236}">
                <a16:creationId xmlns:a16="http://schemas.microsoft.com/office/drawing/2014/main" id="{1D7C5522-0361-4A65-B454-D38C2419A2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42A1C91-1AFC-4B6A-89D2-06DD7B3AD4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B08E2-EE77-466E-B80E-7B9D306531A4}" type="slidenum">
              <a:rPr lang="en-US" smtClean="0"/>
              <a:t>‹#›</a:t>
            </a:fld>
            <a:endParaRPr lang="en-US"/>
          </a:p>
        </p:txBody>
      </p:sp>
    </p:spTree>
    <p:extLst>
      <p:ext uri="{BB962C8B-B14F-4D97-AF65-F5344CB8AC3E}">
        <p14:creationId xmlns:p14="http://schemas.microsoft.com/office/powerpoint/2010/main" val="15149008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2800" cap="all">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chor="ctr">
            <a:normAutofit/>
          </a:bodyPr>
          <a:lstStyle>
            <a:lvl1pPr algn="just">
              <a:defRPr sz="24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400">
                <a:latin typeface="Times New Roman" panose="02020603050405020304" pitchFamily="18" charset="0"/>
                <a:cs typeface="Times New Roman" panose="02020603050405020304" pitchFamily="18" charset="0"/>
              </a:defRPr>
            </a:lvl4pPr>
            <a:lvl5pPr algn="just">
              <a:defRPr sz="2400">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adityajn105/flickr8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0478-8F52-449F-880D-16B9457A9E5C}"/>
              </a:ext>
            </a:extLst>
          </p:cNvPr>
          <p:cNvSpPr>
            <a:spLocks noGrp="1"/>
          </p:cNvSpPr>
          <p:nvPr>
            <p:ph type="ctrTitle"/>
          </p:nvPr>
        </p:nvSpPr>
        <p:spPr>
          <a:xfrm>
            <a:off x="3890681" y="1066801"/>
            <a:ext cx="7575178" cy="2421464"/>
          </a:xfrm>
        </p:spPr>
        <p:txBody>
          <a:bodyPr/>
          <a:lstStyle/>
          <a:p>
            <a:pPr algn="ctr"/>
            <a:r>
              <a:rPr lang="en-US" dirty="0"/>
              <a:t>Image Captioning Using Deep Learning and NLP Techniques</a:t>
            </a:r>
          </a:p>
        </p:txBody>
      </p:sp>
      <p:sp>
        <p:nvSpPr>
          <p:cNvPr id="3" name="Subtitle 2">
            <a:extLst>
              <a:ext uri="{FF2B5EF4-FFF2-40B4-BE49-F238E27FC236}">
                <a16:creationId xmlns:a16="http://schemas.microsoft.com/office/drawing/2014/main" id="{5F54670C-74C0-4B59-9085-E13B602FE89E}"/>
              </a:ext>
            </a:extLst>
          </p:cNvPr>
          <p:cNvSpPr>
            <a:spLocks noGrp="1"/>
          </p:cNvSpPr>
          <p:nvPr>
            <p:ph type="subTitle" idx="1"/>
          </p:nvPr>
        </p:nvSpPr>
        <p:spPr>
          <a:xfrm>
            <a:off x="6311152" y="4233332"/>
            <a:ext cx="5395819" cy="1405467"/>
          </a:xfrm>
        </p:spPr>
        <p:txBody>
          <a:bodyPr/>
          <a:lstStyle/>
          <a:p>
            <a:pPr algn="l"/>
            <a:r>
              <a:rPr lang="en-US" cap="none" dirty="0"/>
              <a:t>                         </a:t>
            </a:r>
            <a:r>
              <a:rPr lang="en-US" sz="2000" cap="none" dirty="0"/>
              <a:t>Chaitanya Sai Ganjula</a:t>
            </a:r>
          </a:p>
          <a:p>
            <a:pPr algn="l"/>
            <a:r>
              <a:rPr lang="en-US" sz="2000" cap="none" dirty="0"/>
              <a:t>                                      Gowthami Middela</a:t>
            </a:r>
          </a:p>
        </p:txBody>
      </p:sp>
    </p:spTree>
    <p:extLst>
      <p:ext uri="{BB962C8B-B14F-4D97-AF65-F5344CB8AC3E}">
        <p14:creationId xmlns:p14="http://schemas.microsoft.com/office/powerpoint/2010/main" val="49492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B84D-B78E-463F-AFB3-D8DAEEEF04A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78665CC-4E68-4AB0-8FC5-8801220280C0}"/>
              </a:ext>
            </a:extLst>
          </p:cNvPr>
          <p:cNvSpPr>
            <a:spLocks noGrp="1"/>
          </p:cNvSpPr>
          <p:nvPr>
            <p:ph idx="1"/>
          </p:nvPr>
        </p:nvSpPr>
        <p:spPr/>
        <p:txBody>
          <a:bodyPr/>
          <a:lstStyle/>
          <a:p>
            <a:pPr marL="400050" indent="-400050">
              <a:buFont typeface="+mj-lt"/>
              <a:buAutoNum type="romanLcPeriod"/>
            </a:pPr>
            <a:r>
              <a:rPr lang="en-US" dirty="0"/>
              <a:t>Develop an image captioning model that can generate accurate and comprehensive captions for a wide range of images.</a:t>
            </a:r>
          </a:p>
          <a:p>
            <a:pPr marL="400050" indent="-400050">
              <a:buFont typeface="+mj-lt"/>
              <a:buAutoNum type="romanLcPeriod"/>
            </a:pPr>
            <a:r>
              <a:rPr lang="en-US" dirty="0"/>
              <a:t>Explore the use of deep learning and NLP techniques to improve the performance of image captioning models.</a:t>
            </a:r>
          </a:p>
          <a:p>
            <a:pPr marL="400050" indent="-400050">
              <a:buFont typeface="+mj-lt"/>
              <a:buAutoNum type="romanLcPeriod"/>
            </a:pPr>
            <a:r>
              <a:rPr lang="en-US" dirty="0"/>
              <a:t>Investigate the potential applications of image captioning in real-world scenarios.</a:t>
            </a:r>
          </a:p>
          <a:p>
            <a:endParaRPr lang="en-US" dirty="0"/>
          </a:p>
        </p:txBody>
      </p:sp>
    </p:spTree>
    <p:extLst>
      <p:ext uri="{BB962C8B-B14F-4D97-AF65-F5344CB8AC3E}">
        <p14:creationId xmlns:p14="http://schemas.microsoft.com/office/powerpoint/2010/main" val="250752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EC2F-C75B-4663-AC96-E30331AE6EC6}"/>
              </a:ext>
            </a:extLst>
          </p:cNvPr>
          <p:cNvSpPr>
            <a:spLocks noGrp="1"/>
          </p:cNvSpPr>
          <p:nvPr>
            <p:ph type="title"/>
          </p:nvPr>
        </p:nvSpPr>
        <p:spPr/>
        <p:txBody>
          <a:bodyPr/>
          <a:lstStyle/>
          <a:p>
            <a:r>
              <a:rPr lang="en-US" dirty="0"/>
              <a:t>Statement of Value</a:t>
            </a:r>
          </a:p>
        </p:txBody>
      </p:sp>
      <p:sp>
        <p:nvSpPr>
          <p:cNvPr id="3" name="Content Placeholder 2">
            <a:extLst>
              <a:ext uri="{FF2B5EF4-FFF2-40B4-BE49-F238E27FC236}">
                <a16:creationId xmlns:a16="http://schemas.microsoft.com/office/drawing/2014/main" id="{CF27A834-A05E-460B-9CF0-91FDF06D591D}"/>
              </a:ext>
            </a:extLst>
          </p:cNvPr>
          <p:cNvSpPr>
            <a:spLocks noGrp="1"/>
          </p:cNvSpPr>
          <p:nvPr>
            <p:ph idx="1"/>
          </p:nvPr>
        </p:nvSpPr>
        <p:spPr>
          <a:xfrm>
            <a:off x="685801" y="2142067"/>
            <a:ext cx="10688052" cy="3953933"/>
          </a:xfrm>
        </p:spPr>
        <p:txBody>
          <a:bodyPr>
            <a:normAutofit fontScale="92500" lnSpcReduction="10000"/>
          </a:bodyPr>
          <a:lstStyle/>
          <a:p>
            <a:pPr marL="0" indent="0">
              <a:buNone/>
            </a:pPr>
            <a:r>
              <a:rPr lang="en-US" dirty="0"/>
              <a:t>This project is worth doing because it has the potential to have a significant impact on a variety of applications, including:</a:t>
            </a:r>
          </a:p>
          <a:p>
            <a:r>
              <a:rPr lang="en-US" dirty="0"/>
              <a:t>Accessibility: Image captions can make images accessible to people who are blind or visually impaired.</a:t>
            </a:r>
          </a:p>
          <a:p>
            <a:r>
              <a:rPr lang="en-US" dirty="0"/>
              <a:t>Search and retrieval: Image captions can be used to improve the search and retrieval of images.</a:t>
            </a:r>
          </a:p>
          <a:p>
            <a:r>
              <a:rPr lang="en-US" dirty="0"/>
              <a:t>Social media: Image captions can be used to make social media posts more engaging and informative.</a:t>
            </a:r>
          </a:p>
          <a:p>
            <a:r>
              <a:rPr lang="en-US" dirty="0"/>
              <a:t>Education: Image captions can be used to supplement educational materials and make them more accessible to students with learning disabilities.</a:t>
            </a:r>
          </a:p>
          <a:p>
            <a:endParaRPr lang="en-US" dirty="0"/>
          </a:p>
        </p:txBody>
      </p:sp>
    </p:spTree>
    <p:extLst>
      <p:ext uri="{BB962C8B-B14F-4D97-AF65-F5344CB8AC3E}">
        <p14:creationId xmlns:p14="http://schemas.microsoft.com/office/powerpoint/2010/main" val="43115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D8F8-5F38-493E-940F-486F1D8D1BA5}"/>
              </a:ext>
            </a:extLst>
          </p:cNvPr>
          <p:cNvSpPr>
            <a:spLocks noGrp="1"/>
          </p:cNvSpPr>
          <p:nvPr>
            <p:ph type="title"/>
          </p:nvPr>
        </p:nvSpPr>
        <p:spPr>
          <a:xfrm>
            <a:off x="637675" y="110066"/>
            <a:ext cx="10131425" cy="1456267"/>
          </a:xfrm>
        </p:spPr>
        <p:txBody>
          <a:bodyPr/>
          <a:lstStyle/>
          <a:p>
            <a:r>
              <a:rPr lang="en-US" dirty="0"/>
              <a:t>Review of the State of the Art</a:t>
            </a:r>
            <a:br>
              <a:rPr lang="en-US" dirty="0"/>
            </a:br>
            <a:endParaRPr lang="en-US" dirty="0"/>
          </a:p>
        </p:txBody>
      </p:sp>
      <p:sp>
        <p:nvSpPr>
          <p:cNvPr id="3" name="Content Placeholder 2">
            <a:extLst>
              <a:ext uri="{FF2B5EF4-FFF2-40B4-BE49-F238E27FC236}">
                <a16:creationId xmlns:a16="http://schemas.microsoft.com/office/drawing/2014/main" id="{85BD000D-FB6E-47C7-8FE2-CCE9654B238F}"/>
              </a:ext>
            </a:extLst>
          </p:cNvPr>
          <p:cNvSpPr>
            <a:spLocks noGrp="1"/>
          </p:cNvSpPr>
          <p:nvPr>
            <p:ph idx="1"/>
          </p:nvPr>
        </p:nvSpPr>
        <p:spPr>
          <a:xfrm>
            <a:off x="336883" y="1777109"/>
            <a:ext cx="11534275" cy="4242691"/>
          </a:xfrm>
        </p:spPr>
        <p:txBody>
          <a:bodyPr>
            <a:noAutofit/>
          </a:bodyPr>
          <a:lstStyle/>
          <a:p>
            <a:pPr marL="0" indent="0" algn="just">
              <a:buNone/>
            </a:pPr>
            <a:r>
              <a:rPr lang="en-US" sz="2400" dirty="0" err="1"/>
              <a:t>Wani</a:t>
            </a:r>
            <a:r>
              <a:rPr lang="en-US" sz="2400" dirty="0"/>
              <a:t> and Singh, [1] this research tackles limitations by developing a vocabulary for interpreting visuals so that complicated, unified stories may be told. It uses an LSTM model with an NLP method to discover linguistic regions in pictures and builds a model that decomposes both photographs and captions into their constituent elements. It also demonstrates how to apply the LSTM Method with enhanced features for better results. </a:t>
            </a:r>
          </a:p>
          <a:p>
            <a:pPr marL="0" indent="0" algn="just">
              <a:buNone/>
            </a:pPr>
            <a:r>
              <a:rPr lang="en-US" sz="2400" dirty="0"/>
              <a:t>This paper proposes a model for generating concise natural language descriptions of images and their regions. Using image-sentence datasets, the method learns inter-modal correspondences between language and visual data. The alignment model integrates CNNs for image regions, bidirectional Recurrent Neural Networks for sentences, and a structured objective aligning both modalities through a multimodal embedding. Subsequently, a Multimodal RNNs architecture employs inferred alignments to generate novel descriptions for image regions. The alignment model achieves leading results in retrieval experiments on Flickr8K, Flickr30K, and MSCOCO datasets, surpassing retrieval baselines on full images and a new dataset of region-level annotations [2].</a:t>
            </a:r>
          </a:p>
        </p:txBody>
      </p:sp>
    </p:spTree>
    <p:extLst>
      <p:ext uri="{BB962C8B-B14F-4D97-AF65-F5344CB8AC3E}">
        <p14:creationId xmlns:p14="http://schemas.microsoft.com/office/powerpoint/2010/main" val="51735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971C-8AED-466A-8DA3-D1506CE51753}"/>
              </a:ext>
            </a:extLst>
          </p:cNvPr>
          <p:cNvSpPr>
            <a:spLocks noGrp="1"/>
          </p:cNvSpPr>
          <p:nvPr>
            <p:ph type="title"/>
          </p:nvPr>
        </p:nvSpPr>
        <p:spPr/>
        <p:txBody>
          <a:bodyPr/>
          <a:lstStyle/>
          <a:p>
            <a:r>
              <a:rPr lang="en-US" dirty="0"/>
              <a:t>Review of the State of the Art</a:t>
            </a:r>
            <a:br>
              <a:rPr lang="en-US" dirty="0"/>
            </a:br>
            <a:endParaRPr lang="en-US" dirty="0"/>
          </a:p>
        </p:txBody>
      </p:sp>
      <p:sp>
        <p:nvSpPr>
          <p:cNvPr id="3" name="Content Placeholder 2">
            <a:extLst>
              <a:ext uri="{FF2B5EF4-FFF2-40B4-BE49-F238E27FC236}">
                <a16:creationId xmlns:a16="http://schemas.microsoft.com/office/drawing/2014/main" id="{FA32B10A-032A-4A4C-B652-50FAC36396A4}"/>
              </a:ext>
            </a:extLst>
          </p:cNvPr>
          <p:cNvSpPr>
            <a:spLocks noGrp="1"/>
          </p:cNvSpPr>
          <p:nvPr>
            <p:ph idx="1"/>
          </p:nvPr>
        </p:nvSpPr>
        <p:spPr>
          <a:xfrm>
            <a:off x="685801" y="1685365"/>
            <a:ext cx="11057020" cy="4105835"/>
          </a:xfrm>
        </p:spPr>
        <p:txBody>
          <a:bodyPr>
            <a:noAutofit/>
          </a:bodyPr>
          <a:lstStyle/>
          <a:p>
            <a:r>
              <a:rPr lang="en-US" sz="2400" dirty="0"/>
              <a:t>This paper, it introduce a generative model based on an advanced recurrent architecture that integrates recent developments in computer vision and machine translation. The model is designed to generate natural sentences describing an image by maximizing the likelihood of the target description sentence given the training image. The experiments across multiple datasets demonstrate the model's accuracy and language fluency, learned solely from image descriptions. Our model exhibits significant accuracy, both qualitatively and quantitatively. For example, on the Pascal dataset, where the current state-of-the-art BLEU-1 score is 25, our approach achieves 59, compared to human performance of around 69. We also observe BLEU-1 score improvements on Flickr30k, from 56 to 66, and on SBU, from 19 to 28. Additionally, on the recently released COCO dataset, our BLEU-4 score of 27.7 establishes a new state-of-the-art.</a:t>
            </a:r>
          </a:p>
        </p:txBody>
      </p:sp>
    </p:spTree>
    <p:extLst>
      <p:ext uri="{BB962C8B-B14F-4D97-AF65-F5344CB8AC3E}">
        <p14:creationId xmlns:p14="http://schemas.microsoft.com/office/powerpoint/2010/main" val="344438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1D95-EE4E-4D4E-87D0-515BD12C5AB8}"/>
              </a:ext>
            </a:extLst>
          </p:cNvPr>
          <p:cNvSpPr>
            <a:spLocks noGrp="1"/>
          </p:cNvSpPr>
          <p:nvPr>
            <p:ph type="title"/>
          </p:nvPr>
        </p:nvSpPr>
        <p:spPr>
          <a:xfrm>
            <a:off x="685801" y="256674"/>
            <a:ext cx="10131425" cy="1456267"/>
          </a:xfrm>
        </p:spPr>
        <p:txBody>
          <a:bodyPr/>
          <a:lstStyle/>
          <a:p>
            <a:r>
              <a:rPr lang="en-US" dirty="0"/>
              <a:t>Approach</a:t>
            </a:r>
          </a:p>
        </p:txBody>
      </p:sp>
      <p:sp>
        <p:nvSpPr>
          <p:cNvPr id="3" name="Content Placeholder 2">
            <a:extLst>
              <a:ext uri="{FF2B5EF4-FFF2-40B4-BE49-F238E27FC236}">
                <a16:creationId xmlns:a16="http://schemas.microsoft.com/office/drawing/2014/main" id="{895928B2-7DEE-4583-97E5-8AB5EBD4A69E}"/>
              </a:ext>
            </a:extLst>
          </p:cNvPr>
          <p:cNvSpPr>
            <a:spLocks noGrp="1"/>
          </p:cNvSpPr>
          <p:nvPr>
            <p:ph idx="1"/>
          </p:nvPr>
        </p:nvSpPr>
        <p:spPr>
          <a:xfrm>
            <a:off x="465221" y="2342593"/>
            <a:ext cx="11598442" cy="364913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Algorithms: </a:t>
            </a:r>
            <a:r>
              <a:rPr lang="en-US" sz="2400" dirty="0">
                <a:latin typeface="Times New Roman" panose="02020603050405020304" pitchFamily="18" charset="0"/>
                <a:cs typeface="Times New Roman" panose="02020603050405020304" pitchFamily="18" charset="0"/>
              </a:rPr>
              <a:t>Convolutional neural networks (CNNs) for image feature extraction and Recurrent neural networks (RNNs) for language generation</a:t>
            </a:r>
          </a:p>
          <a:p>
            <a:pPr marL="0" indent="0">
              <a:buNone/>
            </a:pPr>
            <a:r>
              <a:rPr lang="en-US" sz="2400" b="1" dirty="0">
                <a:latin typeface="Times New Roman" panose="02020603050405020304" pitchFamily="18" charset="0"/>
                <a:cs typeface="Times New Roman" panose="02020603050405020304" pitchFamily="18" charset="0"/>
              </a:rPr>
              <a:t>Datasets:</a:t>
            </a:r>
          </a:p>
          <a:p>
            <a:r>
              <a:rPr lang="en-US" sz="2400" dirty="0">
                <a:latin typeface="Times New Roman" panose="02020603050405020304" pitchFamily="18" charset="0"/>
                <a:cs typeface="Times New Roman" panose="02020603050405020304" pitchFamily="18" charset="0"/>
              </a:rPr>
              <a:t>Flickr8k Dataset (</a:t>
            </a:r>
            <a:r>
              <a:rPr lang="en-US" sz="2400" dirty="0">
                <a:hlinkClick r:id="rId2"/>
              </a:rPr>
              <a:t>Flickr 8k Dataset (kaggle.com)</a:t>
            </a:r>
            <a:r>
              <a:rPr lang="en-US" sz="2400" dirty="0">
                <a:latin typeface="Times New Roman" panose="02020603050405020304" pitchFamily="18" charset="0"/>
                <a:cs typeface="Times New Roman" panose="02020603050405020304" pitchFamily="18" charset="0"/>
              </a:rPr>
              <a:t>: A new benchmark collection for sentence-based image description and search, consisting of 8,000 images that are each paired with five different captions which provide clear descriptions of the salient entities and events with richer annotations</a:t>
            </a:r>
          </a:p>
          <a:p>
            <a:pPr marL="0" indent="0">
              <a:buNone/>
            </a:pPr>
            <a:r>
              <a:rPr lang="en-US" sz="2400" b="1" dirty="0">
                <a:latin typeface="Times New Roman" panose="02020603050405020304" pitchFamily="18" charset="0"/>
                <a:cs typeface="Times New Roman" panose="02020603050405020304" pitchFamily="18" charset="0"/>
              </a:rPr>
              <a:t>Models:</a:t>
            </a:r>
          </a:p>
          <a:p>
            <a:r>
              <a:rPr lang="en-US" sz="2400" dirty="0">
                <a:latin typeface="Times New Roman" panose="02020603050405020304" pitchFamily="18" charset="0"/>
                <a:cs typeface="Times New Roman" panose="02020603050405020304" pitchFamily="18" charset="0"/>
              </a:rPr>
              <a:t>Encoder-decoder model with attention mechanism: The encoder will extract features from the image, while the decoder will generate a caption based on the extracted features.</a:t>
            </a:r>
          </a:p>
          <a:p>
            <a:pPr marL="0" indent="0">
              <a:buNone/>
            </a:pPr>
            <a:r>
              <a:rPr lang="en-US" sz="2400" b="1" dirty="0">
                <a:latin typeface="Times New Roman" panose="02020603050405020304" pitchFamily="18" charset="0"/>
                <a:cs typeface="Times New Roman" panose="02020603050405020304" pitchFamily="18" charset="0"/>
              </a:rPr>
              <a:t>Tools and Techniques: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deep learning framework and CUDA for GPU acceleration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3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AB53-2CA0-41DD-8A4B-558FDC5693DF}"/>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35D24973-B076-4850-9627-E50E530FE8B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following deliverables will be submitted upon completion of the project:</a:t>
            </a:r>
          </a:p>
          <a:p>
            <a:r>
              <a:rPr lang="en-US" sz="2400" dirty="0">
                <a:latin typeface="Times New Roman" panose="02020603050405020304" pitchFamily="18" charset="0"/>
                <a:cs typeface="Times New Roman" panose="02020603050405020304" pitchFamily="18" charset="0"/>
              </a:rPr>
              <a:t>A trained image captioning model</a:t>
            </a:r>
          </a:p>
          <a:p>
            <a:r>
              <a:rPr lang="en-US" sz="2400" dirty="0">
                <a:latin typeface="Times New Roman" panose="02020603050405020304" pitchFamily="18" charset="0"/>
                <a:cs typeface="Times New Roman" panose="02020603050405020304" pitchFamily="18" charset="0"/>
              </a:rPr>
              <a:t>A code repository containing the model and training scripts </a:t>
            </a:r>
          </a:p>
          <a:p>
            <a:r>
              <a:rPr lang="en-US" sz="2400" dirty="0">
                <a:latin typeface="Times New Roman" panose="02020603050405020304" pitchFamily="18" charset="0"/>
                <a:cs typeface="Times New Roman" panose="02020603050405020304" pitchFamily="18" charset="0"/>
              </a:rPr>
              <a:t>A demo application showcasing the model's capabilities</a:t>
            </a:r>
          </a:p>
          <a:p>
            <a:r>
              <a:rPr lang="en-US" sz="2400" dirty="0">
                <a:latin typeface="Times New Roman" panose="02020603050405020304" pitchFamily="18" charset="0"/>
                <a:cs typeface="Times New Roman" panose="02020603050405020304" pitchFamily="18" charset="0"/>
              </a:rPr>
              <a:t>A report summarizing the project's findings and recommendations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89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168C-FAD3-4ABB-B132-427E85DC7CD0}"/>
              </a:ext>
            </a:extLst>
          </p:cNvPr>
          <p:cNvSpPr>
            <a:spLocks noGrp="1"/>
          </p:cNvSpPr>
          <p:nvPr>
            <p:ph type="title"/>
          </p:nvPr>
        </p:nvSpPr>
        <p:spPr/>
        <p:txBody>
          <a:bodyPr/>
          <a:lstStyle/>
          <a:p>
            <a:r>
              <a:rPr lang="en-US" dirty="0"/>
              <a:t>Evaluation Methodology</a:t>
            </a:r>
          </a:p>
        </p:txBody>
      </p:sp>
      <p:sp>
        <p:nvSpPr>
          <p:cNvPr id="3" name="Content Placeholder 2">
            <a:extLst>
              <a:ext uri="{FF2B5EF4-FFF2-40B4-BE49-F238E27FC236}">
                <a16:creationId xmlns:a16="http://schemas.microsoft.com/office/drawing/2014/main" id="{C6F418B7-2D25-4B60-BF18-0D1D2E728144}"/>
              </a:ext>
            </a:extLst>
          </p:cNvPr>
          <p:cNvSpPr>
            <a:spLocks noGrp="1"/>
          </p:cNvSpPr>
          <p:nvPr>
            <p:ph idx="1"/>
          </p:nvPr>
        </p:nvSpPr>
        <p:spPr>
          <a:xfrm>
            <a:off x="695827" y="2515492"/>
            <a:ext cx="10800346" cy="3649133"/>
          </a:xfrm>
        </p:spPr>
        <p:txBody>
          <a:bodyPr>
            <a:noAutofit/>
          </a:bodyPr>
          <a:lstStyle/>
          <a:p>
            <a:pPr marL="0" indent="0">
              <a:buNone/>
            </a:pPr>
            <a:r>
              <a:rPr lang="en-US" sz="2400" b="1" dirty="0"/>
              <a:t>Metrics:</a:t>
            </a:r>
          </a:p>
          <a:p>
            <a:r>
              <a:rPr lang="en-US" sz="2400" dirty="0"/>
              <a:t>BLEU (Bilingual Evaluation Understudy) is a metric commonly used to evaluate the quality of generated text, particularly in tasks like machine translation and image captioning.</a:t>
            </a:r>
          </a:p>
          <a:p>
            <a:r>
              <a:rPr lang="en-US" sz="2400" dirty="0"/>
              <a:t>BLEU scores range from 0 to 1, with 1 indicating perfect similarity. Higher BLEU scores suggest better alignment and quality of the generated text with the reference(s).</a:t>
            </a:r>
          </a:p>
          <a:p>
            <a:pPr marL="0" indent="0">
              <a:buNone/>
            </a:pPr>
            <a:r>
              <a:rPr lang="en-US" sz="2400" b="1" dirty="0"/>
              <a:t>Evaluation Procedure:</a:t>
            </a:r>
          </a:p>
          <a:p>
            <a:r>
              <a:rPr lang="en-US" sz="2400" dirty="0"/>
              <a:t>Train the model on the Flickr8k dataset.</a:t>
            </a:r>
          </a:p>
          <a:p>
            <a:r>
              <a:rPr lang="en-US" sz="2400" dirty="0"/>
              <a:t>Evaluate the model's performance on the Flickr8k dataset.</a:t>
            </a:r>
          </a:p>
          <a:p>
            <a:r>
              <a:rPr lang="en-US" sz="2400" dirty="0"/>
              <a:t>Analyze the model's performance in terms of various metrics.</a:t>
            </a:r>
          </a:p>
          <a:p>
            <a:endParaRPr lang="en-US" sz="2400" dirty="0"/>
          </a:p>
        </p:txBody>
      </p:sp>
    </p:spTree>
    <p:extLst>
      <p:ext uri="{BB962C8B-B14F-4D97-AF65-F5344CB8AC3E}">
        <p14:creationId xmlns:p14="http://schemas.microsoft.com/office/powerpoint/2010/main" val="76604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0B26-D4C0-4AC0-9E29-919F9E61A27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4294550-9198-47FF-BAC3-A2F006C43A44}"/>
              </a:ext>
            </a:extLst>
          </p:cNvPr>
          <p:cNvSpPr>
            <a:spLocks noGrp="1"/>
          </p:cNvSpPr>
          <p:nvPr>
            <p:ph idx="1"/>
          </p:nvPr>
        </p:nvSpPr>
        <p:spPr/>
        <p:txBody>
          <a:bodyPr>
            <a:normAutofit lnSpcReduction="10000"/>
          </a:bodyPr>
          <a:lstStyle/>
          <a:p>
            <a:pPr marL="0" indent="0">
              <a:buNone/>
            </a:pPr>
            <a:r>
              <a:rPr lang="en-US" dirty="0"/>
              <a:t>[1]. J. A. </a:t>
            </a:r>
            <a:r>
              <a:rPr lang="en-US" dirty="0" err="1"/>
              <a:t>Wani</a:t>
            </a:r>
            <a:r>
              <a:rPr lang="en-US" dirty="0"/>
              <a:t> and S. Singh, "Image Captioning Using Deep Learning, LSTM and NLP," Published in International Journal, vol. [Volume Number], no. 7, pp. 2-5,  2022.  DOI: 10.22214/ijraset.2022.47195.</a:t>
            </a:r>
          </a:p>
          <a:p>
            <a:pPr marL="0" indent="0">
              <a:buNone/>
            </a:pPr>
            <a:r>
              <a:rPr lang="en-US" dirty="0"/>
              <a:t>[2].Karpathy, A., and Fei-Fei, L. "Deep visual-semantic alignments for generating image descriptions." Proceedings of the IEEE conference on computer vision and pattern recognition. 2015.</a:t>
            </a:r>
          </a:p>
          <a:p>
            <a:pPr marL="0" indent="0">
              <a:buNone/>
            </a:pPr>
            <a:r>
              <a:rPr lang="en-US" dirty="0"/>
              <a:t>[3].Vinyals, O., et al. "Show and tell: A neural image caption generator." Proceedings of the 32nd International Conference on Machine Learning. PMLR, 2015.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2198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48</TotalTime>
  <Words>894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Celestial</vt:lpstr>
      <vt:lpstr>Image Captioning Using Deep Learning and NLP Techniques</vt:lpstr>
      <vt:lpstr>Objectives</vt:lpstr>
      <vt:lpstr>Statement of Value</vt:lpstr>
      <vt:lpstr>Review of the State of the Art </vt:lpstr>
      <vt:lpstr>Review of the State of the Art </vt:lpstr>
      <vt:lpstr>Approach</vt:lpstr>
      <vt:lpstr>Deliverables</vt:lpstr>
      <vt:lpstr>Evaluation Methodology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Deep Learning and NLP Techniques</dc:title>
  <dc:creator>Admin</dc:creator>
  <cp:lastModifiedBy>Gowthami Middela</cp:lastModifiedBy>
  <cp:revision>7</cp:revision>
  <dcterms:created xsi:type="dcterms:W3CDTF">2023-11-20T16:36:44Z</dcterms:created>
  <dcterms:modified xsi:type="dcterms:W3CDTF">2023-11-21T01:05:26Z</dcterms:modified>
</cp:coreProperties>
</file>