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Ymy2Av7fe/15f2ArHPbJ19ZrG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YUKA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Dennis </a:t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Dennis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Dennis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6329f4c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6329f4c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6329f4cf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6329f4c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DENNIS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yuka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yuka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Dennis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YUKA: initially we wanted to examine local …..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 focused on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YUKA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The hypothesis focused total deaths due to covid as the response variable and multiple independent variables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YUKA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CHAYTANYA</a:t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CHAYATANYA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CHAYTANYA</a:t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CHAYTANYA</a:t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0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0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0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0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9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2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2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2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2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3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2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25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25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27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2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2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owid/covid-19-data/tree/master/public/dataMetri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1680302" y="754062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1010"/>
              <a:buNone/>
            </a:pPr>
            <a:r>
              <a:rPr lang="en-US" sz="4400"/>
              <a:t>World Covid Analysis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2623"/>
              <a:buNone/>
            </a:pPr>
            <a:r>
              <a:rPr lang="en-US" sz="1700"/>
              <a:t>STAT614-002</a:t>
            </a:r>
            <a:endParaRPr sz="17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152623"/>
              <a:buNone/>
            </a:pPr>
            <a:r>
              <a:rPr lang="en-US" sz="1700"/>
              <a:t>Chaytanya Kumar, Dennis Poludnev, Youjia (Yuka) Chen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Predictive Model</a:t>
            </a:r>
            <a:endParaRPr/>
          </a:p>
        </p:txBody>
      </p: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FF0000"/>
                </a:solidFill>
              </a:rPr>
              <a:t>Total Deaths per million = 343.2( Extreme Poverty ) + 15.7( Total Smokers ) +</a:t>
            </a:r>
            <a:endParaRPr/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FF0000"/>
                </a:solidFill>
              </a:rPr>
              <a:t>0.000003038</a:t>
            </a:r>
            <a:r>
              <a:rPr b="1" lang="en-US">
                <a:solidFill>
                  <a:srgbClr val="FF0000"/>
                </a:solidFill>
              </a:rPr>
              <a:t>( Vaccination Rate )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387900" y="256006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 Visualization</a:t>
            </a:r>
            <a:endParaRPr/>
          </a:p>
        </p:txBody>
      </p:sp>
      <p:pic>
        <p:nvPicPr>
          <p:cNvPr id="146" name="Google Shape;14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787" y="1048432"/>
            <a:ext cx="6063106" cy="3746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485" y="316901"/>
            <a:ext cx="7299030" cy="450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106329f4cf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774" y="284650"/>
            <a:ext cx="6655976" cy="44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106329f4cfb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200" y="421900"/>
            <a:ext cx="6808976" cy="437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084" y="392448"/>
            <a:ext cx="7054481" cy="4358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 txBox="1"/>
          <p:nvPr>
            <p:ph idx="1" type="body"/>
          </p:nvPr>
        </p:nvSpPr>
        <p:spPr>
          <a:xfrm>
            <a:off x="728142" y="1860634"/>
            <a:ext cx="7155343" cy="2634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3" name="Google Shape;1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817" y="370810"/>
            <a:ext cx="7124523" cy="440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idx="1" type="body"/>
          </p:nvPr>
        </p:nvSpPr>
        <p:spPr>
          <a:xfrm>
            <a:off x="866366" y="1757571"/>
            <a:ext cx="7187407" cy="24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041" y="267747"/>
            <a:ext cx="7150174" cy="4417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1025854" y="1915235"/>
            <a:ext cx="6930896" cy="2367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5" name="Google Shape;1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88" y="516600"/>
            <a:ext cx="8125624" cy="41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rgbClr val="92D050"/>
                </a:solidFill>
              </a:rPr>
              <a:t>Conclusion</a:t>
            </a:r>
            <a:endParaRPr>
              <a:solidFill>
                <a:srgbClr val="92D050"/>
              </a:solidFill>
            </a:endParaRPr>
          </a:p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dk1"/>
                </a:solidFill>
              </a:rPr>
              <a:t>Based on Statistical Analysis (Regression , Multivariate , Interaction , Stepwise Regression) we found, Total Death per million is significantly dependent on Poverty Rate ,Total Smokers.</a:t>
            </a:r>
            <a:endParaRPr/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rgbClr val="FFFF00"/>
                </a:solidFill>
              </a:rPr>
              <a:t>Total Deaths per million = 343.2( Extreme Poverty ) + 15.7( Total Smokers ) +</a:t>
            </a:r>
            <a:endParaRPr/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rgbClr val="FFFF00"/>
                </a:solidFill>
              </a:rPr>
              <a:t>3.038e-06( Vaccination Rate ) </a:t>
            </a:r>
            <a:endParaRPr/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592"/>
              <a:buNone/>
            </a:pPr>
            <a:r>
              <a:rPr lang="en-US" sz="3600">
                <a:solidFill>
                  <a:srgbClr val="00B050"/>
                </a:solidFill>
              </a:rPr>
              <a:t>Introduction</a:t>
            </a:r>
            <a:endParaRPr sz="3600">
              <a:solidFill>
                <a:srgbClr val="00B050"/>
              </a:solidFill>
            </a:endParaRPr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87900" y="1340968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en-US">
                <a:solidFill>
                  <a:srgbClr val="00B050"/>
                </a:solidFill>
              </a:rPr>
              <a:t>Objective</a:t>
            </a:r>
            <a:r>
              <a:rPr b="1" lang="en-US"/>
              <a:t> </a:t>
            </a:r>
            <a:r>
              <a:rPr b="1" lang="en-US">
                <a:solidFill>
                  <a:srgbClr val="00B050"/>
                </a:solidFill>
              </a:rPr>
              <a:t>: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countries are faring with COVID19 and what factors might influence the COVID19 death and we can use the result to prevent possible future pandemics.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Regression analysis on COVID related data.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Initial plan was to </a:t>
            </a:r>
            <a:r>
              <a:rPr lang="en-US"/>
              <a:t>examine</a:t>
            </a:r>
            <a:r>
              <a:rPr lang="en-US"/>
              <a:t> local Montgomery county COVID19 data (Maryland, U.S.)  on the government website, but it was already analyzed through Power BI.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Focused on data related to the bigger scope.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87900" y="356424"/>
            <a:ext cx="8368200" cy="872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>
                <a:solidFill>
                  <a:srgbClr val="00B050"/>
                </a:solidFill>
              </a:rPr>
              <a:t>Data</a:t>
            </a:r>
            <a:endParaRPr sz="3600">
              <a:solidFill>
                <a:srgbClr val="00B050"/>
              </a:solidFill>
            </a:endParaRPr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COVID-19 dataset maintained by Our World in Data (OWID) and constantly updated through GITHUB.</a:t>
            </a:r>
            <a:endParaRPr/>
          </a:p>
          <a:p>
            <a:pPr indent="-2200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Link: </a:t>
            </a:r>
            <a:r>
              <a:rPr lang="en-US" u="sng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https://github.com/owid/covid-19-data/tree/master/public/dataMetric</a:t>
            </a:r>
            <a:endParaRPr u="sng">
              <a:solidFill>
                <a:srgbClr val="00B050"/>
              </a:solidFill>
            </a:endParaRPr>
          </a:p>
          <a:p>
            <a:pPr indent="-2200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Updated weekly from a credible sources: John Hopkins and CSSC, ECDC.</a:t>
            </a:r>
            <a:endParaRPr/>
          </a:p>
          <a:p>
            <a:pPr indent="-22002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of over 200 countries on 65 different variables. </a:t>
            </a:r>
            <a:endParaRPr/>
          </a:p>
          <a:p>
            <a:pPr indent="-22002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2287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2287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2287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rgbClr val="00B050"/>
                </a:solidFill>
              </a:rPr>
              <a:t>		</a:t>
            </a:r>
            <a:r>
              <a:rPr lang="en-US" sz="3200">
                <a:solidFill>
                  <a:srgbClr val="00B050"/>
                </a:solidFill>
              </a:rPr>
              <a:t>Metrics to measure 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387900" y="1063256"/>
            <a:ext cx="8368200" cy="3394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         Total deaths per million (dependent)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         Total vaccinations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         GDP per capita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         Extreme poverty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         Population density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         Stringency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         Total Smoker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Male  smokers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/>
              <a:t>Female smokers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240145" y="458025"/>
            <a:ext cx="8515955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592"/>
              <a:buNone/>
            </a:pPr>
            <a:r>
              <a:rPr lang="en-US" sz="3600">
                <a:solidFill>
                  <a:srgbClr val="00B050"/>
                </a:solidFill>
              </a:rPr>
              <a:t>Hypothesis</a:t>
            </a:r>
            <a:endParaRPr sz="3600">
              <a:solidFill>
                <a:srgbClr val="00B050"/>
              </a:solidFill>
            </a:endParaRPr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387900" y="1489824"/>
            <a:ext cx="8368200" cy="3007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 sz="24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lang="en-US" sz="2400"/>
              <a:t>Developing</a:t>
            </a:r>
            <a:r>
              <a:rPr lang="en-US" sz="2400"/>
              <a:t> countries had harder time controlling the COVID pandemic than the </a:t>
            </a:r>
            <a:r>
              <a:rPr lang="en-US" sz="2400"/>
              <a:t>developed </a:t>
            </a:r>
            <a:r>
              <a:rPr lang="en-US" sz="2400"/>
              <a:t>countries.</a:t>
            </a:r>
            <a:endParaRPr sz="2400"/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The country with lower GDP will have more death by COVID19 </a:t>
            </a:r>
            <a:endParaRPr sz="2400"/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 sz="2400"/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1524000" y="763034"/>
            <a:ext cx="7077740" cy="4380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6"/>
          <p:cNvGrpSpPr/>
          <p:nvPr/>
        </p:nvGrpSpPr>
        <p:grpSpPr>
          <a:xfrm>
            <a:off x="1962985" y="1347811"/>
            <a:ext cx="5987490" cy="3543024"/>
            <a:chOff x="1119469" y="29374"/>
            <a:chExt cx="5987490" cy="3543024"/>
          </a:xfrm>
        </p:grpSpPr>
        <p:sp>
          <p:nvSpPr>
            <p:cNvPr id="95" name="Google Shape;95;p6"/>
            <p:cNvSpPr/>
            <p:nvPr/>
          </p:nvSpPr>
          <p:spPr>
            <a:xfrm rot="5400000">
              <a:off x="1685297" y="882238"/>
              <a:ext cx="703859" cy="801319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B9C9E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119469" y="29374"/>
              <a:ext cx="1184885" cy="829381"/>
            </a:xfrm>
            <a:prstGeom prst="roundRect">
              <a:avLst>
                <a:gd fmla="val 16670" name="adj"/>
              </a:avLst>
            </a:prstGeom>
            <a:gradFill>
              <a:gsLst>
                <a:gs pos="0">
                  <a:srgbClr val="00B050"/>
                </a:gs>
                <a:gs pos="18000">
                  <a:srgbClr val="00B050"/>
                </a:gs>
                <a:gs pos="81000">
                  <a:srgbClr val="00B050"/>
                </a:gs>
                <a:gs pos="100000">
                  <a:srgbClr val="00B050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 txBox="1"/>
            <p:nvPr/>
          </p:nvSpPr>
          <p:spPr>
            <a:xfrm>
              <a:off x="1159963" y="69868"/>
              <a:ext cx="1103897" cy="748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00283E"/>
                  </a:solidFill>
                  <a:latin typeface="Arial"/>
                  <a:ea typeface="Arial"/>
                  <a:cs typeface="Arial"/>
                  <a:sym typeface="Arial"/>
                </a:rPr>
                <a:t>Data Acquisition </a:t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2359565" y="143894"/>
              <a:ext cx="2794116" cy="670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 txBox="1"/>
            <p:nvPr/>
          </p:nvSpPr>
          <p:spPr>
            <a:xfrm>
              <a:off x="2359565" y="143894"/>
              <a:ext cx="2794116" cy="670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-66675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Analysis of Covid Related Data</a:t>
              </a:r>
              <a:endParaRPr>
                <a:solidFill>
                  <a:schemeClr val="dk1"/>
                </a:solidFill>
              </a:endParaRPr>
            </a:p>
            <a:p>
              <a:pPr indent="-66675" lvl="1" marL="57150" marR="0" rtl="0" algn="l">
                <a:lnSpc>
                  <a:spcPct val="90000"/>
                </a:lnSpc>
                <a:spcBef>
                  <a:spcPts val="158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Acquired data from OWID</a:t>
              </a:r>
              <a:endParaRPr>
                <a:solidFill>
                  <a:schemeClr val="dk1"/>
                </a:solidFill>
              </a:endParaRPr>
            </a:p>
            <a:p>
              <a:pPr indent="-66675" lvl="1" marL="57150" marR="0" rtl="0" algn="l">
                <a:lnSpc>
                  <a:spcPct val="90000"/>
                </a:lnSpc>
                <a:spcBef>
                  <a:spcPts val="158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CSV format 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5400000">
              <a:off x="2986649" y="1752784"/>
              <a:ext cx="703859" cy="801319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B9C9E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2420135" y="952890"/>
              <a:ext cx="1184885" cy="829381"/>
            </a:xfrm>
            <a:prstGeom prst="roundRect">
              <a:avLst>
                <a:gd fmla="val 16670" name="adj"/>
              </a:avLst>
            </a:prstGeom>
            <a:gradFill>
              <a:gsLst>
                <a:gs pos="0">
                  <a:srgbClr val="92D050"/>
                </a:gs>
                <a:gs pos="18000">
                  <a:srgbClr val="00B050"/>
                </a:gs>
                <a:gs pos="81000">
                  <a:srgbClr val="00B050"/>
                </a:gs>
                <a:gs pos="100000">
                  <a:srgbClr val="00B050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 txBox="1"/>
            <p:nvPr/>
          </p:nvSpPr>
          <p:spPr>
            <a:xfrm>
              <a:off x="2460629" y="993384"/>
              <a:ext cx="1103897" cy="748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00283E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500" u="none" cap="none" strike="noStrike">
                  <a:solidFill>
                    <a:srgbClr val="00283E"/>
                  </a:solidFill>
                  <a:latin typeface="Arial"/>
                  <a:ea typeface="Arial"/>
                  <a:cs typeface="Arial"/>
                  <a:sym typeface="Arial"/>
                </a:rPr>
                <a:t>Cleaning </a:t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3602233" y="964487"/>
              <a:ext cx="2550475" cy="670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 txBox="1"/>
            <p:nvPr/>
          </p:nvSpPr>
          <p:spPr>
            <a:xfrm>
              <a:off x="3587284" y="893126"/>
              <a:ext cx="2550600" cy="8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6675" lvl="1" marL="57150" marR="0" rtl="0" algn="l">
                <a:lnSpc>
                  <a:spcPct val="90000"/>
                </a:lnSpc>
                <a:spcBef>
                  <a:spcPts val="158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Randomly selected 30 countries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6675" lvl="1" marL="57150" marR="0" rtl="0" algn="l">
                <a:lnSpc>
                  <a:spcPct val="90000"/>
                </a:lnSpc>
                <a:spcBef>
                  <a:spcPts val="158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Char char="•"/>
              </a:pPr>
              <a:r>
                <a:rPr lang="en-US" sz="1050">
                  <a:solidFill>
                    <a:schemeClr val="dk1"/>
                  </a:solidFill>
                </a:rPr>
                <a:t>Structured the data </a:t>
              </a:r>
              <a:endParaRPr sz="1050">
                <a:solidFill>
                  <a:schemeClr val="dk1"/>
                </a:solidFill>
              </a:endParaRPr>
            </a:p>
            <a:p>
              <a:pPr indent="-66675" lvl="1" marL="57150" marR="0" rtl="0" algn="l">
                <a:lnSpc>
                  <a:spcPct val="90000"/>
                </a:lnSpc>
                <a:spcBef>
                  <a:spcPts val="158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Remov</a:t>
              </a:r>
              <a:r>
                <a:rPr lang="en-US" sz="1050">
                  <a:solidFill>
                    <a:schemeClr val="dk1"/>
                  </a:solidFill>
                </a:rPr>
                <a:t>ed</a:t>
              </a:r>
              <a:r>
                <a:rPr b="0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 values</a:t>
              </a:r>
              <a:endParaRPr>
                <a:solidFill>
                  <a:schemeClr val="dk1"/>
                </a:solidFill>
              </a:endParaRPr>
            </a:p>
            <a:p>
              <a:pPr indent="-66675" lvl="1" marL="57150" marR="0" rtl="0" algn="l">
                <a:lnSpc>
                  <a:spcPct val="90000"/>
                </a:lnSpc>
                <a:spcBef>
                  <a:spcPts val="158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Filtered Data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 rot="5400000">
              <a:off x="4326016" y="2713775"/>
              <a:ext cx="703859" cy="801319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B9C9E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3770602" y="1905824"/>
              <a:ext cx="1162609" cy="829381"/>
            </a:xfrm>
            <a:prstGeom prst="roundRect">
              <a:avLst>
                <a:gd fmla="val 16670" name="adj"/>
              </a:avLst>
            </a:prstGeom>
            <a:gradFill>
              <a:gsLst>
                <a:gs pos="0">
                  <a:srgbClr val="92D050"/>
                </a:gs>
                <a:gs pos="18000">
                  <a:srgbClr val="00B050"/>
                </a:gs>
                <a:gs pos="81000">
                  <a:srgbClr val="00B050"/>
                </a:gs>
                <a:gs pos="100000">
                  <a:srgbClr val="00B050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 txBox="1"/>
            <p:nvPr/>
          </p:nvSpPr>
          <p:spPr>
            <a:xfrm>
              <a:off x="3811096" y="1946318"/>
              <a:ext cx="1081621" cy="748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283E"/>
                  </a:solidFill>
                  <a:latin typeface="Arial"/>
                  <a:ea typeface="Arial"/>
                  <a:cs typeface="Arial"/>
                  <a:sym typeface="Arial"/>
                </a:rPr>
                <a:t>Data Modelling </a:t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4997952" y="1901277"/>
              <a:ext cx="2108998" cy="670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 txBox="1"/>
            <p:nvPr/>
          </p:nvSpPr>
          <p:spPr>
            <a:xfrm>
              <a:off x="4997959" y="1901288"/>
              <a:ext cx="2109000" cy="70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-66675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Linear Regression</a:t>
              </a:r>
              <a:endParaRPr>
                <a:solidFill>
                  <a:schemeClr val="dk1"/>
                </a:solidFill>
              </a:endParaRPr>
            </a:p>
            <a:p>
              <a:pPr indent="-66675" lvl="1" marL="57150" marR="0" rtl="0" algn="l">
                <a:lnSpc>
                  <a:spcPct val="90000"/>
                </a:lnSpc>
                <a:spcBef>
                  <a:spcPts val="158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Multivariate Analysis </a:t>
              </a:r>
              <a:endParaRPr>
                <a:solidFill>
                  <a:schemeClr val="dk1"/>
                </a:solidFill>
              </a:endParaRPr>
            </a:p>
            <a:p>
              <a:pPr indent="-66675" lvl="1" marL="57150" marR="0" rtl="0" algn="l">
                <a:lnSpc>
                  <a:spcPct val="90000"/>
                </a:lnSpc>
                <a:spcBef>
                  <a:spcPts val="158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Interaction </a:t>
              </a:r>
              <a:endParaRPr>
                <a:solidFill>
                  <a:schemeClr val="dk1"/>
                </a:solidFill>
              </a:endParaRPr>
            </a:p>
            <a:p>
              <a:pPr indent="-66675" lvl="1" marL="57150" marR="0" rtl="0" algn="l">
                <a:lnSpc>
                  <a:spcPct val="90000"/>
                </a:lnSpc>
                <a:spcBef>
                  <a:spcPts val="158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 design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5067097" y="2743017"/>
              <a:ext cx="1471793" cy="829381"/>
            </a:xfrm>
            <a:prstGeom prst="roundRect">
              <a:avLst>
                <a:gd fmla="val 16670" name="adj"/>
              </a:avLst>
            </a:prstGeom>
            <a:gradFill>
              <a:gsLst>
                <a:gs pos="0">
                  <a:srgbClr val="92D050"/>
                </a:gs>
                <a:gs pos="18000">
                  <a:srgbClr val="00B050"/>
                </a:gs>
                <a:gs pos="81000">
                  <a:srgbClr val="00B050"/>
                </a:gs>
                <a:gs pos="100000">
                  <a:srgbClr val="00B050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 txBox="1"/>
            <p:nvPr/>
          </p:nvSpPr>
          <p:spPr>
            <a:xfrm>
              <a:off x="5107591" y="2783511"/>
              <a:ext cx="1390805" cy="748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283E"/>
                  </a:solidFill>
                  <a:latin typeface="Arial"/>
                  <a:ea typeface="Arial"/>
                  <a:cs typeface="Arial"/>
                  <a:sym typeface="Arial"/>
                </a:rPr>
                <a:t>Data Visualization </a:t>
              </a:r>
              <a:endParaRPr/>
            </a:p>
          </p:txBody>
        </p:sp>
      </p:grpSp>
      <p:sp>
        <p:nvSpPr>
          <p:cNvPr id="112" name="Google Shape;112;p6"/>
          <p:cNvSpPr txBox="1"/>
          <p:nvPr/>
        </p:nvSpPr>
        <p:spPr>
          <a:xfrm>
            <a:off x="7357732" y="4253508"/>
            <a:ext cx="145666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Graphs and plots</a:t>
            </a:r>
            <a:endParaRPr/>
          </a:p>
        </p:txBody>
      </p:sp>
      <p:sp>
        <p:nvSpPr>
          <p:cNvPr id="113" name="Google Shape;113;p6"/>
          <p:cNvSpPr txBox="1"/>
          <p:nvPr/>
        </p:nvSpPr>
        <p:spPr>
          <a:xfrm>
            <a:off x="988827" y="455960"/>
            <a:ext cx="77298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0" i="0" lang="en-US" sz="3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Lifecycle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387900" y="140578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Analysis Results</a:t>
            </a:r>
            <a:endParaRPr/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2102" y="1113760"/>
            <a:ext cx="5004243" cy="347691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7"/>
          <p:cNvSpPr txBox="1"/>
          <p:nvPr/>
        </p:nvSpPr>
        <p:spPr>
          <a:xfrm>
            <a:off x="3519376" y="672789"/>
            <a:ext cx="43593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467" y="1349892"/>
            <a:ext cx="7594452" cy="346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 txBox="1"/>
          <p:nvPr/>
        </p:nvSpPr>
        <p:spPr>
          <a:xfrm>
            <a:off x="1169581" y="338437"/>
            <a:ext cx="626257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Analysis Results </a:t>
            </a:r>
            <a:endParaRPr/>
          </a:p>
        </p:txBody>
      </p:sp>
      <p:sp>
        <p:nvSpPr>
          <p:cNvPr id="127" name="Google Shape;127;p8"/>
          <p:cNvSpPr txBox="1"/>
          <p:nvPr/>
        </p:nvSpPr>
        <p:spPr>
          <a:xfrm>
            <a:off x="2892056" y="892435"/>
            <a:ext cx="3848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Stepwise Regression Analysis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br>
              <a:rPr b="1" lang="en-US"/>
            </a:br>
            <a:r>
              <a:rPr b="1" lang="en-US"/>
              <a:t>Multicollinearity Test</a:t>
            </a:r>
            <a:endParaRPr/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316" y="1626215"/>
            <a:ext cx="6964325" cy="1276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9"/>
          <p:cNvSpPr txBox="1"/>
          <p:nvPr/>
        </p:nvSpPr>
        <p:spPr>
          <a:xfrm>
            <a:off x="1148316" y="3209943"/>
            <a:ext cx="52524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VIF values &lt; 5 therefore, no Multicollinearity in the model.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