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auto">
          <a:xfrm>
            <a:off x="2174709" y="1340767"/>
            <a:ext cx="7953738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 bwMode="auto">
          <a:xfrm>
            <a:off x="2351583" y="1484784"/>
            <a:ext cx="7584842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1637" y="2132855"/>
            <a:ext cx="6624735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831637" y="3284983"/>
            <a:ext cx="6624735" cy="122413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967542" y="1188367"/>
            <a:ext cx="8352927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 bwMode="auto">
          <a:xfrm>
            <a:off x="487679" y="1600200"/>
            <a:ext cx="5388863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6356" y="1441375"/>
            <a:ext cx="538691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14357" y="1448779"/>
            <a:ext cx="5502257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 bwMode="auto">
          <a:xfrm>
            <a:off x="6156007" y="2276865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 bwMode="auto">
          <a:xfrm>
            <a:off x="515381" y="2258870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740803" y="1412777"/>
            <a:ext cx="6747105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239434" y="5373215"/>
            <a:ext cx="7615765" cy="9704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Straight Connector 9"/>
          <p:cNvCxnSpPr>
            <a:cxnSpLocks/>
          </p:cNvCxnSpPr>
          <p:nvPr userDrawn="1"/>
        </p:nvCxnSpPr>
        <p:spPr bwMode="auto">
          <a:xfrm>
            <a:off x="18355" y="943135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>
            <a:cxnSpLocks/>
          </p:cNvCxnSpPr>
          <p:nvPr userDrawn="1"/>
        </p:nvCxnSpPr>
        <p:spPr bwMode="auto">
          <a:xfrm>
            <a:off x="18355" y="979139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cxnSp>
        <p:nvCxnSpPr>
          <p:cNvPr id="4" name="Straight Connector 9"/>
          <p:cNvCxnSpPr>
            <a:cxnSpLocks/>
          </p:cNvCxnSpPr>
          <p:nvPr/>
        </p:nvCxnSpPr>
        <p:spPr bwMode="auto">
          <a:xfrm>
            <a:off x="0" y="1196751"/>
            <a:ext cx="12191999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23.jpg"/><Relationship Id="rId8" Type="http://schemas.openxmlformats.org/officeDocument/2006/relationships/image" Target="../media/image24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85729" y="1959165"/>
            <a:ext cx="8109479" cy="1253810"/>
          </a:xfrm>
        </p:spPr>
        <p:txBody>
          <a:bodyPr/>
          <a:lstStyle/>
          <a:p>
            <a:pPr>
              <a:defRPr/>
            </a:pPr>
            <a:r>
              <a:rPr lang="es-ES" sz="4800" b="1">
                <a:solidFill>
                  <a:schemeClr val="tx2"/>
                </a:solidFill>
                <a:latin typeface="Arial Black"/>
                <a:cs typeface="Arial Black"/>
              </a:rPr>
              <a:t>INMERSIÓN EN LA STREAMING WARS</a:t>
            </a:r>
            <a:endParaRPr lang="es-ES" sz="4800" b="1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423592" y="3933058"/>
            <a:ext cx="7458443" cy="12241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800" b="1">
                <a:solidFill>
                  <a:schemeClr val="tx2"/>
                </a:solidFill>
                <a:latin typeface="Beirut"/>
                <a:cs typeface="Beirut"/>
              </a:rPr>
              <a:t>Un EDA enfocado en el negocio de las plataformas de </a:t>
            </a:r>
            <a:r>
              <a:rPr lang="es-ES" sz="2800" b="1">
                <a:solidFill>
                  <a:schemeClr val="tx2"/>
                </a:solidFill>
                <a:latin typeface="Beirut"/>
                <a:cs typeface="Beirut"/>
              </a:rPr>
              <a:t>streaming</a:t>
            </a:r>
            <a:endParaRPr sz="2800" b="1">
              <a:latin typeface="Beirut"/>
              <a:cs typeface="Beirut"/>
            </a:endParaRPr>
          </a:p>
        </p:txBody>
      </p:sp>
      <p:pic>
        <p:nvPicPr>
          <p:cNvPr id="699283144" name="Imagen 69928314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591944" y="3068960"/>
            <a:ext cx="1083153" cy="92961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91390345" name="CuadroTexto 1991390344"/>
          <p:cNvSpPr txBox="1"/>
          <p:nvPr/>
        </p:nvSpPr>
        <p:spPr bwMode="auto">
          <a:xfrm>
            <a:off x="2891481" y="6131312"/>
            <a:ext cx="6854362" cy="6710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3200" b="1" i="0" u="none" strike="noStrike" cap="none" spc="0">
                <a:solidFill>
                  <a:schemeClr val="tx2"/>
                </a:solidFill>
                <a:latin typeface="Arial Black"/>
                <a:cs typeface="Arial Black"/>
              </a:rPr>
              <a:t>CÉSAR HERREROS CASTILLO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99283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99283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082986" name="Content Placeholder 2"/>
          <p:cNvSpPr>
            <a:spLocks noGrp="1"/>
          </p:cNvSpPr>
          <p:nvPr>
            <p:ph idx="1"/>
          </p:nvPr>
        </p:nvSpPr>
        <p:spPr bwMode="auto">
          <a:xfrm>
            <a:off x="419097" y="1396092"/>
            <a:ext cx="10972800" cy="18448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05907" indent="-305907">
              <a:buFont typeface="Courier New"/>
              <a:buChar char="o"/>
              <a:defRPr/>
            </a:pP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Importancia del elenco principal: las estrellas de la película</a:t>
            </a:r>
            <a:endParaRPr/>
          </a:p>
          <a:p>
            <a:pPr marL="305906" indent="-305906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6" indent="-305906">
              <a:buFont typeface="Courier New"/>
              <a:buChar char="o"/>
              <a:defRPr/>
            </a:pP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Interesante poder captar talentos emergentes que gocen de popularidad</a:t>
            </a:r>
            <a:endParaRPr/>
          </a:p>
          <a:p>
            <a:pPr marL="305906" indent="-305906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6" indent="-305906">
              <a:buFont typeface="Courier New"/>
              <a:buChar char="o"/>
              <a:defRPr/>
            </a:pP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Top 50 de los artistas populares según IMDb</a:t>
            </a:r>
            <a:endParaRPr/>
          </a:p>
          <a:p>
            <a:pPr marL="305907" indent="-305907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pic>
        <p:nvPicPr>
          <p:cNvPr id="1102452301" name="Imagen 110245230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446324" y="3116936"/>
            <a:ext cx="3542805" cy="3542805"/>
          </a:xfrm>
          <a:prstGeom prst="rect">
            <a:avLst/>
          </a:prstGeom>
        </p:spPr>
      </p:pic>
      <p:pic>
        <p:nvPicPr>
          <p:cNvPr id="1254310935" name="Imagen 125431093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1558" y="3851200"/>
            <a:ext cx="2168012" cy="1300807"/>
          </a:xfrm>
          <a:prstGeom prst="rect">
            <a:avLst/>
          </a:prstGeom>
        </p:spPr>
      </p:pic>
      <p:pic>
        <p:nvPicPr>
          <p:cNvPr id="1327001619" name="Imagen 132700161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15642" y="5457681"/>
            <a:ext cx="1813882" cy="1227134"/>
          </a:xfrm>
          <a:prstGeom prst="rect">
            <a:avLst/>
          </a:prstGeom>
        </p:spPr>
      </p:pic>
      <p:pic>
        <p:nvPicPr>
          <p:cNvPr id="158319385" name="Imagen 15831938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39947" y="5249880"/>
            <a:ext cx="1434934" cy="1434934"/>
          </a:xfrm>
          <a:prstGeom prst="rect">
            <a:avLst/>
          </a:prstGeom>
        </p:spPr>
      </p:pic>
      <p:pic>
        <p:nvPicPr>
          <p:cNvPr id="1488570941" name="Imagen 1488570940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862006" y="4231298"/>
            <a:ext cx="1530655" cy="1018581"/>
          </a:xfrm>
          <a:prstGeom prst="rect">
            <a:avLst/>
          </a:prstGeom>
        </p:spPr>
      </p:pic>
      <p:pic>
        <p:nvPicPr>
          <p:cNvPr id="1433438473" name="Imagen 1433438472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6133796" y="3992313"/>
            <a:ext cx="1484995" cy="1929740"/>
          </a:xfrm>
          <a:prstGeom prst="rect">
            <a:avLst/>
          </a:prstGeom>
        </p:spPr>
      </p:pic>
      <p:pic>
        <p:nvPicPr>
          <p:cNvPr id="560174937" name="Imagen 560174936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4490357" y="4888339"/>
            <a:ext cx="1291439" cy="1663217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 bwMode="auto">
          <a:xfrm>
            <a:off x="1475132" y="644751"/>
            <a:ext cx="9241736" cy="641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>
              <a:lnSpc>
                <a:spcPts val="5799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4800" b="1">
                <a:solidFill>
                  <a:schemeClr val="tx2"/>
                </a:solidFill>
                <a:latin typeface="Beirut"/>
                <a:cs typeface="Beirut"/>
              </a:rPr>
              <a:t>LA CUESTIÓN DEL REPARTO</a:t>
            </a:r>
            <a:endParaRPr lang="es-ES" sz="4800" b="1">
              <a:solidFill>
                <a:schemeClr val="accent1"/>
              </a:solidFill>
              <a:latin typeface="Beirut"/>
              <a:cs typeface="Beiru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31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431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00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2700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831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57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8857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017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43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343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2908003" name="Title 1"/>
          <p:cNvSpPr>
            <a:spLocks noGrp="1"/>
          </p:cNvSpPr>
          <p:nvPr>
            <p:ph type="ctrTitle"/>
          </p:nvPr>
        </p:nvSpPr>
        <p:spPr bwMode="auto">
          <a:xfrm>
            <a:off x="1985728" y="2575465"/>
            <a:ext cx="8109478" cy="1253809"/>
          </a:xfrm>
        </p:spPr>
        <p:txBody>
          <a:bodyPr/>
          <a:lstStyle/>
          <a:p>
            <a:pPr>
              <a:defRPr/>
            </a:pPr>
            <a:r>
              <a:rPr lang="es-ES" sz="4800" b="1">
                <a:solidFill>
                  <a:schemeClr val="tx2"/>
                </a:solidFill>
                <a:latin typeface="Arial Black"/>
                <a:cs typeface="Arial Black"/>
              </a:rPr>
              <a:t>Análisis Netflix</a:t>
            </a:r>
            <a:endParaRPr sz="4800" b="1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-77931" y="0"/>
            <a:ext cx="12366619" cy="695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1674977485" name="Imagen 167497748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321473" y="332656"/>
            <a:ext cx="4921976" cy="3915208"/>
          </a:xfrm>
          <a:prstGeom prst="rect">
            <a:avLst/>
          </a:prstGeom>
        </p:spPr>
      </p:pic>
      <p:pic>
        <p:nvPicPr>
          <p:cNvPr id="497081082" name="Imagen 49708108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458064" y="332656"/>
            <a:ext cx="5032104" cy="4018059"/>
          </a:xfrm>
          <a:prstGeom prst="rect">
            <a:avLst/>
          </a:prstGeom>
        </p:spPr>
      </p:pic>
      <p:pic>
        <p:nvPicPr>
          <p:cNvPr id="1831873830" name="Imagen 183187382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431704" y="2942262"/>
            <a:ext cx="4921977" cy="4018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9031294" name="Title 1"/>
          <p:cNvSpPr>
            <a:spLocks noGrp="1"/>
          </p:cNvSpPr>
          <p:nvPr>
            <p:ph type="title"/>
          </p:nvPr>
        </p:nvSpPr>
        <p:spPr bwMode="auto">
          <a:xfrm>
            <a:off x="119737" y="188636"/>
            <a:ext cx="7390190" cy="641394"/>
          </a:xfrm>
          <a:effectLst/>
        </p:spPr>
        <p:txBody>
          <a:bodyPr/>
          <a:lstStyle/>
          <a:p>
            <a:pPr>
              <a:defRPr/>
            </a:pPr>
            <a:endParaRPr sz="4000" b="0" i="0" u="none" strike="noStrike" cap="none" spc="0">
              <a:solidFill>
                <a:schemeClr val="accent1"/>
              </a:solidFill>
              <a:latin typeface="Arial Black"/>
              <a:cs typeface="Arial Black"/>
            </a:endParaRPr>
          </a:p>
        </p:txBody>
      </p:sp>
      <p:sp>
        <p:nvSpPr>
          <p:cNvPr id="677726371" name="Content Placeholder 2"/>
          <p:cNvSpPr>
            <a:spLocks noGrp="1"/>
          </p:cNvSpPr>
          <p:nvPr>
            <p:ph idx="1"/>
          </p:nvPr>
        </p:nvSpPr>
        <p:spPr bwMode="auto">
          <a:xfrm>
            <a:off x="419095" y="1396090"/>
            <a:ext cx="10972800" cy="1844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pic>
        <p:nvPicPr>
          <p:cNvPr id="1766122453" name="Imagen 176612245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66" y="1675"/>
            <a:ext cx="12221688" cy="6839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855934" name="Content Placeholder 2"/>
          <p:cNvSpPr>
            <a:spLocks noGrp="1"/>
          </p:cNvSpPr>
          <p:nvPr>
            <p:ph idx="1"/>
          </p:nvPr>
        </p:nvSpPr>
        <p:spPr bwMode="auto">
          <a:xfrm>
            <a:off x="419095" y="1396090"/>
            <a:ext cx="10972800" cy="1844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pic>
        <p:nvPicPr>
          <p:cNvPr id="1709972654" name="Imagen 170997265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9736" y="160811"/>
            <a:ext cx="11892925" cy="6618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1064553" name="Title 1"/>
          <p:cNvSpPr>
            <a:spLocks noGrp="1"/>
          </p:cNvSpPr>
          <p:nvPr>
            <p:ph type="title"/>
          </p:nvPr>
        </p:nvSpPr>
        <p:spPr bwMode="auto">
          <a:xfrm>
            <a:off x="119739" y="188638"/>
            <a:ext cx="7390192" cy="641394"/>
          </a:xfrm>
          <a:effectLst/>
        </p:spPr>
        <p:txBody>
          <a:bodyPr/>
          <a:lstStyle/>
          <a:p>
            <a:pPr>
              <a:defRPr/>
            </a:pPr>
            <a:endParaRPr sz="4000" b="0" i="0" u="none" strike="noStrike" cap="none" spc="0">
              <a:solidFill>
                <a:schemeClr val="accent1"/>
              </a:solidFill>
              <a:latin typeface="Arial Black"/>
              <a:cs typeface="Arial Black"/>
            </a:endParaRPr>
          </a:p>
        </p:txBody>
      </p:sp>
      <p:sp>
        <p:nvSpPr>
          <p:cNvPr id="275976868" name="Content Placeholder 2"/>
          <p:cNvSpPr>
            <a:spLocks noGrp="1"/>
          </p:cNvSpPr>
          <p:nvPr>
            <p:ph idx="1"/>
          </p:nvPr>
        </p:nvSpPr>
        <p:spPr bwMode="auto">
          <a:xfrm>
            <a:off x="419097" y="1396092"/>
            <a:ext cx="10972800" cy="18448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pic>
        <p:nvPicPr>
          <p:cNvPr id="1289049084" name="Imagen 128904908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76319" y="284512"/>
            <a:ext cx="4379456" cy="6553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5517281" name="Content Placeholder 2"/>
          <p:cNvSpPr>
            <a:spLocks noGrp="1"/>
          </p:cNvSpPr>
          <p:nvPr>
            <p:ph idx="1"/>
          </p:nvPr>
        </p:nvSpPr>
        <p:spPr bwMode="auto">
          <a:xfrm>
            <a:off x="419096" y="1396091"/>
            <a:ext cx="10972800" cy="428080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05908" indent="-305908">
              <a:buFont typeface="Arial"/>
              <a:buChar char="–"/>
              <a:defRPr/>
            </a:pP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A mayor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presupuesto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invertido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mayores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serán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los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beneficios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de la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película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.</a:t>
            </a:r>
            <a:endParaRPr/>
          </a:p>
          <a:p>
            <a:pPr marL="305908" indent="-305908">
              <a:buFont typeface="Arial"/>
              <a:buChar char="–"/>
              <a:defRPr/>
            </a:pP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Presupuesto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entre 40-80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millones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sería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óptimo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para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realizar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una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inversión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      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segura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.</a:t>
            </a:r>
            <a:endParaRPr/>
          </a:p>
          <a:p>
            <a:pPr marL="305908" indent="-305908">
              <a:buFont typeface="Arial"/>
              <a:buChar char="–"/>
              <a:defRPr/>
            </a:pP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Géneros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rentables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y no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muy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caros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de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producir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: Drama, terror,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comedia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, romance o thriller.</a:t>
            </a:r>
            <a:endParaRPr/>
          </a:p>
          <a:p>
            <a:pPr marL="305908" indent="-305908">
              <a:buFont typeface="Arial"/>
              <a:buChar char="–"/>
              <a:defRPr/>
            </a:pP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¡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Cuidado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con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el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musical!</a:t>
            </a:r>
            <a:endParaRPr/>
          </a:p>
          <a:p>
            <a:pPr marL="305908" indent="-305908">
              <a:buFont typeface="Arial"/>
              <a:buChar char="–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8" indent="-305908">
              <a:buFont typeface="Arial"/>
              <a:buChar char="–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8" indent="-305908">
              <a:buFont typeface="Arial"/>
              <a:buChar char="–"/>
              <a:defRPr/>
            </a:pP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Sobre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la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distribución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de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contenido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:</a:t>
            </a:r>
            <a:endParaRPr/>
          </a:p>
          <a:p>
            <a:pPr marL="705958" lvl="1" indent="-305908">
              <a:buFont typeface="Arial"/>
              <a:buChar char="–"/>
              <a:defRPr/>
            </a:pP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Contenido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mayoritariamente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centrado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en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películas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(2/3 del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contenido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aprox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.)</a:t>
            </a:r>
            <a:endParaRPr sz="1800"/>
          </a:p>
          <a:p>
            <a:pPr marL="705958" lvl="1" indent="-305908">
              <a:buFont typeface="Arial"/>
              <a:buChar char="–"/>
              <a:defRPr/>
            </a:pP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Principalmente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norteamericano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,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pero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con especial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atención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a Europa y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Oriente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(India,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Japón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y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Corea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del Sur)</a:t>
            </a:r>
            <a:endParaRPr sz="1800"/>
          </a:p>
          <a:p>
            <a:pPr marL="705958" lvl="1" indent="-305908">
              <a:buFont typeface="Arial"/>
              <a:buChar char="–"/>
              <a:defRPr/>
            </a:pP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Dedicado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a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todas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las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franjas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de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edad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: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adultos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,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adolescentes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y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todos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los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públicos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.</a:t>
            </a:r>
            <a:endParaRPr sz="1800"/>
          </a:p>
          <a:p>
            <a:pPr marL="705958" lvl="1" indent="-305908">
              <a:buFont typeface="Arial"/>
              <a:buChar char="–"/>
              <a:defRPr/>
            </a:pP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Contenido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variado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,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énfasis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en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 drama y 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comedia</a:t>
            </a:r>
            <a:r>
              <a:rPr sz="1400">
                <a:solidFill>
                  <a:schemeClr val="tx2"/>
                </a:solidFill>
                <a:latin typeface="Arial Black"/>
                <a:cs typeface="Arial Black"/>
              </a:rPr>
              <a:t>.</a:t>
            </a:r>
            <a:endParaRPr sz="1800"/>
          </a:p>
          <a:p>
            <a:pPr marL="705958" lvl="1" indent="-305908">
              <a:buFont typeface="Arial"/>
              <a:buChar char="–"/>
              <a:defRPr/>
            </a:pPr>
            <a:endParaRPr sz="12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705958" lvl="1" indent="-305908">
              <a:buFont typeface="Arial"/>
              <a:buChar char="–"/>
              <a:defRPr/>
            </a:pPr>
            <a:endParaRPr sz="12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 txBox="1"/>
          <p:nvPr/>
        </p:nvSpPr>
        <p:spPr bwMode="auto">
          <a:xfrm>
            <a:off x="2830524" y="620688"/>
            <a:ext cx="5785756" cy="641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>
              <a:lnSpc>
                <a:spcPts val="5799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5400" b="1">
                <a:solidFill>
                  <a:schemeClr val="tx2"/>
                </a:solidFill>
                <a:latin typeface="Beirut"/>
                <a:cs typeface="Beirut"/>
              </a:rPr>
              <a:t>CONCLUSIONES</a:t>
            </a:r>
            <a:endParaRPr lang="es-ES" sz="4800" b="1">
              <a:solidFill>
                <a:schemeClr val="accent1"/>
              </a:solidFill>
              <a:latin typeface="Beirut"/>
              <a:cs typeface="Beiru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939591" name="Subtitle 2"/>
          <p:cNvSpPr>
            <a:spLocks noGrp="1"/>
          </p:cNvSpPr>
          <p:nvPr>
            <p:ph type="subTitle" idx="1"/>
          </p:nvPr>
        </p:nvSpPr>
        <p:spPr bwMode="auto">
          <a:xfrm>
            <a:off x="4007768" y="2996952"/>
            <a:ext cx="7012215" cy="1224133"/>
          </a:xfrm>
        </p:spPr>
        <p:txBody>
          <a:bodyPr/>
          <a:lstStyle/>
          <a:p>
            <a:pPr>
              <a:defRPr/>
            </a:pPr>
            <a:r>
              <a:rPr lang="es-ES" sz="2200">
                <a:solidFill>
                  <a:schemeClr val="tx2"/>
                </a:solidFill>
                <a:latin typeface="Arial Black"/>
                <a:cs typeface="Arial Black"/>
              </a:rPr>
              <a:t>(Gracias por su atención)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1094986404" name="Imagen 109498640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03713" y="1773509"/>
            <a:ext cx="2613963" cy="3044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6555845" name="Title 1"/>
          <p:cNvSpPr>
            <a:spLocks noGrp="1"/>
          </p:cNvSpPr>
          <p:nvPr>
            <p:ph type="title"/>
          </p:nvPr>
        </p:nvSpPr>
        <p:spPr bwMode="auto">
          <a:xfrm>
            <a:off x="2830524" y="555357"/>
            <a:ext cx="5785756" cy="641395"/>
          </a:xfrm>
          <a:effectLst/>
        </p:spPr>
        <p:txBody>
          <a:bodyPr/>
          <a:lstStyle/>
          <a:p>
            <a:pPr>
              <a:defRPr/>
            </a:pPr>
            <a:r>
              <a:rPr lang="es-ES" sz="5400" b="1" i="0" u="none" strike="noStrike" cap="none" spc="0">
                <a:solidFill>
                  <a:schemeClr val="tx2"/>
                </a:solidFill>
                <a:latin typeface="Beirut"/>
                <a:cs typeface="Beirut"/>
              </a:rPr>
              <a:t>INTRODUCCIÓN</a:t>
            </a:r>
            <a:endParaRPr lang="es-ES" sz="4800" b="1" i="0" u="none" strike="noStrike" cap="none" spc="0">
              <a:solidFill>
                <a:schemeClr val="accent1"/>
              </a:solidFill>
              <a:latin typeface="Beirut"/>
              <a:cs typeface="Beirut"/>
            </a:endParaRPr>
          </a:p>
        </p:txBody>
      </p:sp>
      <p:sp>
        <p:nvSpPr>
          <p:cNvPr id="1789807291" name="Content Placeholder 2"/>
          <p:cNvSpPr>
            <a:spLocks noGrp="1"/>
          </p:cNvSpPr>
          <p:nvPr>
            <p:ph idx="1"/>
          </p:nvPr>
        </p:nvSpPr>
        <p:spPr bwMode="auto">
          <a:xfrm>
            <a:off x="5905498" y="1396093"/>
            <a:ext cx="5486400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1000"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05907" indent="-305907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8" indent="-305908" algn="just">
              <a:buFont typeface="Courier New"/>
              <a:buChar char="o"/>
              <a:defRPr/>
            </a:pP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Desde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2020, las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plataformas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de streaming se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han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convertido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en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una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de las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principales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fuentes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 de 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entretenimiento</a:t>
            </a:r>
            <a:r>
              <a:rPr sz="2000">
                <a:solidFill>
                  <a:schemeClr val="tx2"/>
                </a:solidFill>
                <a:latin typeface="Arial Black"/>
                <a:cs typeface="Arial Black"/>
              </a:rPr>
              <a:t>.</a:t>
            </a:r>
            <a:endParaRPr/>
          </a:p>
          <a:p>
            <a:pPr algn="just"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7" indent="-305907" algn="just">
              <a:buFont typeface="Courier New"/>
              <a:buChar char="o"/>
              <a:defRPr/>
            </a:pPr>
            <a:r>
              <a:rPr lang="es-ES" sz="2000" b="0" i="0" u="none" strike="noStrike" cap="none" spc="0">
                <a:solidFill>
                  <a:schemeClr val="tx2"/>
                </a:solidFill>
                <a:latin typeface="Arial Black"/>
                <a:ea typeface="Arial Black"/>
                <a:cs typeface="Arial Black"/>
              </a:rPr>
              <a:t>EDA enfocado en el desarrollo de una plataforma de  </a:t>
            </a:r>
            <a:r>
              <a:rPr lang="es-ES" sz="2000" b="0" i="0" u="none" strike="noStrike" cap="none" spc="0">
                <a:solidFill>
                  <a:schemeClr val="tx2"/>
                </a:solidFill>
                <a:latin typeface="Arial Black"/>
                <a:ea typeface="Arial Black"/>
                <a:cs typeface="Arial Black"/>
              </a:rPr>
              <a:t>streaming</a:t>
            </a:r>
            <a:r>
              <a:rPr lang="es-ES" sz="2000" b="0" i="0" u="none" strike="noStrike" cap="none" spc="0">
                <a:solidFill>
                  <a:schemeClr val="tx2"/>
                </a:solidFill>
                <a:latin typeface="Arial Black"/>
                <a:ea typeface="Arial Black"/>
                <a:cs typeface="Arial Black"/>
              </a:rPr>
              <a:t> (con pro-</a:t>
            </a:r>
            <a:r>
              <a:rPr lang="es-ES" sz="2000" b="0" i="0" u="none" strike="noStrike" cap="none" spc="0">
                <a:solidFill>
                  <a:schemeClr val="tx2"/>
                </a:solidFill>
                <a:latin typeface="Arial Black"/>
                <a:ea typeface="Arial Black"/>
                <a:cs typeface="Arial Black"/>
              </a:rPr>
              <a:t>ducciones</a:t>
            </a:r>
            <a:r>
              <a:rPr lang="es-ES" sz="2000" b="0" i="0" u="none" strike="noStrike" cap="none" spc="0">
                <a:solidFill>
                  <a:schemeClr val="tx2"/>
                </a:solidFill>
                <a:latin typeface="Arial Black"/>
                <a:ea typeface="Arial Black"/>
                <a:cs typeface="Arial Black"/>
              </a:rPr>
              <a:t> propias y cedidas).</a:t>
            </a:r>
            <a:endParaRPr/>
          </a:p>
          <a:p>
            <a:pPr marL="305906" indent="-305906" algn="just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6" indent="-305906" algn="just">
              <a:buFont typeface="Courier New"/>
              <a:buChar char="o"/>
              <a:defRPr/>
            </a:pPr>
            <a:r>
              <a:rPr lang="es-ES" sz="2000" b="0" i="0" u="none" strike="noStrike" cap="none" spc="0">
                <a:solidFill>
                  <a:schemeClr val="tx2"/>
                </a:solidFill>
                <a:latin typeface="Arial Black"/>
                <a:ea typeface="Arial Black"/>
                <a:cs typeface="Arial Black"/>
              </a:rPr>
              <a:t>Preguntas relacionadas con la producción de contenido, su renta-</a:t>
            </a:r>
            <a:r>
              <a:rPr lang="es-ES" sz="2000" b="0" i="0" u="none" strike="noStrike" cap="none" spc="0">
                <a:solidFill>
                  <a:schemeClr val="tx2"/>
                </a:solidFill>
                <a:latin typeface="Arial Black"/>
                <a:ea typeface="Arial Black"/>
                <a:cs typeface="Arial Black"/>
              </a:rPr>
              <a:t>bilidad</a:t>
            </a:r>
            <a:r>
              <a:rPr lang="es-ES" sz="2000" b="0" i="0" u="none" strike="noStrike" cap="none" spc="0">
                <a:solidFill>
                  <a:schemeClr val="tx2"/>
                </a:solidFill>
                <a:latin typeface="Arial Black"/>
                <a:ea typeface="Arial Black"/>
                <a:cs typeface="Arial Black"/>
              </a:rPr>
              <a:t> y distribución del mismo en una plataforma audiovisual.</a:t>
            </a:r>
            <a:endParaRPr/>
          </a:p>
        </p:txBody>
      </p:sp>
      <p:pic>
        <p:nvPicPr>
          <p:cNvPr id="84690360" name="Imagen 8469035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8182" y="1396092"/>
            <a:ext cx="5098530" cy="5071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061289" name="CuadroTexto 147061288"/>
          <p:cNvSpPr txBox="1"/>
          <p:nvPr/>
        </p:nvSpPr>
        <p:spPr bwMode="auto">
          <a:xfrm>
            <a:off x="1757824" y="816428"/>
            <a:ext cx="475102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60747939" name="CuadroTexto 460747938"/>
          <p:cNvSpPr txBox="1"/>
          <p:nvPr/>
        </p:nvSpPr>
        <p:spPr bwMode="auto">
          <a:xfrm>
            <a:off x="1155277" y="2559436"/>
            <a:ext cx="8344009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1"/>
              <a:t>Película = Presupuesto + valoración del público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Para realizar películas que sean rentables en términos económicos debemos partir de un buen presupuesto y enfocada en géneros que sean bien valorados por el público.</a:t>
            </a:r>
            <a:endParaRPr/>
          </a:p>
        </p:txBody>
      </p:sp>
      <p:sp>
        <p:nvSpPr>
          <p:cNvPr id="140384837" name="CuadroTexto 140384836"/>
          <p:cNvSpPr txBox="1"/>
          <p:nvPr/>
        </p:nvSpPr>
        <p:spPr bwMode="auto">
          <a:xfrm>
            <a:off x="1155277" y="4485289"/>
            <a:ext cx="8820223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La </a:t>
            </a:r>
            <a:r>
              <a:rPr b="1"/>
              <a:t>distribución</a:t>
            </a:r>
            <a:r>
              <a:rPr b="1"/>
              <a:t> del </a:t>
            </a:r>
            <a:r>
              <a:rPr b="1"/>
              <a:t>contenido</a:t>
            </a:r>
            <a:r>
              <a:rPr/>
              <a:t> de la </a:t>
            </a:r>
            <a:r>
              <a:rPr/>
              <a:t>plataforma</a:t>
            </a:r>
            <a:r>
              <a:rPr/>
              <a:t> </a:t>
            </a:r>
            <a:r>
              <a:rPr/>
              <a:t>deberá</a:t>
            </a:r>
            <a:r>
              <a:rPr/>
              <a:t> </a:t>
            </a:r>
            <a:r>
              <a:rPr/>
              <a:t>seguir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mismo</a:t>
            </a:r>
            <a:r>
              <a:rPr/>
              <a:t> </a:t>
            </a:r>
            <a:r>
              <a:rPr/>
              <a:t>estilo</a:t>
            </a:r>
            <a:r>
              <a:rPr/>
              <a:t> que la principal </a:t>
            </a:r>
            <a:r>
              <a:rPr/>
              <a:t>plataforma</a:t>
            </a:r>
            <a:r>
              <a:rPr/>
              <a:t> de streaming: Netflix, que es la </a:t>
            </a:r>
            <a:r>
              <a:rPr/>
              <a:t>plataforma</a:t>
            </a:r>
            <a:r>
              <a:rPr/>
              <a:t> que </a:t>
            </a:r>
            <a:r>
              <a:rPr/>
              <a:t>más</a:t>
            </a:r>
            <a:r>
              <a:rPr/>
              <a:t> </a:t>
            </a:r>
            <a:r>
              <a:rPr/>
              <a:t>tiempo</a:t>
            </a:r>
            <a:r>
              <a:rPr/>
              <a:t> </a:t>
            </a:r>
            <a:r>
              <a:rPr/>
              <a:t>lleva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mercado.</a:t>
            </a:r>
            <a:endParaRPr/>
          </a:p>
        </p:txBody>
      </p:sp>
      <p:pic>
        <p:nvPicPr>
          <p:cNvPr id="164231734" name="Imagen 16423173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526913" y="623696"/>
            <a:ext cx="5138172" cy="1597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410746" name="Content Placeholder 2"/>
          <p:cNvSpPr>
            <a:spLocks noGrp="1"/>
          </p:cNvSpPr>
          <p:nvPr>
            <p:ph idx="1"/>
          </p:nvPr>
        </p:nvSpPr>
        <p:spPr bwMode="auto">
          <a:xfrm>
            <a:off x="397109" y="3711037"/>
            <a:ext cx="4094512" cy="230997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05907" indent="-305907">
              <a:buFont typeface="Courier New"/>
              <a:buChar char="o"/>
              <a:defRPr/>
            </a:pPr>
            <a:r>
              <a:rPr sz="1800">
                <a:solidFill>
                  <a:schemeClr val="tx2"/>
                </a:solidFill>
                <a:latin typeface="Arial Black"/>
                <a:cs typeface="Arial Black"/>
              </a:rPr>
              <a:t>Presupuestos y  resultados de taquilla</a:t>
            </a:r>
            <a:endParaRPr/>
          </a:p>
          <a:p>
            <a:pPr>
              <a:defRPr/>
            </a:pPr>
            <a:endParaRPr sz="18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7" indent="-305907">
              <a:buFont typeface="Courier New"/>
              <a:buChar char="o"/>
              <a:defRPr/>
            </a:pPr>
            <a:r>
              <a:rPr sz="1800">
                <a:solidFill>
                  <a:schemeClr val="tx2"/>
                </a:solidFill>
                <a:latin typeface="Arial Black"/>
                <a:cs typeface="Arial Black"/>
              </a:rPr>
              <a:t>+5.000 registros</a:t>
            </a: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7" indent="-305907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pic>
        <p:nvPicPr>
          <p:cNvPr id="617115513" name="Imagen 6171155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29426" y="2204727"/>
            <a:ext cx="2190778" cy="962024"/>
          </a:xfrm>
          <a:prstGeom prst="rect">
            <a:avLst/>
          </a:prstGeom>
        </p:spPr>
      </p:pic>
      <p:pic>
        <p:nvPicPr>
          <p:cNvPr id="731114323" name="Imagen 73111432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7175" y="2043915"/>
            <a:ext cx="2894610" cy="1122835"/>
          </a:xfrm>
          <a:prstGeom prst="rect">
            <a:avLst/>
          </a:prstGeom>
        </p:spPr>
      </p:pic>
      <p:pic>
        <p:nvPicPr>
          <p:cNvPr id="211288327" name="Imagen 2112883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997270" y="2266578"/>
            <a:ext cx="2288134" cy="1085726"/>
          </a:xfrm>
          <a:prstGeom prst="rect">
            <a:avLst/>
          </a:prstGeom>
        </p:spPr>
      </p:pic>
      <p:sp>
        <p:nvSpPr>
          <p:cNvPr id="1946829138" name="Content Placeholder 2"/>
          <p:cNvSpPr>
            <a:spLocks noGrp="1"/>
          </p:cNvSpPr>
          <p:nvPr/>
        </p:nvSpPr>
        <p:spPr bwMode="auto">
          <a:xfrm>
            <a:off x="4367920" y="3649186"/>
            <a:ext cx="3713789" cy="230997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95348" indent="-361948" algn="l" defTabSz="914400">
              <a:spcBef>
                <a:spcPts val="0"/>
              </a:spcBef>
              <a:buFont typeface="Courier New"/>
              <a:buChar char="o"/>
              <a:defRPr sz="16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62048" indent="-361948" algn="l" defTabSz="914400">
              <a:spcBef>
                <a:spcPts val="0"/>
              </a:spcBef>
              <a:buFont typeface="Arial"/>
              <a:buChar char="•"/>
              <a:defRPr sz="16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438273" indent="-361948" algn="l" defTabSz="914400">
              <a:spcBef>
                <a:spcPts val="0"/>
              </a:spcBef>
              <a:buFont typeface="Courier New"/>
              <a:buChar char="o"/>
              <a:defRPr sz="16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790698" indent="-361948" algn="l" defTabSz="914400">
              <a:spcBef>
                <a:spcPts val="0"/>
              </a:spcBef>
              <a:buFont typeface="Arial"/>
              <a:buChar char="•"/>
              <a:defRPr sz="16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598" indent="-228600" algn="l" defTabSz="914400">
              <a:spcBef>
                <a:spcPts val="0"/>
              </a:spcBef>
              <a:buFont typeface="Courier New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Courier New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05907" indent="-305907">
              <a:buFont typeface="Courier New"/>
              <a:buChar char="o"/>
              <a:defRPr/>
            </a:pPr>
            <a:r>
              <a:rPr sz="1800">
                <a:solidFill>
                  <a:schemeClr val="tx2"/>
                </a:solidFill>
                <a:latin typeface="Arial Black"/>
                <a:cs typeface="Arial Black"/>
              </a:rPr>
              <a:t>2 bases de datos</a:t>
            </a:r>
            <a:endParaRPr/>
          </a:p>
          <a:p>
            <a:pPr marL="305907" indent="-305907">
              <a:buFont typeface="Courier New"/>
              <a:buChar char="o"/>
              <a:defRPr/>
            </a:pPr>
            <a:endParaRPr sz="18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7" indent="-305907">
              <a:buFont typeface="Courier New"/>
              <a:buChar char="o"/>
              <a:defRPr/>
            </a:pPr>
            <a:r>
              <a:rPr sz="1800">
                <a:solidFill>
                  <a:schemeClr val="tx2"/>
                </a:solidFill>
                <a:latin typeface="Arial Black"/>
                <a:cs typeface="Arial Black"/>
              </a:rPr>
              <a:t>Películas, géneros y nota media</a:t>
            </a:r>
            <a:endParaRPr/>
          </a:p>
          <a:p>
            <a:pPr marL="305907" indent="-305907">
              <a:buFont typeface="Courier New"/>
              <a:buChar char="o"/>
              <a:defRPr/>
            </a:pPr>
            <a:endParaRPr sz="18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7" indent="-305907">
              <a:buFont typeface="Courier New"/>
              <a:buChar char="o"/>
              <a:defRPr/>
            </a:pPr>
            <a:r>
              <a:rPr sz="1800">
                <a:solidFill>
                  <a:schemeClr val="tx2"/>
                </a:solidFill>
                <a:latin typeface="Arial Black"/>
                <a:cs typeface="Arial Black"/>
              </a:rPr>
              <a:t>+150.000 registros</a:t>
            </a: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7" indent="-305907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1726684504" name="Content Placeholder 2"/>
          <p:cNvSpPr>
            <a:spLocks noGrp="1"/>
          </p:cNvSpPr>
          <p:nvPr/>
        </p:nvSpPr>
        <p:spPr bwMode="auto">
          <a:xfrm>
            <a:off x="8193042" y="3772888"/>
            <a:ext cx="3896591" cy="19759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lnSpcReduction="10000"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95348" indent="-361948" algn="l" defTabSz="914400">
              <a:spcBef>
                <a:spcPts val="0"/>
              </a:spcBef>
              <a:buFont typeface="Courier New"/>
              <a:buChar char="o"/>
              <a:defRPr sz="16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62048" indent="-361948" algn="l" defTabSz="914400">
              <a:spcBef>
                <a:spcPts val="0"/>
              </a:spcBef>
              <a:buFont typeface="Arial"/>
              <a:buChar char="•"/>
              <a:defRPr sz="16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438273" indent="-361948" algn="l" defTabSz="914400">
              <a:spcBef>
                <a:spcPts val="0"/>
              </a:spcBef>
              <a:buFont typeface="Courier New"/>
              <a:buChar char="o"/>
              <a:defRPr sz="16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790698" indent="-361948" algn="l" defTabSz="914400">
              <a:spcBef>
                <a:spcPts val="0"/>
              </a:spcBef>
              <a:buFont typeface="Arial"/>
              <a:buChar char="•"/>
              <a:defRPr sz="16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598" indent="-228600" algn="l" defTabSz="914400">
              <a:spcBef>
                <a:spcPts val="0"/>
              </a:spcBef>
              <a:buFont typeface="Courier New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Courier New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05908" indent="-305908">
              <a:buFont typeface="Courier New"/>
              <a:buChar char="o"/>
              <a:defRPr/>
            </a:pPr>
            <a:r>
              <a:rPr lang="es-ES" sz="1800" b="0" i="0" u="none" strike="noStrike" cap="none" spc="0">
                <a:solidFill>
                  <a:schemeClr val="tx2"/>
                </a:solidFill>
                <a:latin typeface="Arial Black"/>
                <a:cs typeface="Arial Black"/>
              </a:rPr>
              <a:t>Películas, géneros, tipo de producto, rangos de edad, año de producción, país de producción.</a:t>
            </a:r>
            <a:endParaRPr sz="16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283879" indent="-283879">
              <a:buFont typeface="Courier New"/>
              <a:buChar char="o"/>
              <a:defRPr/>
            </a:pPr>
            <a:endParaRPr sz="16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8" indent="-305908">
              <a:buFont typeface="Courier New"/>
              <a:buChar char="o"/>
              <a:defRPr/>
            </a:pPr>
            <a:r>
              <a:rPr sz="1800">
                <a:solidFill>
                  <a:schemeClr val="tx2"/>
                </a:solidFill>
                <a:latin typeface="Arial Black"/>
                <a:cs typeface="Arial Black"/>
              </a:rPr>
              <a:t>+5.000 registros</a:t>
            </a:r>
            <a:endParaRPr/>
          </a:p>
          <a:p>
            <a:pPr marL="305908" indent="-305908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 txBox="1"/>
          <p:nvPr/>
        </p:nvSpPr>
        <p:spPr bwMode="auto">
          <a:xfrm>
            <a:off x="568353" y="834030"/>
            <a:ext cx="11521280" cy="641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>
              <a:lnSpc>
                <a:spcPts val="5799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5400" b="1">
                <a:solidFill>
                  <a:schemeClr val="tx2"/>
                </a:solidFill>
                <a:latin typeface="Beirut"/>
                <a:cs typeface="Beirut"/>
              </a:rPr>
              <a:t>BASES DE DATOS EMPLEADAS</a:t>
            </a:r>
            <a:endParaRPr lang="es-ES" sz="4800" b="1">
              <a:solidFill>
                <a:schemeClr val="accent1"/>
              </a:solidFill>
              <a:latin typeface="Beirut"/>
              <a:cs typeface="Beiru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1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3111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41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7441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171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4682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8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128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68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2668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522279" name="Title 1"/>
          <p:cNvSpPr>
            <a:spLocks noGrp="1"/>
          </p:cNvSpPr>
          <p:nvPr>
            <p:ph type="ctrTitle"/>
          </p:nvPr>
        </p:nvSpPr>
        <p:spPr bwMode="auto">
          <a:xfrm>
            <a:off x="1985728" y="2575465"/>
            <a:ext cx="8109478" cy="1253809"/>
          </a:xfrm>
        </p:spPr>
        <p:txBody>
          <a:bodyPr/>
          <a:lstStyle/>
          <a:p>
            <a:pPr>
              <a:defRPr/>
            </a:pPr>
            <a:r>
              <a:rPr lang="es-ES" sz="4800" b="1">
                <a:solidFill>
                  <a:schemeClr val="tx2"/>
                </a:solidFill>
                <a:latin typeface="Arial Black"/>
                <a:cs typeface="Arial Black"/>
              </a:rPr>
              <a:t>Análisis financiero</a:t>
            </a:r>
            <a:endParaRPr sz="4800" b="1">
              <a:latin typeface="Arial Black"/>
              <a:cs typeface="Arial Black"/>
            </a:endParaRPr>
          </a:p>
        </p:txBody>
      </p:sp>
      <p:sp>
        <p:nvSpPr>
          <p:cNvPr id="2071816192" name="Subtitle 2"/>
          <p:cNvSpPr>
            <a:spLocks noGrp="1"/>
          </p:cNvSpPr>
          <p:nvPr>
            <p:ph type="subTitle" idx="1"/>
          </p:nvPr>
        </p:nvSpPr>
        <p:spPr bwMode="auto">
          <a:xfrm>
            <a:off x="2725803" y="3906753"/>
            <a:ext cx="7012215" cy="1224133"/>
          </a:xfrm>
        </p:spPr>
        <p:txBody>
          <a:bodyPr/>
          <a:lstStyle/>
          <a:p>
            <a:pPr>
              <a:defRPr/>
            </a:pP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57727" name="Content Placeholder 2"/>
          <p:cNvSpPr>
            <a:spLocks noGrp="1"/>
          </p:cNvSpPr>
          <p:nvPr>
            <p:ph idx="1"/>
          </p:nvPr>
        </p:nvSpPr>
        <p:spPr bwMode="auto">
          <a:xfrm>
            <a:off x="419098" y="1396093"/>
            <a:ext cx="10972800" cy="45259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7" indent="-305907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pic>
        <p:nvPicPr>
          <p:cNvPr id="1873800563" name="Imagen 187380056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9816" y="1937161"/>
            <a:ext cx="7093310" cy="4743219"/>
          </a:xfrm>
          <a:prstGeom prst="rect">
            <a:avLst/>
          </a:prstGeom>
        </p:spPr>
      </p:pic>
      <p:sp>
        <p:nvSpPr>
          <p:cNvPr id="1014533190" name="CuadroTexto 1014533189"/>
          <p:cNvSpPr txBox="1"/>
          <p:nvPr/>
        </p:nvSpPr>
        <p:spPr bwMode="auto">
          <a:xfrm>
            <a:off x="633682" y="3228562"/>
            <a:ext cx="7272809" cy="168366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s-ES" sz="8800" b="0" i="0" u="none" strike="noStrike" cap="none" spc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 Black"/>
                <a:ea typeface="Arial Black"/>
                <a:cs typeface="Arial Black"/>
              </a:rPr>
              <a:t>¿SEGURO?</a:t>
            </a:r>
            <a:endParaRPr lang="es-ES" sz="880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1888151682" name="Imagen 188815168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803847" y="2201881"/>
            <a:ext cx="3986152" cy="3986152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 bwMode="auto">
          <a:xfrm>
            <a:off x="243695" y="809416"/>
            <a:ext cx="11704610" cy="641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>
              <a:lnSpc>
                <a:spcPts val="5799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5400" b="1">
                <a:solidFill>
                  <a:schemeClr val="tx2"/>
                </a:solidFill>
                <a:latin typeface="Beirut"/>
                <a:cs typeface="Beirut"/>
              </a:rPr>
              <a:t>DARLE AL PÚBLICO LO QUE QUIERE</a:t>
            </a:r>
            <a:endParaRPr lang="es-ES" sz="4800" b="1">
              <a:solidFill>
                <a:schemeClr val="accent1"/>
              </a:solidFill>
              <a:latin typeface="Beirut"/>
              <a:cs typeface="Beiru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453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453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4533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45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3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1453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1453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1453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1453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1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8815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574322" name="Content Placeholder 2"/>
          <p:cNvSpPr>
            <a:spLocks noGrp="1"/>
          </p:cNvSpPr>
          <p:nvPr>
            <p:ph idx="1"/>
          </p:nvPr>
        </p:nvSpPr>
        <p:spPr bwMode="auto">
          <a:xfrm>
            <a:off x="419097" y="1396092"/>
            <a:ext cx="10972800" cy="45259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  <a:p>
            <a:pPr marL="305906" indent="-305906">
              <a:buFont typeface="Courier New"/>
              <a:buChar char="o"/>
              <a:defRPr/>
            </a:pPr>
            <a:endParaRPr sz="2000">
              <a:solidFill>
                <a:schemeClr val="tx2"/>
              </a:solidFill>
              <a:latin typeface="Arial Black"/>
              <a:cs typeface="Arial Black"/>
            </a:endParaRPr>
          </a:p>
        </p:txBody>
      </p:sp>
      <p:sp>
        <p:nvSpPr>
          <p:cNvPr id="349443490" name="Title 1"/>
          <p:cNvSpPr>
            <a:spLocks noGrp="1"/>
          </p:cNvSpPr>
          <p:nvPr/>
        </p:nvSpPr>
        <p:spPr bwMode="auto">
          <a:xfrm>
            <a:off x="9081632" y="538337"/>
            <a:ext cx="3541972" cy="544285"/>
          </a:xfr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>
              <a:lnSpc>
                <a:spcPts val="5798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sz="28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¿</a:t>
            </a:r>
            <a:r>
              <a:rPr sz="28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relación</a:t>
            </a:r>
            <a:r>
              <a:rPr sz="28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?</a:t>
            </a:r>
            <a:endParaRPr/>
          </a:p>
        </p:txBody>
      </p:sp>
      <p:pic>
        <p:nvPicPr>
          <p:cNvPr id="542533897" name="Imagen 54253389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5814" y="1752940"/>
            <a:ext cx="5881692" cy="4413476"/>
          </a:xfrm>
          <a:prstGeom prst="rect">
            <a:avLst/>
          </a:prstGeom>
        </p:spPr>
      </p:pic>
      <p:pic>
        <p:nvPicPr>
          <p:cNvPr id="123502439" name="Imagen 1235024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87506" y="1752940"/>
            <a:ext cx="6124242" cy="4413476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 bwMode="auto">
          <a:xfrm>
            <a:off x="419096" y="935948"/>
            <a:ext cx="9709352" cy="7724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>
              <a:lnSpc>
                <a:spcPts val="5799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600" b="1">
                <a:solidFill>
                  <a:schemeClr val="tx2"/>
                </a:solidFill>
                <a:latin typeface="Beirut"/>
                <a:cs typeface="Beirut"/>
              </a:rPr>
              <a:t>PRIORIDADES: </a:t>
            </a:r>
            <a:endParaRPr sz="2800"/>
          </a:p>
          <a:p>
            <a:pPr>
              <a:defRPr/>
            </a:pPr>
            <a:r>
              <a:rPr lang="es-ES" sz="3600" b="1">
                <a:solidFill>
                  <a:schemeClr val="tx2"/>
                </a:solidFill>
                <a:latin typeface="Beirut"/>
                <a:cs typeface="Beirut"/>
              </a:rPr>
              <a:t>PRESUPUESTO Y BENEFICIO</a:t>
            </a:r>
            <a:endParaRPr lang="es-ES" sz="4800" b="1">
              <a:solidFill>
                <a:schemeClr val="accent1"/>
              </a:solidFill>
              <a:latin typeface="Beirut"/>
              <a:cs typeface="Beiru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heel spokes="1"/>
      </p:transition>
    </mc:Choice>
    <mc:Fallback>
      <p:transition spd="slow" advClick="1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5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533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533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53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3502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502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35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0042216" name="Imagen 38004221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85711" y="823825"/>
            <a:ext cx="7817572" cy="5670492"/>
          </a:xfrm>
          <a:prstGeom prst="rect">
            <a:avLst/>
          </a:prstGeom>
        </p:spPr>
      </p:pic>
      <p:pic>
        <p:nvPicPr>
          <p:cNvPr id="1545313263" name="Imagen 154531326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90907" y="1396090"/>
            <a:ext cx="854802" cy="854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20000"/>
            <a:lumOff val="8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040810" name="Title 1"/>
          <p:cNvSpPr>
            <a:spLocks noGrp="1"/>
          </p:cNvSpPr>
          <p:nvPr>
            <p:ph type="title"/>
          </p:nvPr>
        </p:nvSpPr>
        <p:spPr bwMode="auto">
          <a:xfrm>
            <a:off x="-276132" y="1170170"/>
            <a:ext cx="12468132" cy="641394"/>
          </a:xfrm>
          <a:effectLst/>
        </p:spPr>
        <p:txBody>
          <a:bodyPr/>
          <a:lstStyle/>
          <a:p>
            <a:pPr>
              <a:defRPr/>
            </a:pP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% </a:t>
            </a: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recuperado</a:t>
            </a: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 </a:t>
            </a: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por</a:t>
            </a: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 </a:t>
            </a: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cada</a:t>
            </a: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 </a:t>
            </a: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dólar</a:t>
            </a: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 </a:t>
            </a:r>
            <a:r>
              <a:rPr sz="2400" b="0" i="0" u="none" strike="noStrike" cap="none" spc="0">
                <a:solidFill>
                  <a:schemeClr val="accent1"/>
                </a:solidFill>
                <a:latin typeface="Arial Black"/>
                <a:cs typeface="Arial Black"/>
              </a:rPr>
              <a:t>invertido</a:t>
            </a:r>
            <a:endParaRPr sz="2400" b="0" i="0" u="none" strike="noStrike" cap="none" spc="0">
              <a:solidFill>
                <a:schemeClr val="accent1"/>
              </a:solidFill>
              <a:latin typeface="Arial Black"/>
              <a:cs typeface="Arial Black"/>
            </a:endParaRPr>
          </a:p>
        </p:txBody>
      </p:sp>
      <p:pic>
        <p:nvPicPr>
          <p:cNvPr id="1619906400" name="Imagen 161990639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4003" y="1917370"/>
            <a:ext cx="6625613" cy="4071071"/>
          </a:xfrm>
          <a:prstGeom prst="rect">
            <a:avLst/>
          </a:prstGeom>
        </p:spPr>
      </p:pic>
      <p:pic>
        <p:nvPicPr>
          <p:cNvPr id="627477928" name="Imagen 62747792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01467" y="2094448"/>
            <a:ext cx="5198482" cy="3716914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 bwMode="auto">
          <a:xfrm>
            <a:off x="1174340" y="708031"/>
            <a:ext cx="9890212" cy="641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>
              <a:lnSpc>
                <a:spcPts val="5799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4800" b="1">
                <a:solidFill>
                  <a:schemeClr val="tx2"/>
                </a:solidFill>
                <a:latin typeface="Beirut"/>
                <a:cs typeface="Beirut"/>
              </a:rPr>
              <a:t>BENEFICIO BRUTO MARGINAL</a:t>
            </a:r>
            <a:endParaRPr lang="es-ES" sz="4800" b="1">
              <a:solidFill>
                <a:schemeClr val="accent1"/>
              </a:solidFill>
              <a:latin typeface="Beirut"/>
              <a:cs typeface="Beiru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4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477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47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Исполнитель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Panorámica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INMERSIÓN EN LA STREAMING WARS</dc:title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2022-10-24T21:32:58Z</dcterms:modified>
  <cp:category/>
  <cp:contentStatus/>
  <cp:version/>
</cp:coreProperties>
</file>