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hgLFRtEbtISja6EyxJcA456lb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從</a:t>
            </a:r>
            <a:r>
              <a:rPr lang="zh-TW"/>
              <a:t>上述的北風資料庫得知 最重點的就在於Order的這個Table中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而我們也從中倒出我們的資料庫初步建置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從上到下為公司代號、名稱、負責人、公司地址、產業別、上是日其、市值、股本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2e95296ed_0_13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2e95296ed_0_13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e2e95296ed_0_13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2e95296ed_0_13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2e95296ed_0_13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e2e95296ed_0_13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e95296ed_0_13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e95296ed_0_13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e2e95296ed_0_13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以Orders Table為中心，與其有關連的有四張圖表為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Orders 所相依的物件Table有Customers、Employee、Shippers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而相依於Orders的物件Table有Orders Detail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PRIMARY KEY 用來保證欄位在資料表中的唯一性，主鍵欄位中的每一筆資料在資料表中都必需是獨一無二的。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Foreign Key 可簡稱為 FK，關聯式資料庫內，資料表之間的連結是由 Foreign Key 來建立Author</a:t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customers的customerid為</a:t>
            </a:r>
            <a:r>
              <a:rPr lang="zh-TW"/>
              <a:t>主鍵且與剛剛的orders Table相依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所以我們可以理解為顧客下訂單顧客的ID會在訂單中出現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且從訂單的顧客ID中連結到顧客的Table並得知更詳細的事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從Order Details Table中</a:t>
            </a:r>
            <a:r>
              <a:rPr lang="zh-TW"/>
              <a:t>可以更了解Orders的詳細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Orderid、productid、單價、數量、折扣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且也能從中連結資料到產品Products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產品中可了解ID、名字、供應商ID、產品類別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在Orders</a:t>
            </a:r>
            <a:r>
              <a:rPr lang="zh-TW"/>
              <a:t>中也可鏈結到處理訂單的員工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而鏈結到Employees的Table中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在此部分中除了employees的Table以外在EmployeeTerritories的Table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從上張圖的employees特別提出說明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主要不一樣的點在於連接的還是自己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在之前的資料庫那門課中也有提到過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簡單來說就是主管對員工的概念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主管也是在員工Table中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而員工也是在員工Table中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1對多的連結</a:t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</a:t>
            </a:r>
            <a:r>
              <a:rPr lang="zh-TW"/>
              <a:t>這張圖表中 主要想說明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e2e95296ed_0_128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ge2e95296ed_0_128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ge2e95296ed_0_128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e2e95296ed_0_128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ge2e95296ed_0_128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9" name="Google Shape;19;ge2e95296ed_0_128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ge2e95296ed_0_128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ge2e95296ed_0_1346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ge2e95296ed_0_134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e2e95296ed_0_134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ge2e95296ed_0_1346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ge2e95296ed_0_1346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ge2e95296ed_0_134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e95296ed_0_135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ge2e95296ed_0_129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ge2e95296ed_0_129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e2e95296ed_0_129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ge2e95296ed_0_1290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ge2e95296ed_0_129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e2e95296ed_0_129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ge2e95296ed_0_129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ge2e95296ed_0_129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e2e95296ed_0_129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ge2e95296ed_0_1296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3" name="Google Shape;33;ge2e95296ed_0_1296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ge2e95296ed_0_129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e2e95296ed_0_130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ge2e95296ed_0_130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ge2e95296ed_0_130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ge2e95296ed_0_130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ge2e95296ed_0_1304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1" name="Google Shape;41;ge2e95296ed_0_1304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ge2e95296ed_0_1304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Google Shape;43;ge2e95296ed_0_130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e2e95296ed_0_131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ge2e95296ed_0_131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ge2e95296ed_0_13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ge2e95296ed_0_13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ge2e95296ed_0_1313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0" name="Google Shape;50;ge2e95296ed_0_131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e2e95296ed_0_132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ge2e95296ed_0_132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ge2e95296ed_0_13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e2e95296ed_0_13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ge2e95296ed_0_1320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7" name="Google Shape;57;ge2e95296ed_0_1320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ge2e95296ed_0_132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ge2e95296ed_0_132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ge2e95296ed_0_13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ge2e95296ed_0_13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ge2e95296ed_0_132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ge2e95296ed_0_132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2e95296ed_0_133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ge2e95296ed_0_133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ge2e95296ed_0_13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e2e95296ed_0_13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ge2e95296ed_0_1334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71" name="Google Shape;71;ge2e95296ed_0_1334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ge2e95296ed_0_1334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Google Shape;73;ge2e95296ed_0_133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2e95296ed_0_1343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Google Shape;76;ge2e95296ed_0_134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2e95296ed_0_127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ge2e95296ed_0_127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ge2e95296ed_0_127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北風資料庫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/>
              <a:t>20210714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238" y="2014315"/>
            <a:ext cx="5906562" cy="2148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055" y="2166188"/>
            <a:ext cx="4172712" cy="318602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0"/>
          <p:cNvSpPr txBox="1"/>
          <p:nvPr/>
        </p:nvSpPr>
        <p:spPr>
          <a:xfrm>
            <a:off x="860673" y="1381358"/>
            <a:ext cx="54276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公司-Table</a:t>
            </a:r>
            <a:endParaRPr/>
          </a:p>
        </p:txBody>
      </p:sp>
      <p:sp>
        <p:nvSpPr>
          <p:cNvPr id="163" name="Google Shape;163;p10"/>
          <p:cNvSpPr txBox="1"/>
          <p:nvPr/>
        </p:nvSpPr>
        <p:spPr>
          <a:xfrm>
            <a:off x="7560055" y="1381358"/>
            <a:ext cx="41727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Orders-Table</a:t>
            </a:r>
            <a:endParaRPr/>
          </a:p>
        </p:txBody>
      </p:sp>
      <p:sp>
        <p:nvSpPr>
          <p:cNvPr id="164" name="Google Shape;164;p10"/>
          <p:cNvSpPr txBox="1"/>
          <p:nvPr/>
        </p:nvSpPr>
        <p:spPr>
          <a:xfrm>
            <a:off x="3515826" y="98080"/>
            <a:ext cx="54276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北風資料庫延伸製作</a:t>
            </a:r>
            <a:endParaRPr b="1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/>
        </p:nvSpPr>
        <p:spPr>
          <a:xfrm>
            <a:off x="3382153" y="59481"/>
            <a:ext cx="54276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資料庫關聯圖</a:t>
            </a:r>
            <a:endParaRPr b="1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71" name="Google Shape;17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738" y="761925"/>
            <a:ext cx="8720525" cy="58607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e2e95296ed_0_1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100" y="868813"/>
            <a:ext cx="4355325" cy="1374767"/>
          </a:xfrm>
          <a:prstGeom prst="rect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ge2e95296ed_0_13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88" y="2949927"/>
            <a:ext cx="4218500" cy="958750"/>
          </a:xfrm>
          <a:prstGeom prst="rect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ge2e95296ed_0_13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0100" y="4615048"/>
            <a:ext cx="4355325" cy="1374140"/>
          </a:xfrm>
          <a:prstGeom prst="rect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ge2e95296ed_0_13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8425" y="1556204"/>
            <a:ext cx="4448175" cy="1828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ge2e95296ed_0_13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3275" y="4106512"/>
            <a:ext cx="4218500" cy="1839989"/>
          </a:xfrm>
          <a:prstGeom prst="rect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2" name="Google Shape;182;ge2e95296ed_0_1369"/>
          <p:cNvCxnSpPr>
            <a:stCxn id="178" idx="0"/>
            <a:endCxn id="177" idx="2"/>
          </p:cNvCxnSpPr>
          <p:nvPr/>
        </p:nvCxnSpPr>
        <p:spPr>
          <a:xfrm flipH="1" rot="10800000">
            <a:off x="2643638" y="2243727"/>
            <a:ext cx="1074000" cy="706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ge2e95296ed_0_1369"/>
          <p:cNvCxnSpPr>
            <a:stCxn id="178" idx="2"/>
            <a:endCxn id="179" idx="0"/>
          </p:cNvCxnSpPr>
          <p:nvPr/>
        </p:nvCxnSpPr>
        <p:spPr>
          <a:xfrm>
            <a:off x="2643638" y="3908677"/>
            <a:ext cx="1074000" cy="7065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ge2e95296ed_0_1369"/>
          <p:cNvCxnSpPr>
            <a:stCxn id="177" idx="3"/>
            <a:endCxn id="180" idx="1"/>
          </p:cNvCxnSpPr>
          <p:nvPr/>
        </p:nvCxnSpPr>
        <p:spPr>
          <a:xfrm>
            <a:off x="5895425" y="1556196"/>
            <a:ext cx="993000" cy="914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ge2e95296ed_0_1369"/>
          <p:cNvCxnSpPr>
            <a:stCxn id="179" idx="3"/>
            <a:endCxn id="180" idx="1"/>
          </p:cNvCxnSpPr>
          <p:nvPr/>
        </p:nvCxnSpPr>
        <p:spPr>
          <a:xfrm flipH="1" rot="10800000">
            <a:off x="5895425" y="2470718"/>
            <a:ext cx="993000" cy="2831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ge2e95296ed_0_1369"/>
          <p:cNvCxnSpPr>
            <a:stCxn id="180" idx="2"/>
            <a:endCxn id="181" idx="0"/>
          </p:cNvCxnSpPr>
          <p:nvPr/>
        </p:nvCxnSpPr>
        <p:spPr>
          <a:xfrm>
            <a:off x="9112513" y="3385004"/>
            <a:ext cx="0" cy="7215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e2e95296ed_0_1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350" y="2902875"/>
            <a:ext cx="4355325" cy="20850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3" name="Google Shape;193;ge2e95296ed_0_13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100" y="4266025"/>
            <a:ext cx="5924550" cy="169545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4" name="Google Shape;194;ge2e95296ed_0_13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600" y="939300"/>
            <a:ext cx="4960200" cy="2597225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5" name="Google Shape;195;ge2e95296ed_0_13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5925" y="775179"/>
            <a:ext cx="4448175" cy="1828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6" name="Google Shape;196;ge2e95296ed_0_1373"/>
          <p:cNvCxnSpPr>
            <a:stCxn id="194" idx="3"/>
            <a:endCxn id="192" idx="1"/>
          </p:cNvCxnSpPr>
          <p:nvPr/>
        </p:nvCxnSpPr>
        <p:spPr>
          <a:xfrm>
            <a:off x="5594800" y="2237912"/>
            <a:ext cx="1547700" cy="1707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ge2e95296ed_0_1373"/>
          <p:cNvCxnSpPr>
            <a:stCxn id="192" idx="1"/>
            <a:endCxn id="193" idx="3"/>
          </p:cNvCxnSpPr>
          <p:nvPr/>
        </p:nvCxnSpPr>
        <p:spPr>
          <a:xfrm flipH="1">
            <a:off x="6505750" y="3945375"/>
            <a:ext cx="636600" cy="1168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ge2e95296ed_0_1373"/>
          <p:cNvCxnSpPr>
            <a:stCxn id="192" idx="0"/>
            <a:endCxn id="195" idx="2"/>
          </p:cNvCxnSpPr>
          <p:nvPr/>
        </p:nvCxnSpPr>
        <p:spPr>
          <a:xfrm rot="10800000">
            <a:off x="9320012" y="2604075"/>
            <a:ext cx="0" cy="298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e2e95296ed_0_1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63" y="400761"/>
            <a:ext cx="5306600" cy="2311883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5" name="Google Shape;205;ge2e95296ed_0_13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75" y="2982751"/>
            <a:ext cx="5640975" cy="36506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ge2e95296ed_0_13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2350" y="2902875"/>
            <a:ext cx="4355325" cy="20850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7" name="Google Shape;207;ge2e95296ed_0_13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5925" y="775179"/>
            <a:ext cx="4448175" cy="1828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08" name="Google Shape;208;ge2e95296ed_0_1389"/>
          <p:cNvCxnSpPr>
            <a:stCxn id="206" idx="0"/>
            <a:endCxn id="207" idx="2"/>
          </p:cNvCxnSpPr>
          <p:nvPr/>
        </p:nvCxnSpPr>
        <p:spPr>
          <a:xfrm rot="10800000">
            <a:off x="9320012" y="2604075"/>
            <a:ext cx="0" cy="298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ge2e95296ed_0_1389"/>
          <p:cNvCxnSpPr>
            <a:stCxn id="206" idx="1"/>
            <a:endCxn id="205" idx="3"/>
          </p:cNvCxnSpPr>
          <p:nvPr/>
        </p:nvCxnSpPr>
        <p:spPr>
          <a:xfrm flipH="1">
            <a:off x="6164950" y="3945375"/>
            <a:ext cx="977400" cy="862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ge2e95296ed_0_1389"/>
          <p:cNvCxnSpPr>
            <a:stCxn id="204" idx="3"/>
            <a:endCxn id="206" idx="1"/>
          </p:cNvCxnSpPr>
          <p:nvPr/>
        </p:nvCxnSpPr>
        <p:spPr>
          <a:xfrm>
            <a:off x="5997763" y="1556703"/>
            <a:ext cx="1144500" cy="2388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857" y="627774"/>
            <a:ext cx="9153525" cy="61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>
            <a:off x="7511142" y="627773"/>
            <a:ext cx="3219000" cy="516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2080726" y="1079727"/>
            <a:ext cx="2862849" cy="30910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4889050" y="5094514"/>
            <a:ext cx="2622092" cy="16768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2080725" y="4170783"/>
            <a:ext cx="2862849" cy="17914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3097115" y="110025"/>
            <a:ext cx="59977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Orders Table 主要關聯的四大圖表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5021225" y="1395800"/>
            <a:ext cx="2412300" cy="688500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5021225" y="3219625"/>
            <a:ext cx="2412300" cy="241800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1375949"/>
            <a:ext cx="5291666" cy="410610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6869" y="1781968"/>
            <a:ext cx="5291667" cy="329406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12" name="Google Shape;112;p3"/>
          <p:cNvSpPr txBox="1"/>
          <p:nvPr/>
        </p:nvSpPr>
        <p:spPr>
          <a:xfrm>
            <a:off x="3362131" y="149619"/>
            <a:ext cx="54677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關聯的PK以及FK</a:t>
            </a:r>
            <a:endParaRPr b="1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8011575" y="2931175"/>
            <a:ext cx="3415200" cy="171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8011575" y="3201025"/>
            <a:ext cx="3415200" cy="110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外部鍵</a:t>
            </a: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簡稱為 FK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關聯式資料庫內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資料表之間的連結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973" y="957805"/>
            <a:ext cx="9496053" cy="494239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20" name="Google Shape;120;p4"/>
          <p:cNvSpPr txBox="1"/>
          <p:nvPr/>
        </p:nvSpPr>
        <p:spPr>
          <a:xfrm>
            <a:off x="3362131" y="86601"/>
            <a:ext cx="54677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Customers相依的Table</a:t>
            </a:r>
            <a:endParaRPr b="1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75" y="759468"/>
            <a:ext cx="8401050" cy="58483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26" name="Google Shape;126;p5"/>
          <p:cNvSpPr txBox="1"/>
          <p:nvPr/>
        </p:nvSpPr>
        <p:spPr>
          <a:xfrm>
            <a:off x="3362131" y="73668"/>
            <a:ext cx="54677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Order Details相依的Table</a:t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5021200" y="3052125"/>
            <a:ext cx="2367300" cy="2875200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/>
        </p:nvSpPr>
        <p:spPr>
          <a:xfrm>
            <a:off x="3382154" y="88900"/>
            <a:ext cx="54276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Employees相依的Table</a:t>
            </a:r>
            <a:endParaRPr/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2974" y="769884"/>
            <a:ext cx="9646052" cy="561355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34" name="Google Shape;134;p6"/>
          <p:cNvSpPr/>
          <p:nvPr/>
        </p:nvSpPr>
        <p:spPr>
          <a:xfrm>
            <a:off x="3913875" y="818850"/>
            <a:ext cx="3539700" cy="5331900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7807150" y="1051550"/>
            <a:ext cx="2977800" cy="1135200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017" y="461209"/>
            <a:ext cx="3743713" cy="593558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9154" y="1416874"/>
            <a:ext cx="6373007" cy="402425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/>
          <p:nvPr/>
        </p:nvSpPr>
        <p:spPr>
          <a:xfrm>
            <a:off x="5831789" y="461209"/>
            <a:ext cx="54677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Employees的特別之處</a:t>
            </a:r>
            <a:endParaRPr b="1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8549" y="1187977"/>
            <a:ext cx="5561887" cy="433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564" y="1187977"/>
            <a:ext cx="5554549" cy="4338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7609" y="1086000"/>
            <a:ext cx="6496782" cy="49846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55" name="Google Shape;155;p9"/>
          <p:cNvSpPr txBox="1"/>
          <p:nvPr/>
        </p:nvSpPr>
        <p:spPr>
          <a:xfrm>
            <a:off x="3382154" y="250480"/>
            <a:ext cx="54276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Shippers相依的Table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2021-07-13T15:27:34Z</dcterms:created>
  <dc:creator>傅家銘</dc:creator>
</cp:coreProperties>
</file>