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華康中特圓體" panose="020F0809000000000000" pitchFamily="49" charset="-120"/>
      <p:regular r:id="rId16"/>
    </p:embeddedFont>
    <p:embeddedFont>
      <p:font typeface="Microsoft JhengHei" panose="020B0604030504040204" pitchFamily="34" charset="-120"/>
      <p:regular r:id="rId17"/>
      <p:bold r:id="rId18"/>
    </p:embeddedFont>
    <p:embeddedFont>
      <p:font typeface="Arial Black" panose="020B0A04020102020204" pitchFamily="34" charset="0"/>
      <p:regular r:id="rId19"/>
      <p:bold r:id="rId20"/>
    </p:embeddedFont>
    <p:embeddedFont>
      <p:font typeface="Bauhaus 93" panose="04030905020B02020C02" pitchFamily="82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Franklin Gothic Demi" panose="020B0703020102020204" pitchFamily="34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+cxkT7QNp6BkiVa8b07bMF2QM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3396000" y="2709000"/>
            <a:ext cx="5400000" cy="1440000"/>
          </a:xfrm>
          <a:prstGeom prst="roundRect">
            <a:avLst>
              <a:gd name="adj" fmla="val 50000"/>
            </a:avLst>
          </a:prstGeom>
          <a:solidFill>
            <a:srgbClr val="8FAAD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>
                <a:solidFill>
                  <a:schemeClr val="lt1"/>
                </a:solidFill>
                <a:latin typeface="Bauhaus 93" panose="04030905020B02020C02" pitchFamily="82" charset="0"/>
                <a:ea typeface="華康中特圓體" panose="020F0809000000000000" pitchFamily="49" charset="-120"/>
              </a:rPr>
              <a:t>2021/04/01</a:t>
            </a:r>
            <a:r>
              <a:rPr lang="zh-TW" altLang="en-US" sz="4000" dirty="0">
                <a:solidFill>
                  <a:schemeClr val="lt1"/>
                </a:solidFill>
                <a:latin typeface="Bauhaus 93" panose="04030905020B02020C02" pitchFamily="82" charset="0"/>
                <a:ea typeface="華康中特圓體" panose="020F0809000000000000" pitchFamily="49" charset="-120"/>
              </a:rPr>
              <a:t>例行報告</a:t>
            </a:r>
            <a:endParaRPr sz="4000" dirty="0">
              <a:solidFill>
                <a:schemeClr val="lt1"/>
              </a:solidFill>
              <a:latin typeface="Bauhaus 93" panose="04030905020B02020C02" pitchFamily="82" charset="0"/>
              <a:ea typeface="華康中特圓體" panose="020F0809000000000000" pitchFamily="49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10"/>
          <p:cNvGrpSpPr/>
          <p:nvPr/>
        </p:nvGrpSpPr>
        <p:grpSpPr>
          <a:xfrm>
            <a:off x="442077" y="184174"/>
            <a:ext cx="9045872" cy="1036320"/>
            <a:chOff x="442077" y="184174"/>
            <a:chExt cx="9045872" cy="1036320"/>
          </a:xfrm>
        </p:grpSpPr>
        <p:grpSp>
          <p:nvGrpSpPr>
            <p:cNvPr id="305" name="Google Shape;305;p10"/>
            <p:cNvGrpSpPr/>
            <p:nvPr/>
          </p:nvGrpSpPr>
          <p:grpSpPr>
            <a:xfrm>
              <a:off x="442077" y="184174"/>
              <a:ext cx="1057243" cy="1036320"/>
              <a:chOff x="2597768" y="0"/>
              <a:chExt cx="6996463" cy="6858000"/>
            </a:xfrm>
          </p:grpSpPr>
          <p:pic>
            <p:nvPicPr>
              <p:cNvPr id="306" name="Google Shape;306;p1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307" name="Google Shape;307;p10"/>
              <p:cNvSpPr/>
              <p:nvPr/>
            </p:nvSpPr>
            <p:spPr>
              <a:xfrm>
                <a:off x="3736109" y="1069107"/>
                <a:ext cx="4719780" cy="471978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152400" sx="102000" sy="102000" algn="ctr" rotWithShape="0">
                  <a:srgbClr val="000000">
                    <a:alpha val="25882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lt1"/>
                    </a:solidFill>
                    <a:latin typeface="Bauhaus 93" panose="04030905020B02020C02" pitchFamily="82" charset="0"/>
                    <a:ea typeface="華康中特圓體" panose="020F0809000000000000" pitchFamily="49" charset="-120"/>
                  </a:rPr>
                  <a:t>4</a:t>
                </a:r>
                <a:endParaRPr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endParaRPr>
              </a:p>
            </p:txBody>
          </p:sp>
        </p:grpSp>
        <p:sp>
          <p:nvSpPr>
            <p:cNvPr id="308" name="Google Shape;308;p10"/>
            <p:cNvSpPr txBox="1"/>
            <p:nvPr/>
          </p:nvSpPr>
          <p:spPr>
            <a:xfrm>
              <a:off x="1629603" y="440724"/>
              <a:ext cx="78583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zh-TW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Power BI - </a:t>
              </a:r>
              <a:r>
                <a:rPr lang="zh-TW" altLang="en-US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運行概念</a:t>
              </a:r>
              <a:endParaRPr sz="2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</a:endParaRPr>
            </a:p>
          </p:txBody>
        </p:sp>
      </p:grpSp>
      <p:sp>
        <p:nvSpPr>
          <p:cNvPr id="309" name="Google Shape;309;p10"/>
          <p:cNvSpPr/>
          <p:nvPr/>
        </p:nvSpPr>
        <p:spPr>
          <a:xfrm>
            <a:off x="655951" y="1580494"/>
            <a:ext cx="3600000" cy="1440000"/>
          </a:xfrm>
          <a:prstGeom prst="roundRect">
            <a:avLst>
              <a:gd name="adj" fmla="val 1404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預先建立完善的資料庫</a:t>
            </a:r>
            <a:endParaRPr sz="20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310" name="Google Shape;310;p10"/>
          <p:cNvSpPr/>
          <p:nvPr/>
        </p:nvSpPr>
        <p:spPr>
          <a:xfrm>
            <a:off x="655951" y="3923055"/>
            <a:ext cx="3600000" cy="1440000"/>
          </a:xfrm>
          <a:prstGeom prst="roundRect">
            <a:avLst>
              <a:gd name="adj" fmla="val 1404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20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規劃好圖表呈現方式</a:t>
            </a:r>
            <a:endParaRPr sz="20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7936049" y="1574289"/>
            <a:ext cx="3600000" cy="1440000"/>
          </a:xfrm>
          <a:prstGeom prst="roundRect">
            <a:avLst>
              <a:gd name="adj" fmla="val 1404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9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Ui Path使用Power BI製作圖表</a:t>
            </a:r>
            <a:endParaRPr sz="19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312" name="Google Shape;312;p10"/>
          <p:cNvSpPr/>
          <p:nvPr/>
        </p:nvSpPr>
        <p:spPr>
          <a:xfrm>
            <a:off x="2185951" y="3201774"/>
            <a:ext cx="540000" cy="54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0"/>
          <p:cNvSpPr/>
          <p:nvPr/>
        </p:nvSpPr>
        <p:spPr>
          <a:xfrm>
            <a:off x="7936049" y="3923055"/>
            <a:ext cx="3600000" cy="1440000"/>
          </a:xfrm>
          <a:prstGeom prst="roundRect">
            <a:avLst>
              <a:gd name="adj" fmla="val 1404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20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Power BI調用資料產出圖表</a:t>
            </a:r>
            <a:endParaRPr sz="20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314" name="Google Shape;314;p10"/>
          <p:cNvSpPr/>
          <p:nvPr/>
        </p:nvSpPr>
        <p:spPr>
          <a:xfrm>
            <a:off x="9466049" y="3201774"/>
            <a:ext cx="540000" cy="54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0"/>
          <p:cNvGrpSpPr/>
          <p:nvPr/>
        </p:nvGrpSpPr>
        <p:grpSpPr>
          <a:xfrm>
            <a:off x="4893061" y="1574289"/>
            <a:ext cx="2405878" cy="3790058"/>
            <a:chOff x="4893061" y="1574289"/>
            <a:chExt cx="2405878" cy="3790058"/>
          </a:xfrm>
        </p:grpSpPr>
        <p:pic>
          <p:nvPicPr>
            <p:cNvPr id="316" name="Google Shape;316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93061" y="2958469"/>
              <a:ext cx="2405878" cy="24058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10"/>
            <p:cNvSpPr/>
            <p:nvPr/>
          </p:nvSpPr>
          <p:spPr>
            <a:xfrm>
              <a:off x="5376000" y="1574289"/>
              <a:ext cx="1440000" cy="1440000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"/>
          <p:cNvSpPr/>
          <p:nvPr/>
        </p:nvSpPr>
        <p:spPr>
          <a:xfrm>
            <a:off x="655951" y="1580494"/>
            <a:ext cx="3600000" cy="720000"/>
          </a:xfrm>
          <a:prstGeom prst="roundRect">
            <a:avLst>
              <a:gd name="adj" fmla="val 14047"/>
            </a:avLst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資料需預處理</a:t>
            </a:r>
            <a:endParaRPr sz="1800" dirty="0">
              <a:solidFill>
                <a:schemeClr val="tx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324" name="Google Shape;324;p11"/>
          <p:cNvSpPr/>
          <p:nvPr/>
        </p:nvSpPr>
        <p:spPr>
          <a:xfrm>
            <a:off x="655951" y="3111774"/>
            <a:ext cx="3600000" cy="720000"/>
          </a:xfrm>
          <a:prstGeom prst="roundRect">
            <a:avLst>
              <a:gd name="adj" fmla="val 1404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altLang="en-US" sz="1800" dirty="0">
                <a:solidFill>
                  <a:schemeClr val="bg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圖表所需資料需準備充足</a:t>
            </a:r>
            <a:endParaRPr sz="1800" dirty="0">
              <a:solidFill>
                <a:schemeClr val="bg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325" name="Google Shape;325;p11"/>
          <p:cNvSpPr/>
          <p:nvPr/>
        </p:nvSpPr>
        <p:spPr>
          <a:xfrm>
            <a:off x="7936049" y="4646854"/>
            <a:ext cx="3600000" cy="720000"/>
          </a:xfrm>
          <a:prstGeom prst="roundRect">
            <a:avLst>
              <a:gd name="adj" fmla="val 1404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altLang="en-US" sz="1800" dirty="0">
                <a:solidFill>
                  <a:schemeClr val="bg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關聯式資料表</a:t>
            </a:r>
          </a:p>
        </p:txBody>
      </p:sp>
      <p:sp>
        <p:nvSpPr>
          <p:cNvPr id="326" name="Google Shape;326;p11"/>
          <p:cNvSpPr/>
          <p:nvPr/>
        </p:nvSpPr>
        <p:spPr>
          <a:xfrm>
            <a:off x="7936049" y="1576694"/>
            <a:ext cx="3600000" cy="720000"/>
          </a:xfrm>
          <a:prstGeom prst="roundRect">
            <a:avLst>
              <a:gd name="adj" fmla="val 1404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bg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圖表格式需特別設定</a:t>
            </a:r>
            <a:endParaRPr sz="1800" dirty="0">
              <a:solidFill>
                <a:schemeClr val="bg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327" name="Google Shape;327;p11"/>
          <p:cNvSpPr/>
          <p:nvPr/>
        </p:nvSpPr>
        <p:spPr>
          <a:xfrm>
            <a:off x="7936049" y="3111774"/>
            <a:ext cx="3600000" cy="720000"/>
          </a:xfrm>
          <a:prstGeom prst="roundRect">
            <a:avLst>
              <a:gd name="adj" fmla="val 14047"/>
            </a:avLst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數據的畫面呈現達到共識</a:t>
            </a:r>
            <a:endParaRPr sz="1800" dirty="0">
              <a:solidFill>
                <a:schemeClr val="tx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328" name="Google Shape;328;p11"/>
          <p:cNvSpPr/>
          <p:nvPr/>
        </p:nvSpPr>
        <p:spPr>
          <a:xfrm>
            <a:off x="655951" y="4646854"/>
            <a:ext cx="3600000" cy="720000"/>
          </a:xfrm>
          <a:prstGeom prst="roundRect">
            <a:avLst>
              <a:gd name="adj" fmla="val 14047"/>
            </a:avLst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手機能顯示的</a:t>
            </a:r>
            <a:r>
              <a:rPr lang="zh-TW" sz="1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資料</a:t>
            </a:r>
            <a:r>
              <a:rPr lang="zh-TW" altLang="en-US" sz="1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有限</a:t>
            </a:r>
            <a:endParaRPr sz="1800" dirty="0">
              <a:solidFill>
                <a:schemeClr val="tx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grpSp>
        <p:nvGrpSpPr>
          <p:cNvPr id="329" name="Google Shape;329;p11"/>
          <p:cNvGrpSpPr/>
          <p:nvPr/>
        </p:nvGrpSpPr>
        <p:grpSpPr>
          <a:xfrm>
            <a:off x="4893061" y="1574289"/>
            <a:ext cx="2405878" cy="3790058"/>
            <a:chOff x="4893061" y="1574289"/>
            <a:chExt cx="2405878" cy="3790058"/>
          </a:xfrm>
        </p:grpSpPr>
        <p:pic>
          <p:nvPicPr>
            <p:cNvPr id="330" name="Google Shape;330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93061" y="2958469"/>
              <a:ext cx="2405878" cy="24058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11"/>
            <p:cNvSpPr/>
            <p:nvPr/>
          </p:nvSpPr>
          <p:spPr>
            <a:xfrm>
              <a:off x="5376000" y="1574289"/>
              <a:ext cx="1440000" cy="144000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2" name="Google Shape;332;p11"/>
          <p:cNvGrpSpPr/>
          <p:nvPr/>
        </p:nvGrpSpPr>
        <p:grpSpPr>
          <a:xfrm>
            <a:off x="442077" y="184174"/>
            <a:ext cx="9045872" cy="1036320"/>
            <a:chOff x="442077" y="184174"/>
            <a:chExt cx="9045872" cy="1036320"/>
          </a:xfrm>
        </p:grpSpPr>
        <p:grpSp>
          <p:nvGrpSpPr>
            <p:cNvPr id="333" name="Google Shape;333;p11"/>
            <p:cNvGrpSpPr/>
            <p:nvPr/>
          </p:nvGrpSpPr>
          <p:grpSpPr>
            <a:xfrm>
              <a:off x="442077" y="184174"/>
              <a:ext cx="1057243" cy="1036320"/>
              <a:chOff x="2597768" y="0"/>
              <a:chExt cx="6996463" cy="6858000"/>
            </a:xfrm>
          </p:grpSpPr>
          <p:pic>
            <p:nvPicPr>
              <p:cNvPr id="334" name="Google Shape;334;p1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335" name="Google Shape;335;p11"/>
              <p:cNvSpPr/>
              <p:nvPr/>
            </p:nvSpPr>
            <p:spPr>
              <a:xfrm>
                <a:off x="3736109" y="1069107"/>
                <a:ext cx="4719780" cy="471978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152400" sx="102000" sy="102000" algn="ctr" rotWithShape="0">
                  <a:srgbClr val="000000">
                    <a:alpha val="25882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lt1"/>
                    </a:solidFill>
                    <a:latin typeface="Bauhaus 93" panose="04030905020B02020C02" pitchFamily="82" charset="0"/>
                    <a:ea typeface="華康中特圓體" panose="020F0809000000000000" pitchFamily="49" charset="-120"/>
                  </a:rPr>
                  <a:t>4</a:t>
                </a:r>
                <a:endParaRPr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endParaRPr>
              </a:p>
            </p:txBody>
          </p:sp>
        </p:grpSp>
        <p:sp>
          <p:nvSpPr>
            <p:cNvPr id="336" name="Google Shape;336;p11"/>
            <p:cNvSpPr txBox="1"/>
            <p:nvPr/>
          </p:nvSpPr>
          <p:spPr>
            <a:xfrm>
              <a:off x="1629603" y="440724"/>
              <a:ext cx="78583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zh-TW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Power BI - </a:t>
              </a:r>
              <a:r>
                <a:rPr lang="zh-TW" altLang="en-US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困難處</a:t>
              </a:r>
              <a:endParaRPr sz="2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/>
          <p:nvPr/>
        </p:nvSpPr>
        <p:spPr>
          <a:xfrm>
            <a:off x="655951" y="1580494"/>
            <a:ext cx="3600000" cy="720000"/>
          </a:xfrm>
          <a:prstGeom prst="roundRect">
            <a:avLst>
              <a:gd name="adj" fmla="val 14047"/>
            </a:avLst>
          </a:prstGeom>
          <a:noFill/>
          <a:ln w="38100" cap="flat" cmpd="sng">
            <a:solidFill>
              <a:srgbClr val="8FAAD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首次建立</a:t>
            </a:r>
            <a:r>
              <a:rPr lang="zh-TW" sz="1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自動化</a:t>
            </a:r>
            <a:r>
              <a:rPr lang="zh-TW" altLang="en-US" sz="1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流程</a:t>
            </a:r>
            <a:r>
              <a:rPr lang="zh-TW" sz="1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有難度</a:t>
            </a:r>
            <a:endParaRPr sz="1800" dirty="0">
              <a:solidFill>
                <a:schemeClr val="tx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343" name="Google Shape;343;p12"/>
          <p:cNvSpPr/>
          <p:nvPr/>
        </p:nvSpPr>
        <p:spPr>
          <a:xfrm>
            <a:off x="655951" y="3111774"/>
            <a:ext cx="3600000" cy="720000"/>
          </a:xfrm>
          <a:prstGeom prst="roundRect">
            <a:avLst>
              <a:gd name="adj" fmla="val 14047"/>
            </a:avLst>
          </a:prstGeom>
          <a:solidFill>
            <a:srgbClr val="8FAA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800" dirty="0">
                <a:solidFill>
                  <a:schemeClr val="bg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程式間相互串接</a:t>
            </a:r>
            <a:endParaRPr sz="1800" dirty="0">
              <a:solidFill>
                <a:schemeClr val="bg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7936049" y="4646854"/>
            <a:ext cx="3600000" cy="720000"/>
          </a:xfrm>
          <a:prstGeom prst="roundRect">
            <a:avLst>
              <a:gd name="adj" fmla="val 14047"/>
            </a:avLst>
          </a:prstGeom>
          <a:solidFill>
            <a:srgbClr val="8FAA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800" dirty="0">
                <a:solidFill>
                  <a:schemeClr val="bg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能否吸引人使用</a:t>
            </a:r>
            <a:endParaRPr sz="1800" dirty="0">
              <a:solidFill>
                <a:schemeClr val="bg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7936049" y="1576694"/>
            <a:ext cx="3600000" cy="720000"/>
          </a:xfrm>
          <a:prstGeom prst="roundRect">
            <a:avLst>
              <a:gd name="adj" fmla="val 14047"/>
            </a:avLst>
          </a:prstGeom>
          <a:solidFill>
            <a:srgbClr val="8FAA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800" dirty="0">
                <a:solidFill>
                  <a:schemeClr val="bg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受眾不夠廣泛</a:t>
            </a:r>
            <a:endParaRPr sz="1800" dirty="0">
              <a:solidFill>
                <a:schemeClr val="bg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7936049" y="3111774"/>
            <a:ext cx="3600000" cy="720000"/>
          </a:xfrm>
          <a:prstGeom prst="roundRect">
            <a:avLst>
              <a:gd name="adj" fmla="val 14047"/>
            </a:avLst>
          </a:prstGeom>
          <a:noFill/>
          <a:ln w="38100" cap="flat" cmpd="sng">
            <a:solidFill>
              <a:srgbClr val="8FAAD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能不能在時間內完成</a:t>
            </a:r>
            <a:endParaRPr sz="1800" dirty="0">
              <a:solidFill>
                <a:schemeClr val="tx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655951" y="4646854"/>
            <a:ext cx="3600000" cy="720000"/>
          </a:xfrm>
          <a:prstGeom prst="roundRect">
            <a:avLst>
              <a:gd name="adj" fmla="val 14047"/>
            </a:avLst>
          </a:prstGeom>
          <a:noFill/>
          <a:ln w="38100" cap="flat" cmpd="sng">
            <a:solidFill>
              <a:srgbClr val="8FAAD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功能夠不夠完全</a:t>
            </a:r>
            <a:endParaRPr sz="1800" dirty="0">
              <a:solidFill>
                <a:schemeClr val="tx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grpSp>
        <p:nvGrpSpPr>
          <p:cNvPr id="348" name="Google Shape;348;p12"/>
          <p:cNvGrpSpPr/>
          <p:nvPr/>
        </p:nvGrpSpPr>
        <p:grpSpPr>
          <a:xfrm>
            <a:off x="4893061" y="1574289"/>
            <a:ext cx="2405878" cy="3790058"/>
            <a:chOff x="4893061" y="1574289"/>
            <a:chExt cx="2405878" cy="3790058"/>
          </a:xfrm>
        </p:grpSpPr>
        <p:pic>
          <p:nvPicPr>
            <p:cNvPr id="349" name="Google Shape;349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93061" y="2958469"/>
              <a:ext cx="2405878" cy="24058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12"/>
            <p:cNvSpPr/>
            <p:nvPr/>
          </p:nvSpPr>
          <p:spPr>
            <a:xfrm>
              <a:off x="5376000" y="1574289"/>
              <a:ext cx="1440000" cy="1440000"/>
            </a:xfrm>
            <a:prstGeom prst="ellipse">
              <a:avLst/>
            </a:prstGeom>
            <a:solidFill>
              <a:srgbClr val="8FAA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altLang="zh-TW" sz="48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WE</a:t>
              </a:r>
              <a:endParaRPr sz="4800" dirty="0">
                <a:solidFill>
                  <a:schemeClr val="lt1"/>
                </a:solidFill>
                <a:latin typeface="Bauhaus 93" panose="04030905020B02020C02" pitchFamily="82" charset="0"/>
                <a:ea typeface="華康中特圓體" panose="020F0809000000000000" pitchFamily="49" charset="-120"/>
              </a:endParaRPr>
            </a:p>
          </p:txBody>
        </p:sp>
      </p:grpSp>
      <p:grpSp>
        <p:nvGrpSpPr>
          <p:cNvPr id="351" name="Google Shape;351;p12"/>
          <p:cNvGrpSpPr/>
          <p:nvPr/>
        </p:nvGrpSpPr>
        <p:grpSpPr>
          <a:xfrm>
            <a:off x="442077" y="184174"/>
            <a:ext cx="9045872" cy="1036320"/>
            <a:chOff x="442077" y="184174"/>
            <a:chExt cx="9045872" cy="1036320"/>
          </a:xfrm>
        </p:grpSpPr>
        <p:grpSp>
          <p:nvGrpSpPr>
            <p:cNvPr id="352" name="Google Shape;352;p12"/>
            <p:cNvGrpSpPr/>
            <p:nvPr/>
          </p:nvGrpSpPr>
          <p:grpSpPr>
            <a:xfrm>
              <a:off x="442077" y="184174"/>
              <a:ext cx="1057243" cy="1036320"/>
              <a:chOff x="2597768" y="0"/>
              <a:chExt cx="6996463" cy="6858000"/>
            </a:xfrm>
          </p:grpSpPr>
          <p:pic>
            <p:nvPicPr>
              <p:cNvPr id="353" name="Google Shape;353;p1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354" name="Google Shape;354;p12"/>
              <p:cNvSpPr/>
              <p:nvPr/>
            </p:nvSpPr>
            <p:spPr>
              <a:xfrm>
                <a:off x="3736109" y="1069107"/>
                <a:ext cx="4719780" cy="4719785"/>
              </a:xfrm>
              <a:prstGeom prst="ellipse">
                <a:avLst/>
              </a:prstGeom>
              <a:solidFill>
                <a:srgbClr val="8FAADC"/>
              </a:solidFill>
              <a:ln>
                <a:noFill/>
              </a:ln>
              <a:effectLst>
                <a:outerShdw blurRad="152400" sx="102000" sy="102000" algn="ctr" rotWithShape="0">
                  <a:srgbClr val="000000">
                    <a:alpha val="25882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lt1"/>
                    </a:solidFill>
                    <a:latin typeface="Bauhaus 93" panose="04030905020B02020C02" pitchFamily="82" charset="0"/>
                    <a:ea typeface="華康中特圓體" panose="020F0809000000000000" pitchFamily="49" charset="-120"/>
                  </a:rPr>
                  <a:t>5</a:t>
                </a:r>
                <a:endParaRPr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endParaRPr>
              </a:p>
            </p:txBody>
          </p:sp>
        </p:grpSp>
        <p:sp>
          <p:nvSpPr>
            <p:cNvPr id="355" name="Google Shape;355;p12"/>
            <p:cNvSpPr txBox="1"/>
            <p:nvPr/>
          </p:nvSpPr>
          <p:spPr>
            <a:xfrm>
              <a:off x="1629603" y="440724"/>
              <a:ext cx="785834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專題 </a:t>
              </a:r>
              <a:r>
                <a:rPr lang="en-US" altLang="zh-TW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- </a:t>
              </a:r>
              <a:r>
                <a:rPr lang="zh-TW" altLang="en-US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困難處</a:t>
              </a:r>
              <a:endParaRPr sz="2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13"/>
          <p:cNvGrpSpPr/>
          <p:nvPr/>
        </p:nvGrpSpPr>
        <p:grpSpPr>
          <a:xfrm>
            <a:off x="742206" y="1573086"/>
            <a:ext cx="4621714" cy="2057025"/>
            <a:chOff x="202004" y="1415531"/>
            <a:chExt cx="2146913" cy="980695"/>
          </a:xfrm>
        </p:grpSpPr>
        <p:grpSp>
          <p:nvGrpSpPr>
            <p:cNvPr id="362" name="Google Shape;362;p13"/>
            <p:cNvGrpSpPr/>
            <p:nvPr/>
          </p:nvGrpSpPr>
          <p:grpSpPr>
            <a:xfrm>
              <a:off x="202004" y="1415531"/>
              <a:ext cx="980696" cy="980695"/>
              <a:chOff x="970698" y="1093773"/>
              <a:chExt cx="2560600" cy="2560600"/>
            </a:xfrm>
          </p:grpSpPr>
          <p:pic>
            <p:nvPicPr>
              <p:cNvPr id="363" name="Google Shape;363;p1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2700000">
                <a:off x="1336642" y="1477812"/>
                <a:ext cx="1828713" cy="179252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364" name="Google Shape;364;p13"/>
              <p:cNvSpPr/>
              <p:nvPr/>
            </p:nvSpPr>
            <p:spPr>
              <a:xfrm>
                <a:off x="1634008" y="1760736"/>
                <a:ext cx="1233979" cy="1226673"/>
              </a:xfrm>
              <a:prstGeom prst="ellipse">
                <a:avLst/>
              </a:prstGeom>
              <a:solidFill>
                <a:srgbClr val="22BA4F"/>
              </a:solidFill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00" tIns="45700" rIns="91400" bIns="45700" anchor="ctr" anchorCtr="0">
                <a:noAutofit/>
              </a:bodyPr>
              <a:lstStyle/>
              <a:p>
                <a:pPr algn="ctr">
                  <a:buSzPts val="2400"/>
                </a:pPr>
                <a:r>
                  <a:rPr lang="en-US" altLang="zh-TW" sz="2400" dirty="0">
                    <a:solidFill>
                      <a:schemeClr val="lt1"/>
                    </a:solidFill>
                    <a:latin typeface="Bauhaus 93" panose="04030905020B02020C02" pitchFamily="82" charset="0"/>
                    <a:ea typeface="華康中特圓體" panose="020F0809000000000000" pitchFamily="49" charset="-120"/>
                  </a:rPr>
                  <a:t>LINE</a:t>
                </a:r>
                <a:endParaRPr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endParaRPr>
              </a:p>
            </p:txBody>
          </p:sp>
        </p:grpSp>
        <p:sp>
          <p:nvSpPr>
            <p:cNvPr id="365" name="Google Shape;365;p13"/>
            <p:cNvSpPr/>
            <p:nvPr/>
          </p:nvSpPr>
          <p:spPr>
            <a:xfrm>
              <a:off x="1167913" y="1731289"/>
              <a:ext cx="1181004" cy="349181"/>
            </a:xfrm>
            <a:prstGeom prst="roundRect">
              <a:avLst>
                <a:gd name="adj" fmla="val 50000"/>
              </a:avLst>
            </a:prstGeom>
            <a:solidFill>
              <a:srgbClr val="22BA4F"/>
            </a:solidFill>
            <a:ln>
              <a:noFill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lt1"/>
                  </a:solidFill>
                  <a:latin typeface="Franklin Gothic Demi" panose="020B0703020102020204" pitchFamily="34" charset="0"/>
                  <a:ea typeface="華康中特圓體" panose="020F0809000000000000" pitchFamily="49" charset="-120"/>
                  <a:sym typeface="Twentieth Century"/>
                </a:rPr>
                <a:t>14 &amp; N13</a:t>
              </a:r>
              <a:endParaRPr sz="24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endParaRPr>
            </a:p>
          </p:txBody>
        </p:sp>
      </p:grpSp>
      <p:grpSp>
        <p:nvGrpSpPr>
          <p:cNvPr id="366" name="Google Shape;366;p13"/>
          <p:cNvGrpSpPr/>
          <p:nvPr/>
        </p:nvGrpSpPr>
        <p:grpSpPr>
          <a:xfrm>
            <a:off x="742206" y="3983248"/>
            <a:ext cx="4621714" cy="2057026"/>
            <a:chOff x="202002" y="3765378"/>
            <a:chExt cx="2146913" cy="980696"/>
          </a:xfrm>
        </p:grpSpPr>
        <p:grpSp>
          <p:nvGrpSpPr>
            <p:cNvPr id="367" name="Google Shape;367;p13"/>
            <p:cNvGrpSpPr/>
            <p:nvPr/>
          </p:nvGrpSpPr>
          <p:grpSpPr>
            <a:xfrm>
              <a:off x="202002" y="3765378"/>
              <a:ext cx="980696" cy="980696"/>
              <a:chOff x="970698" y="1093773"/>
              <a:chExt cx="2560601" cy="2560601"/>
            </a:xfrm>
          </p:grpSpPr>
          <p:pic>
            <p:nvPicPr>
              <p:cNvPr id="368" name="Google Shape;368;p1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2700000">
                <a:off x="1336642" y="1477812"/>
                <a:ext cx="1828714" cy="179252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369" name="Google Shape;369;p13"/>
              <p:cNvSpPr/>
              <p:nvPr/>
            </p:nvSpPr>
            <p:spPr>
              <a:xfrm>
                <a:off x="1634009" y="1760735"/>
                <a:ext cx="1233979" cy="1226674"/>
              </a:xfrm>
              <a:prstGeom prst="ellipse">
                <a:avLst/>
              </a:prstGeom>
              <a:solidFill>
                <a:srgbClr val="E60AE6"/>
              </a:soli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00" tIns="45700" rIns="91400" bIns="45700" anchor="ctr" anchorCtr="0">
                <a:noAutofit/>
              </a:bodyPr>
              <a:lstStyle/>
              <a:p>
                <a:pPr algn="ctr">
                  <a:buSzPts val="2400"/>
                </a:pPr>
                <a:r>
                  <a:rPr lang="en-US" altLang="zh-TW" sz="2400" dirty="0">
                    <a:solidFill>
                      <a:schemeClr val="lt1"/>
                    </a:solidFill>
                    <a:latin typeface="Bauhaus 93" panose="04030905020B02020C02" pitchFamily="82" charset="0"/>
                    <a:ea typeface="華康中特圓體" panose="020F0809000000000000" pitchFamily="49" charset="-120"/>
                  </a:rPr>
                  <a:t>NLP</a:t>
                </a:r>
                <a:endParaRPr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endParaRPr>
              </a:p>
            </p:txBody>
          </p:sp>
        </p:grpSp>
        <p:sp>
          <p:nvSpPr>
            <p:cNvPr id="370" name="Google Shape;370;p13"/>
            <p:cNvSpPr/>
            <p:nvPr/>
          </p:nvSpPr>
          <p:spPr>
            <a:xfrm>
              <a:off x="1167911" y="4081136"/>
              <a:ext cx="1181004" cy="349181"/>
            </a:xfrm>
            <a:prstGeom prst="roundRect">
              <a:avLst>
                <a:gd name="adj" fmla="val 50000"/>
              </a:avLst>
            </a:prstGeom>
            <a:solidFill>
              <a:srgbClr val="E60AE6"/>
            </a:solidFill>
            <a:ln>
              <a:noFill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lt1"/>
                  </a:solidFill>
                  <a:latin typeface="Franklin Gothic Demi" panose="020B0703020102020204" pitchFamily="34" charset="0"/>
                  <a:ea typeface="華康中特圓體" panose="020F0809000000000000" pitchFamily="49" charset="-120"/>
                  <a:sym typeface="Twentieth Century"/>
                </a:rPr>
                <a:t>14 &amp; N13</a:t>
              </a:r>
              <a:endParaRPr sz="24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endParaRPr>
            </a:p>
          </p:txBody>
        </p:sp>
      </p:grpSp>
      <p:grpSp>
        <p:nvGrpSpPr>
          <p:cNvPr id="371" name="Google Shape;371;p13"/>
          <p:cNvGrpSpPr/>
          <p:nvPr/>
        </p:nvGrpSpPr>
        <p:grpSpPr>
          <a:xfrm>
            <a:off x="6627479" y="1557888"/>
            <a:ext cx="4621714" cy="2057025"/>
            <a:chOff x="6087276" y="1400333"/>
            <a:chExt cx="2146914" cy="980695"/>
          </a:xfrm>
        </p:grpSpPr>
        <p:grpSp>
          <p:nvGrpSpPr>
            <p:cNvPr id="372" name="Google Shape;372;p13"/>
            <p:cNvGrpSpPr/>
            <p:nvPr/>
          </p:nvGrpSpPr>
          <p:grpSpPr>
            <a:xfrm>
              <a:off x="6087276" y="1400333"/>
              <a:ext cx="980696" cy="980695"/>
              <a:chOff x="970698" y="1093773"/>
              <a:chExt cx="2560600" cy="2560600"/>
            </a:xfrm>
          </p:grpSpPr>
          <p:pic>
            <p:nvPicPr>
              <p:cNvPr id="373" name="Google Shape;373;p1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2700000">
                <a:off x="1336642" y="1477812"/>
                <a:ext cx="1828713" cy="179252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374" name="Google Shape;374;p13"/>
              <p:cNvSpPr/>
              <p:nvPr/>
            </p:nvSpPr>
            <p:spPr>
              <a:xfrm>
                <a:off x="1634006" y="1760736"/>
                <a:ext cx="1233980" cy="1226673"/>
              </a:xfrm>
              <a:prstGeom prst="ellipse">
                <a:avLst/>
              </a:prstGeom>
              <a:solidFill>
                <a:srgbClr val="FF5050"/>
              </a:solidFill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00" tIns="45700" rIns="914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Arial"/>
                  <a:buNone/>
                </a:pPr>
                <a:r>
                  <a:rPr lang="en-US" altLang="zh-TW" sz="2400" dirty="0">
                    <a:solidFill>
                      <a:schemeClr val="lt1"/>
                    </a:solidFill>
                    <a:latin typeface="Bauhaus 93" panose="04030905020B02020C02" pitchFamily="82" charset="0"/>
                    <a:ea typeface="華康中特圓體" panose="020F0809000000000000" pitchFamily="49" charset="-120"/>
                  </a:rPr>
                  <a:t>Ui</a:t>
                </a:r>
                <a:endParaRPr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endParaRPr>
              </a:p>
            </p:txBody>
          </p:sp>
        </p:grpSp>
        <p:sp>
          <p:nvSpPr>
            <p:cNvPr id="375" name="Google Shape;375;p13"/>
            <p:cNvSpPr/>
            <p:nvPr/>
          </p:nvSpPr>
          <p:spPr>
            <a:xfrm>
              <a:off x="7053186" y="1716091"/>
              <a:ext cx="1181004" cy="349181"/>
            </a:xfrm>
            <a:prstGeom prst="roundRect">
              <a:avLst>
                <a:gd name="adj" fmla="val 50000"/>
              </a:avLst>
            </a:prstGeom>
            <a:solidFill>
              <a:srgbClr val="FF5050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lt1"/>
                  </a:solidFill>
                  <a:latin typeface="Franklin Gothic Demi" panose="020B0703020102020204" pitchFamily="34" charset="0"/>
                  <a:ea typeface="華康中特圓體" panose="020F0809000000000000" pitchFamily="49" charset="-120"/>
                  <a:sym typeface="Twentieth Century"/>
                </a:rPr>
                <a:t>02</a:t>
              </a:r>
              <a:endParaRPr sz="24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endParaRPr>
            </a:p>
          </p:txBody>
        </p:sp>
      </p:grpSp>
      <p:grpSp>
        <p:nvGrpSpPr>
          <p:cNvPr id="376" name="Google Shape;376;p13"/>
          <p:cNvGrpSpPr/>
          <p:nvPr/>
        </p:nvGrpSpPr>
        <p:grpSpPr>
          <a:xfrm>
            <a:off x="6627477" y="3983248"/>
            <a:ext cx="4621715" cy="2057025"/>
            <a:chOff x="6087274" y="3825693"/>
            <a:chExt cx="2146914" cy="980695"/>
          </a:xfrm>
        </p:grpSpPr>
        <p:grpSp>
          <p:nvGrpSpPr>
            <p:cNvPr id="377" name="Google Shape;377;p13"/>
            <p:cNvGrpSpPr/>
            <p:nvPr/>
          </p:nvGrpSpPr>
          <p:grpSpPr>
            <a:xfrm>
              <a:off x="6087274" y="3825693"/>
              <a:ext cx="980696" cy="980695"/>
              <a:chOff x="970698" y="1093773"/>
              <a:chExt cx="2560600" cy="2560600"/>
            </a:xfrm>
          </p:grpSpPr>
          <p:pic>
            <p:nvPicPr>
              <p:cNvPr id="378" name="Google Shape;378;p1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2700000">
                <a:off x="1336642" y="1477812"/>
                <a:ext cx="1828713" cy="179252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379" name="Google Shape;379;p13"/>
              <p:cNvSpPr/>
              <p:nvPr/>
            </p:nvSpPr>
            <p:spPr>
              <a:xfrm>
                <a:off x="1634008" y="1760736"/>
                <a:ext cx="1233979" cy="1226673"/>
              </a:xfrm>
              <a:prstGeom prst="ellipse">
                <a:avLst/>
              </a:prstGeom>
              <a:solidFill>
                <a:srgbClr val="FFC000"/>
              </a:solidFill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00" tIns="45700" rIns="91400" bIns="45700" anchor="ctr" anchorCtr="0">
                <a:noAutofit/>
              </a:bodyPr>
              <a:lstStyle/>
              <a:p>
                <a:pPr algn="ctr">
                  <a:buSzPts val="2400"/>
                </a:pPr>
                <a:r>
                  <a:rPr lang="en-US" altLang="zh-TW" sz="2400" dirty="0">
                    <a:solidFill>
                      <a:schemeClr val="lt1"/>
                    </a:solidFill>
                    <a:latin typeface="Bauhaus 93" panose="04030905020B02020C02" pitchFamily="82" charset="0"/>
                    <a:ea typeface="華康中特圓體" panose="020F0809000000000000" pitchFamily="49" charset="-120"/>
                  </a:rPr>
                  <a:t>BI</a:t>
                </a:r>
                <a:endParaRPr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endParaRPr>
              </a:p>
            </p:txBody>
          </p:sp>
        </p:grpSp>
        <p:sp>
          <p:nvSpPr>
            <p:cNvPr id="380" name="Google Shape;380;p13"/>
            <p:cNvSpPr/>
            <p:nvPr/>
          </p:nvSpPr>
          <p:spPr>
            <a:xfrm>
              <a:off x="7053184" y="4141451"/>
              <a:ext cx="1181004" cy="349181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algn="ctr"/>
              <a:r>
                <a:rPr lang="en-US" altLang="zh-TW" sz="2400" dirty="0">
                  <a:solidFill>
                    <a:schemeClr val="lt1"/>
                  </a:solidFill>
                  <a:latin typeface="Franklin Gothic Demi" panose="020B0703020102020204" pitchFamily="34" charset="0"/>
                  <a:ea typeface="華康中特圓體" panose="020F0809000000000000" pitchFamily="49" charset="-120"/>
                  <a:sym typeface="Twentieth Century"/>
                </a:rPr>
                <a:t>N36</a:t>
              </a:r>
              <a:endParaRPr sz="24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endParaRPr>
            </a:p>
          </p:txBody>
        </p:sp>
      </p:grpSp>
      <p:grpSp>
        <p:nvGrpSpPr>
          <p:cNvPr id="381" name="Google Shape;381;p13"/>
          <p:cNvGrpSpPr/>
          <p:nvPr/>
        </p:nvGrpSpPr>
        <p:grpSpPr>
          <a:xfrm>
            <a:off x="442077" y="184174"/>
            <a:ext cx="9045872" cy="1036320"/>
            <a:chOff x="442077" y="184174"/>
            <a:chExt cx="9045872" cy="1036320"/>
          </a:xfrm>
        </p:grpSpPr>
        <p:grpSp>
          <p:nvGrpSpPr>
            <p:cNvPr id="382" name="Google Shape;382;p13"/>
            <p:cNvGrpSpPr/>
            <p:nvPr/>
          </p:nvGrpSpPr>
          <p:grpSpPr>
            <a:xfrm>
              <a:off x="442077" y="184174"/>
              <a:ext cx="1057243" cy="1036320"/>
              <a:chOff x="2597768" y="0"/>
              <a:chExt cx="6996463" cy="6858000"/>
            </a:xfrm>
          </p:grpSpPr>
          <p:pic>
            <p:nvPicPr>
              <p:cNvPr id="383" name="Google Shape;383;p1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384" name="Google Shape;384;p13"/>
              <p:cNvSpPr/>
              <p:nvPr/>
            </p:nvSpPr>
            <p:spPr>
              <a:xfrm>
                <a:off x="3736109" y="1069107"/>
                <a:ext cx="4719780" cy="4719785"/>
              </a:xfrm>
              <a:prstGeom prst="ellipse">
                <a:avLst/>
              </a:prstGeom>
              <a:solidFill>
                <a:srgbClr val="8DA9DB"/>
              </a:solidFill>
              <a:ln>
                <a:noFill/>
              </a:ln>
              <a:effectLst>
                <a:outerShdw blurRad="152400" sx="102000" sy="102000" algn="ctr" rotWithShape="0">
                  <a:srgbClr val="000000">
                    <a:alpha val="25882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lt1"/>
                    </a:solidFill>
                    <a:latin typeface="Bauhaus 93" panose="04030905020B02020C02" pitchFamily="82" charset="0"/>
                    <a:ea typeface="華康中特圓體" panose="020F0809000000000000" pitchFamily="49" charset="-120"/>
                  </a:rPr>
                  <a:t>5</a:t>
                </a:r>
                <a:endParaRPr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endParaRPr>
              </a:p>
            </p:txBody>
          </p:sp>
        </p:grpSp>
        <p:sp>
          <p:nvSpPr>
            <p:cNvPr id="385" name="Google Shape;385;p13"/>
            <p:cNvSpPr txBox="1"/>
            <p:nvPr/>
          </p:nvSpPr>
          <p:spPr>
            <a:xfrm>
              <a:off x="1629603" y="440724"/>
              <a:ext cx="78583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zh-TW" altLang="en-US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專題 </a:t>
              </a:r>
              <a:r>
                <a:rPr lang="en-US" altLang="zh-TW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- </a:t>
              </a:r>
              <a:r>
                <a:rPr lang="zh-TW" altLang="en-US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人員分配</a:t>
              </a:r>
              <a:endParaRPr sz="2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"/>
          <p:cNvGrpSpPr/>
          <p:nvPr/>
        </p:nvGrpSpPr>
        <p:grpSpPr>
          <a:xfrm>
            <a:off x="742206" y="1573086"/>
            <a:ext cx="4621714" cy="2057025"/>
            <a:chOff x="202004" y="1415531"/>
            <a:chExt cx="2146913" cy="980695"/>
          </a:xfrm>
        </p:grpSpPr>
        <p:grpSp>
          <p:nvGrpSpPr>
            <p:cNvPr id="96" name="Google Shape;96;p2"/>
            <p:cNvGrpSpPr/>
            <p:nvPr/>
          </p:nvGrpSpPr>
          <p:grpSpPr>
            <a:xfrm>
              <a:off x="202004" y="1415531"/>
              <a:ext cx="980696" cy="980695"/>
              <a:chOff x="970698" y="1093773"/>
              <a:chExt cx="2560600" cy="2560600"/>
            </a:xfrm>
          </p:grpSpPr>
          <p:pic>
            <p:nvPicPr>
              <p:cNvPr id="97" name="Google Shape;97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2700000">
                <a:off x="1336642" y="1477812"/>
                <a:ext cx="1828713" cy="179252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98" name="Google Shape;98;p2"/>
              <p:cNvSpPr/>
              <p:nvPr/>
            </p:nvSpPr>
            <p:spPr>
              <a:xfrm>
                <a:off x="1634008" y="1760736"/>
                <a:ext cx="1233979" cy="1226673"/>
              </a:xfrm>
              <a:prstGeom prst="ellipse">
                <a:avLst/>
              </a:prstGeom>
              <a:solidFill>
                <a:srgbClr val="22BA4F"/>
              </a:solidFill>
              <a:ln w="9525" cap="flat" cmpd="sng">
                <a:solidFill>
                  <a:schemeClr val="accent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00" tIns="45700" rIns="91400" bIns="45700" anchor="ctr" anchorCtr="0">
                <a:noAutofit/>
              </a:bodyPr>
              <a:lstStyle/>
              <a:p>
                <a:pPr algn="ctr">
                  <a:buSzPts val="2400"/>
                </a:pPr>
                <a:r>
                  <a:rPr lang="en-US" altLang="zh-TW" sz="2400" dirty="0">
                    <a:solidFill>
                      <a:schemeClr val="lt1"/>
                    </a:solidFill>
                    <a:latin typeface="Bauhaus 93" panose="04030905020B02020C02" pitchFamily="82" charset="0"/>
                    <a:ea typeface="華康中特圓體" panose="020F0809000000000000" pitchFamily="49" charset="-120"/>
                  </a:rPr>
                  <a:t>1</a:t>
                </a:r>
                <a:endParaRPr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endParaRPr>
              </a:p>
            </p:txBody>
          </p:sp>
        </p:grpSp>
        <p:sp>
          <p:nvSpPr>
            <p:cNvPr id="99" name="Google Shape;99;p2"/>
            <p:cNvSpPr/>
            <p:nvPr/>
          </p:nvSpPr>
          <p:spPr>
            <a:xfrm>
              <a:off x="1167913" y="1731288"/>
              <a:ext cx="1181004" cy="349181"/>
            </a:xfrm>
            <a:prstGeom prst="roundRect">
              <a:avLst>
                <a:gd name="adj" fmla="val 50000"/>
              </a:avLst>
            </a:prstGeom>
            <a:solidFill>
              <a:srgbClr val="22BA4F"/>
            </a:solidFill>
            <a:ln>
              <a:noFill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  <a:sym typeface="Twentieth Century"/>
                </a:rPr>
                <a:t>LINE</a:t>
              </a:r>
              <a:r>
                <a:rPr lang="zh-TW" altLang="en-US"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  <a:sym typeface="Twentieth Century"/>
                </a:rPr>
                <a:t> </a:t>
              </a:r>
              <a:r>
                <a:rPr lang="en-US" altLang="zh-TW"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  <a:sym typeface="Twentieth Century"/>
                </a:rPr>
                <a:t>BOT</a:t>
              </a:r>
              <a:endParaRPr sz="2400" dirty="0">
                <a:solidFill>
                  <a:schemeClr val="lt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endParaRPr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742206" y="3983248"/>
            <a:ext cx="4621714" cy="2057026"/>
            <a:chOff x="202002" y="3765378"/>
            <a:chExt cx="2146913" cy="980696"/>
          </a:xfrm>
        </p:grpSpPr>
        <p:grpSp>
          <p:nvGrpSpPr>
            <p:cNvPr id="101" name="Google Shape;101;p2"/>
            <p:cNvGrpSpPr/>
            <p:nvPr/>
          </p:nvGrpSpPr>
          <p:grpSpPr>
            <a:xfrm>
              <a:off x="202002" y="3765378"/>
              <a:ext cx="980696" cy="980696"/>
              <a:chOff x="970698" y="1093773"/>
              <a:chExt cx="2560601" cy="2560601"/>
            </a:xfrm>
          </p:grpSpPr>
          <p:pic>
            <p:nvPicPr>
              <p:cNvPr id="102" name="Google Shape;102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2700000">
                <a:off x="1336642" y="1477812"/>
                <a:ext cx="1828714" cy="179252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103" name="Google Shape;103;p2"/>
              <p:cNvSpPr/>
              <p:nvPr/>
            </p:nvSpPr>
            <p:spPr>
              <a:xfrm>
                <a:off x="1634009" y="1760735"/>
                <a:ext cx="1233979" cy="1226674"/>
              </a:xfrm>
              <a:prstGeom prst="ellipse">
                <a:avLst/>
              </a:prstGeom>
              <a:solidFill>
                <a:srgbClr val="E60AE6"/>
              </a:soli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00" tIns="45700" rIns="91400" bIns="45700" anchor="ctr" anchorCtr="0">
                <a:noAutofit/>
              </a:bodyPr>
              <a:lstStyle/>
              <a:p>
                <a:pPr algn="ctr">
                  <a:buSzPts val="2400"/>
                </a:pPr>
                <a:r>
                  <a:rPr lang="en-US" altLang="zh-TW" sz="2400" dirty="0">
                    <a:solidFill>
                      <a:schemeClr val="lt1"/>
                    </a:solidFill>
                    <a:latin typeface="Bauhaus 93" panose="04030905020B02020C02" pitchFamily="82" charset="0"/>
                    <a:ea typeface="華康中特圓體" panose="020F0809000000000000" pitchFamily="49" charset="-120"/>
                  </a:rPr>
                  <a:t>2</a:t>
                </a:r>
                <a:endParaRPr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endParaRPr>
              </a:p>
            </p:txBody>
          </p:sp>
        </p:grpSp>
        <p:sp>
          <p:nvSpPr>
            <p:cNvPr id="104" name="Google Shape;104;p2"/>
            <p:cNvSpPr/>
            <p:nvPr/>
          </p:nvSpPr>
          <p:spPr>
            <a:xfrm>
              <a:off x="1167911" y="4081136"/>
              <a:ext cx="1181004" cy="349181"/>
            </a:xfrm>
            <a:prstGeom prst="roundRect">
              <a:avLst>
                <a:gd name="adj" fmla="val 50000"/>
              </a:avLst>
            </a:prstGeom>
            <a:solidFill>
              <a:srgbClr val="E60AE6"/>
            </a:solidFill>
            <a:ln>
              <a:noFill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  <a:sym typeface="Twentieth Century"/>
                </a:rPr>
                <a:t>NLP</a:t>
              </a:r>
              <a:endParaRPr sz="2400" dirty="0">
                <a:solidFill>
                  <a:schemeClr val="lt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endParaRPr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6929192" y="1866401"/>
            <a:ext cx="4320001" cy="1440000"/>
            <a:chOff x="6227430" y="1547418"/>
            <a:chExt cx="2006760" cy="686526"/>
          </a:xfrm>
        </p:grpSpPr>
        <p:grpSp>
          <p:nvGrpSpPr>
            <p:cNvPr id="106" name="Google Shape;106;p2"/>
            <p:cNvGrpSpPr/>
            <p:nvPr/>
          </p:nvGrpSpPr>
          <p:grpSpPr>
            <a:xfrm>
              <a:off x="6227430" y="1547418"/>
              <a:ext cx="700387" cy="686526"/>
              <a:chOff x="1336642" y="1477812"/>
              <a:chExt cx="1828713" cy="1792523"/>
            </a:xfrm>
          </p:grpSpPr>
          <p:pic>
            <p:nvPicPr>
              <p:cNvPr id="107" name="Google Shape;107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2700000">
                <a:off x="1336642" y="1477812"/>
                <a:ext cx="1828713" cy="179252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108" name="Google Shape;108;p2"/>
              <p:cNvSpPr/>
              <p:nvPr/>
            </p:nvSpPr>
            <p:spPr>
              <a:xfrm>
                <a:off x="1634007" y="1760736"/>
                <a:ext cx="1233980" cy="1226673"/>
              </a:xfrm>
              <a:prstGeom prst="ellipse">
                <a:avLst/>
              </a:prstGeom>
              <a:solidFill>
                <a:srgbClr val="FF5050"/>
              </a:solidFill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00" tIns="45700" rIns="91400" bIns="45700" anchor="ctr" anchorCtr="0">
                <a:noAutofit/>
              </a:bodyPr>
              <a:lstStyle/>
              <a:p>
                <a:pPr algn="ctr">
                  <a:buSzPts val="2400"/>
                </a:pPr>
                <a:r>
                  <a:rPr lang="en-US" altLang="zh-TW" sz="2400" dirty="0">
                    <a:solidFill>
                      <a:schemeClr val="lt1"/>
                    </a:solidFill>
                    <a:latin typeface="Bauhaus 93" panose="04030905020B02020C02" pitchFamily="82" charset="0"/>
                    <a:ea typeface="華康中特圓體" panose="020F0809000000000000" pitchFamily="49" charset="-120"/>
                  </a:rPr>
                  <a:t>3</a:t>
                </a:r>
                <a:endParaRPr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endParaRPr>
              </a:p>
            </p:txBody>
          </p:sp>
        </p:grpSp>
        <p:sp>
          <p:nvSpPr>
            <p:cNvPr id="109" name="Google Shape;109;p2"/>
            <p:cNvSpPr/>
            <p:nvPr/>
          </p:nvSpPr>
          <p:spPr>
            <a:xfrm>
              <a:off x="7053186" y="1716091"/>
              <a:ext cx="1181004" cy="349181"/>
            </a:xfrm>
            <a:prstGeom prst="roundRect">
              <a:avLst>
                <a:gd name="adj" fmla="val 50000"/>
              </a:avLst>
            </a:prstGeom>
            <a:solidFill>
              <a:srgbClr val="FF5050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  <a:sym typeface="Twentieth Century"/>
                </a:rPr>
                <a:t>Ui Path</a:t>
              </a:r>
              <a:endParaRPr sz="2400" dirty="0">
                <a:solidFill>
                  <a:schemeClr val="lt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endParaRPr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6627477" y="3983248"/>
            <a:ext cx="4621715" cy="2057025"/>
            <a:chOff x="6087274" y="3825693"/>
            <a:chExt cx="2146914" cy="980695"/>
          </a:xfrm>
        </p:grpSpPr>
        <p:grpSp>
          <p:nvGrpSpPr>
            <p:cNvPr id="111" name="Google Shape;111;p2"/>
            <p:cNvGrpSpPr/>
            <p:nvPr/>
          </p:nvGrpSpPr>
          <p:grpSpPr>
            <a:xfrm>
              <a:off x="6087274" y="3825693"/>
              <a:ext cx="980696" cy="980695"/>
              <a:chOff x="970698" y="1093773"/>
              <a:chExt cx="2560600" cy="2560600"/>
            </a:xfrm>
          </p:grpSpPr>
          <p:pic>
            <p:nvPicPr>
              <p:cNvPr id="112" name="Google Shape;112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2700000">
                <a:off x="1336642" y="1477812"/>
                <a:ext cx="1828713" cy="179252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113" name="Google Shape;113;p2"/>
              <p:cNvSpPr/>
              <p:nvPr/>
            </p:nvSpPr>
            <p:spPr>
              <a:xfrm>
                <a:off x="1634008" y="1760736"/>
                <a:ext cx="1233979" cy="1226673"/>
              </a:xfrm>
              <a:prstGeom prst="ellipse">
                <a:avLst/>
              </a:prstGeom>
              <a:solidFill>
                <a:srgbClr val="FFC000"/>
              </a:solidFill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00" tIns="45700" rIns="91400" bIns="45700" anchor="ctr" anchorCtr="0">
                <a:noAutofit/>
              </a:bodyPr>
              <a:lstStyle/>
              <a:p>
                <a:pPr algn="ctr">
                  <a:buSzPts val="2400"/>
                </a:pPr>
                <a:r>
                  <a:rPr lang="en-US" altLang="zh-TW" sz="2400" dirty="0">
                    <a:solidFill>
                      <a:schemeClr val="lt1"/>
                    </a:solidFill>
                    <a:latin typeface="Bauhaus 93" panose="04030905020B02020C02" pitchFamily="82" charset="0"/>
                    <a:ea typeface="華康中特圓體" panose="020F0809000000000000" pitchFamily="49" charset="-120"/>
                  </a:rPr>
                  <a:t>4</a:t>
                </a:r>
                <a:endParaRPr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endParaRPr>
              </a:p>
            </p:txBody>
          </p:sp>
        </p:grpSp>
        <p:sp>
          <p:nvSpPr>
            <p:cNvPr id="114" name="Google Shape;114;p2"/>
            <p:cNvSpPr/>
            <p:nvPr/>
          </p:nvSpPr>
          <p:spPr>
            <a:xfrm>
              <a:off x="7053184" y="4141451"/>
              <a:ext cx="1181004" cy="349181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00" tIns="45700" rIns="914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  <a:sym typeface="Twentieth Century"/>
                </a:rPr>
                <a:t>Power</a:t>
              </a:r>
              <a:r>
                <a:rPr lang="zh-TW" altLang="en-US"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  <a:sym typeface="Twentieth Century"/>
                </a:rPr>
                <a:t> </a:t>
              </a:r>
              <a:r>
                <a:rPr lang="en-US" altLang="zh-TW"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  <a:sym typeface="Twentieth Century"/>
                </a:rPr>
                <a:t>BI</a:t>
              </a:r>
              <a:endParaRPr sz="2400" dirty="0">
                <a:solidFill>
                  <a:schemeClr val="lt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endParaRPr>
            </a:p>
          </p:txBody>
        </p:sp>
      </p:grpSp>
      <p:grpSp>
        <p:nvGrpSpPr>
          <p:cNvPr id="115" name="Google Shape;115;p2"/>
          <p:cNvGrpSpPr/>
          <p:nvPr/>
        </p:nvGrpSpPr>
        <p:grpSpPr>
          <a:xfrm>
            <a:off x="442077" y="184174"/>
            <a:ext cx="9045872" cy="1036320"/>
            <a:chOff x="442077" y="184174"/>
            <a:chExt cx="9045872" cy="1036320"/>
          </a:xfrm>
        </p:grpSpPr>
        <p:grpSp>
          <p:nvGrpSpPr>
            <p:cNvPr id="116" name="Google Shape;116;p2"/>
            <p:cNvGrpSpPr/>
            <p:nvPr/>
          </p:nvGrpSpPr>
          <p:grpSpPr>
            <a:xfrm>
              <a:off x="442077" y="184174"/>
              <a:ext cx="1057243" cy="1036320"/>
              <a:chOff x="2597768" y="0"/>
              <a:chExt cx="6996463" cy="6858000"/>
            </a:xfrm>
          </p:grpSpPr>
          <p:pic>
            <p:nvPicPr>
              <p:cNvPr id="117" name="Google Shape;117;p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118" name="Google Shape;118;p2"/>
              <p:cNvSpPr/>
              <p:nvPr/>
            </p:nvSpPr>
            <p:spPr>
              <a:xfrm>
                <a:off x="3823522" y="1069107"/>
                <a:ext cx="4719780" cy="4719785"/>
              </a:xfrm>
              <a:prstGeom prst="ellipse">
                <a:avLst/>
              </a:prstGeom>
              <a:solidFill>
                <a:srgbClr val="8DA9DB"/>
              </a:solidFill>
              <a:ln>
                <a:noFill/>
              </a:ln>
              <a:effectLst>
                <a:outerShdw blurRad="152400" sx="102000" sy="102000" algn="ctr" rotWithShape="0">
                  <a:srgbClr val="000000">
                    <a:alpha val="25882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sz="2400" dirty="0">
                    <a:solidFill>
                      <a:schemeClr val="lt1"/>
                    </a:solidFill>
                    <a:latin typeface="Bauhaus 93" panose="04030905020B02020C02" pitchFamily="82" charset="0"/>
                    <a:ea typeface="華康中特圓體" panose="020F0809000000000000" pitchFamily="49" charset="-120"/>
                  </a:rPr>
                  <a:t>0</a:t>
                </a:r>
                <a:endParaRPr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endParaRPr>
              </a:p>
            </p:txBody>
          </p:sp>
        </p:grpSp>
        <p:sp>
          <p:nvSpPr>
            <p:cNvPr id="119" name="Google Shape;119;p2"/>
            <p:cNvSpPr txBox="1"/>
            <p:nvPr/>
          </p:nvSpPr>
          <p:spPr>
            <a:xfrm>
              <a:off x="1629603" y="440724"/>
              <a:ext cx="785834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zh-TW" altLang="en-US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專題實作所需技術方向</a:t>
              </a:r>
              <a:endParaRPr sz="2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3"/>
          <p:cNvGrpSpPr/>
          <p:nvPr/>
        </p:nvGrpSpPr>
        <p:grpSpPr>
          <a:xfrm>
            <a:off x="4893061" y="1493653"/>
            <a:ext cx="2405878" cy="3870694"/>
            <a:chOff x="5167546" y="1493653"/>
            <a:chExt cx="2405878" cy="3870694"/>
          </a:xfrm>
        </p:grpSpPr>
        <p:pic>
          <p:nvPicPr>
            <p:cNvPr id="126" name="Google Shape;126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91617" y="1493653"/>
              <a:ext cx="1957737" cy="19577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67546" y="2958469"/>
              <a:ext cx="2405878" cy="24058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3"/>
          <p:cNvGrpSpPr/>
          <p:nvPr/>
        </p:nvGrpSpPr>
        <p:grpSpPr>
          <a:xfrm>
            <a:off x="442077" y="184174"/>
            <a:ext cx="9045872" cy="1036320"/>
            <a:chOff x="442077" y="184174"/>
            <a:chExt cx="9045872" cy="1036320"/>
          </a:xfrm>
        </p:grpSpPr>
        <p:grpSp>
          <p:nvGrpSpPr>
            <p:cNvPr id="129" name="Google Shape;129;p3"/>
            <p:cNvGrpSpPr/>
            <p:nvPr/>
          </p:nvGrpSpPr>
          <p:grpSpPr>
            <a:xfrm>
              <a:off x="442077" y="184174"/>
              <a:ext cx="1057243" cy="1036320"/>
              <a:chOff x="2597768" y="0"/>
              <a:chExt cx="6996463" cy="6858000"/>
            </a:xfrm>
          </p:grpSpPr>
          <p:pic>
            <p:nvPicPr>
              <p:cNvPr id="130" name="Google Shape;130;p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131" name="Google Shape;131;p3"/>
              <p:cNvSpPr/>
              <p:nvPr/>
            </p:nvSpPr>
            <p:spPr>
              <a:xfrm>
                <a:off x="3736109" y="1069107"/>
                <a:ext cx="4719780" cy="4719785"/>
              </a:xfrm>
              <a:prstGeom prst="ellipse">
                <a:avLst/>
              </a:prstGeom>
              <a:solidFill>
                <a:srgbClr val="22BA4F"/>
              </a:solidFill>
              <a:ln>
                <a:noFill/>
              </a:ln>
              <a:effectLst>
                <a:outerShdw blurRad="152400" sx="102000" sy="102000" algn="ctr" rotWithShape="0">
                  <a:srgbClr val="000000">
                    <a:alpha val="25882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sz="2400" dirty="0">
                    <a:solidFill>
                      <a:schemeClr val="lt1"/>
                    </a:solidFill>
                    <a:latin typeface="Bauhaus 93" panose="04030905020B02020C02" pitchFamily="82" charset="0"/>
                    <a:ea typeface="華康中特圓體" panose="020F0809000000000000" pitchFamily="49" charset="-120"/>
                  </a:rPr>
                  <a:t>1</a:t>
                </a:r>
                <a:endParaRPr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endParaRPr>
              </a:p>
            </p:txBody>
          </p:sp>
        </p:grpSp>
        <p:sp>
          <p:nvSpPr>
            <p:cNvPr id="132" name="Google Shape;132;p3"/>
            <p:cNvSpPr txBox="1"/>
            <p:nvPr/>
          </p:nvSpPr>
          <p:spPr>
            <a:xfrm>
              <a:off x="1629603" y="440724"/>
              <a:ext cx="78583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zh-TW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LINE</a:t>
              </a:r>
              <a:r>
                <a:rPr lang="zh-TW" altLang="en-US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 </a:t>
              </a:r>
              <a:r>
                <a:rPr lang="en-US" altLang="zh-TW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Bot</a:t>
              </a:r>
              <a:r>
                <a:rPr lang="zh-TW" altLang="en-US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 </a:t>
              </a:r>
              <a:r>
                <a:rPr lang="en-US" altLang="zh-TW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- </a:t>
              </a:r>
              <a:r>
                <a:rPr lang="zh-TW" altLang="en-US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運行概念</a:t>
              </a:r>
              <a:endParaRPr sz="2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</a:endParaRPr>
            </a:p>
          </p:txBody>
        </p:sp>
      </p:grpSp>
      <p:sp>
        <p:nvSpPr>
          <p:cNvPr id="133" name="Google Shape;133;p3"/>
          <p:cNvSpPr/>
          <p:nvPr/>
        </p:nvSpPr>
        <p:spPr>
          <a:xfrm>
            <a:off x="655951" y="1580494"/>
            <a:ext cx="3600000" cy="72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User輸入需求(Ex:市值前10大公司)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655951" y="3114685"/>
            <a:ext cx="3600000" cy="72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Line Bot將訊息傳入NLP進行分析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185951" y="2430818"/>
            <a:ext cx="540000" cy="54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2185951" y="3967414"/>
            <a:ext cx="540000" cy="54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655951" y="4648876"/>
            <a:ext cx="3600000" cy="72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NLP將分析結果所需資訊傳入Ui Path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7936049" y="1580494"/>
            <a:ext cx="3600000" cy="72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Ui Path執行Power BI將資訊製成圖表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9466049" y="3967414"/>
            <a:ext cx="540000" cy="54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7936049" y="3111774"/>
            <a:ext cx="3600000" cy="72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Ui Path 將圖表傳回Line Bot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9466049" y="2436134"/>
            <a:ext cx="540000" cy="54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7936049" y="4643055"/>
            <a:ext cx="3600000" cy="72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Line Bot 將圖表傳回User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4"/>
          <p:cNvGrpSpPr/>
          <p:nvPr/>
        </p:nvGrpSpPr>
        <p:grpSpPr>
          <a:xfrm>
            <a:off x="4893061" y="1493653"/>
            <a:ext cx="2405878" cy="3870694"/>
            <a:chOff x="5167546" y="1493653"/>
            <a:chExt cx="2405878" cy="3870694"/>
          </a:xfrm>
        </p:grpSpPr>
        <p:pic>
          <p:nvPicPr>
            <p:cNvPr id="149" name="Google Shape;149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91617" y="1493653"/>
              <a:ext cx="1957737" cy="19577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67546" y="2958469"/>
              <a:ext cx="2405878" cy="24058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4"/>
          <p:cNvSpPr/>
          <p:nvPr/>
        </p:nvSpPr>
        <p:spPr>
          <a:xfrm>
            <a:off x="3312509" y="2440957"/>
            <a:ext cx="180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昨日漲幅最高股票</a:t>
            </a:r>
            <a:endParaRPr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2362659" y="4051669"/>
            <a:ext cx="252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XXETF的成分股及持股權重</a:t>
            </a:r>
            <a:endParaRPr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2282769" y="4766428"/>
            <a:ext cx="180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XX公司的基本資料</a:t>
            </a:r>
            <a:endParaRPr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324471" y="3468978"/>
            <a:ext cx="252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查看XX股票的移動平均線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6646410" y="3663077"/>
            <a:ext cx="216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查看XX股票的K線圖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4453109" y="1911839"/>
            <a:ext cx="144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列出XX概念股</a:t>
            </a:r>
            <a:endParaRPr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4014347" y="3391605"/>
            <a:ext cx="288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XX股票期限內最高最低股價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4610854" y="4623897"/>
            <a:ext cx="216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查看XX股票的MACD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7547862" y="2255650"/>
            <a:ext cx="180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查看XX股票的RSI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7364480" y="4946428"/>
            <a:ext cx="252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查看XX股票的KD隨機指標</a:t>
            </a:r>
            <a:endParaRPr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8407949" y="3003668"/>
            <a:ext cx="216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美股和台股有什麼區別</a:t>
            </a:r>
            <a:endParaRPr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7511225" y="2926285"/>
            <a:ext cx="108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什麼是ETF</a:t>
            </a:r>
            <a:endParaRPr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1629603" y="2093137"/>
            <a:ext cx="252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近5年來漲幅最大的股票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7726410" y="4324039"/>
            <a:ext cx="180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想看XX公司的財報</a:t>
            </a:r>
            <a:endParaRPr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6294674" y="1596844"/>
            <a:ext cx="180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台股的ETF有哪些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5355407" y="2621548"/>
            <a:ext cx="180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技術指標有哪些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3294347" y="5417152"/>
            <a:ext cx="216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技術指標有什麼用法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1788991" y="2909682"/>
            <a:ext cx="288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5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近1年來波動最大的是哪支股票</a:t>
            </a:r>
            <a:endParaRPr sz="15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5600047" y="4122521"/>
            <a:ext cx="252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5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疫情對股票市場有什麼影響</a:t>
            </a:r>
            <a:endParaRPr sz="15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5352794" y="5125273"/>
            <a:ext cx="252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台灣大盤有望破20000嗎？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1286554" y="4346323"/>
            <a:ext cx="396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最近有什麼有趣的話題(與金融或科技有關)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5646388" y="3286051"/>
            <a:ext cx="468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5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我是新手的話，我應該接觸什麼理財工具門檻最低</a:t>
            </a:r>
            <a:endParaRPr sz="15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2798207" y="3713899"/>
            <a:ext cx="360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查看某股票的MA20、MA60、MA200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2788724" y="1718995"/>
            <a:ext cx="360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XX的資料(基本面、交易面、財務面)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4304480" y="2161513"/>
            <a:ext cx="432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5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如果我要投資企業，財務報表最先要看哪個部分</a:t>
            </a:r>
            <a:endParaRPr sz="15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4644139" y="3026193"/>
            <a:ext cx="216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基金的標的物有哪些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3200766" y="5017931"/>
            <a:ext cx="288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股票的趨勢圖上面有哪些資訊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6544903" y="4596813"/>
            <a:ext cx="180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5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金融的定義是什麼</a:t>
            </a:r>
            <a:endParaRPr sz="15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8275498" y="2607093"/>
            <a:ext cx="180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5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理財的定義是什麼</a:t>
            </a:r>
            <a:endParaRPr sz="15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8009495" y="3900223"/>
            <a:ext cx="144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你能做到什麼?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3269082" y="2671166"/>
            <a:ext cx="252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5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推薦幾部跟金融相關的電影</a:t>
            </a:r>
            <a:endParaRPr sz="15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4238258" y="3857961"/>
            <a:ext cx="3600000" cy="360000"/>
          </a:xfrm>
          <a:prstGeom prst="roundRect">
            <a:avLst>
              <a:gd name="adj" fmla="val 14047"/>
            </a:avLst>
          </a:prstGeom>
          <a:solidFill>
            <a:srgbClr val="FF5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5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我想看最近的幾支新手能夠購入的股票</a:t>
            </a:r>
            <a:endParaRPr sz="15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6185023" y="2803591"/>
            <a:ext cx="216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前X大交易量熱門股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2923185" y="3182106"/>
            <a:ext cx="180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殖利率前X名個股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6612794" y="1841775"/>
            <a:ext cx="108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XXETF溢價</a:t>
            </a:r>
            <a:endParaRPr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7606375" y="5358941"/>
            <a:ext cx="144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XX公司ROE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5016000" y="4127722"/>
            <a:ext cx="216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ROE&gt;XX%所有公司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3844471" y="4775705"/>
            <a:ext cx="396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5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非警示/注意/全額交割/分盤交易股有哪些</a:t>
            </a:r>
            <a:endParaRPr sz="15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5117132" y="5311629"/>
            <a:ext cx="252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5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盈餘分配率&gt;XX%所有公司</a:t>
            </a:r>
            <a:endParaRPr sz="15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6255407" y="2497820"/>
            <a:ext cx="252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連續XX年配發股利公司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7534763" y="4529833"/>
            <a:ext cx="216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5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具有股期的公司有那些</a:t>
            </a:r>
            <a:endParaRPr sz="15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2030373" y="2502498"/>
            <a:ext cx="180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XX公司在做什麼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8151556" y="3565640"/>
            <a:ext cx="144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5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在做XX的公司</a:t>
            </a:r>
            <a:endParaRPr sz="15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5068536" y="4422688"/>
            <a:ext cx="2520000" cy="36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6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Microsoft JhengHei"/>
              </a:rPr>
              <a:t>用巴菲特選股法篩選股票</a:t>
            </a:r>
            <a:endParaRPr sz="16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Microsoft JhengHei"/>
            </a:endParaRPr>
          </a:p>
        </p:txBody>
      </p:sp>
      <p:grpSp>
        <p:nvGrpSpPr>
          <p:cNvPr id="195" name="Google Shape;195;p4"/>
          <p:cNvGrpSpPr/>
          <p:nvPr/>
        </p:nvGrpSpPr>
        <p:grpSpPr>
          <a:xfrm>
            <a:off x="442077" y="184174"/>
            <a:ext cx="9045872" cy="1036320"/>
            <a:chOff x="442077" y="184174"/>
            <a:chExt cx="9045872" cy="1036320"/>
          </a:xfrm>
        </p:grpSpPr>
        <p:grpSp>
          <p:nvGrpSpPr>
            <p:cNvPr id="196" name="Google Shape;196;p4"/>
            <p:cNvGrpSpPr/>
            <p:nvPr/>
          </p:nvGrpSpPr>
          <p:grpSpPr>
            <a:xfrm>
              <a:off x="442077" y="184174"/>
              <a:ext cx="1057243" cy="1036320"/>
              <a:chOff x="2597768" y="0"/>
              <a:chExt cx="6996463" cy="6858000"/>
            </a:xfrm>
          </p:grpSpPr>
          <p:pic>
            <p:nvPicPr>
              <p:cNvPr id="197" name="Google Shape;197;p4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198" name="Google Shape;198;p4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solidFill>
                <a:srgbClr val="22BA4F"/>
              </a:solidFill>
              <a:ln>
                <a:noFill/>
              </a:ln>
              <a:effectLst>
                <a:outerShdw blurRad="152400" sx="102000" sy="102000" algn="ctr" rotWithShape="0">
                  <a:srgbClr val="000000">
                    <a:alpha val="25882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lt1"/>
                    </a:solidFill>
                    <a:latin typeface="Bauhaus 93" panose="04030905020B02020C02" pitchFamily="82" charset="0"/>
                    <a:ea typeface="華康中特圓體" panose="020F0809000000000000" pitchFamily="49" charset="-120"/>
                  </a:rPr>
                  <a:t>1</a:t>
                </a:r>
                <a:endParaRPr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endParaRPr>
              </a:p>
            </p:txBody>
          </p:sp>
        </p:grpSp>
        <p:sp>
          <p:nvSpPr>
            <p:cNvPr id="199" name="Google Shape;199;p4"/>
            <p:cNvSpPr txBox="1"/>
            <p:nvPr/>
          </p:nvSpPr>
          <p:spPr>
            <a:xfrm>
              <a:off x="1629603" y="440724"/>
              <a:ext cx="78583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zh-TW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LINE</a:t>
              </a:r>
              <a:r>
                <a:rPr lang="zh-TW" altLang="en-US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 </a:t>
              </a:r>
              <a:r>
                <a:rPr lang="en-US" altLang="zh-TW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Bot - </a:t>
              </a:r>
              <a:r>
                <a:rPr lang="zh-TW" altLang="en-US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使用者會提出的問題</a:t>
              </a:r>
              <a:endParaRPr sz="2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3" presetClass="entr" presetSubtype="16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3" presetClass="entr" presetSubtype="16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3" presetClass="entr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3" presetClass="entr" presetSubtype="16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3" presetClass="entr" presetSubtype="16" fill="hold" nodeType="withEffect">
                                  <p:stCondLst>
                                    <p:cond delay="20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3" presetClass="entr" presetSubtype="16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5"/>
          <p:cNvGrpSpPr/>
          <p:nvPr/>
        </p:nvGrpSpPr>
        <p:grpSpPr>
          <a:xfrm>
            <a:off x="4893061" y="1493653"/>
            <a:ext cx="2405878" cy="3870694"/>
            <a:chOff x="5167546" y="1493653"/>
            <a:chExt cx="2405878" cy="3870694"/>
          </a:xfrm>
        </p:grpSpPr>
        <p:pic>
          <p:nvPicPr>
            <p:cNvPr id="206" name="Google Shape;206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91617" y="1493653"/>
              <a:ext cx="1957737" cy="19577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67546" y="2958469"/>
              <a:ext cx="2405878" cy="24058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p5"/>
          <p:cNvGrpSpPr/>
          <p:nvPr/>
        </p:nvGrpSpPr>
        <p:grpSpPr>
          <a:xfrm>
            <a:off x="442077" y="184174"/>
            <a:ext cx="9045872" cy="1036320"/>
            <a:chOff x="442077" y="184174"/>
            <a:chExt cx="9045872" cy="1036320"/>
          </a:xfrm>
        </p:grpSpPr>
        <p:grpSp>
          <p:nvGrpSpPr>
            <p:cNvPr id="209" name="Google Shape;209;p5"/>
            <p:cNvGrpSpPr/>
            <p:nvPr/>
          </p:nvGrpSpPr>
          <p:grpSpPr>
            <a:xfrm>
              <a:off x="442077" y="184174"/>
              <a:ext cx="1057243" cy="1036320"/>
              <a:chOff x="2597768" y="0"/>
              <a:chExt cx="6996463" cy="6858000"/>
            </a:xfrm>
          </p:grpSpPr>
          <p:pic>
            <p:nvPicPr>
              <p:cNvPr id="210" name="Google Shape;210;p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211" name="Google Shape;211;p5"/>
              <p:cNvSpPr/>
              <p:nvPr/>
            </p:nvSpPr>
            <p:spPr>
              <a:xfrm>
                <a:off x="3736109" y="1069107"/>
                <a:ext cx="4719780" cy="4719785"/>
              </a:xfrm>
              <a:prstGeom prst="ellipse">
                <a:avLst/>
              </a:prstGeom>
              <a:solidFill>
                <a:srgbClr val="22BA4F"/>
              </a:solidFill>
              <a:ln>
                <a:noFill/>
              </a:ln>
              <a:effectLst>
                <a:outerShdw blurRad="152400" sx="102000" sy="102000" algn="ctr" rotWithShape="0">
                  <a:srgbClr val="000000">
                    <a:alpha val="25882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lt1"/>
                    </a:solidFill>
                    <a:latin typeface="Bauhaus 93" panose="04030905020B02020C02" pitchFamily="82" charset="0"/>
                    <a:ea typeface="華康中特圓體" panose="020F0809000000000000" pitchFamily="49" charset="-120"/>
                  </a:rPr>
                  <a:t>1</a:t>
                </a:r>
                <a:endParaRPr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endParaRPr>
              </a:p>
            </p:txBody>
          </p:sp>
        </p:grpSp>
        <p:sp>
          <p:nvSpPr>
            <p:cNvPr id="212" name="Google Shape;212;p5"/>
            <p:cNvSpPr txBox="1"/>
            <p:nvPr/>
          </p:nvSpPr>
          <p:spPr>
            <a:xfrm>
              <a:off x="1629603" y="440724"/>
              <a:ext cx="78583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zh-TW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LINE</a:t>
              </a:r>
              <a:r>
                <a:rPr lang="zh-TW" altLang="en-US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 </a:t>
              </a:r>
              <a:r>
                <a:rPr lang="en-US" altLang="zh-TW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Bot - </a:t>
              </a:r>
              <a:r>
                <a:rPr lang="zh-TW" altLang="en-US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困難處</a:t>
              </a:r>
              <a:endParaRPr sz="2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</a:endParaRPr>
            </a:p>
          </p:txBody>
        </p:sp>
      </p:grpSp>
      <p:sp>
        <p:nvSpPr>
          <p:cNvPr id="213" name="Google Shape;213;p5"/>
          <p:cNvSpPr/>
          <p:nvPr/>
        </p:nvSpPr>
        <p:spPr>
          <a:xfrm>
            <a:off x="655951" y="1580494"/>
            <a:ext cx="3600000" cy="720000"/>
          </a:xfrm>
          <a:prstGeom prst="roundRect">
            <a:avLst>
              <a:gd name="adj" fmla="val 14047"/>
            </a:avLst>
          </a:prstGeom>
          <a:noFill/>
          <a:ln w="38100" cap="flat" cmpd="sng">
            <a:solidFill>
              <a:srgbClr val="22BA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準備好健全的資料庫</a:t>
            </a:r>
            <a:endParaRPr sz="1800" dirty="0">
              <a:solidFill>
                <a:schemeClr val="tx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655951" y="3114685"/>
            <a:ext cx="3600000" cy="72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800" dirty="0">
                <a:solidFill>
                  <a:schemeClr val="bg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多人同時傳遞訊息還能正常運作</a:t>
            </a:r>
            <a:endParaRPr sz="1800" dirty="0">
              <a:solidFill>
                <a:schemeClr val="bg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655951" y="4648876"/>
            <a:ext cx="3600000" cy="720000"/>
          </a:xfrm>
          <a:prstGeom prst="roundRect">
            <a:avLst>
              <a:gd name="adj" fmla="val 14047"/>
            </a:avLst>
          </a:prstGeom>
          <a:noFill/>
          <a:ln w="38100" cap="flat" cmpd="sng">
            <a:solidFill>
              <a:srgbClr val="22BA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tx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無法連接多個</a:t>
            </a:r>
            <a:r>
              <a:rPr lang="en-US" altLang="zh-TW" sz="1800" dirty="0">
                <a:solidFill>
                  <a:schemeClr val="tx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Webhook</a:t>
            </a:r>
            <a:endParaRPr sz="1800" dirty="0">
              <a:solidFill>
                <a:schemeClr val="tx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7936049" y="1580494"/>
            <a:ext cx="3600000" cy="72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800" dirty="0">
                <a:solidFill>
                  <a:schemeClr val="bg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畫面呈現能否吸引人</a:t>
            </a:r>
            <a:endParaRPr sz="1800" dirty="0">
              <a:solidFill>
                <a:schemeClr val="bg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7936049" y="3114685"/>
            <a:ext cx="3600000" cy="720000"/>
          </a:xfrm>
          <a:prstGeom prst="roundRect">
            <a:avLst>
              <a:gd name="adj" fmla="val 14047"/>
            </a:avLst>
          </a:prstGeom>
          <a:noFill/>
          <a:ln w="38100" cap="flat" cmpd="sng">
            <a:solidFill>
              <a:srgbClr val="22BA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使用者關鍵字</a:t>
            </a:r>
            <a:endParaRPr sz="1800" dirty="0">
              <a:solidFill>
                <a:schemeClr val="tx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7936049" y="4644347"/>
            <a:ext cx="3600000" cy="720000"/>
          </a:xfrm>
          <a:prstGeom prst="roundRect">
            <a:avLst>
              <a:gd name="adj" fmla="val 14047"/>
            </a:avLst>
          </a:prstGeom>
          <a:solidFill>
            <a:srgbClr val="22B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altLang="en-US" sz="1800" dirty="0">
                <a:solidFill>
                  <a:schemeClr val="bg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呼叫頻率有上限</a:t>
            </a:r>
            <a:endParaRPr sz="1800" dirty="0">
              <a:solidFill>
                <a:schemeClr val="bg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6"/>
          <p:cNvGrpSpPr/>
          <p:nvPr/>
        </p:nvGrpSpPr>
        <p:grpSpPr>
          <a:xfrm>
            <a:off x="4893061" y="1574289"/>
            <a:ext cx="2405878" cy="3790058"/>
            <a:chOff x="4893061" y="1574289"/>
            <a:chExt cx="2405878" cy="3790058"/>
          </a:xfrm>
        </p:grpSpPr>
        <p:grpSp>
          <p:nvGrpSpPr>
            <p:cNvPr id="225" name="Google Shape;225;p6"/>
            <p:cNvGrpSpPr/>
            <p:nvPr/>
          </p:nvGrpSpPr>
          <p:grpSpPr>
            <a:xfrm>
              <a:off x="5376000" y="1574289"/>
              <a:ext cx="1440000" cy="1440000"/>
              <a:chOff x="5364163" y="1574289"/>
              <a:chExt cx="1440000" cy="1440000"/>
            </a:xfrm>
          </p:grpSpPr>
          <p:sp>
            <p:nvSpPr>
              <p:cNvPr id="226" name="Google Shape;226;p6"/>
              <p:cNvSpPr/>
              <p:nvPr/>
            </p:nvSpPr>
            <p:spPr>
              <a:xfrm>
                <a:off x="5364163" y="1574289"/>
                <a:ext cx="1440000" cy="144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5400">
                    <a:latin typeface="Bauhaus 93" panose="04030905020B02020C02" pitchFamily="82" charset="0"/>
                    <a:ea typeface="華康中特圓體" panose="020F0809000000000000" pitchFamily="49" charset="-120"/>
                    <a:cs typeface="Arial Black"/>
                    <a:sym typeface="Arial Black"/>
                  </a:rPr>
                  <a:t>AI</a:t>
                </a:r>
                <a:endParaRPr sz="2400">
                  <a:latin typeface="Bauhaus 93" panose="04030905020B02020C02" pitchFamily="82" charset="0"/>
                  <a:ea typeface="華康中特圓體" panose="020F0809000000000000" pitchFamily="49" charset="-120"/>
                  <a:cs typeface="Arial Black"/>
                  <a:sym typeface="Arial Black"/>
                </a:endParaRPr>
              </a:p>
            </p:txBody>
          </p:sp>
          <p:pic>
            <p:nvPicPr>
              <p:cNvPr id="227" name="Google Shape;227;p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364726" y="1574289"/>
                <a:ext cx="1438874" cy="144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8" name="Google Shape;228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93061" y="2958469"/>
              <a:ext cx="2405878" cy="24058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" name="Google Shape;229;p6"/>
          <p:cNvGrpSpPr/>
          <p:nvPr/>
        </p:nvGrpSpPr>
        <p:grpSpPr>
          <a:xfrm>
            <a:off x="442077" y="184174"/>
            <a:ext cx="9045872" cy="1036320"/>
            <a:chOff x="442077" y="184174"/>
            <a:chExt cx="9045872" cy="1036320"/>
          </a:xfrm>
        </p:grpSpPr>
        <p:grpSp>
          <p:nvGrpSpPr>
            <p:cNvPr id="230" name="Google Shape;230;p6"/>
            <p:cNvGrpSpPr/>
            <p:nvPr/>
          </p:nvGrpSpPr>
          <p:grpSpPr>
            <a:xfrm>
              <a:off x="442077" y="184174"/>
              <a:ext cx="1057243" cy="1036320"/>
              <a:chOff x="2597768" y="0"/>
              <a:chExt cx="6996463" cy="6858000"/>
            </a:xfrm>
          </p:grpSpPr>
          <p:pic>
            <p:nvPicPr>
              <p:cNvPr id="231" name="Google Shape;231;p6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232" name="Google Shape;232;p6"/>
              <p:cNvSpPr/>
              <p:nvPr/>
            </p:nvSpPr>
            <p:spPr>
              <a:xfrm>
                <a:off x="3736109" y="1069107"/>
                <a:ext cx="4719780" cy="4719785"/>
              </a:xfrm>
              <a:prstGeom prst="ellipse">
                <a:avLst/>
              </a:prstGeom>
              <a:solidFill>
                <a:srgbClr val="E60AE6"/>
              </a:solidFill>
              <a:ln>
                <a:noFill/>
              </a:ln>
              <a:effectLst>
                <a:outerShdw blurRad="152400" sx="102000" sy="102000" algn="ctr" rotWithShape="0">
                  <a:srgbClr val="000000">
                    <a:alpha val="25882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lt1"/>
                    </a:solidFill>
                    <a:latin typeface="Bauhaus 93" panose="04030905020B02020C02" pitchFamily="82" charset="0"/>
                    <a:ea typeface="華康中特圓體" panose="020F0809000000000000" pitchFamily="49" charset="-120"/>
                  </a:rPr>
                  <a:t>2</a:t>
                </a:r>
                <a:endParaRPr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endParaRPr>
              </a:p>
            </p:txBody>
          </p:sp>
        </p:grpSp>
        <p:sp>
          <p:nvSpPr>
            <p:cNvPr id="233" name="Google Shape;233;p6"/>
            <p:cNvSpPr txBox="1"/>
            <p:nvPr/>
          </p:nvSpPr>
          <p:spPr>
            <a:xfrm>
              <a:off x="1629603" y="440724"/>
              <a:ext cx="78583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zh-TW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NLP - </a:t>
              </a:r>
              <a:r>
                <a:rPr lang="zh-TW" altLang="en-US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運行概念</a:t>
              </a:r>
              <a:endParaRPr sz="2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</a:endParaRPr>
            </a:p>
          </p:txBody>
        </p:sp>
      </p:grpSp>
      <p:sp>
        <p:nvSpPr>
          <p:cNvPr id="234" name="Google Shape;234;p6"/>
          <p:cNvSpPr/>
          <p:nvPr/>
        </p:nvSpPr>
        <p:spPr>
          <a:xfrm>
            <a:off x="655951" y="1580494"/>
            <a:ext cx="3600000" cy="1440000"/>
          </a:xfrm>
          <a:prstGeom prst="roundRect">
            <a:avLst>
              <a:gd name="adj" fmla="val 14047"/>
            </a:avLst>
          </a:prstGeom>
          <a:solidFill>
            <a:srgbClr val="E60A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8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Line Bot將訊息傳入NLP進行分析</a:t>
            </a:r>
            <a:endParaRPr sz="18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35" name="Google Shape;235;p6"/>
          <p:cNvSpPr/>
          <p:nvPr/>
        </p:nvSpPr>
        <p:spPr>
          <a:xfrm>
            <a:off x="655951" y="3923055"/>
            <a:ext cx="3600000" cy="1440000"/>
          </a:xfrm>
          <a:prstGeom prst="roundRect">
            <a:avLst>
              <a:gd name="adj" fmla="val 14047"/>
            </a:avLst>
          </a:prstGeom>
          <a:solidFill>
            <a:srgbClr val="E60A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8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NLP解析語句意思</a:t>
            </a:r>
            <a:endParaRPr sz="18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36" name="Google Shape;236;p6"/>
          <p:cNvSpPr/>
          <p:nvPr/>
        </p:nvSpPr>
        <p:spPr>
          <a:xfrm>
            <a:off x="7936049" y="1574289"/>
            <a:ext cx="3600000" cy="1440000"/>
          </a:xfrm>
          <a:prstGeom prst="roundRect">
            <a:avLst>
              <a:gd name="adj" fmla="val 14047"/>
            </a:avLst>
          </a:prstGeom>
          <a:solidFill>
            <a:srgbClr val="E60A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8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NLP依據結果用不同Ui Path流程</a:t>
            </a:r>
            <a:endParaRPr sz="18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2185951" y="3201774"/>
            <a:ext cx="540000" cy="54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936049" y="3923055"/>
            <a:ext cx="3600000" cy="1440000"/>
          </a:xfrm>
          <a:prstGeom prst="roundRect">
            <a:avLst>
              <a:gd name="adj" fmla="val 14047"/>
            </a:avLst>
          </a:prstGeom>
          <a:solidFill>
            <a:srgbClr val="E60A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8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NLP學習新詞語</a:t>
            </a:r>
            <a:endParaRPr sz="18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9466049" y="3201774"/>
            <a:ext cx="540000" cy="54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7"/>
          <p:cNvGrpSpPr/>
          <p:nvPr/>
        </p:nvGrpSpPr>
        <p:grpSpPr>
          <a:xfrm>
            <a:off x="4893061" y="1574289"/>
            <a:ext cx="2405878" cy="3790058"/>
            <a:chOff x="4893061" y="1574289"/>
            <a:chExt cx="2405878" cy="3790058"/>
          </a:xfrm>
        </p:grpSpPr>
        <p:grpSp>
          <p:nvGrpSpPr>
            <p:cNvPr id="246" name="Google Shape;246;p7"/>
            <p:cNvGrpSpPr/>
            <p:nvPr/>
          </p:nvGrpSpPr>
          <p:grpSpPr>
            <a:xfrm>
              <a:off x="5376000" y="1574289"/>
              <a:ext cx="1440000" cy="1440000"/>
              <a:chOff x="5364163" y="1574289"/>
              <a:chExt cx="1440000" cy="1440000"/>
            </a:xfrm>
          </p:grpSpPr>
          <p:sp>
            <p:nvSpPr>
              <p:cNvPr id="247" name="Google Shape;247;p7"/>
              <p:cNvSpPr/>
              <p:nvPr/>
            </p:nvSpPr>
            <p:spPr>
              <a:xfrm>
                <a:off x="5364163" y="1574289"/>
                <a:ext cx="1440000" cy="144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5400">
                    <a:latin typeface="Bauhaus 93" panose="04030905020B02020C02" pitchFamily="82" charset="0"/>
                    <a:ea typeface="華康中特圓體" panose="020F0809000000000000" pitchFamily="49" charset="-120"/>
                    <a:cs typeface="Arial Black"/>
                    <a:sym typeface="Arial Black"/>
                  </a:rPr>
                  <a:t>AI</a:t>
                </a:r>
                <a:endParaRPr sz="2400">
                  <a:latin typeface="Bauhaus 93" panose="04030905020B02020C02" pitchFamily="82" charset="0"/>
                  <a:ea typeface="華康中特圓體" panose="020F0809000000000000" pitchFamily="49" charset="-120"/>
                  <a:cs typeface="Arial Black"/>
                  <a:sym typeface="Arial Black"/>
                </a:endParaRPr>
              </a:p>
            </p:txBody>
          </p:sp>
          <p:pic>
            <p:nvPicPr>
              <p:cNvPr id="248" name="Google Shape;248;p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364726" y="1574289"/>
                <a:ext cx="1438874" cy="1440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9" name="Google Shape;249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93061" y="2958469"/>
              <a:ext cx="2405878" cy="24058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0" name="Google Shape;250;p7"/>
          <p:cNvGrpSpPr/>
          <p:nvPr/>
        </p:nvGrpSpPr>
        <p:grpSpPr>
          <a:xfrm>
            <a:off x="442077" y="184174"/>
            <a:ext cx="9045872" cy="1036320"/>
            <a:chOff x="442077" y="184174"/>
            <a:chExt cx="9045872" cy="1036320"/>
          </a:xfrm>
        </p:grpSpPr>
        <p:grpSp>
          <p:nvGrpSpPr>
            <p:cNvPr id="251" name="Google Shape;251;p7"/>
            <p:cNvGrpSpPr/>
            <p:nvPr/>
          </p:nvGrpSpPr>
          <p:grpSpPr>
            <a:xfrm>
              <a:off x="442077" y="184174"/>
              <a:ext cx="1057243" cy="1036320"/>
              <a:chOff x="2597768" y="0"/>
              <a:chExt cx="6996463" cy="6858000"/>
            </a:xfrm>
          </p:grpSpPr>
          <p:pic>
            <p:nvPicPr>
              <p:cNvPr id="252" name="Google Shape;252;p7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253" name="Google Shape;253;p7"/>
              <p:cNvSpPr/>
              <p:nvPr/>
            </p:nvSpPr>
            <p:spPr>
              <a:xfrm>
                <a:off x="3736109" y="1069107"/>
                <a:ext cx="4719780" cy="4719785"/>
              </a:xfrm>
              <a:prstGeom prst="ellipse">
                <a:avLst/>
              </a:prstGeom>
              <a:solidFill>
                <a:srgbClr val="E60AE6"/>
              </a:solidFill>
              <a:ln>
                <a:noFill/>
              </a:ln>
              <a:effectLst>
                <a:outerShdw blurRad="152400" sx="102000" sy="102000" algn="ctr" rotWithShape="0">
                  <a:srgbClr val="000000">
                    <a:alpha val="25882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lt1"/>
                    </a:solidFill>
                    <a:latin typeface="Bauhaus 93" panose="04030905020B02020C02" pitchFamily="82" charset="0"/>
                    <a:ea typeface="華康中特圓體" panose="020F0809000000000000" pitchFamily="49" charset="-120"/>
                  </a:rPr>
                  <a:t>2</a:t>
                </a:r>
                <a:endParaRPr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endParaRPr>
              </a:p>
            </p:txBody>
          </p:sp>
        </p:grpSp>
        <p:sp>
          <p:nvSpPr>
            <p:cNvPr id="254" name="Google Shape;254;p7"/>
            <p:cNvSpPr txBox="1"/>
            <p:nvPr/>
          </p:nvSpPr>
          <p:spPr>
            <a:xfrm>
              <a:off x="1629603" y="440724"/>
              <a:ext cx="78583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zh-TW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NLP</a:t>
              </a:r>
              <a:r>
                <a:rPr lang="zh-TW" altLang="en-US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 </a:t>
              </a:r>
              <a:r>
                <a:rPr lang="en-US" altLang="zh-TW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- </a:t>
              </a:r>
              <a:r>
                <a:rPr lang="zh-TW" altLang="en-US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困難處</a:t>
              </a:r>
              <a:endParaRPr sz="2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</a:endParaRPr>
            </a:p>
          </p:txBody>
        </p:sp>
      </p:grpSp>
      <p:sp>
        <p:nvSpPr>
          <p:cNvPr id="255" name="Google Shape;255;p7"/>
          <p:cNvSpPr/>
          <p:nvPr/>
        </p:nvSpPr>
        <p:spPr>
          <a:xfrm>
            <a:off x="655951" y="1580494"/>
            <a:ext cx="3600000" cy="720000"/>
          </a:xfrm>
          <a:prstGeom prst="roundRect">
            <a:avLst>
              <a:gd name="adj" fmla="val 14047"/>
            </a:avLst>
          </a:prstGeom>
          <a:noFill/>
          <a:ln w="38100" cap="flat" cmpd="sng">
            <a:solidFill>
              <a:srgbClr val="E60A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順利辨識成功</a:t>
            </a:r>
            <a:endParaRPr sz="1800" dirty="0">
              <a:solidFill>
                <a:schemeClr val="tx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655951" y="3111774"/>
            <a:ext cx="3600000" cy="720000"/>
          </a:xfrm>
          <a:prstGeom prst="roundRect">
            <a:avLst>
              <a:gd name="adj" fmla="val 14047"/>
            </a:avLst>
          </a:prstGeom>
          <a:solidFill>
            <a:srgbClr val="E60A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800" dirty="0">
                <a:solidFill>
                  <a:schemeClr val="bg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中文的模型較少</a:t>
            </a:r>
            <a:endParaRPr sz="1800" dirty="0">
              <a:solidFill>
                <a:schemeClr val="bg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57" name="Google Shape;257;p7"/>
          <p:cNvSpPr/>
          <p:nvPr/>
        </p:nvSpPr>
        <p:spPr>
          <a:xfrm>
            <a:off x="7936049" y="4646854"/>
            <a:ext cx="3600000" cy="720000"/>
          </a:xfrm>
          <a:prstGeom prst="roundRect">
            <a:avLst>
              <a:gd name="adj" fmla="val 14047"/>
            </a:avLst>
          </a:prstGeom>
          <a:solidFill>
            <a:srgbClr val="E60A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800" dirty="0">
                <a:solidFill>
                  <a:schemeClr val="bg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回應想要的答案</a:t>
            </a:r>
            <a:endParaRPr sz="1800" dirty="0">
              <a:solidFill>
                <a:schemeClr val="bg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7936049" y="1576694"/>
            <a:ext cx="3600000" cy="720000"/>
          </a:xfrm>
          <a:prstGeom prst="roundRect">
            <a:avLst>
              <a:gd name="adj" fmla="val 14047"/>
            </a:avLst>
          </a:prstGeom>
          <a:solidFill>
            <a:srgbClr val="E60A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800" dirty="0">
                <a:solidFill>
                  <a:schemeClr val="bg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訓練優良模型</a:t>
            </a:r>
            <a:endParaRPr sz="1800" dirty="0">
              <a:solidFill>
                <a:schemeClr val="bg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59" name="Google Shape;259;p7"/>
          <p:cNvSpPr/>
          <p:nvPr/>
        </p:nvSpPr>
        <p:spPr>
          <a:xfrm>
            <a:off x="7936049" y="3111774"/>
            <a:ext cx="3600000" cy="720000"/>
          </a:xfrm>
          <a:prstGeom prst="roundRect">
            <a:avLst>
              <a:gd name="adj" fmla="val 14047"/>
            </a:avLst>
          </a:prstGeom>
          <a:noFill/>
          <a:ln w="38100" cap="flat" cmpd="sng">
            <a:solidFill>
              <a:srgbClr val="E60A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能消除歧義</a:t>
            </a:r>
            <a:endParaRPr sz="1800" dirty="0">
              <a:solidFill>
                <a:schemeClr val="tx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655951" y="4646854"/>
            <a:ext cx="3600000" cy="720000"/>
          </a:xfrm>
          <a:prstGeom prst="roundRect">
            <a:avLst>
              <a:gd name="adj" fmla="val 14047"/>
            </a:avLst>
          </a:prstGeom>
          <a:noFill/>
          <a:ln w="38100" cap="flat" cmpd="sng">
            <a:solidFill>
              <a:srgbClr val="E60A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擷取重要資訊</a:t>
            </a:r>
            <a:endParaRPr sz="1800" dirty="0">
              <a:solidFill>
                <a:schemeClr val="tx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8"/>
          <p:cNvGrpSpPr/>
          <p:nvPr/>
        </p:nvGrpSpPr>
        <p:grpSpPr>
          <a:xfrm>
            <a:off x="4893061" y="1756694"/>
            <a:ext cx="2405878" cy="3607653"/>
            <a:chOff x="4893061" y="1756694"/>
            <a:chExt cx="2405878" cy="3607653"/>
          </a:xfrm>
        </p:grpSpPr>
        <p:pic>
          <p:nvPicPr>
            <p:cNvPr id="267" name="Google Shape;267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93061" y="2958469"/>
              <a:ext cx="2405878" cy="24058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8"/>
            <p:cNvSpPr/>
            <p:nvPr/>
          </p:nvSpPr>
          <p:spPr>
            <a:xfrm>
              <a:off x="5556000" y="1756694"/>
              <a:ext cx="1080000" cy="1080000"/>
            </a:xfrm>
            <a:prstGeom prst="rect">
              <a:avLst/>
            </a:prstGeom>
            <a:noFill/>
            <a:ln w="76200" cap="flat" cmpd="sng">
              <a:solidFill>
                <a:srgbClr val="FF5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6600" dirty="0">
                  <a:solidFill>
                    <a:srgbClr val="FF5050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  <a:cs typeface="Arial"/>
                  <a:sym typeface="Arial"/>
                </a:rPr>
                <a:t>Ui</a:t>
              </a:r>
              <a:endParaRPr sz="6600" dirty="0">
                <a:solidFill>
                  <a:srgbClr val="FF5050"/>
                </a:solidFill>
                <a:latin typeface="Bauhaus 93" panose="04030905020B02020C02" pitchFamily="82" charset="0"/>
                <a:ea typeface="華康中特圓體" panose="020F0809000000000000" pitchFamily="49" charset="-120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8"/>
          <p:cNvGrpSpPr/>
          <p:nvPr/>
        </p:nvGrpSpPr>
        <p:grpSpPr>
          <a:xfrm>
            <a:off x="442077" y="184174"/>
            <a:ext cx="9045872" cy="1036320"/>
            <a:chOff x="442077" y="184174"/>
            <a:chExt cx="9045872" cy="1036320"/>
          </a:xfrm>
        </p:grpSpPr>
        <p:grpSp>
          <p:nvGrpSpPr>
            <p:cNvPr id="270" name="Google Shape;270;p8"/>
            <p:cNvGrpSpPr/>
            <p:nvPr/>
          </p:nvGrpSpPr>
          <p:grpSpPr>
            <a:xfrm>
              <a:off x="442077" y="184174"/>
              <a:ext cx="1057243" cy="1036320"/>
              <a:chOff x="2597768" y="0"/>
              <a:chExt cx="6996463" cy="6858000"/>
            </a:xfrm>
          </p:grpSpPr>
          <p:pic>
            <p:nvPicPr>
              <p:cNvPr id="271" name="Google Shape;271;p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272" name="Google Shape;272;p8"/>
              <p:cNvSpPr/>
              <p:nvPr/>
            </p:nvSpPr>
            <p:spPr>
              <a:xfrm>
                <a:off x="3736109" y="1069107"/>
                <a:ext cx="4719780" cy="4719785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  <a:effectLst>
                <a:outerShdw blurRad="152400" sx="102000" sy="102000" algn="ctr" rotWithShape="0">
                  <a:srgbClr val="000000">
                    <a:alpha val="25882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lt1"/>
                    </a:solidFill>
                    <a:latin typeface="Bauhaus 93" panose="04030905020B02020C02" pitchFamily="82" charset="0"/>
                    <a:ea typeface="華康中特圓體" panose="020F0809000000000000" pitchFamily="49" charset="-120"/>
                  </a:rPr>
                  <a:t>3</a:t>
                </a:r>
                <a:endParaRPr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endParaRPr>
              </a:p>
            </p:txBody>
          </p:sp>
        </p:grpSp>
        <p:sp>
          <p:nvSpPr>
            <p:cNvPr id="273" name="Google Shape;273;p8"/>
            <p:cNvSpPr txBox="1"/>
            <p:nvPr/>
          </p:nvSpPr>
          <p:spPr>
            <a:xfrm>
              <a:off x="1629603" y="440724"/>
              <a:ext cx="78583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zh-TW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Ui Path - </a:t>
              </a:r>
              <a:r>
                <a:rPr lang="zh-TW" altLang="en-US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運行概念</a:t>
              </a:r>
              <a:endParaRPr sz="2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</a:endParaRPr>
            </a:p>
          </p:txBody>
        </p:sp>
      </p:grpSp>
      <p:sp>
        <p:nvSpPr>
          <p:cNvPr id="274" name="Google Shape;274;p8"/>
          <p:cNvSpPr/>
          <p:nvPr/>
        </p:nvSpPr>
        <p:spPr>
          <a:xfrm>
            <a:off x="655951" y="1580494"/>
            <a:ext cx="3600000" cy="1440000"/>
          </a:xfrm>
          <a:prstGeom prst="roundRect">
            <a:avLst>
              <a:gd name="adj" fmla="val 14047"/>
            </a:avLst>
          </a:prstGeom>
          <a:solidFill>
            <a:srgbClr val="FF5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20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預先建立各式流程</a:t>
            </a:r>
            <a:endParaRPr sz="20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75" name="Google Shape;275;p8"/>
          <p:cNvSpPr/>
          <p:nvPr/>
        </p:nvSpPr>
        <p:spPr>
          <a:xfrm>
            <a:off x="655951" y="3923055"/>
            <a:ext cx="3600000" cy="1440000"/>
          </a:xfrm>
          <a:prstGeom prst="roundRect">
            <a:avLst>
              <a:gd name="adj" fmla="val 14047"/>
            </a:avLst>
          </a:prstGeom>
          <a:solidFill>
            <a:srgbClr val="FF5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20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讓NLP使用不同Ui Path流程</a:t>
            </a:r>
            <a:endParaRPr sz="20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76" name="Google Shape;276;p8"/>
          <p:cNvSpPr/>
          <p:nvPr/>
        </p:nvSpPr>
        <p:spPr>
          <a:xfrm>
            <a:off x="7954521" y="1574289"/>
            <a:ext cx="3600000" cy="1440000"/>
          </a:xfrm>
          <a:prstGeom prst="roundRect">
            <a:avLst>
              <a:gd name="adj" fmla="val 14047"/>
            </a:avLst>
          </a:prstGeom>
          <a:solidFill>
            <a:srgbClr val="FF5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Ui Path使用Power BI製作圖表</a:t>
            </a:r>
            <a:endParaRPr sz="19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77" name="Google Shape;277;p8"/>
          <p:cNvSpPr/>
          <p:nvPr/>
        </p:nvSpPr>
        <p:spPr>
          <a:xfrm>
            <a:off x="2185951" y="3201774"/>
            <a:ext cx="540000" cy="54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8"/>
          <p:cNvSpPr/>
          <p:nvPr/>
        </p:nvSpPr>
        <p:spPr>
          <a:xfrm>
            <a:off x="7936049" y="3923055"/>
            <a:ext cx="3600000" cy="1440000"/>
          </a:xfrm>
          <a:prstGeom prst="roundRect">
            <a:avLst>
              <a:gd name="adj" fmla="val 14047"/>
            </a:avLst>
          </a:prstGeom>
          <a:solidFill>
            <a:srgbClr val="FF5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2000" dirty="0">
                <a:solidFill>
                  <a:schemeClr val="lt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Ui Path將圖表存檔</a:t>
            </a:r>
            <a:endParaRPr sz="2000" dirty="0">
              <a:solidFill>
                <a:schemeClr val="lt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79" name="Google Shape;279;p8"/>
          <p:cNvSpPr/>
          <p:nvPr/>
        </p:nvSpPr>
        <p:spPr>
          <a:xfrm>
            <a:off x="9466049" y="3201774"/>
            <a:ext cx="540000" cy="54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9"/>
          <p:cNvGrpSpPr/>
          <p:nvPr/>
        </p:nvGrpSpPr>
        <p:grpSpPr>
          <a:xfrm>
            <a:off x="4893061" y="1756694"/>
            <a:ext cx="2405878" cy="3607653"/>
            <a:chOff x="4893061" y="1756694"/>
            <a:chExt cx="2405878" cy="3607653"/>
          </a:xfrm>
        </p:grpSpPr>
        <p:pic>
          <p:nvPicPr>
            <p:cNvPr id="286" name="Google Shape;286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93061" y="2958469"/>
              <a:ext cx="2405878" cy="24058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p9"/>
            <p:cNvSpPr/>
            <p:nvPr/>
          </p:nvSpPr>
          <p:spPr>
            <a:xfrm>
              <a:off x="5556000" y="1756694"/>
              <a:ext cx="1080000" cy="1080000"/>
            </a:xfrm>
            <a:prstGeom prst="rect">
              <a:avLst/>
            </a:prstGeom>
            <a:noFill/>
            <a:ln w="76200" cap="flat" cmpd="sng">
              <a:solidFill>
                <a:srgbClr val="FF5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altLang="zh-TW" sz="6600" dirty="0">
                  <a:solidFill>
                    <a:srgbClr val="FF5050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Ui</a:t>
              </a:r>
              <a:endParaRPr sz="6600" dirty="0">
                <a:solidFill>
                  <a:srgbClr val="FF5050"/>
                </a:solidFill>
                <a:latin typeface="Bauhaus 93" panose="04030905020B02020C02" pitchFamily="82" charset="0"/>
                <a:ea typeface="華康中特圓體" panose="020F0809000000000000" pitchFamily="49" charset="-120"/>
              </a:endParaRPr>
            </a:p>
          </p:txBody>
        </p:sp>
      </p:grpSp>
      <p:grpSp>
        <p:nvGrpSpPr>
          <p:cNvPr id="288" name="Google Shape;288;p9"/>
          <p:cNvGrpSpPr/>
          <p:nvPr/>
        </p:nvGrpSpPr>
        <p:grpSpPr>
          <a:xfrm>
            <a:off x="442077" y="184174"/>
            <a:ext cx="9045872" cy="1036320"/>
            <a:chOff x="442077" y="184174"/>
            <a:chExt cx="9045872" cy="1036320"/>
          </a:xfrm>
        </p:grpSpPr>
        <p:grpSp>
          <p:nvGrpSpPr>
            <p:cNvPr id="289" name="Google Shape;289;p9"/>
            <p:cNvGrpSpPr/>
            <p:nvPr/>
          </p:nvGrpSpPr>
          <p:grpSpPr>
            <a:xfrm>
              <a:off x="442077" y="184174"/>
              <a:ext cx="1057243" cy="1036320"/>
              <a:chOff x="2597768" y="0"/>
              <a:chExt cx="6996463" cy="6858000"/>
            </a:xfrm>
          </p:grpSpPr>
          <p:pic>
            <p:nvPicPr>
              <p:cNvPr id="290" name="Google Shape;290;p9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</p:pic>
          <p:sp>
            <p:nvSpPr>
              <p:cNvPr id="291" name="Google Shape;291;p9"/>
              <p:cNvSpPr/>
              <p:nvPr/>
            </p:nvSpPr>
            <p:spPr>
              <a:xfrm>
                <a:off x="3736109" y="1069107"/>
                <a:ext cx="4719780" cy="4719785"/>
              </a:xfrm>
              <a:prstGeom prst="ellipse">
                <a:avLst/>
              </a:prstGeom>
              <a:solidFill>
                <a:srgbClr val="FF5050"/>
              </a:solidFill>
              <a:ln>
                <a:noFill/>
              </a:ln>
              <a:effectLst>
                <a:outerShdw blurRad="152400" sx="102000" sy="102000" algn="ctr" rotWithShape="0">
                  <a:srgbClr val="000000">
                    <a:alpha val="25882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lt1"/>
                    </a:solidFill>
                    <a:latin typeface="Bauhaus 93" panose="04030905020B02020C02" pitchFamily="82" charset="0"/>
                    <a:ea typeface="華康中特圓體" panose="020F0809000000000000" pitchFamily="49" charset="-120"/>
                  </a:rPr>
                  <a:t>3</a:t>
                </a:r>
                <a:endParaRPr sz="2400" dirty="0">
                  <a:solidFill>
                    <a:schemeClr val="lt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endParaRPr>
              </a:p>
            </p:txBody>
          </p:sp>
        </p:grpSp>
        <p:sp>
          <p:nvSpPr>
            <p:cNvPr id="292" name="Google Shape;292;p9"/>
            <p:cNvSpPr txBox="1"/>
            <p:nvPr/>
          </p:nvSpPr>
          <p:spPr>
            <a:xfrm>
              <a:off x="1629603" y="440724"/>
              <a:ext cx="78583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altLang="zh-TW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Ui Path - </a:t>
              </a:r>
              <a:r>
                <a:rPr lang="zh-TW" altLang="en-US" sz="2800" dirty="0">
                  <a:solidFill>
                    <a:schemeClr val="tx1"/>
                  </a:solidFill>
                  <a:latin typeface="Bauhaus 93" panose="04030905020B02020C02" pitchFamily="82" charset="0"/>
                  <a:ea typeface="華康中特圓體" panose="020F0809000000000000" pitchFamily="49" charset="-120"/>
                </a:rPr>
                <a:t>困難處</a:t>
              </a:r>
              <a:endParaRPr sz="2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</a:endParaRPr>
            </a:p>
          </p:txBody>
        </p:sp>
      </p:grpSp>
      <p:sp>
        <p:nvSpPr>
          <p:cNvPr id="293" name="Google Shape;293;p9"/>
          <p:cNvSpPr/>
          <p:nvPr/>
        </p:nvSpPr>
        <p:spPr>
          <a:xfrm>
            <a:off x="655951" y="1580494"/>
            <a:ext cx="3600000" cy="720000"/>
          </a:xfrm>
          <a:prstGeom prst="roundRect">
            <a:avLst>
              <a:gd name="adj" fmla="val 14047"/>
            </a:avLst>
          </a:prstGeom>
          <a:noFill/>
          <a:ln w="38100" cap="flat" cmpd="sng">
            <a:solidFill>
              <a:srgbClr val="FF5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需要許多不同腳本</a:t>
            </a:r>
            <a:endParaRPr sz="1800" dirty="0">
              <a:solidFill>
                <a:schemeClr val="tx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655951" y="3111774"/>
            <a:ext cx="3600000" cy="720000"/>
          </a:xfrm>
          <a:prstGeom prst="roundRect">
            <a:avLst>
              <a:gd name="adj" fmla="val 14047"/>
            </a:avLst>
          </a:prstGeom>
          <a:solidFill>
            <a:srgbClr val="FF5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zh-TW" sz="1800" dirty="0">
                <a:solidFill>
                  <a:schemeClr val="bg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Ui Path </a:t>
            </a:r>
            <a:r>
              <a:rPr lang="zh-TW" altLang="en-US" sz="1800" dirty="0">
                <a:solidFill>
                  <a:schemeClr val="bg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安裝版本差異</a:t>
            </a:r>
            <a:endParaRPr sz="1800" dirty="0">
              <a:solidFill>
                <a:schemeClr val="bg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7936049" y="4646854"/>
            <a:ext cx="3600000" cy="720000"/>
          </a:xfrm>
          <a:prstGeom prst="roundRect">
            <a:avLst>
              <a:gd name="adj" fmla="val 14047"/>
            </a:avLst>
          </a:prstGeom>
          <a:solidFill>
            <a:srgbClr val="FF5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800" dirty="0">
                <a:solidFill>
                  <a:schemeClr val="bg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需要思考操作流程</a:t>
            </a:r>
            <a:endParaRPr sz="1800" dirty="0">
              <a:solidFill>
                <a:schemeClr val="bg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7936049" y="1576694"/>
            <a:ext cx="3600000" cy="720000"/>
          </a:xfrm>
          <a:prstGeom prst="roundRect">
            <a:avLst>
              <a:gd name="adj" fmla="val 14047"/>
            </a:avLst>
          </a:prstGeom>
          <a:solidFill>
            <a:srgbClr val="FF5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1800" dirty="0">
                <a:solidFill>
                  <a:schemeClr val="bg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響應時間如何縮短</a:t>
            </a:r>
            <a:endParaRPr sz="1800" dirty="0">
              <a:solidFill>
                <a:schemeClr val="bg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7936049" y="3111774"/>
            <a:ext cx="3600000" cy="720000"/>
          </a:xfrm>
          <a:prstGeom prst="roundRect">
            <a:avLst>
              <a:gd name="adj" fmla="val 14047"/>
            </a:avLst>
          </a:prstGeom>
          <a:noFill/>
          <a:ln w="38100" cap="flat" cmpd="sng">
            <a:solidFill>
              <a:srgbClr val="FF5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>
                <a:solidFill>
                  <a:schemeClr val="tx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Activities</a:t>
            </a:r>
            <a:r>
              <a:rPr lang="zh-TW" altLang="en-US" sz="1800" dirty="0">
                <a:solidFill>
                  <a:schemeClr val="tx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、</a:t>
            </a:r>
            <a:r>
              <a:rPr lang="en-US" altLang="zh-TW" sz="1800" dirty="0">
                <a:solidFill>
                  <a:schemeClr val="tx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Variables</a:t>
            </a:r>
            <a:r>
              <a:rPr lang="zh-TW" altLang="en-US" sz="1800" dirty="0">
                <a:solidFill>
                  <a:schemeClr val="tx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、</a:t>
            </a:r>
            <a:r>
              <a:rPr lang="en-US" altLang="zh-TW" sz="1800" dirty="0">
                <a:solidFill>
                  <a:schemeClr val="tx1"/>
                </a:solidFill>
                <a:latin typeface="Franklin Gothic Demi" panose="020B0703020102020204" pitchFamily="34" charset="0"/>
                <a:ea typeface="華康中特圓體" panose="020F0809000000000000" pitchFamily="49" charset="-120"/>
                <a:sym typeface="Twentieth Century"/>
              </a:rPr>
              <a:t>Recording</a:t>
            </a:r>
            <a:endParaRPr sz="1800" dirty="0">
              <a:solidFill>
                <a:schemeClr val="tx1"/>
              </a:solidFill>
              <a:latin typeface="Franklin Gothic Demi" panose="020B0703020102020204" pitchFamily="34" charset="0"/>
              <a:ea typeface="華康中特圓體" panose="020F0809000000000000" pitchFamily="49" charset="-120"/>
              <a:sym typeface="Twentieth Century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655951" y="4646854"/>
            <a:ext cx="3600000" cy="720000"/>
          </a:xfrm>
          <a:prstGeom prst="roundRect">
            <a:avLst>
              <a:gd name="adj" fmla="val 14047"/>
            </a:avLst>
          </a:prstGeom>
          <a:noFill/>
          <a:ln w="38100" cap="flat" cmpd="sng">
            <a:solidFill>
              <a:srgbClr val="FF5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tx1"/>
                </a:solidFill>
                <a:latin typeface="Bauhaus 93" panose="04030905020B02020C02" pitchFamily="82" charset="0"/>
                <a:ea typeface="華康中特圓體" panose="020F0809000000000000" pitchFamily="49" charset="-120"/>
                <a:sym typeface="Twentieth Century"/>
              </a:rPr>
              <a:t>一次只能處理一個請求</a:t>
            </a:r>
            <a:endParaRPr sz="1800" dirty="0">
              <a:solidFill>
                <a:schemeClr val="tx1"/>
              </a:solidFill>
              <a:latin typeface="Bauhaus 93" panose="04030905020B02020C02" pitchFamily="82" charset="0"/>
              <a:ea typeface="華康中特圓體" panose="020F0809000000000000" pitchFamily="49" charset="-120"/>
              <a:sym typeface="Twentieth Centur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796</Words>
  <Application>Microsoft Office PowerPoint</Application>
  <PresentationFormat>寬螢幕</PresentationFormat>
  <Paragraphs>151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Microsoft JhengHei</vt:lpstr>
      <vt:lpstr>Arial Black</vt:lpstr>
      <vt:lpstr>Bauhaus 93</vt:lpstr>
      <vt:lpstr>華康中特圓體</vt:lpstr>
      <vt:lpstr>Franklin Gothic Demi</vt:lpstr>
      <vt:lpstr>Arial</vt:lpstr>
      <vt:lpstr>Calibri</vt:lpstr>
      <vt:lpstr>Twentieth Century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信瑜 蘇</dc:creator>
  <cp:lastModifiedBy>曾浙豪</cp:lastModifiedBy>
  <cp:revision>13</cp:revision>
  <dcterms:created xsi:type="dcterms:W3CDTF">2021-03-30T10:08:18Z</dcterms:created>
  <dcterms:modified xsi:type="dcterms:W3CDTF">2021-04-08T07:44:52Z</dcterms:modified>
</cp:coreProperties>
</file>