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2" r:id="rId16"/>
    <p:sldId id="271" r:id="rId17"/>
    <p:sldId id="270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2"/>
    <p:restoredTop sz="83757"/>
  </p:normalViewPr>
  <p:slideViewPr>
    <p:cSldViewPr snapToGrid="0" snapToObjects="1">
      <p:cViewPr varScale="1">
        <p:scale>
          <a:sx n="77" d="100"/>
          <a:sy n="77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2BE3AA2-6B43-6E48-BC39-098AD115D7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4E7AC9-3C3A-2644-883E-B71CDC7FC61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5C82F-DC33-294F-82EF-16B66B1B451B}" type="datetimeFigureOut">
              <a:rPr kumimoji="1" lang="zh-TW" altLang="en-US" smtClean="0"/>
              <a:t>2021/3/3</a:t>
            </a:fld>
            <a:endParaRPr kumimoji="1" lang="zh-TW" altLang="en-US"/>
          </a:p>
        </p:txBody>
      </p:sp>
      <p:sp>
        <p:nvSpPr>
          <p:cNvPr id="4" name="投影片影像版面配置區 3">
            <a:extLst>
              <a:ext uri="{FF2B5EF4-FFF2-40B4-BE49-F238E27FC236}">
                <a16:creationId xmlns:a16="http://schemas.microsoft.com/office/drawing/2014/main" id="{74CF596B-0A33-3244-8EF6-D1D36EF102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78B50C46-9961-FE4A-B791-AA9D00BE7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560282-D934-1948-8170-6324CD30F0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86B415-CE79-8D47-B563-BD5DE295C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A2600-F19C-3E4A-9EB8-5F96F2C640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跟各位說明下方樹狀圖的部分，從上圖可以看到三者的關聯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6F9DF-7EF4-FC46-A0D8-FF90AF5666B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9066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在深度學習中輸入層，輸出層的資料都稱為（張量）就是我們所說的</a:t>
            </a:r>
            <a:r>
              <a:rPr kumimoji="1" lang="en-US" altLang="zh-TW" dirty="0"/>
              <a:t>Tensor</a:t>
            </a:r>
            <a:r>
              <a:rPr kumimoji="1" lang="zh-TW" altLang="en-US" dirty="0"/>
              <a:t>，</a:t>
            </a:r>
            <a:br>
              <a:rPr kumimoji="1" lang="en-US" altLang="zh-TW" dirty="0"/>
            </a:br>
            <a:r>
              <a:rPr kumimoji="1" lang="zh-TW" altLang="en-US" dirty="0"/>
              <a:t>在數學的角度來說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向量與矩陣就是張量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2600-F19C-3E4A-9EB8-5F96F2C6405F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4629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深度學習的神經網路基本就是模仿人類大腦的運作方式，</a:t>
            </a:r>
            <a:br>
              <a:rPr kumimoji="1" lang="en-US" altLang="zh-TW" dirty="0"/>
            </a:br>
            <a:r>
              <a:rPr kumimoji="1" lang="zh-TW" altLang="en-US" dirty="0"/>
              <a:t>把腦神經細胞的神經元模擬成人工神經元和感知器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2600-F19C-3E4A-9EB8-5F96F2C6405F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5036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以</a:t>
            </a:r>
            <a:r>
              <a:rPr kumimoji="1" lang="en-US" altLang="zh-TW" dirty="0"/>
              <a:t>1</a:t>
            </a:r>
            <a:r>
              <a:rPr kumimoji="1" lang="zh-TW" altLang="en-US" dirty="0"/>
              <a:t>或</a:t>
            </a:r>
            <a:r>
              <a:rPr kumimoji="1" lang="en-US" altLang="zh-TW" dirty="0"/>
              <a:t>0</a:t>
            </a:r>
            <a:r>
              <a:rPr kumimoji="1" lang="zh-TW" altLang="en-US" dirty="0"/>
              <a:t>的數值代表訊號，用加權圖形中的權重來加強訊號強度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2600-F19C-3E4A-9EB8-5F96F2C6405F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7394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我們需要計算每一個輸入值乘以對應加權值的總和，然後傳送至</a:t>
            </a:r>
            <a:r>
              <a:rPr kumimoji="1" lang="zh-TW" altLang="en-US" sz="1400" dirty="0"/>
              <a:t>啟動函數來傳回輸出結果。</a:t>
            </a:r>
            <a:endParaRPr kumimoji="1" lang="en-US" altLang="zh-TW" sz="1400" dirty="0"/>
          </a:p>
          <a:p>
            <a:endParaRPr kumimoji="1"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2600-F19C-3E4A-9EB8-5F96F2C6405F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635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這三種神經網路的種類有不同領域的用途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2600-F19C-3E4A-9EB8-5F96F2C6405F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2580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多層感知器主要是傳統機器學習的分類與迴歸問題，多層感知器也是一種前饋神經網路，只層輸入層到輸出層單向傳播。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2600-F19C-3E4A-9EB8-5F96F2C6405F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469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卷積神經網路主要是模仿人類視覺化記憶的神經迴路，在辨識影像有卓越的效能，卷積神經網路也是前饋神經網路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2600-F19C-3E4A-9EB8-5F96F2C6405F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4853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循環神經網路用來處理聲音，語言，影片，等序列資料的神經網路，循環神經網路擁有短期的記憶</a:t>
            </a:r>
            <a:br>
              <a:rPr kumimoji="1" lang="en-US" altLang="zh-TW" dirty="0">
                <a:latin typeface="Heiti SC Medium" pitchFamily="2" charset="-128"/>
                <a:ea typeface="Heiti SC Medium" pitchFamily="2" charset="-128"/>
              </a:rPr>
            </a:b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2600-F19C-3E4A-9EB8-5F96F2C6405F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6957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張量就是純量值，</a:t>
            </a: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中，一個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float32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float64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數字就是一個標量張量（或標量陣列）。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2600-F19C-3E4A-9EB8-5F96F2C6405F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908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早期人工智慧的概念出現時，期待著機器能夠像人類一樣有情感、有思緒跟理智甚至跟如同人們一般會思考，但這些技術在目前仍未被實現。所以就出現了現在的人工智慧，在處理事情上可以表現得和人一樣，例如大家都不陌生的人臉辨識技術就是人工智慧的一種。直到 </a:t>
            </a:r>
            <a:r>
              <a:rPr lang="en-US" altLang="zh-TW" dirty="0"/>
              <a:t>1980 </a:t>
            </a:r>
            <a:r>
              <a:rPr lang="zh-TW" altLang="en-US" dirty="0"/>
              <a:t>年代，人工智慧才有了更進一步的突破，於是我們進入了機器學習的階段。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6F9DF-7EF4-FC46-A0D8-FF90AF5666B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684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從零售業的預測行為到醫療產業的診斷應用，都離不開機器學習。雖然這樣的技術已經是一大突破，但要達到像人類一樣的水準，還有一段路要走，所以就衍伸出了深度學習。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6F9DF-7EF4-FC46-A0D8-FF90AF5666BA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253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dirty="0">
                <a:latin typeface="Heiti SC Medium" pitchFamily="2" charset="-128"/>
                <a:ea typeface="Heiti SC Medium" pitchFamily="2" charset="-128"/>
              </a:rPr>
              <a:t>有了機器學習的基礎</a:t>
            </a:r>
            <a:br>
              <a:rPr kumimoji="1" lang="en-US" altLang="zh-TW" sz="1200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sz="1200" dirty="0">
                <a:latin typeface="Heiti SC Medium" pitchFamily="2" charset="-128"/>
                <a:ea typeface="Heiti SC Medium" pitchFamily="2" charset="-128"/>
              </a:rPr>
              <a:t>可以直接應用原始數據</a:t>
            </a:r>
            <a:br>
              <a:rPr kumimoji="1" lang="en-US" altLang="zh-TW" sz="1200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sz="1200" dirty="0">
                <a:latin typeface="Heiti SC Medium" pitchFamily="2" charset="-128"/>
                <a:ea typeface="Heiti SC Medium" pitchFamily="2" charset="-128"/>
              </a:rPr>
              <a:t>深度學習</a:t>
            </a:r>
            <a:br>
              <a:rPr kumimoji="1" lang="en-US" altLang="zh-TW" sz="1200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sz="1200" dirty="0">
                <a:latin typeface="Heiti SC Medium" pitchFamily="2" charset="-128"/>
                <a:ea typeface="Heiti SC Medium" pitchFamily="2" charset="-128"/>
              </a:rPr>
              <a:t>不需要特徵提取的步驟</a:t>
            </a:r>
            <a:br>
              <a:rPr kumimoji="1" lang="en-US" altLang="zh-TW" sz="1200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sz="1200" dirty="0">
                <a:latin typeface="Heiti SC Medium" pitchFamily="2" charset="-128"/>
                <a:ea typeface="Heiti SC Medium" pitchFamily="2" charset="-128"/>
              </a:rPr>
              <a:t>會自己辨別各項特徵並做出正確的預測</a:t>
            </a:r>
            <a:endParaRPr kumimoji="1" lang="zh-TW" altLang="en-US" sz="1200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6F9DF-7EF4-FC46-A0D8-FF90AF5666BA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9937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中間的隱藏層可以有很多，可能高達</a:t>
            </a:r>
            <a:r>
              <a:rPr kumimoji="1" lang="en-US" altLang="zh-TW" dirty="0"/>
              <a:t>150</a:t>
            </a:r>
            <a:r>
              <a:rPr kumimoji="1" lang="zh-TW" altLang="en-US" dirty="0"/>
              <a:t>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2600-F19C-3E4A-9EB8-5F96F2C6405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94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經過大量資料的重複訓練後，誤差可以逐漸縮小，最終神經網路可以得到最佳參數的函數集，</a:t>
            </a:r>
            <a:br>
              <a:rPr kumimoji="1" lang="en-US" altLang="zh-TW" dirty="0"/>
            </a:br>
            <a:br>
              <a:rPr kumimoji="1" lang="en-US" altLang="zh-TW" dirty="0"/>
            </a:br>
            <a:br>
              <a:rPr kumimoji="1" lang="en-US" altLang="zh-TW" dirty="0"/>
            </a:br>
            <a:r>
              <a:rPr kumimoji="1" lang="zh-TW" altLang="en-US" dirty="0"/>
              <a:t>例如：</a:t>
            </a:r>
            <a:r>
              <a:rPr kumimoji="1" lang="en-US" altLang="zh-TW" dirty="0"/>
              <a:t>google</a:t>
            </a:r>
            <a:r>
              <a:rPr kumimoji="1" lang="zh-TW" altLang="en-US" dirty="0"/>
              <a:t> </a:t>
            </a:r>
            <a:r>
              <a:rPr kumimoji="1" lang="en-US" altLang="zh-TW" dirty="0"/>
              <a:t>DeepMind</a:t>
            </a:r>
            <a:r>
              <a:rPr kumimoji="1" lang="zh-TW" altLang="en-US" dirty="0"/>
              <a:t>開發的</a:t>
            </a:r>
            <a:r>
              <a:rPr kumimoji="1" lang="en-US" altLang="zh-TW" dirty="0"/>
              <a:t>Alpha GO</a:t>
            </a:r>
            <a:r>
              <a:rPr kumimoji="1" lang="zh-TW" altLang="en-US" dirty="0"/>
              <a:t> ，需要大量現成的棋譜輸入網路，讓</a:t>
            </a:r>
            <a:r>
              <a:rPr kumimoji="1" lang="en-US" altLang="zh-TW" dirty="0"/>
              <a:t>Alpha GO</a:t>
            </a:r>
            <a:r>
              <a:rPr kumimoji="1" lang="zh-TW" altLang="en-US" dirty="0"/>
              <a:t>自行學習，可以判斷對弈的各種狀況，給出最佳解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2600-F19C-3E4A-9EB8-5F96F2C6405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008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圓圈代表頂點。</a:t>
            </a:r>
            <a:r>
              <a:rPr kumimoji="1" lang="en-US" altLang="zh-TW" dirty="0"/>
              <a:t>G1</a:t>
            </a:r>
            <a:r>
              <a:rPr kumimoji="1" lang="zh-TW" altLang="en-US" dirty="0"/>
              <a:t>邊線有</a:t>
            </a:r>
            <a:r>
              <a:rPr kumimoji="1" lang="en-US" altLang="zh-TW" dirty="0"/>
              <a:t>6</a:t>
            </a:r>
            <a:r>
              <a:rPr kumimoji="1" lang="zh-TW" altLang="en-US" dirty="0"/>
              <a:t>條。</a:t>
            </a:r>
            <a:r>
              <a:rPr kumimoji="1" lang="en-US" altLang="zh-TW" dirty="0"/>
              <a:t>G2</a:t>
            </a:r>
            <a:r>
              <a:rPr kumimoji="1" lang="zh-TW" altLang="en-US" dirty="0"/>
              <a:t>有</a:t>
            </a:r>
            <a:r>
              <a:rPr kumimoji="1" lang="en-US" altLang="zh-TW" dirty="0"/>
              <a:t>4</a:t>
            </a:r>
            <a:r>
              <a:rPr kumimoji="1" lang="zh-TW" altLang="en-US" dirty="0"/>
              <a:t>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2600-F19C-3E4A-9EB8-5F96F2C6405F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710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邊線上的就是權重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2600-F19C-3E4A-9EB8-5F96F2C6405F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4576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圖中</a:t>
            </a:r>
            <a:r>
              <a:rPr kumimoji="1" lang="en-US" altLang="zh-TW" dirty="0"/>
              <a:t>5,6,7,5 </a:t>
            </a:r>
            <a:r>
              <a:rPr kumimoji="1" lang="zh-TW" altLang="en-US" dirty="0"/>
              <a:t>為迴圈稱為方向性循環圖</a:t>
            </a:r>
            <a:br>
              <a:rPr kumimoji="1" lang="en-US" altLang="zh-TW" dirty="0"/>
            </a:br>
            <a:br>
              <a:rPr kumimoji="1" lang="en-US" altLang="zh-TW" dirty="0"/>
            </a:br>
            <a:r>
              <a:rPr kumimoji="1" lang="zh-TW" altLang="en-US" dirty="0"/>
              <a:t>如果沒有迴圈稱為方向性非循環圖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2600-F19C-3E4A-9EB8-5F96F2C6405F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675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258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82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24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74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51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9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199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995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9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7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6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26B2D-6AAE-2F48-908D-430E40955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ch3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6C78D2-E244-B74C-A688-0FB500E54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4400" dirty="0">
                <a:latin typeface="Heiti SC Medium" pitchFamily="2" charset="-128"/>
                <a:ea typeface="Heiti SC Medium" pitchFamily="2" charset="-128"/>
              </a:rPr>
              <a:t>深度學習的基礎</a:t>
            </a:r>
          </a:p>
        </p:txBody>
      </p:sp>
    </p:spTree>
    <p:extLst>
      <p:ext uri="{BB962C8B-B14F-4D97-AF65-F5344CB8AC3E}">
        <p14:creationId xmlns:p14="http://schemas.microsoft.com/office/powerpoint/2010/main" val="95830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FE9F0-6318-C14D-AA99-75C39439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加權圖形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Weighted Graph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BBBA3E-47E2-744C-B40B-071B280A9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8082" y="1567191"/>
            <a:ext cx="4315836" cy="2997108"/>
          </a:xfr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457B1358-54AC-884A-8DA3-1768E1F033C4}"/>
              </a:ext>
            </a:extLst>
          </p:cNvPr>
          <p:cNvSpPr/>
          <p:nvPr/>
        </p:nvSpPr>
        <p:spPr>
          <a:xfrm>
            <a:off x="7077205" y="3065745"/>
            <a:ext cx="338203" cy="363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CF5F44B3-4464-1646-BEA5-1DE4C98D1531}"/>
              </a:ext>
            </a:extLst>
          </p:cNvPr>
          <p:cNvCxnSpPr/>
          <p:nvPr/>
        </p:nvCxnSpPr>
        <p:spPr>
          <a:xfrm flipH="1">
            <a:off x="7077205" y="3429000"/>
            <a:ext cx="169101" cy="1681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9ED6799-48FC-4946-B693-25647366A897}"/>
              </a:ext>
            </a:extLst>
          </p:cNvPr>
          <p:cNvSpPr txBox="1"/>
          <p:nvPr/>
        </p:nvSpPr>
        <p:spPr>
          <a:xfrm>
            <a:off x="6838589" y="51061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</p:spTree>
    <p:extLst>
      <p:ext uri="{BB962C8B-B14F-4D97-AF65-F5344CB8AC3E}">
        <p14:creationId xmlns:p14="http://schemas.microsoft.com/office/powerpoint/2010/main" val="283255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B9109-6F6E-5742-9893-81E44B1F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方向性循環圖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96E30A-EA4A-8847-BD25-4138E4A16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2183" y="2011895"/>
            <a:ext cx="5339448" cy="2834209"/>
          </a:xfr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1CA5AB7-A9E5-124F-A566-2ACE67552913}"/>
              </a:ext>
            </a:extLst>
          </p:cNvPr>
          <p:cNvSpPr txBox="1"/>
          <p:nvPr/>
        </p:nvSpPr>
        <p:spPr>
          <a:xfrm>
            <a:off x="5423770" y="5135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5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57C227-2A02-E54D-81A4-6563F4B24F82}"/>
              </a:ext>
            </a:extLst>
          </p:cNvPr>
          <p:cNvSpPr txBox="1"/>
          <p:nvPr/>
        </p:nvSpPr>
        <p:spPr>
          <a:xfrm>
            <a:off x="6286297" y="5135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6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5A6757-E0D7-EC46-BC5B-15D705193170}"/>
              </a:ext>
            </a:extLst>
          </p:cNvPr>
          <p:cNvSpPr txBox="1"/>
          <p:nvPr/>
        </p:nvSpPr>
        <p:spPr>
          <a:xfrm>
            <a:off x="7020649" y="5135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7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CD464D9-C3F5-194B-94EB-CF27DACC72DF}"/>
              </a:ext>
            </a:extLst>
          </p:cNvPr>
          <p:cNvSpPr txBox="1"/>
          <p:nvPr/>
        </p:nvSpPr>
        <p:spPr>
          <a:xfrm>
            <a:off x="7755001" y="513567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5</a:t>
            </a:r>
            <a:endParaRPr kumimoji="1" lang="zh-TW" altLang="en-US" dirty="0"/>
          </a:p>
        </p:txBody>
      </p:sp>
      <p:sp>
        <p:nvSpPr>
          <p:cNvPr id="15" name="向右箭號 14">
            <a:extLst>
              <a:ext uri="{FF2B5EF4-FFF2-40B4-BE49-F238E27FC236}">
                <a16:creationId xmlns:a16="http://schemas.microsoft.com/office/drawing/2014/main" id="{B1BF37F2-40AB-5B4E-B79B-A09B8063B92C}"/>
              </a:ext>
            </a:extLst>
          </p:cNvPr>
          <p:cNvSpPr/>
          <p:nvPr/>
        </p:nvSpPr>
        <p:spPr>
          <a:xfrm>
            <a:off x="5924811" y="5260932"/>
            <a:ext cx="171189" cy="15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659B9FA6-6803-D644-8A10-5EEEABCE3DCD}"/>
              </a:ext>
            </a:extLst>
          </p:cNvPr>
          <p:cNvSpPr/>
          <p:nvPr/>
        </p:nvSpPr>
        <p:spPr>
          <a:xfrm>
            <a:off x="6767156" y="5260932"/>
            <a:ext cx="171189" cy="15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24C089E5-7E3D-7147-B286-CA34791FC58A}"/>
              </a:ext>
            </a:extLst>
          </p:cNvPr>
          <p:cNvSpPr/>
          <p:nvPr/>
        </p:nvSpPr>
        <p:spPr>
          <a:xfrm>
            <a:off x="7402371" y="5267009"/>
            <a:ext cx="171189" cy="15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517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164FC-3F87-074B-84B0-D8E908F7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向量與矩陣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1EB31E-E3A8-F34D-BBCB-7E9F123C1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270" y="2002559"/>
            <a:ext cx="4082686" cy="265374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8E1857-5F2F-004A-B94E-E5FEE9672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02559"/>
            <a:ext cx="4772461" cy="265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0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8DA82-CB3D-1646-BB09-98F50D04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神經元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81A8AE1-4E5A-164F-AC5B-2F0161BA8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7952" y="1859506"/>
            <a:ext cx="4180766" cy="246558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22B411-34C1-6841-A44F-8DB5A0854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661" y="1859506"/>
            <a:ext cx="5564069" cy="24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8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28B6C-FF3F-1B4E-A69A-4B3B183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人工神經元 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Artificial Neuron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6E395DC-FBF4-BA47-B329-2BFB6CACA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8225" y="2002559"/>
            <a:ext cx="6475550" cy="2757331"/>
          </a:xfrm>
        </p:spPr>
      </p:pic>
    </p:spTree>
    <p:extLst>
      <p:ext uri="{BB962C8B-B14F-4D97-AF65-F5344CB8AC3E}">
        <p14:creationId xmlns:p14="http://schemas.microsoft.com/office/powerpoint/2010/main" val="1923126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26CBF-B1E4-FA46-A992-759F34F5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感知器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Perceptron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500C5D-FBFF-6E40-B864-B2073F212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2780" y="1917331"/>
            <a:ext cx="5406439" cy="3023337"/>
          </a:xfrm>
        </p:spPr>
      </p:pic>
    </p:spTree>
    <p:extLst>
      <p:ext uri="{BB962C8B-B14F-4D97-AF65-F5344CB8AC3E}">
        <p14:creationId xmlns:p14="http://schemas.microsoft.com/office/powerpoint/2010/main" val="3542806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C72D9-7914-2746-A0C6-D4FDDCC9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深度學習的神經網路種類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55549-39ED-BB46-A002-1DBD5232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多層感知器（</a:t>
            </a:r>
            <a:r>
              <a:rPr kumimoji="1" lang="en" altLang="zh-TW" dirty="0"/>
              <a:t>Multilayer </a:t>
            </a:r>
            <a:r>
              <a:rPr kumimoji="1" lang="en" altLang="zh-TW" dirty="0" err="1"/>
              <a:t>Perceptron,MLP</a:t>
            </a:r>
            <a:r>
              <a:rPr kumimoji="1" lang="zh-TW" altLang="en" dirty="0"/>
              <a:t>）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zh-TW" altLang="en-US" dirty="0"/>
              <a:t>卷積神經網路（</a:t>
            </a:r>
            <a:r>
              <a:rPr kumimoji="1" lang="en" altLang="zh-TW" dirty="0"/>
              <a:t>Convolutional Neural Network, CNN</a:t>
            </a:r>
            <a:r>
              <a:rPr kumimoji="1" lang="zh-TW" altLang="en" dirty="0"/>
              <a:t>）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zh-TW" altLang="en-US" dirty="0"/>
              <a:t>循環神經網路（</a:t>
            </a:r>
            <a:r>
              <a:rPr kumimoji="1" lang="en" altLang="zh-TW" dirty="0"/>
              <a:t>Recurrent neural </a:t>
            </a:r>
            <a:r>
              <a:rPr kumimoji="1" lang="en" altLang="zh-TW" dirty="0" err="1"/>
              <a:t>network,RNN</a:t>
            </a:r>
            <a:r>
              <a:rPr kumimoji="1" lang="zh-TW" altLang="en" dirty="0"/>
              <a:t>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8418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A05BD-55B6-7244-AF33-7B0B2654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多層感知器（</a:t>
            </a:r>
            <a:r>
              <a:rPr kumimoji="1" lang="en" altLang="zh-TW" dirty="0">
                <a:latin typeface="Heiti SC Medium" pitchFamily="2" charset="-128"/>
                <a:ea typeface="Heiti SC Medium" pitchFamily="2" charset="-128"/>
              </a:rPr>
              <a:t>Multilayer </a:t>
            </a:r>
            <a:r>
              <a:rPr kumimoji="1" lang="en" altLang="zh-TW" dirty="0" err="1">
                <a:latin typeface="Heiti SC Medium" pitchFamily="2" charset="-128"/>
                <a:ea typeface="Heiti SC Medium" pitchFamily="2" charset="-128"/>
              </a:rPr>
              <a:t>Perceptron,MLP</a:t>
            </a:r>
            <a:r>
              <a:rPr kumimoji="1" lang="zh-TW" altLang="en" dirty="0">
                <a:latin typeface="Heiti SC Medium" pitchFamily="2" charset="-128"/>
                <a:ea typeface="Heiti SC Medium" pitchFamily="2" charset="-128"/>
              </a:rPr>
              <a:t>）</a:t>
            </a:r>
            <a:br>
              <a:rPr kumimoji="1" lang="en-US" altLang="zh-TW" dirty="0">
                <a:latin typeface="Heiti SC Medium" pitchFamily="2" charset="-128"/>
                <a:ea typeface="Heiti SC Medium" pitchFamily="2" charset="-128"/>
              </a:rPr>
            </a:b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AC2546-2963-E241-91AF-A6A2845EB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4450" y="1799517"/>
            <a:ext cx="5143099" cy="2509435"/>
          </a:xfrm>
        </p:spPr>
      </p:pic>
    </p:spTree>
    <p:extLst>
      <p:ext uri="{BB962C8B-B14F-4D97-AF65-F5344CB8AC3E}">
        <p14:creationId xmlns:p14="http://schemas.microsoft.com/office/powerpoint/2010/main" val="2647412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011AD-54B0-F048-8328-7F513170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卷積神經網路（</a:t>
            </a:r>
            <a:r>
              <a:rPr kumimoji="1" lang="en" altLang="zh-TW" dirty="0">
                <a:latin typeface="Heiti SC Medium" pitchFamily="2" charset="-128"/>
                <a:ea typeface="Heiti SC Medium" pitchFamily="2" charset="-128"/>
              </a:rPr>
              <a:t>Convolutional Neural Network, CNN</a:t>
            </a:r>
            <a:r>
              <a:rPr kumimoji="1" lang="zh-TW" altLang="en" dirty="0">
                <a:latin typeface="Heiti SC Medium" pitchFamily="2" charset="-128"/>
                <a:ea typeface="Heiti SC Medium" pitchFamily="2" charset="-128"/>
              </a:rPr>
              <a:t>）</a:t>
            </a:r>
            <a:br>
              <a:rPr kumimoji="1" lang="en-US" altLang="zh-TW" dirty="0">
                <a:latin typeface="Heiti SC Medium" pitchFamily="2" charset="-128"/>
                <a:ea typeface="Heiti SC Medium" pitchFamily="2" charset="-128"/>
              </a:rPr>
            </a:b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C1D05B-30DA-FC47-A26A-9DEFBD7C9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0281" y="1805345"/>
            <a:ext cx="5971437" cy="2415925"/>
          </a:xfrm>
        </p:spPr>
      </p:pic>
    </p:spTree>
    <p:extLst>
      <p:ext uri="{BB962C8B-B14F-4D97-AF65-F5344CB8AC3E}">
        <p14:creationId xmlns:p14="http://schemas.microsoft.com/office/powerpoint/2010/main" val="1476597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2861A-FC9D-144A-9921-905DA1BF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循環神經網路（</a:t>
            </a:r>
            <a:r>
              <a:rPr kumimoji="1" lang="en" altLang="zh-TW" dirty="0">
                <a:latin typeface="Heiti SC Medium" pitchFamily="2" charset="-128"/>
                <a:ea typeface="Heiti SC Medium" pitchFamily="2" charset="-128"/>
              </a:rPr>
              <a:t>Recurrent neural </a:t>
            </a:r>
            <a:r>
              <a:rPr kumimoji="1" lang="en" altLang="zh-TW" dirty="0" err="1">
                <a:latin typeface="Heiti SC Medium" pitchFamily="2" charset="-128"/>
                <a:ea typeface="Heiti SC Medium" pitchFamily="2" charset="-128"/>
              </a:rPr>
              <a:t>network,RNN</a:t>
            </a:r>
            <a:r>
              <a:rPr kumimoji="1" lang="zh-TW" altLang="en" dirty="0">
                <a:latin typeface="Heiti SC Medium" pitchFamily="2" charset="-128"/>
                <a:ea typeface="Heiti SC Medium" pitchFamily="2" charset="-128"/>
              </a:rPr>
              <a:t>）</a:t>
            </a:r>
            <a:br>
              <a:rPr kumimoji="1" lang="zh-TW" altLang="en-US" dirty="0">
                <a:latin typeface="Heiti SC Medium" pitchFamily="2" charset="-128"/>
                <a:ea typeface="Heiti SC Medium" pitchFamily="2" charset="-128"/>
              </a:rPr>
            </a:b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5A0D87-774E-B445-A723-69CF366A2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7221" y="1729840"/>
            <a:ext cx="4549372" cy="2795703"/>
          </a:xfrm>
        </p:spPr>
      </p:pic>
    </p:spTree>
    <p:extLst>
      <p:ext uri="{BB962C8B-B14F-4D97-AF65-F5344CB8AC3E}">
        <p14:creationId xmlns:p14="http://schemas.microsoft.com/office/powerpoint/2010/main" val="102228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C1777A-7B55-4448-A7DF-70DE15B4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78" y="139501"/>
            <a:ext cx="9603275" cy="1049235"/>
          </a:xfrm>
        </p:spPr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認識深度學習</a:t>
            </a: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44DB895E-27B3-344D-A6F5-E9A9174C8EE8}"/>
              </a:ext>
            </a:extLst>
          </p:cNvPr>
          <p:cNvSpPr/>
          <p:nvPr/>
        </p:nvSpPr>
        <p:spPr>
          <a:xfrm>
            <a:off x="1860550" y="1251204"/>
            <a:ext cx="2286000" cy="787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人工智慧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39E3B63B-179D-7A4E-BB72-8DD6F8BF6E27}"/>
              </a:ext>
            </a:extLst>
          </p:cNvPr>
          <p:cNvSpPr/>
          <p:nvPr/>
        </p:nvSpPr>
        <p:spPr>
          <a:xfrm>
            <a:off x="4502150" y="1251204"/>
            <a:ext cx="2286000" cy="787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機器學習</a:t>
            </a: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DC4A36C6-DA8E-C240-B70C-2951D1EFFC4F}"/>
              </a:ext>
            </a:extLst>
          </p:cNvPr>
          <p:cNvSpPr/>
          <p:nvPr/>
        </p:nvSpPr>
        <p:spPr>
          <a:xfrm>
            <a:off x="7143750" y="1251204"/>
            <a:ext cx="2286000" cy="787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深度學習</a:t>
            </a: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5AC291AC-AAD8-8C43-B917-53FD0E92CEDA}"/>
              </a:ext>
            </a:extLst>
          </p:cNvPr>
          <p:cNvCxnSpPr>
            <a:cxnSpLocks/>
          </p:cNvCxnSpPr>
          <p:nvPr/>
        </p:nvCxnSpPr>
        <p:spPr>
          <a:xfrm>
            <a:off x="1689099" y="2280612"/>
            <a:ext cx="8144933" cy="0"/>
          </a:xfrm>
          <a:prstGeom prst="straightConnector1">
            <a:avLst/>
          </a:prstGeom>
          <a:ln w="539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AD5311-2417-6542-8A4F-AE474CA3580E}"/>
              </a:ext>
            </a:extLst>
          </p:cNvPr>
          <p:cNvSpPr txBox="1"/>
          <p:nvPr/>
        </p:nvSpPr>
        <p:spPr>
          <a:xfrm>
            <a:off x="2517400" y="238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1950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86D6EE-27C0-494E-8395-A18D286155E0}"/>
              </a:ext>
            </a:extLst>
          </p:cNvPr>
          <p:cNvSpPr txBox="1"/>
          <p:nvPr/>
        </p:nvSpPr>
        <p:spPr>
          <a:xfrm>
            <a:off x="5158734" y="238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1980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D0E77A-7246-784C-9A2E-95B022F610D6}"/>
              </a:ext>
            </a:extLst>
          </p:cNvPr>
          <p:cNvSpPr txBox="1"/>
          <p:nvPr/>
        </p:nvSpPr>
        <p:spPr>
          <a:xfrm>
            <a:off x="7800600" y="238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2012</a:t>
            </a:r>
            <a:endParaRPr kumimoji="1"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B77695C-6BEC-C245-8D43-9CD1C2C43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50" y="2968721"/>
            <a:ext cx="84709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65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501EC-0A8D-EB48-9D67-33DA04E9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張量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5CB5A7DD-D3D3-EC43-BCE7-BBCF44602AB7}"/>
              </a:ext>
            </a:extLst>
          </p:cNvPr>
          <p:cNvSpPr/>
          <p:nvPr/>
        </p:nvSpPr>
        <p:spPr>
          <a:xfrm>
            <a:off x="1614808" y="1646503"/>
            <a:ext cx="1050222" cy="71211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1D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張量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2EED8421-E9DC-3946-975C-6E848D1253F1}"/>
              </a:ext>
            </a:extLst>
          </p:cNvPr>
          <p:cNvSpPr/>
          <p:nvPr/>
        </p:nvSpPr>
        <p:spPr>
          <a:xfrm>
            <a:off x="1614808" y="2490564"/>
            <a:ext cx="1050222" cy="71211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2D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張量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37692561-4844-6A40-A326-7638236DF574}"/>
              </a:ext>
            </a:extLst>
          </p:cNvPr>
          <p:cNvSpPr/>
          <p:nvPr/>
        </p:nvSpPr>
        <p:spPr>
          <a:xfrm>
            <a:off x="1614808" y="4178686"/>
            <a:ext cx="1050222" cy="71211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4D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張量</a:t>
            </a: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811B1778-8109-4D47-AC6B-4F0F79395E1D}"/>
              </a:ext>
            </a:extLst>
          </p:cNvPr>
          <p:cNvSpPr/>
          <p:nvPr/>
        </p:nvSpPr>
        <p:spPr>
          <a:xfrm>
            <a:off x="1614808" y="3334625"/>
            <a:ext cx="1050222" cy="71211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3D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張量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36FF3D9F-DD6D-FF4D-9F81-5630AAB78E4D}"/>
              </a:ext>
            </a:extLst>
          </p:cNvPr>
          <p:cNvSpPr/>
          <p:nvPr/>
        </p:nvSpPr>
        <p:spPr>
          <a:xfrm>
            <a:off x="1614808" y="5022747"/>
            <a:ext cx="1050222" cy="71211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5D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張量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B67D84E6-E206-C745-9D87-7BD7801F1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568" y="875845"/>
            <a:ext cx="6993238" cy="4851398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7F731285-2674-1740-9808-374E9F2E5E0F}"/>
              </a:ext>
            </a:extLst>
          </p:cNvPr>
          <p:cNvSpPr txBox="1"/>
          <p:nvPr/>
        </p:nvSpPr>
        <p:spPr>
          <a:xfrm>
            <a:off x="3390313" y="124542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list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C99CF45-97B3-3C47-8E1A-55CED5C43721}"/>
              </a:ext>
            </a:extLst>
          </p:cNvPr>
          <p:cNvSpPr txBox="1"/>
          <p:nvPr/>
        </p:nvSpPr>
        <p:spPr>
          <a:xfrm>
            <a:off x="5772834" y="124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表格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A885E45-D33D-8340-A73E-38B0C06904AB}"/>
              </a:ext>
            </a:extLst>
          </p:cNvPr>
          <p:cNvSpPr txBox="1"/>
          <p:nvPr/>
        </p:nvSpPr>
        <p:spPr>
          <a:xfrm>
            <a:off x="8018584" y="87584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高度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,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寬度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,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色彩度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29721EC-FA80-EF4C-A558-AEEA5730A86E}"/>
              </a:ext>
            </a:extLst>
          </p:cNvPr>
          <p:cNvSpPr/>
          <p:nvPr/>
        </p:nvSpPr>
        <p:spPr>
          <a:xfrm>
            <a:off x="2665030" y="354514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樣本數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,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高度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,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寬度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,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色彩度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939673A-029F-8740-BECE-B540675946E8}"/>
              </a:ext>
            </a:extLst>
          </p:cNvPr>
          <p:cNvSpPr txBox="1"/>
          <p:nvPr/>
        </p:nvSpPr>
        <p:spPr>
          <a:xfrm>
            <a:off x="4536822" y="5457069"/>
            <a:ext cx="421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樣本數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,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高度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,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寬度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,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色彩度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,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畫面數</a:t>
            </a:r>
          </a:p>
        </p:txBody>
      </p:sp>
    </p:spTree>
    <p:extLst>
      <p:ext uri="{BB962C8B-B14F-4D97-AF65-F5344CB8AC3E}">
        <p14:creationId xmlns:p14="http://schemas.microsoft.com/office/powerpoint/2010/main" val="31492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6A326-7B92-2A46-AF9B-EF0EC148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人工智慧 </a:t>
            </a:r>
            <a:r>
              <a:rPr lang="en" altLang="zh-TW" dirty="0"/>
              <a:t>Artificial intelligence</a:t>
            </a:r>
            <a:br>
              <a:rPr lang="en" altLang="zh-TW" dirty="0"/>
            </a:b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C36A7B9E-E784-0E4C-B98B-A56AB62203DC}"/>
              </a:ext>
            </a:extLst>
          </p:cNvPr>
          <p:cNvSpPr/>
          <p:nvPr/>
        </p:nvSpPr>
        <p:spPr>
          <a:xfrm>
            <a:off x="2019299" y="2277533"/>
            <a:ext cx="2286000" cy="23029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希望它有情感</a:t>
            </a:r>
            <a:br>
              <a:rPr kumimoji="1" lang="en-US" altLang="zh-TW" sz="2000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會思考</a:t>
            </a:r>
            <a:br>
              <a:rPr kumimoji="1" lang="en-US" altLang="zh-TW" sz="2000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但是未實現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5A226D3A-71EB-454E-B062-42D6697D4B78}"/>
              </a:ext>
            </a:extLst>
          </p:cNvPr>
          <p:cNvSpPr/>
          <p:nvPr/>
        </p:nvSpPr>
        <p:spPr>
          <a:xfrm>
            <a:off x="7514167" y="2277534"/>
            <a:ext cx="2286000" cy="23029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機器學習</a:t>
            </a:r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5122CC66-6F2A-D040-A1C0-20E90960E100}"/>
              </a:ext>
            </a:extLst>
          </p:cNvPr>
          <p:cNvSpPr/>
          <p:nvPr/>
        </p:nvSpPr>
        <p:spPr>
          <a:xfrm>
            <a:off x="5401733" y="3158065"/>
            <a:ext cx="1016000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F2655C-B1C6-0F44-BB65-189C254112CF}"/>
              </a:ext>
            </a:extLst>
          </p:cNvPr>
          <p:cNvSpPr txBox="1"/>
          <p:nvPr/>
        </p:nvSpPr>
        <p:spPr>
          <a:xfrm>
            <a:off x="9025467" y="6011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1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984D3-F4D8-E246-80C8-BF3BA98A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機器學習 </a:t>
            </a:r>
            <a:r>
              <a:rPr lang="en" altLang="zh-TW" dirty="0"/>
              <a:t>Machine Learning</a:t>
            </a:r>
            <a:br>
              <a:rPr lang="en" altLang="zh-TW" dirty="0"/>
            </a:b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A1F48B35-624E-D34E-9268-D779EF4C5ED5}"/>
              </a:ext>
            </a:extLst>
          </p:cNvPr>
          <p:cNvSpPr/>
          <p:nvPr/>
        </p:nvSpPr>
        <p:spPr>
          <a:xfrm>
            <a:off x="2019299" y="2277533"/>
            <a:ext cx="2286000" cy="23029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400">
              <a:defRPr/>
            </a:pPr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希望透過演算法</a:t>
            </a:r>
            <a:br>
              <a:rPr kumimoji="1" lang="en-US" altLang="zh-TW" sz="2000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從大量的資料中</a:t>
            </a:r>
            <a:br>
              <a:rPr kumimoji="1" lang="en-US" altLang="zh-TW" sz="2000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找出規律</a:t>
            </a:r>
            <a:endParaRPr kumimoji="1" lang="en-US" altLang="zh-TW" sz="20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0707F5F0-CFE6-EA4B-8521-F962D4BDB4C0}"/>
              </a:ext>
            </a:extLst>
          </p:cNvPr>
          <p:cNvSpPr/>
          <p:nvPr/>
        </p:nvSpPr>
        <p:spPr>
          <a:xfrm>
            <a:off x="7514167" y="2277534"/>
            <a:ext cx="2286000" cy="23029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深度學習</a:t>
            </a: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5B7B62E7-1C47-5540-BC58-BD14C66DDB95}"/>
              </a:ext>
            </a:extLst>
          </p:cNvPr>
          <p:cNvSpPr/>
          <p:nvPr/>
        </p:nvSpPr>
        <p:spPr>
          <a:xfrm>
            <a:off x="5401733" y="3158065"/>
            <a:ext cx="1016000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693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47EA2-902B-F744-A686-AD08145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深度學習 </a:t>
            </a:r>
            <a:r>
              <a:rPr lang="en" altLang="zh-TW" dirty="0"/>
              <a:t>Deep Learning</a:t>
            </a:r>
            <a:br>
              <a:rPr lang="en" altLang="zh-TW" dirty="0"/>
            </a:b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FCC7C277-9289-E24D-AA4B-012CCC799CFA}"/>
              </a:ext>
            </a:extLst>
          </p:cNvPr>
          <p:cNvSpPr/>
          <p:nvPr/>
        </p:nvSpPr>
        <p:spPr>
          <a:xfrm>
            <a:off x="3102427" y="2277533"/>
            <a:ext cx="5658960" cy="23029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原始數據</a:t>
            </a:r>
            <a:b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不需要很細節的特徵</a:t>
            </a:r>
            <a:b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就能做到預測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523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7136C95-B9F8-7346-A967-DADF55853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7693" y="1623582"/>
            <a:ext cx="5536614" cy="3610835"/>
          </a:xfr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404A8DB6-ED60-834E-90FF-4621AF36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深度神經網路</a:t>
            </a:r>
            <a:br>
              <a:rPr lang="en" altLang="zh-TW" dirty="0"/>
            </a:b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640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CC472-BB85-8B43-A871-B580A782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深度神經網路是如何運作的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B939B-D0E2-D945-BC1F-8A183E59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神經網絡是由一層一層構建的，那麼每層究竟在做什麼？</a:t>
            </a: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r>
              <a:rPr kumimoji="1" lang="zh-TW" altLang="en-US" dirty="0"/>
              <a:t>數學式子： </a:t>
            </a:r>
            <a:r>
              <a:rPr kumimoji="1" lang="en" altLang="zh-TW" dirty="0"/>
              <a:t>y ⃑= a</a:t>
            </a:r>
            <a:r>
              <a:rPr kumimoji="1" lang="zh-TW" altLang="en" dirty="0"/>
              <a:t>（</a:t>
            </a:r>
            <a:r>
              <a:rPr kumimoji="1" lang="en" altLang="zh-TW" dirty="0"/>
              <a:t>W * X ⃑ + b ⃑</a:t>
            </a:r>
            <a:r>
              <a:rPr kumimoji="1" lang="zh-TW" altLang="en" dirty="0"/>
              <a:t>），</a:t>
            </a:r>
            <a:r>
              <a:rPr kumimoji="1" lang="zh-TW" altLang="en-US" dirty="0"/>
              <a:t>其中</a:t>
            </a:r>
            <a:r>
              <a:rPr kumimoji="1" lang="en" altLang="zh-TW" dirty="0"/>
              <a:t>X ⃑</a:t>
            </a:r>
            <a:r>
              <a:rPr kumimoji="1" lang="zh-TW" altLang="en-US" dirty="0"/>
              <a:t>是輸入向量，</a:t>
            </a:r>
            <a:r>
              <a:rPr kumimoji="1" lang="en" altLang="zh-TW" dirty="0"/>
              <a:t>y ⃑</a:t>
            </a:r>
            <a:r>
              <a:rPr kumimoji="1" lang="zh-TW" altLang="en-US" dirty="0"/>
              <a:t>是輸出向量，</a:t>
            </a:r>
            <a:r>
              <a:rPr kumimoji="1" lang="en" altLang="zh-TW" dirty="0"/>
              <a:t>b ⃑</a:t>
            </a:r>
            <a:r>
              <a:rPr kumimoji="1" lang="zh-TW" altLang="en-US" dirty="0"/>
              <a:t>是偏移向量，</a:t>
            </a:r>
            <a:r>
              <a:rPr kumimoji="1" lang="en" altLang="zh-TW" dirty="0"/>
              <a:t>W</a:t>
            </a:r>
            <a:r>
              <a:rPr kumimoji="1" lang="zh-TW" altLang="en-US" dirty="0"/>
              <a:t>是權重矩陣，</a:t>
            </a:r>
            <a:r>
              <a:rPr kumimoji="1" lang="en" altLang="zh-TW" dirty="0"/>
              <a:t>a</a:t>
            </a:r>
            <a:r>
              <a:rPr kumimoji="1" lang="zh-TW" altLang="en" dirty="0"/>
              <a:t>（）</a:t>
            </a:r>
            <a:r>
              <a:rPr kumimoji="1" lang="zh-TW" altLang="en-US" dirty="0"/>
              <a:t>是激活函數。</a:t>
            </a: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r>
              <a:rPr kumimoji="1" lang="zh-TW" altLang="en-US" dirty="0"/>
              <a:t>每一層僅僅是把輸入</a:t>
            </a:r>
            <a:r>
              <a:rPr kumimoji="1" lang="en" altLang="zh-TW" dirty="0"/>
              <a:t>X ⃑</a:t>
            </a:r>
            <a:r>
              <a:rPr kumimoji="1" lang="zh-TW" altLang="en-US" dirty="0"/>
              <a:t>經過如此簡單的操作得到</a:t>
            </a:r>
            <a:r>
              <a:rPr kumimoji="1" lang="en" altLang="zh-TW" dirty="0"/>
              <a:t>y ⃑</a:t>
            </a:r>
            <a:r>
              <a:rPr kumimoji="1" lang="zh-TW" altLang="en" dirty="0"/>
              <a:t>。</a:t>
            </a:r>
            <a:br>
              <a:rPr kumimoji="1" lang="en-US" altLang="zh-TW" dirty="0"/>
            </a:br>
            <a:endParaRPr kumimoji="1" lang="zh-TW" altLang="en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5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1480D-D877-B74C-8429-48820FE2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深度學習就是一個函數集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949DC0-BC07-644A-97C3-6E09B070D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1885" y="1921636"/>
            <a:ext cx="5130800" cy="13462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B565336-C6F7-814B-8FAA-56BF39346E7C}"/>
              </a:ext>
            </a:extLst>
          </p:cNvPr>
          <p:cNvSpPr txBox="1"/>
          <p:nvPr/>
        </p:nvSpPr>
        <p:spPr>
          <a:xfrm>
            <a:off x="2518714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已經訓練好的函數集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57A493-0B79-FB4C-9392-E794BF072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316" y="1252826"/>
            <a:ext cx="4604142" cy="268382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13B6F87-D286-5D4C-AC29-3ADCF7DADC81}"/>
              </a:ext>
            </a:extLst>
          </p:cNvPr>
          <p:cNvSpPr txBox="1"/>
          <p:nvPr/>
        </p:nvSpPr>
        <p:spPr>
          <a:xfrm>
            <a:off x="6070730" y="4236149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依據辨識結果的誤差來調整函數及參數的過程</a:t>
            </a:r>
            <a:br>
              <a:rPr kumimoji="1" lang="en-US" altLang="zh-TW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就是神經</a:t>
            </a:r>
            <a:r>
              <a:rPr kumimoji="1" lang="zh-TW" altLang="en-US" b="1" dirty="0">
                <a:latin typeface="HEITI SC MEDIUM" pitchFamily="2" charset="-128"/>
                <a:ea typeface="HEITI SC MEDIUM" pitchFamily="2" charset="-128"/>
              </a:rPr>
              <a:t>網路在進行學習</a:t>
            </a:r>
            <a:endParaRPr kumimoji="1" lang="en-US" altLang="zh-TW" b="1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53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6E6D2-46F7-1C48-81B1-E84B63FC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圖形結構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57FFB9-C3D5-FA4D-913C-15B8965E6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270" y="1775634"/>
            <a:ext cx="6766084" cy="2836551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0C1DC65-0389-4643-BC8E-0401011BB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336" y="1775634"/>
            <a:ext cx="2636663" cy="283948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42327-6801-C34D-8DB2-8F2399814277}"/>
              </a:ext>
            </a:extLst>
          </p:cNvPr>
          <p:cNvSpPr txBox="1"/>
          <p:nvPr/>
        </p:nvSpPr>
        <p:spPr>
          <a:xfrm>
            <a:off x="3265409" y="4778859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無方向性圖形</a:t>
            </a:r>
            <a:br>
              <a:rPr kumimoji="1" lang="en-US" altLang="zh-TW" dirty="0">
                <a:latin typeface="Heiti SC Medium" pitchFamily="2" charset="-128"/>
                <a:ea typeface="Heiti SC Medium" pitchFamily="2" charset="-128"/>
              </a:rPr>
            </a:br>
            <a:r>
              <a:rPr lang="en" altLang="zh-TW" dirty="0">
                <a:latin typeface="Heiti SC Medium" pitchFamily="2" charset="-128"/>
                <a:ea typeface="Heiti SC Medium" pitchFamily="2" charset="-128"/>
              </a:rPr>
              <a:t>Undirected Graph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55974C-454D-7A46-B0D9-BAC2FB91197B}"/>
              </a:ext>
            </a:extLst>
          </p:cNvPr>
          <p:cNvSpPr txBox="1"/>
          <p:nvPr/>
        </p:nvSpPr>
        <p:spPr>
          <a:xfrm>
            <a:off x="8575431" y="4778860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方向性圖形</a:t>
            </a:r>
            <a:br>
              <a:rPr kumimoji="1" lang="en-US" altLang="zh-TW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D</a:t>
            </a:r>
            <a:r>
              <a:rPr lang="en" altLang="zh-TW" dirty="0" err="1">
                <a:latin typeface="Heiti SC Medium" pitchFamily="2" charset="-128"/>
                <a:ea typeface="Heiti SC Medium" pitchFamily="2" charset="-128"/>
              </a:rPr>
              <a:t>irected</a:t>
            </a:r>
            <a:r>
              <a:rPr lang="en" altLang="zh-TW" dirty="0">
                <a:latin typeface="Heiti SC Medium" pitchFamily="2" charset="-128"/>
                <a:ea typeface="Heiti SC Medium" pitchFamily="2" charset="-128"/>
              </a:rPr>
              <a:t> Graph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672926-C3D6-C640-998D-E67E6ED8B228}"/>
              </a:ext>
            </a:extLst>
          </p:cNvPr>
          <p:cNvSpPr txBox="1"/>
          <p:nvPr/>
        </p:nvSpPr>
        <p:spPr>
          <a:xfrm>
            <a:off x="3388507" y="129018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頂點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vertex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56D0B2E-7B59-D140-9B7B-CFFA98533CAC}"/>
              </a:ext>
            </a:extLst>
          </p:cNvPr>
          <p:cNvSpPr txBox="1"/>
          <p:nvPr/>
        </p:nvSpPr>
        <p:spPr>
          <a:xfrm>
            <a:off x="5803618" y="133634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邊線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edge</a:t>
            </a:r>
          </a:p>
          <a:p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30D5BB79-6C45-434E-B83D-8A1F5E8B181D}"/>
              </a:ext>
            </a:extLst>
          </p:cNvPr>
          <p:cNvCxnSpPr/>
          <p:nvPr/>
        </p:nvCxnSpPr>
        <p:spPr>
          <a:xfrm flipV="1">
            <a:off x="3026525" y="1644373"/>
            <a:ext cx="720463" cy="39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DCBDCC33-8AE8-C04F-B032-F3FE94091E93}"/>
              </a:ext>
            </a:extLst>
          </p:cNvPr>
          <p:cNvCxnSpPr>
            <a:cxnSpLocks/>
          </p:cNvCxnSpPr>
          <p:nvPr/>
        </p:nvCxnSpPr>
        <p:spPr>
          <a:xfrm flipV="1">
            <a:off x="3293729" y="1672105"/>
            <a:ext cx="2847922" cy="679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54E5A36-A1AD-C946-8BBB-640F0EEE0E00}"/>
              </a:ext>
            </a:extLst>
          </p:cNvPr>
          <p:cNvSpPr txBox="1"/>
          <p:nvPr/>
        </p:nvSpPr>
        <p:spPr>
          <a:xfrm>
            <a:off x="8997020" y="133634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路徑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Path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212E0D45-D151-1E45-B72F-8EB8A94591BF}"/>
              </a:ext>
            </a:extLst>
          </p:cNvPr>
          <p:cNvCxnSpPr/>
          <p:nvPr/>
        </p:nvCxnSpPr>
        <p:spPr>
          <a:xfrm flipV="1">
            <a:off x="9106422" y="1705679"/>
            <a:ext cx="175364" cy="646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50927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圖庫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{8B99C33F-5975-D840-9CF8-68C4960E22BC}tf10001119</Template>
  <TotalTime>22419</TotalTime>
  <Words>962</Words>
  <Application>Microsoft Macintosh PowerPoint</Application>
  <PresentationFormat>寬螢幕</PresentationFormat>
  <Paragraphs>100</Paragraphs>
  <Slides>20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Heiti SC Medium</vt:lpstr>
      <vt:lpstr>Heiti SC Medium</vt:lpstr>
      <vt:lpstr>Arial</vt:lpstr>
      <vt:lpstr>Calibri</vt:lpstr>
      <vt:lpstr>Century Gothic</vt:lpstr>
      <vt:lpstr>圖庫</vt:lpstr>
      <vt:lpstr>ch3</vt:lpstr>
      <vt:lpstr>認識深度學習</vt:lpstr>
      <vt:lpstr>人工智慧 Artificial intelligence </vt:lpstr>
      <vt:lpstr>機器學習 Machine Learning </vt:lpstr>
      <vt:lpstr>深度學習 Deep Learning </vt:lpstr>
      <vt:lpstr>深度神經網路 </vt:lpstr>
      <vt:lpstr>深度神經網路是如何運作的?</vt:lpstr>
      <vt:lpstr>深度學習就是一個函數集</vt:lpstr>
      <vt:lpstr>圖形結構</vt:lpstr>
      <vt:lpstr>加權圖形 Weighted Graph</vt:lpstr>
      <vt:lpstr>方向性循環圖</vt:lpstr>
      <vt:lpstr>向量與矩陣</vt:lpstr>
      <vt:lpstr>神經元</vt:lpstr>
      <vt:lpstr>人工神經元 Artificial Neuron</vt:lpstr>
      <vt:lpstr>感知器Perceptron</vt:lpstr>
      <vt:lpstr>深度學習的神經網路種類</vt:lpstr>
      <vt:lpstr>多層感知器（Multilayer Perceptron,MLP） </vt:lpstr>
      <vt:lpstr>卷積神經網路（Convolutional Neural Network, CNN） </vt:lpstr>
      <vt:lpstr>循環神經網路（Recurrent neural network,RNN） </vt:lpstr>
      <vt:lpstr>張量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</dc:title>
  <dc:creator>Lean HUANG</dc:creator>
  <cp:lastModifiedBy>Lean HUANG</cp:lastModifiedBy>
  <cp:revision>30</cp:revision>
  <dcterms:created xsi:type="dcterms:W3CDTF">2021-01-20T07:03:34Z</dcterms:created>
  <dcterms:modified xsi:type="dcterms:W3CDTF">2021-03-03T05:19:11Z</dcterms:modified>
</cp:coreProperties>
</file>