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4996-3352-431F-BFE2-245C4CB3913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817CF-7C8F-479C-99C3-9E3BBB91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19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38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46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28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11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ACEED-9A9D-45B2-8E89-278C7A6CC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16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6534D-9A15-44A5-9506-AE068138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3C9922-0CCC-4BD8-9F25-22A37194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ECA308-B187-4211-BA52-087F99B8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26AE08-800A-4EAD-8935-97011348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B63E0-F516-45CD-9351-C5964CCC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4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7BC30-863A-48BA-866F-942D522E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BD05AE-32BE-4F32-8FA3-EECFD8909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9DEB0F-AD7D-4041-AAFD-56E42C2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5598D-4022-4C62-8820-B3800E2B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F539FC-F49E-4CA8-A2A2-4661D5EE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37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280ADD-DF30-49EF-A228-C57813EC3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974691-A573-4464-BFAB-56036CB6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F6B4ED-C534-42F8-9A96-F5582972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29446-8FED-41B7-BAE1-6691238E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89E93F-C03C-40A9-9CEA-CD5AEED8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EA36C-6316-44F4-9F19-40894DCB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45DF1-E01D-4B9B-85FD-A71F77E7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17C99-ACFA-4EFD-AC6F-3480EAD2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5B0D6A-0C76-45C6-8BF9-F8D0686A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751ECB-78B2-4ED4-A93C-46566343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0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F47A5-DBFD-4103-B8EF-F88A9E0D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7D0B1E-E3A6-4DFC-A2AF-DD1DF767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07096-FACE-47F4-90C3-B215E198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5B1E8A-28A7-4945-8A8D-DC13C39D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A9B8F-B786-4CB9-ADB1-B946E1C5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3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98622-3B48-4A73-B363-BA22B6CE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3AD9B-F77C-45CC-9A0D-332C9A22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2A3438-6C97-424E-A25D-32977D890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4C86E9-34D8-4CF8-99BB-CB721506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2F6CA0-D7CE-4547-9AA3-50AB5B99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9D777-BEB3-4EB3-81DA-0E60F43C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67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5B728-00B4-46B4-A4C7-0AD7D7B7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10C702-DEB2-4A79-A0C9-1ECB6AD4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25DA5A-DD6E-4959-A332-76AFDF18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8D91EE-D947-459C-A02C-CE3139789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7A73C0-2EB1-428A-AF08-A6C45B137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7DF302-0482-4C89-9758-A0119B68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C02D01-F7D8-44C8-89CA-CD5C19CA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1F4A31-FBA2-45C7-AA78-475BA111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8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F0773-6C48-4640-8868-716D8A4C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2DDBA5-4BC2-4CD6-9060-7C45984B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B31901-8176-4DB8-9229-9E265EE5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CAB4C6-2A9A-4137-A046-90944327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844426-7535-4838-B1C3-0F1F4DA4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AECC3B-FEDB-4342-9047-06EC260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752108-A8A5-431F-9165-46F3ADBF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6CF54-6E84-498B-B13C-832EEA7A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1383C-A80B-4B7A-B6F8-F530B1BB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FE17BB-7FB7-45B9-8E57-09E19DE2F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6A4B26-A764-4BF0-BF42-9B5A5FC1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9204D4-6D37-4597-B92D-E0B9249F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92C76F-758D-4CE9-9027-80525F9E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3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CB8-ED27-4AE7-B243-769964D6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4C523D-C531-4610-A0F0-4D146E51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BAF20-6CF3-4CB9-8A01-ACE8D85A7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65388-F978-49BF-8199-BC1FB55D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FC73A3-E73C-4F10-8E65-8D949F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078FB5-14F4-48F9-B912-C3C4D727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61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15BB09-30A3-42B2-89B1-8A05764C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258008-2A18-4008-BBCD-FC8A8D39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EE4DA-9B11-43FC-BB7D-7DE144688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A18B-E7F4-49F8-885D-F00DE6E0816F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AE1D6-483F-48B5-86DC-DA3DB544E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6A559D-50E7-4783-89D5-4BB94A79A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4FC9-D046-4B17-B42D-DAD3CAEA6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63986" y="4262119"/>
            <a:ext cx="1296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日期</a:t>
            </a:r>
            <a:r>
              <a:rPr lang="en-US" altLang="zh-TW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:2021/4/29</a:t>
            </a:r>
            <a:endParaRPr lang="zh-TW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D63A898B-F853-4BED-958D-C0C428E0A28C}"/>
              </a:ext>
            </a:extLst>
          </p:cNvPr>
          <p:cNvSpPr txBox="1"/>
          <p:nvPr/>
        </p:nvSpPr>
        <p:spPr>
          <a:xfrm>
            <a:off x="4315736" y="3013501"/>
            <a:ext cx="31001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專題進度報告</a:t>
            </a:r>
            <a:endParaRPr lang="en-US" altLang="zh-TW" sz="2800" dirty="0">
              <a:solidFill>
                <a:prstClr val="black">
                  <a:lumMod val="65000"/>
                  <a:lumOff val="35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 algn="ctr"/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Power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BI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、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UI</a:t>
            </a: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path</a:t>
            </a:r>
            <a:endParaRPr lang="zh-TW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224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資料收集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2CFFFD8-BCEA-45EA-91A3-AE48CE4E30D1}"/>
              </a:ext>
            </a:extLst>
          </p:cNvPr>
          <p:cNvSpPr/>
          <p:nvPr/>
        </p:nvSpPr>
        <p:spPr>
          <a:xfrm flipH="1">
            <a:off x="849620" y="1553183"/>
            <a:ext cx="9366192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利用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Python 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爬蟲 ，從財報狗爬取個股資料、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yahoo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奇摩股市爬取每日各股價格</a:t>
            </a:r>
          </a:p>
        </p:txBody>
      </p:sp>
      <p:pic>
        <p:nvPicPr>
          <p:cNvPr id="28" name="圖片 27" descr="一張含有 桌 的圖片&#10;&#10;自動產生的描述">
            <a:extLst>
              <a:ext uri="{FF2B5EF4-FFF2-40B4-BE49-F238E27FC236}">
                <a16:creationId xmlns:a16="http://schemas.microsoft.com/office/drawing/2014/main" id="{97648DB1-8B41-464E-A29D-DF9C1A5DC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0" y="1949766"/>
            <a:ext cx="8304422" cy="452968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5DA80CC0-641E-4849-88EA-6B9B88F261FC}"/>
              </a:ext>
            </a:extLst>
          </p:cNvPr>
          <p:cNvSpPr/>
          <p:nvPr/>
        </p:nvSpPr>
        <p:spPr>
          <a:xfrm flipH="1">
            <a:off x="9288157" y="4537764"/>
            <a:ext cx="2764174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範例資料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台積電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(2330)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、聯發科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(2454)</a:t>
            </a:r>
            <a:endParaRPr lang="zh-TW" altLang="en-US" dirty="0">
              <a:solidFill>
                <a:srgbClr val="392F2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30" name="组合 6">
            <a:extLst>
              <a:ext uri="{FF2B5EF4-FFF2-40B4-BE49-F238E27FC236}">
                <a16:creationId xmlns:a16="http://schemas.microsoft.com/office/drawing/2014/main" id="{87219903-BF3E-4ED7-ACDC-47F18A6BE787}"/>
              </a:ext>
            </a:extLst>
          </p:cNvPr>
          <p:cNvGrpSpPr/>
          <p:nvPr/>
        </p:nvGrpSpPr>
        <p:grpSpPr>
          <a:xfrm>
            <a:off x="9639582" y="2086238"/>
            <a:ext cx="1897398" cy="196473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31" name="Freeform 165">
              <a:extLst>
                <a:ext uri="{FF2B5EF4-FFF2-40B4-BE49-F238E27FC236}">
                  <a16:creationId xmlns:a16="http://schemas.microsoft.com/office/drawing/2014/main" id="{5DEFA5B9-A291-4AAD-ABF1-DCF563BD8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66">
              <a:extLst>
                <a:ext uri="{FF2B5EF4-FFF2-40B4-BE49-F238E27FC236}">
                  <a16:creationId xmlns:a16="http://schemas.microsoft.com/office/drawing/2014/main" id="{74944E4B-630E-4F86-83E2-C8AE13360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67">
              <a:extLst>
                <a:ext uri="{FF2B5EF4-FFF2-40B4-BE49-F238E27FC236}">
                  <a16:creationId xmlns:a16="http://schemas.microsoft.com/office/drawing/2014/main" id="{216B4DBE-72FD-4CF3-BCFA-55E5A76B8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68">
              <a:extLst>
                <a:ext uri="{FF2B5EF4-FFF2-40B4-BE49-F238E27FC236}">
                  <a16:creationId xmlns:a16="http://schemas.microsoft.com/office/drawing/2014/main" id="{38DE98DC-2622-4A86-B6CD-8757A2D1A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69">
              <a:extLst>
                <a:ext uri="{FF2B5EF4-FFF2-40B4-BE49-F238E27FC236}">
                  <a16:creationId xmlns:a16="http://schemas.microsoft.com/office/drawing/2014/main" id="{67C21403-19F1-4824-9284-E735820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70">
              <a:extLst>
                <a:ext uri="{FF2B5EF4-FFF2-40B4-BE49-F238E27FC236}">
                  <a16:creationId xmlns:a16="http://schemas.microsoft.com/office/drawing/2014/main" id="{17FA1826-9DCD-4F87-89A6-284F3D4C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71">
              <a:extLst>
                <a:ext uri="{FF2B5EF4-FFF2-40B4-BE49-F238E27FC236}">
                  <a16:creationId xmlns:a16="http://schemas.microsoft.com/office/drawing/2014/main" id="{5D7D7978-5453-4268-935B-F344F0E64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72">
              <a:extLst>
                <a:ext uri="{FF2B5EF4-FFF2-40B4-BE49-F238E27FC236}">
                  <a16:creationId xmlns:a16="http://schemas.microsoft.com/office/drawing/2014/main" id="{ACC30540-5B34-420D-888E-6A24C7522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73">
              <a:extLst>
                <a:ext uri="{FF2B5EF4-FFF2-40B4-BE49-F238E27FC236}">
                  <a16:creationId xmlns:a16="http://schemas.microsoft.com/office/drawing/2014/main" id="{E1A912D3-29F3-449C-8731-8662D9C87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74">
              <a:extLst>
                <a:ext uri="{FF2B5EF4-FFF2-40B4-BE49-F238E27FC236}">
                  <a16:creationId xmlns:a16="http://schemas.microsoft.com/office/drawing/2014/main" id="{3401068A-0A0C-4FB0-A7C3-9F5FA7BA7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75">
              <a:extLst>
                <a:ext uri="{FF2B5EF4-FFF2-40B4-BE49-F238E27FC236}">
                  <a16:creationId xmlns:a16="http://schemas.microsoft.com/office/drawing/2014/main" id="{6F57B223-193C-478C-95BA-08933BDDF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76">
              <a:extLst>
                <a:ext uri="{FF2B5EF4-FFF2-40B4-BE49-F238E27FC236}">
                  <a16:creationId xmlns:a16="http://schemas.microsoft.com/office/drawing/2014/main" id="{6CEFAE98-E6CE-4F39-A243-B2D03652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77">
              <a:extLst>
                <a:ext uri="{FF2B5EF4-FFF2-40B4-BE49-F238E27FC236}">
                  <a16:creationId xmlns:a16="http://schemas.microsoft.com/office/drawing/2014/main" id="{1F447CE6-F0C7-4EC4-AA49-A74082A7A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78">
              <a:extLst>
                <a:ext uri="{FF2B5EF4-FFF2-40B4-BE49-F238E27FC236}">
                  <a16:creationId xmlns:a16="http://schemas.microsoft.com/office/drawing/2014/main" id="{A3A3AF11-171F-4E91-BB98-CB786CABB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9">
              <a:extLst>
                <a:ext uri="{FF2B5EF4-FFF2-40B4-BE49-F238E27FC236}">
                  <a16:creationId xmlns:a16="http://schemas.microsoft.com/office/drawing/2014/main" id="{6E8F6B38-56B2-43A4-952E-509129E7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0">
              <a:extLst>
                <a:ext uri="{FF2B5EF4-FFF2-40B4-BE49-F238E27FC236}">
                  <a16:creationId xmlns:a16="http://schemas.microsoft.com/office/drawing/2014/main" id="{5E50842A-392B-4C34-9EC6-933E37D4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81">
              <a:extLst>
                <a:ext uri="{FF2B5EF4-FFF2-40B4-BE49-F238E27FC236}">
                  <a16:creationId xmlns:a16="http://schemas.microsoft.com/office/drawing/2014/main" id="{BD50830E-C523-4ED4-A066-59CCCAF2B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597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資料收集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2CFFFD8-BCEA-45EA-91A3-AE48CE4E30D1}"/>
              </a:ext>
            </a:extLst>
          </p:cNvPr>
          <p:cNvSpPr/>
          <p:nvPr/>
        </p:nvSpPr>
        <p:spPr>
          <a:xfrm flipH="1">
            <a:off x="849620" y="1553183"/>
            <a:ext cx="9366192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利用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Python 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爬蟲 ，從財報狗爬取個股資料、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yahoo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奇摩股市爬取每日各股價格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A80CC0-641E-4849-88EA-6B9B88F261FC}"/>
              </a:ext>
            </a:extLst>
          </p:cNvPr>
          <p:cNvSpPr/>
          <p:nvPr/>
        </p:nvSpPr>
        <p:spPr>
          <a:xfrm flipH="1">
            <a:off x="9288157" y="4537764"/>
            <a:ext cx="276417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範例資料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台積電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(2330)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</a:t>
            </a:r>
          </a:p>
        </p:txBody>
      </p:sp>
      <p:grpSp>
        <p:nvGrpSpPr>
          <p:cNvPr id="30" name="组合 6">
            <a:extLst>
              <a:ext uri="{FF2B5EF4-FFF2-40B4-BE49-F238E27FC236}">
                <a16:creationId xmlns:a16="http://schemas.microsoft.com/office/drawing/2014/main" id="{87219903-BF3E-4ED7-ACDC-47F18A6BE787}"/>
              </a:ext>
            </a:extLst>
          </p:cNvPr>
          <p:cNvGrpSpPr/>
          <p:nvPr/>
        </p:nvGrpSpPr>
        <p:grpSpPr>
          <a:xfrm>
            <a:off x="9639582" y="2086238"/>
            <a:ext cx="1897398" cy="196473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31" name="Freeform 165">
              <a:extLst>
                <a:ext uri="{FF2B5EF4-FFF2-40B4-BE49-F238E27FC236}">
                  <a16:creationId xmlns:a16="http://schemas.microsoft.com/office/drawing/2014/main" id="{5DEFA5B9-A291-4AAD-ABF1-DCF563BD8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66">
              <a:extLst>
                <a:ext uri="{FF2B5EF4-FFF2-40B4-BE49-F238E27FC236}">
                  <a16:creationId xmlns:a16="http://schemas.microsoft.com/office/drawing/2014/main" id="{74944E4B-630E-4F86-83E2-C8AE13360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67">
              <a:extLst>
                <a:ext uri="{FF2B5EF4-FFF2-40B4-BE49-F238E27FC236}">
                  <a16:creationId xmlns:a16="http://schemas.microsoft.com/office/drawing/2014/main" id="{216B4DBE-72FD-4CF3-BCFA-55E5A76B8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68">
              <a:extLst>
                <a:ext uri="{FF2B5EF4-FFF2-40B4-BE49-F238E27FC236}">
                  <a16:creationId xmlns:a16="http://schemas.microsoft.com/office/drawing/2014/main" id="{38DE98DC-2622-4A86-B6CD-8757A2D1A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69">
              <a:extLst>
                <a:ext uri="{FF2B5EF4-FFF2-40B4-BE49-F238E27FC236}">
                  <a16:creationId xmlns:a16="http://schemas.microsoft.com/office/drawing/2014/main" id="{67C21403-19F1-4824-9284-E735820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70">
              <a:extLst>
                <a:ext uri="{FF2B5EF4-FFF2-40B4-BE49-F238E27FC236}">
                  <a16:creationId xmlns:a16="http://schemas.microsoft.com/office/drawing/2014/main" id="{17FA1826-9DCD-4F87-89A6-284F3D4C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71">
              <a:extLst>
                <a:ext uri="{FF2B5EF4-FFF2-40B4-BE49-F238E27FC236}">
                  <a16:creationId xmlns:a16="http://schemas.microsoft.com/office/drawing/2014/main" id="{5D7D7978-5453-4268-935B-F344F0E64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72">
              <a:extLst>
                <a:ext uri="{FF2B5EF4-FFF2-40B4-BE49-F238E27FC236}">
                  <a16:creationId xmlns:a16="http://schemas.microsoft.com/office/drawing/2014/main" id="{ACC30540-5B34-420D-888E-6A24C7522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73">
              <a:extLst>
                <a:ext uri="{FF2B5EF4-FFF2-40B4-BE49-F238E27FC236}">
                  <a16:creationId xmlns:a16="http://schemas.microsoft.com/office/drawing/2014/main" id="{E1A912D3-29F3-449C-8731-8662D9C87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74">
              <a:extLst>
                <a:ext uri="{FF2B5EF4-FFF2-40B4-BE49-F238E27FC236}">
                  <a16:creationId xmlns:a16="http://schemas.microsoft.com/office/drawing/2014/main" id="{3401068A-0A0C-4FB0-A7C3-9F5FA7BA7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75">
              <a:extLst>
                <a:ext uri="{FF2B5EF4-FFF2-40B4-BE49-F238E27FC236}">
                  <a16:creationId xmlns:a16="http://schemas.microsoft.com/office/drawing/2014/main" id="{6F57B223-193C-478C-95BA-08933BDDF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76">
              <a:extLst>
                <a:ext uri="{FF2B5EF4-FFF2-40B4-BE49-F238E27FC236}">
                  <a16:creationId xmlns:a16="http://schemas.microsoft.com/office/drawing/2014/main" id="{6CEFAE98-E6CE-4F39-A243-B2D03652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77">
              <a:extLst>
                <a:ext uri="{FF2B5EF4-FFF2-40B4-BE49-F238E27FC236}">
                  <a16:creationId xmlns:a16="http://schemas.microsoft.com/office/drawing/2014/main" id="{1F447CE6-F0C7-4EC4-AA49-A74082A7A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78">
              <a:extLst>
                <a:ext uri="{FF2B5EF4-FFF2-40B4-BE49-F238E27FC236}">
                  <a16:creationId xmlns:a16="http://schemas.microsoft.com/office/drawing/2014/main" id="{A3A3AF11-171F-4E91-BB98-CB786CABB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9">
              <a:extLst>
                <a:ext uri="{FF2B5EF4-FFF2-40B4-BE49-F238E27FC236}">
                  <a16:creationId xmlns:a16="http://schemas.microsoft.com/office/drawing/2014/main" id="{6E8F6B38-56B2-43A4-952E-509129E7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0">
              <a:extLst>
                <a:ext uri="{FF2B5EF4-FFF2-40B4-BE49-F238E27FC236}">
                  <a16:creationId xmlns:a16="http://schemas.microsoft.com/office/drawing/2014/main" id="{5E50842A-392B-4C34-9EC6-933E37D4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81">
              <a:extLst>
                <a:ext uri="{FF2B5EF4-FFF2-40B4-BE49-F238E27FC236}">
                  <a16:creationId xmlns:a16="http://schemas.microsoft.com/office/drawing/2014/main" id="{BD50830E-C523-4ED4-A066-59CCCAF2B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6A556B4E-95A5-4A50-9BE6-B3D5A6ACB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2" y="1949766"/>
            <a:ext cx="8505109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6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資料收集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2CFFFD8-BCEA-45EA-91A3-AE48CE4E30D1}"/>
              </a:ext>
            </a:extLst>
          </p:cNvPr>
          <p:cNvSpPr/>
          <p:nvPr/>
        </p:nvSpPr>
        <p:spPr>
          <a:xfrm flipH="1">
            <a:off x="849620" y="1553183"/>
            <a:ext cx="9366192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利用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Python 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爬蟲 ，從財報狗爬取個股資料、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yahoo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奇摩股市爬取每日各股價格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A80CC0-641E-4849-88EA-6B9B88F261FC}"/>
              </a:ext>
            </a:extLst>
          </p:cNvPr>
          <p:cNvSpPr/>
          <p:nvPr/>
        </p:nvSpPr>
        <p:spPr>
          <a:xfrm flipH="1">
            <a:off x="9288157" y="4537764"/>
            <a:ext cx="276417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範例資料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台積電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(2330)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</a:t>
            </a:r>
          </a:p>
        </p:txBody>
      </p:sp>
      <p:grpSp>
        <p:nvGrpSpPr>
          <p:cNvPr id="30" name="组合 6">
            <a:extLst>
              <a:ext uri="{FF2B5EF4-FFF2-40B4-BE49-F238E27FC236}">
                <a16:creationId xmlns:a16="http://schemas.microsoft.com/office/drawing/2014/main" id="{87219903-BF3E-4ED7-ACDC-47F18A6BE787}"/>
              </a:ext>
            </a:extLst>
          </p:cNvPr>
          <p:cNvGrpSpPr/>
          <p:nvPr/>
        </p:nvGrpSpPr>
        <p:grpSpPr>
          <a:xfrm>
            <a:off x="9639582" y="2086238"/>
            <a:ext cx="1897398" cy="196473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31" name="Freeform 165">
              <a:extLst>
                <a:ext uri="{FF2B5EF4-FFF2-40B4-BE49-F238E27FC236}">
                  <a16:creationId xmlns:a16="http://schemas.microsoft.com/office/drawing/2014/main" id="{5DEFA5B9-A291-4AAD-ABF1-DCF563BD8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66">
              <a:extLst>
                <a:ext uri="{FF2B5EF4-FFF2-40B4-BE49-F238E27FC236}">
                  <a16:creationId xmlns:a16="http://schemas.microsoft.com/office/drawing/2014/main" id="{74944E4B-630E-4F86-83E2-C8AE13360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67">
              <a:extLst>
                <a:ext uri="{FF2B5EF4-FFF2-40B4-BE49-F238E27FC236}">
                  <a16:creationId xmlns:a16="http://schemas.microsoft.com/office/drawing/2014/main" id="{216B4DBE-72FD-4CF3-BCFA-55E5A76B8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68">
              <a:extLst>
                <a:ext uri="{FF2B5EF4-FFF2-40B4-BE49-F238E27FC236}">
                  <a16:creationId xmlns:a16="http://schemas.microsoft.com/office/drawing/2014/main" id="{38DE98DC-2622-4A86-B6CD-8757A2D1A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69">
              <a:extLst>
                <a:ext uri="{FF2B5EF4-FFF2-40B4-BE49-F238E27FC236}">
                  <a16:creationId xmlns:a16="http://schemas.microsoft.com/office/drawing/2014/main" id="{67C21403-19F1-4824-9284-E735820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70">
              <a:extLst>
                <a:ext uri="{FF2B5EF4-FFF2-40B4-BE49-F238E27FC236}">
                  <a16:creationId xmlns:a16="http://schemas.microsoft.com/office/drawing/2014/main" id="{17FA1826-9DCD-4F87-89A6-284F3D4C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71">
              <a:extLst>
                <a:ext uri="{FF2B5EF4-FFF2-40B4-BE49-F238E27FC236}">
                  <a16:creationId xmlns:a16="http://schemas.microsoft.com/office/drawing/2014/main" id="{5D7D7978-5453-4268-935B-F344F0E64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72">
              <a:extLst>
                <a:ext uri="{FF2B5EF4-FFF2-40B4-BE49-F238E27FC236}">
                  <a16:creationId xmlns:a16="http://schemas.microsoft.com/office/drawing/2014/main" id="{ACC30540-5B34-420D-888E-6A24C7522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73">
              <a:extLst>
                <a:ext uri="{FF2B5EF4-FFF2-40B4-BE49-F238E27FC236}">
                  <a16:creationId xmlns:a16="http://schemas.microsoft.com/office/drawing/2014/main" id="{E1A912D3-29F3-449C-8731-8662D9C87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74">
              <a:extLst>
                <a:ext uri="{FF2B5EF4-FFF2-40B4-BE49-F238E27FC236}">
                  <a16:creationId xmlns:a16="http://schemas.microsoft.com/office/drawing/2014/main" id="{3401068A-0A0C-4FB0-A7C3-9F5FA7BA7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75">
              <a:extLst>
                <a:ext uri="{FF2B5EF4-FFF2-40B4-BE49-F238E27FC236}">
                  <a16:creationId xmlns:a16="http://schemas.microsoft.com/office/drawing/2014/main" id="{6F57B223-193C-478C-95BA-08933BDDF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76">
              <a:extLst>
                <a:ext uri="{FF2B5EF4-FFF2-40B4-BE49-F238E27FC236}">
                  <a16:creationId xmlns:a16="http://schemas.microsoft.com/office/drawing/2014/main" id="{6CEFAE98-E6CE-4F39-A243-B2D03652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77">
              <a:extLst>
                <a:ext uri="{FF2B5EF4-FFF2-40B4-BE49-F238E27FC236}">
                  <a16:creationId xmlns:a16="http://schemas.microsoft.com/office/drawing/2014/main" id="{1F447CE6-F0C7-4EC4-AA49-A74082A7A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78">
              <a:extLst>
                <a:ext uri="{FF2B5EF4-FFF2-40B4-BE49-F238E27FC236}">
                  <a16:creationId xmlns:a16="http://schemas.microsoft.com/office/drawing/2014/main" id="{A3A3AF11-171F-4E91-BB98-CB786CABB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9">
              <a:extLst>
                <a:ext uri="{FF2B5EF4-FFF2-40B4-BE49-F238E27FC236}">
                  <a16:creationId xmlns:a16="http://schemas.microsoft.com/office/drawing/2014/main" id="{6E8F6B38-56B2-43A4-952E-509129E7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0">
              <a:extLst>
                <a:ext uri="{FF2B5EF4-FFF2-40B4-BE49-F238E27FC236}">
                  <a16:creationId xmlns:a16="http://schemas.microsoft.com/office/drawing/2014/main" id="{5E50842A-392B-4C34-9EC6-933E37D4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81">
              <a:extLst>
                <a:ext uri="{FF2B5EF4-FFF2-40B4-BE49-F238E27FC236}">
                  <a16:creationId xmlns:a16="http://schemas.microsoft.com/office/drawing/2014/main" id="{BD50830E-C523-4ED4-A066-59CCCAF2B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" name="圖片 5" descr="一張含有 文字, 螢幕擷取畫面, 監視器 的圖片&#10;&#10;自動產生的描述">
            <a:extLst>
              <a:ext uri="{FF2B5EF4-FFF2-40B4-BE49-F238E27FC236}">
                <a16:creationId xmlns:a16="http://schemas.microsoft.com/office/drawing/2014/main" id="{D269F26D-54FA-4420-80EE-E9888B3A2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2" y="2039970"/>
            <a:ext cx="8401304" cy="45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0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圖表繪製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2CFFFD8-BCEA-45EA-91A3-AE48CE4E30D1}"/>
              </a:ext>
            </a:extLst>
          </p:cNvPr>
          <p:cNvSpPr/>
          <p:nvPr/>
        </p:nvSpPr>
        <p:spPr>
          <a:xfrm flipH="1">
            <a:off x="849620" y="1553183"/>
            <a:ext cx="9366192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利用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Power BI 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繪製視覺化圖表</a:t>
            </a:r>
          </a:p>
        </p:txBody>
      </p:sp>
      <p:grpSp>
        <p:nvGrpSpPr>
          <p:cNvPr id="30" name="组合 6">
            <a:extLst>
              <a:ext uri="{FF2B5EF4-FFF2-40B4-BE49-F238E27FC236}">
                <a16:creationId xmlns:a16="http://schemas.microsoft.com/office/drawing/2014/main" id="{87219903-BF3E-4ED7-ACDC-47F18A6BE787}"/>
              </a:ext>
            </a:extLst>
          </p:cNvPr>
          <p:cNvGrpSpPr/>
          <p:nvPr/>
        </p:nvGrpSpPr>
        <p:grpSpPr>
          <a:xfrm>
            <a:off x="9639582" y="2086238"/>
            <a:ext cx="1897398" cy="196473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31" name="Freeform 165">
              <a:extLst>
                <a:ext uri="{FF2B5EF4-FFF2-40B4-BE49-F238E27FC236}">
                  <a16:creationId xmlns:a16="http://schemas.microsoft.com/office/drawing/2014/main" id="{5DEFA5B9-A291-4AAD-ABF1-DCF563BD8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66">
              <a:extLst>
                <a:ext uri="{FF2B5EF4-FFF2-40B4-BE49-F238E27FC236}">
                  <a16:creationId xmlns:a16="http://schemas.microsoft.com/office/drawing/2014/main" id="{74944E4B-630E-4F86-83E2-C8AE13360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67">
              <a:extLst>
                <a:ext uri="{FF2B5EF4-FFF2-40B4-BE49-F238E27FC236}">
                  <a16:creationId xmlns:a16="http://schemas.microsoft.com/office/drawing/2014/main" id="{216B4DBE-72FD-4CF3-BCFA-55E5A76B8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68">
              <a:extLst>
                <a:ext uri="{FF2B5EF4-FFF2-40B4-BE49-F238E27FC236}">
                  <a16:creationId xmlns:a16="http://schemas.microsoft.com/office/drawing/2014/main" id="{38DE98DC-2622-4A86-B6CD-8757A2D1A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69">
              <a:extLst>
                <a:ext uri="{FF2B5EF4-FFF2-40B4-BE49-F238E27FC236}">
                  <a16:creationId xmlns:a16="http://schemas.microsoft.com/office/drawing/2014/main" id="{67C21403-19F1-4824-9284-E735820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70">
              <a:extLst>
                <a:ext uri="{FF2B5EF4-FFF2-40B4-BE49-F238E27FC236}">
                  <a16:creationId xmlns:a16="http://schemas.microsoft.com/office/drawing/2014/main" id="{17FA1826-9DCD-4F87-89A6-284F3D4C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71">
              <a:extLst>
                <a:ext uri="{FF2B5EF4-FFF2-40B4-BE49-F238E27FC236}">
                  <a16:creationId xmlns:a16="http://schemas.microsoft.com/office/drawing/2014/main" id="{5D7D7978-5453-4268-935B-F344F0E64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72">
              <a:extLst>
                <a:ext uri="{FF2B5EF4-FFF2-40B4-BE49-F238E27FC236}">
                  <a16:creationId xmlns:a16="http://schemas.microsoft.com/office/drawing/2014/main" id="{ACC30540-5B34-420D-888E-6A24C7522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73">
              <a:extLst>
                <a:ext uri="{FF2B5EF4-FFF2-40B4-BE49-F238E27FC236}">
                  <a16:creationId xmlns:a16="http://schemas.microsoft.com/office/drawing/2014/main" id="{E1A912D3-29F3-449C-8731-8662D9C87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74">
              <a:extLst>
                <a:ext uri="{FF2B5EF4-FFF2-40B4-BE49-F238E27FC236}">
                  <a16:creationId xmlns:a16="http://schemas.microsoft.com/office/drawing/2014/main" id="{3401068A-0A0C-4FB0-A7C3-9F5FA7BA7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75">
              <a:extLst>
                <a:ext uri="{FF2B5EF4-FFF2-40B4-BE49-F238E27FC236}">
                  <a16:creationId xmlns:a16="http://schemas.microsoft.com/office/drawing/2014/main" id="{6F57B223-193C-478C-95BA-08933BDDF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76">
              <a:extLst>
                <a:ext uri="{FF2B5EF4-FFF2-40B4-BE49-F238E27FC236}">
                  <a16:creationId xmlns:a16="http://schemas.microsoft.com/office/drawing/2014/main" id="{6CEFAE98-E6CE-4F39-A243-B2D03652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77">
              <a:extLst>
                <a:ext uri="{FF2B5EF4-FFF2-40B4-BE49-F238E27FC236}">
                  <a16:creationId xmlns:a16="http://schemas.microsoft.com/office/drawing/2014/main" id="{1F447CE6-F0C7-4EC4-AA49-A74082A7A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78">
              <a:extLst>
                <a:ext uri="{FF2B5EF4-FFF2-40B4-BE49-F238E27FC236}">
                  <a16:creationId xmlns:a16="http://schemas.microsoft.com/office/drawing/2014/main" id="{A3A3AF11-171F-4E91-BB98-CB786CABB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9">
              <a:extLst>
                <a:ext uri="{FF2B5EF4-FFF2-40B4-BE49-F238E27FC236}">
                  <a16:creationId xmlns:a16="http://schemas.microsoft.com/office/drawing/2014/main" id="{6E8F6B38-56B2-43A4-952E-509129E7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0">
              <a:extLst>
                <a:ext uri="{FF2B5EF4-FFF2-40B4-BE49-F238E27FC236}">
                  <a16:creationId xmlns:a16="http://schemas.microsoft.com/office/drawing/2014/main" id="{5E50842A-392B-4C34-9EC6-933E37D4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81">
              <a:extLst>
                <a:ext uri="{FF2B5EF4-FFF2-40B4-BE49-F238E27FC236}">
                  <a16:creationId xmlns:a16="http://schemas.microsoft.com/office/drawing/2014/main" id="{BD50830E-C523-4ED4-A066-59CCCAF2B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58CFF79B-0E2B-4CA5-A596-E6FB8457F1F2}"/>
              </a:ext>
            </a:extLst>
          </p:cNvPr>
          <p:cNvSpPr/>
          <p:nvPr/>
        </p:nvSpPr>
        <p:spPr>
          <a:xfrm flipH="1">
            <a:off x="9587730" y="4282688"/>
            <a:ext cx="2764174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範例資料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台積電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(2330)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、聯發科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(2454)</a:t>
            </a:r>
            <a:endParaRPr lang="zh-TW" altLang="en-US" dirty="0">
              <a:solidFill>
                <a:srgbClr val="392F2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C75BAD-D5AD-4CC6-AFD7-D15F8B558D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9"/>
          <a:stretch/>
        </p:blipFill>
        <p:spPr>
          <a:xfrm>
            <a:off x="909583" y="1949766"/>
            <a:ext cx="7898460" cy="47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58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圖表繪製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2CFFFD8-BCEA-45EA-91A3-AE48CE4E30D1}"/>
              </a:ext>
            </a:extLst>
          </p:cNvPr>
          <p:cNvSpPr/>
          <p:nvPr/>
        </p:nvSpPr>
        <p:spPr>
          <a:xfrm flipH="1">
            <a:off x="849620" y="1553183"/>
            <a:ext cx="9366192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利用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Power BI 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繪製視覺化圖表</a:t>
            </a:r>
          </a:p>
        </p:txBody>
      </p:sp>
      <p:grpSp>
        <p:nvGrpSpPr>
          <p:cNvPr id="30" name="组合 6">
            <a:extLst>
              <a:ext uri="{FF2B5EF4-FFF2-40B4-BE49-F238E27FC236}">
                <a16:creationId xmlns:a16="http://schemas.microsoft.com/office/drawing/2014/main" id="{87219903-BF3E-4ED7-ACDC-47F18A6BE787}"/>
              </a:ext>
            </a:extLst>
          </p:cNvPr>
          <p:cNvGrpSpPr/>
          <p:nvPr/>
        </p:nvGrpSpPr>
        <p:grpSpPr>
          <a:xfrm>
            <a:off x="9639582" y="2086238"/>
            <a:ext cx="1897398" cy="196473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31" name="Freeform 165">
              <a:extLst>
                <a:ext uri="{FF2B5EF4-FFF2-40B4-BE49-F238E27FC236}">
                  <a16:creationId xmlns:a16="http://schemas.microsoft.com/office/drawing/2014/main" id="{5DEFA5B9-A291-4AAD-ABF1-DCF563BD8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66">
              <a:extLst>
                <a:ext uri="{FF2B5EF4-FFF2-40B4-BE49-F238E27FC236}">
                  <a16:creationId xmlns:a16="http://schemas.microsoft.com/office/drawing/2014/main" id="{74944E4B-630E-4F86-83E2-C8AE13360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67">
              <a:extLst>
                <a:ext uri="{FF2B5EF4-FFF2-40B4-BE49-F238E27FC236}">
                  <a16:creationId xmlns:a16="http://schemas.microsoft.com/office/drawing/2014/main" id="{216B4DBE-72FD-4CF3-BCFA-55E5A76B8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68">
              <a:extLst>
                <a:ext uri="{FF2B5EF4-FFF2-40B4-BE49-F238E27FC236}">
                  <a16:creationId xmlns:a16="http://schemas.microsoft.com/office/drawing/2014/main" id="{38DE98DC-2622-4A86-B6CD-8757A2D1A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69">
              <a:extLst>
                <a:ext uri="{FF2B5EF4-FFF2-40B4-BE49-F238E27FC236}">
                  <a16:creationId xmlns:a16="http://schemas.microsoft.com/office/drawing/2014/main" id="{67C21403-19F1-4824-9284-E735820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70">
              <a:extLst>
                <a:ext uri="{FF2B5EF4-FFF2-40B4-BE49-F238E27FC236}">
                  <a16:creationId xmlns:a16="http://schemas.microsoft.com/office/drawing/2014/main" id="{17FA1826-9DCD-4F87-89A6-284F3D4C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71">
              <a:extLst>
                <a:ext uri="{FF2B5EF4-FFF2-40B4-BE49-F238E27FC236}">
                  <a16:creationId xmlns:a16="http://schemas.microsoft.com/office/drawing/2014/main" id="{5D7D7978-5453-4268-935B-F344F0E64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72">
              <a:extLst>
                <a:ext uri="{FF2B5EF4-FFF2-40B4-BE49-F238E27FC236}">
                  <a16:creationId xmlns:a16="http://schemas.microsoft.com/office/drawing/2014/main" id="{ACC30540-5B34-420D-888E-6A24C7522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73">
              <a:extLst>
                <a:ext uri="{FF2B5EF4-FFF2-40B4-BE49-F238E27FC236}">
                  <a16:creationId xmlns:a16="http://schemas.microsoft.com/office/drawing/2014/main" id="{E1A912D3-29F3-449C-8731-8662D9C87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74">
              <a:extLst>
                <a:ext uri="{FF2B5EF4-FFF2-40B4-BE49-F238E27FC236}">
                  <a16:creationId xmlns:a16="http://schemas.microsoft.com/office/drawing/2014/main" id="{3401068A-0A0C-4FB0-A7C3-9F5FA7BA7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75">
              <a:extLst>
                <a:ext uri="{FF2B5EF4-FFF2-40B4-BE49-F238E27FC236}">
                  <a16:creationId xmlns:a16="http://schemas.microsoft.com/office/drawing/2014/main" id="{6F57B223-193C-478C-95BA-08933BDDF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76">
              <a:extLst>
                <a:ext uri="{FF2B5EF4-FFF2-40B4-BE49-F238E27FC236}">
                  <a16:creationId xmlns:a16="http://schemas.microsoft.com/office/drawing/2014/main" id="{6CEFAE98-E6CE-4F39-A243-B2D03652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77">
              <a:extLst>
                <a:ext uri="{FF2B5EF4-FFF2-40B4-BE49-F238E27FC236}">
                  <a16:creationId xmlns:a16="http://schemas.microsoft.com/office/drawing/2014/main" id="{1F447CE6-F0C7-4EC4-AA49-A74082A7A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78">
              <a:extLst>
                <a:ext uri="{FF2B5EF4-FFF2-40B4-BE49-F238E27FC236}">
                  <a16:creationId xmlns:a16="http://schemas.microsoft.com/office/drawing/2014/main" id="{A3A3AF11-171F-4E91-BB98-CB786CABB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9">
              <a:extLst>
                <a:ext uri="{FF2B5EF4-FFF2-40B4-BE49-F238E27FC236}">
                  <a16:creationId xmlns:a16="http://schemas.microsoft.com/office/drawing/2014/main" id="{6E8F6B38-56B2-43A4-952E-509129E71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0">
              <a:extLst>
                <a:ext uri="{FF2B5EF4-FFF2-40B4-BE49-F238E27FC236}">
                  <a16:creationId xmlns:a16="http://schemas.microsoft.com/office/drawing/2014/main" id="{5E50842A-392B-4C34-9EC6-933E37D4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81">
              <a:extLst>
                <a:ext uri="{FF2B5EF4-FFF2-40B4-BE49-F238E27FC236}">
                  <a16:creationId xmlns:a16="http://schemas.microsoft.com/office/drawing/2014/main" id="{BD50830E-C523-4ED4-A066-59CCCAF2B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58CFF79B-0E2B-4CA5-A596-E6FB8457F1F2}"/>
              </a:ext>
            </a:extLst>
          </p:cNvPr>
          <p:cNvSpPr/>
          <p:nvPr/>
        </p:nvSpPr>
        <p:spPr>
          <a:xfrm flipH="1">
            <a:off x="9587730" y="4282688"/>
            <a:ext cx="2764174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defRPr/>
            </a:pP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範例資料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台積電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(2330)</a:t>
            </a:r>
            <a:r>
              <a:rPr lang="zh-TW" altLang="en-US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、聯發科</a:t>
            </a:r>
            <a:r>
              <a:rPr lang="en-US" altLang="zh-TW" dirty="0">
                <a:solidFill>
                  <a:srgbClr val="392F2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(2454)</a:t>
            </a:r>
            <a:endParaRPr lang="zh-TW" altLang="en-US" dirty="0">
              <a:solidFill>
                <a:srgbClr val="392F2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6" name="圖片 5" descr="一張含有 文字, 監視器, 螢幕擷取畫面, 電腦 的圖片&#10;&#10;自動產生的描述">
            <a:extLst>
              <a:ext uri="{FF2B5EF4-FFF2-40B4-BE49-F238E27FC236}">
                <a16:creationId xmlns:a16="http://schemas.microsoft.com/office/drawing/2014/main" id="{8D4D0A84-3703-413D-ADA8-4D3EE8B895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5"/>
          <a:stretch/>
        </p:blipFill>
        <p:spPr>
          <a:xfrm>
            <a:off x="849619" y="1949766"/>
            <a:ext cx="8446314" cy="50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0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166</Words>
  <Application>Microsoft Office PowerPoint</Application>
  <PresentationFormat>寬螢幕</PresentationFormat>
  <Paragraphs>24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微软雅黑</vt:lpstr>
      <vt:lpstr>幼圆</vt:lpstr>
      <vt:lpstr>方正静蕾简体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信瑜 蘇</dc:creator>
  <cp:lastModifiedBy>信瑜 蘇</cp:lastModifiedBy>
  <cp:revision>7</cp:revision>
  <dcterms:created xsi:type="dcterms:W3CDTF">2021-04-29T02:02:58Z</dcterms:created>
  <dcterms:modified xsi:type="dcterms:W3CDTF">2021-04-29T02:34:02Z</dcterms:modified>
</cp:coreProperties>
</file>