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1" r:id="rId3"/>
    <p:sldId id="274" r:id="rId4"/>
    <p:sldId id="272" r:id="rId5"/>
    <p:sldId id="27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99C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C7F5-14B8-45BA-8B82-E3211F86B9C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8F1F1-1156-4744-8533-CAC0D4AEF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97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D7855-ABC0-4A73-8057-CDCE4D3566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52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D7855-ABC0-4A73-8057-CDCE4D3566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78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D7855-ABC0-4A73-8057-CDCE4D3566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59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D7855-ABC0-4A73-8057-CDCE4D3566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83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D7855-ABC0-4A73-8057-CDCE4D3566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6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F1134-F1B7-43AF-B9FE-205619D0A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C47B0C-0ED6-41A7-A020-E66C2EA0A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F2E9BB-1E78-47F5-AE4D-D34EC95D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A914-5671-450E-AB00-8C815F1B2D65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D27F8F-1B0B-4AAD-A3DB-5428E2EB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34610A-74B0-4F90-ACCA-B2D1EB01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0372-746F-4E49-9F73-A3BA11825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41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B6A4D-CEEC-41CC-A737-D90F7B37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56CAA7-9C20-41F1-AC92-8C4A9D124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8E5011-8974-4227-B69F-186B1680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A914-5671-450E-AB00-8C815F1B2D65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6FF04-65F9-4921-BA0A-FC82DA67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57005F-EA6E-43AA-8759-A9CDC532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0372-746F-4E49-9F73-A3BA11825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29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FBD2C6-CA72-4160-B451-0897CE211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12AACD-B4A8-490C-A65E-E16ED8368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A12CDB-2D62-4F42-85EE-00F59E68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A914-5671-450E-AB00-8C815F1B2D65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BC37EF-70FC-4046-BA3C-25EC9F40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980915-FC74-4B4C-BC13-7C7F4336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0372-746F-4E49-9F73-A3BA11825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1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64E7C-A0F9-4465-8564-D0A3394A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0EB2D2-BCF3-4A46-A152-6D28D269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E5152E-0AE4-4A1F-B996-88E81711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A914-5671-450E-AB00-8C815F1B2D65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CC98BC-67CC-49EE-BA29-3F74481E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AD2A02-AEA2-4DD6-890A-FE989A62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0372-746F-4E49-9F73-A3BA11825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41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455C6-0936-48C0-8300-D9D82571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520167-5A56-4C36-997D-49B5969E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3B4816-1E1D-432B-A19C-2CE5AE16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A914-5671-450E-AB00-8C815F1B2D65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136AC4-771F-463B-935F-D67F2F07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97F11-2E48-486C-B4AB-E4B32ADE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0372-746F-4E49-9F73-A3BA11825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0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4F92D-B5F8-49E3-BB48-1E50BB6C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AEA21-7DF6-4012-B1F3-0CAFC22B8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586198-9218-47E6-86A3-BE18D001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51EEA3-39DE-41C9-94D2-EE36DFAF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A914-5671-450E-AB00-8C815F1B2D65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810FA8-280D-4451-8AA5-237C991E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5861DF-4512-454F-9F47-73ACFF80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0372-746F-4E49-9F73-A3BA11825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52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F78FA-3EE0-4C20-81F1-B5612FD3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88DBFE-98D6-4616-8835-29866D46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B69C54-F874-4219-B789-E90F895BE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A0E343-4F34-4144-87B2-8D34F852B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714E58-56FD-4ED9-8616-79A5A1BA5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1B30DA-C9F2-4E49-89A9-2BA52E4A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A914-5671-450E-AB00-8C815F1B2D65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BC7028-B7A6-4C17-BC9C-FDA9E0A6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744048-6100-419F-896D-7E4D3284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0372-746F-4E49-9F73-A3BA11825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86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053DB-9E04-40F9-BE46-3D3DAFD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BE6ACC-8563-4BB5-BB73-6AE129A2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A914-5671-450E-AB00-8C815F1B2D65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ED3F10-52D8-4CB7-9F8C-10FCFDF7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842E1F-FB2D-4B3C-9849-3C2CA29F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0372-746F-4E49-9F73-A3BA11825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B0CABE-8E18-4A2F-8504-97F044F4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A914-5671-450E-AB00-8C815F1B2D65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C14D72-51A2-49EE-9A91-980A2755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267E85-A806-4176-8D81-CD093532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0372-746F-4E49-9F73-A3BA11825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18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ED0E3-A6BA-430B-97D1-9CED428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9D7281-9450-496D-916D-B6EE1AC37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41799F-110E-4CF9-8103-CB53F1B90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B79FB5-4900-4443-8359-22FF7777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A914-5671-450E-AB00-8C815F1B2D65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B02D00-A75B-412C-B18C-1B4B1BEC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9EC910-CA36-446E-A71F-D1BAB18C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0372-746F-4E49-9F73-A3BA11825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29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42434-1683-4B8B-9B84-DB030DD5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3CD833-4EB3-4C26-BEF1-1032455F4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53A167-7ED7-44A5-B69C-6C8028538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5377AB-828C-4697-B792-D9CBFFF8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A914-5671-450E-AB00-8C815F1B2D65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0B784F-C189-459A-855E-E8E5C672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3F7B1B-1093-4F91-97CB-9669474B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0372-746F-4E49-9F73-A3BA11825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9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8377CC-2412-432E-8E66-AC58E133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C2581E-960B-4DC5-82D9-39930910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C3DDF-0BED-42A4-A40E-796988A18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A914-5671-450E-AB00-8C815F1B2D65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2A7C12-8AD0-4BB5-A6D8-18E719810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357CF1-0596-40BE-9A50-842574626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0372-746F-4E49-9F73-A3BA11825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8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83355" y="215442"/>
            <a:ext cx="916940" cy="898794"/>
            <a:chOff x="2597768" y="0"/>
            <a:chExt cx="6996463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768" y="0"/>
              <a:ext cx="6996463" cy="6858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椭圆 13"/>
            <p:cNvSpPr/>
            <p:nvPr/>
          </p:nvSpPr>
          <p:spPr>
            <a:xfrm>
              <a:off x="3736109" y="1069109"/>
              <a:ext cx="4719782" cy="4719782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01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sp>
        <p:nvSpPr>
          <p:cNvPr id="10" name="文本框 15">
            <a:extLst>
              <a:ext uri="{FF2B5EF4-FFF2-40B4-BE49-F238E27FC236}">
                <a16:creationId xmlns:a16="http://schemas.microsoft.com/office/drawing/2014/main" id="{6B4B75E8-8FC1-4AD7-A810-441FA8F5A006}"/>
              </a:ext>
            </a:extLst>
          </p:cNvPr>
          <p:cNvSpPr txBox="1"/>
          <p:nvPr/>
        </p:nvSpPr>
        <p:spPr>
          <a:xfrm>
            <a:off x="1545501" y="462935"/>
            <a:ext cx="824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建立資料表，匯入</a:t>
            </a:r>
            <a:r>
              <a:rPr kumimoji="0" lang="en-US" altLang="zh-TW" sz="2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Power Bi</a:t>
            </a:r>
            <a:endParaRPr kumimoji="0" lang="zh-CN" altLang="en-US" sz="20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CE85F0-B0AB-4991-BF79-64AA7654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254" y="1791524"/>
            <a:ext cx="7693801" cy="4167476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9F3ED62-9C84-46BE-9AD6-953A4A5F0C91}"/>
              </a:ext>
            </a:extLst>
          </p:cNvPr>
          <p:cNvCxnSpPr/>
          <p:nvPr/>
        </p:nvCxnSpPr>
        <p:spPr>
          <a:xfrm>
            <a:off x="3766772" y="5637402"/>
            <a:ext cx="4725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îşḻïḍe">
            <a:extLst>
              <a:ext uri="{FF2B5EF4-FFF2-40B4-BE49-F238E27FC236}">
                <a16:creationId xmlns:a16="http://schemas.microsoft.com/office/drawing/2014/main" id="{3343C161-8435-47E1-BE3B-E8A698851D1B}"/>
              </a:ext>
            </a:extLst>
          </p:cNvPr>
          <p:cNvSpPr/>
          <p:nvPr/>
        </p:nvSpPr>
        <p:spPr bwMode="auto">
          <a:xfrm>
            <a:off x="873297" y="5455660"/>
            <a:ext cx="2691170" cy="363483"/>
          </a:xfrm>
          <a:prstGeom prst="roundRect">
            <a:avLst>
              <a:gd name="adj" fmla="val 1404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Power Bi 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支援多種資料來源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20" name="îşḻïḍe">
            <a:extLst>
              <a:ext uri="{FF2B5EF4-FFF2-40B4-BE49-F238E27FC236}">
                <a16:creationId xmlns:a16="http://schemas.microsoft.com/office/drawing/2014/main" id="{817A837E-2B49-45ED-B4BD-62418C40C92A}"/>
              </a:ext>
            </a:extLst>
          </p:cNvPr>
          <p:cNvSpPr/>
          <p:nvPr/>
        </p:nvSpPr>
        <p:spPr bwMode="auto">
          <a:xfrm>
            <a:off x="1666100" y="4873597"/>
            <a:ext cx="1118579" cy="363483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Excel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表格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F5A296D-B553-4BBA-ABEB-953FB28A3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4900"/>
              </p:ext>
            </p:extLst>
          </p:nvPr>
        </p:nvGraphicFramePr>
        <p:xfrm>
          <a:off x="271166" y="1328620"/>
          <a:ext cx="3908445" cy="3289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719">
                  <a:extLst>
                    <a:ext uri="{9D8B030D-6E8A-4147-A177-3AD203B41FA5}">
                      <a16:colId xmlns:a16="http://schemas.microsoft.com/office/drawing/2014/main" val="746107942"/>
                    </a:ext>
                  </a:extLst>
                </a:gridCol>
                <a:gridCol w="630719">
                  <a:extLst>
                    <a:ext uri="{9D8B030D-6E8A-4147-A177-3AD203B41FA5}">
                      <a16:colId xmlns:a16="http://schemas.microsoft.com/office/drawing/2014/main" val="309764513"/>
                    </a:ext>
                  </a:extLst>
                </a:gridCol>
                <a:gridCol w="697817">
                  <a:extLst>
                    <a:ext uri="{9D8B030D-6E8A-4147-A177-3AD203B41FA5}">
                      <a16:colId xmlns:a16="http://schemas.microsoft.com/office/drawing/2014/main" val="3579843925"/>
                    </a:ext>
                  </a:extLst>
                </a:gridCol>
                <a:gridCol w="630719">
                  <a:extLst>
                    <a:ext uri="{9D8B030D-6E8A-4147-A177-3AD203B41FA5}">
                      <a16:colId xmlns:a16="http://schemas.microsoft.com/office/drawing/2014/main" val="3619182828"/>
                    </a:ext>
                  </a:extLst>
                </a:gridCol>
                <a:gridCol w="795108">
                  <a:extLst>
                    <a:ext uri="{9D8B030D-6E8A-4147-A177-3AD203B41FA5}">
                      <a16:colId xmlns:a16="http://schemas.microsoft.com/office/drawing/2014/main" val="60557478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val="3648745021"/>
                    </a:ext>
                  </a:extLst>
                </a:gridCol>
              </a:tblGrid>
              <a:tr h="356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證券代號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證券名稱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單季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EPS</a:t>
                      </a:r>
                      <a:endParaRPr 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每股淨值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財報年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季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季度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02622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0.71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23.1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Q1</a:t>
                      </a:r>
                      <a:endParaRPr 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43633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0.01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23.18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</a:t>
                      </a:r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Q2</a:t>
                      </a:r>
                      <a:endParaRPr 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08750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0.07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16.17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</a:t>
                      </a:r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Q3</a:t>
                      </a:r>
                      <a:endParaRPr 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300124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0.26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16.47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</a:t>
                      </a:r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Q4</a:t>
                      </a:r>
                      <a:endParaRPr 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60059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0.39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16.74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</a:t>
                      </a:r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Q1</a:t>
                      </a:r>
                      <a:endParaRPr 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99243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0.49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15.53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</a:t>
                      </a:r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Q2</a:t>
                      </a:r>
                      <a:endParaRPr 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63930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0.16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15.77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</a:t>
                      </a:r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Q3</a:t>
                      </a:r>
                      <a:endParaRPr 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73582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0.13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15.89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</a:t>
                      </a:r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Q4</a:t>
                      </a:r>
                      <a:endParaRPr 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733661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2454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聯發科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3.44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33.94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</a:t>
                      </a:r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Q1</a:t>
                      </a:r>
                      <a:endParaRPr 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855638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2454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聯發科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6.32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38.97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Q2</a:t>
                      </a:r>
                      <a:endParaRPr 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7905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2454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聯發科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5.98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32.72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Q3</a:t>
                      </a:r>
                      <a:endParaRPr 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03151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2454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聯發科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8.54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41.48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Q4</a:t>
                      </a:r>
                      <a:endParaRPr 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20014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8939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2454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聯發科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10.48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51.87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Q1</a:t>
                      </a:r>
                      <a:endParaRPr 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46806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2454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聯發科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8.29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55.18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Q2</a:t>
                      </a:r>
                      <a:endParaRPr 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57045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2454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聯發科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5.75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43.59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Q3</a:t>
                      </a:r>
                      <a:endParaRPr 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20023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68704"/>
                  </a:ext>
                </a:extLst>
              </a:tr>
              <a:tr h="18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2454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聯發科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8.17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51.79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</a:t>
                      </a:r>
                      <a:r>
                        <a:rPr lang="zh-TW" alt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Q4</a:t>
                      </a:r>
                      <a:endParaRPr 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20024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97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89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83355" y="215442"/>
            <a:ext cx="916940" cy="898794"/>
            <a:chOff x="2597768" y="0"/>
            <a:chExt cx="6996463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768" y="0"/>
              <a:ext cx="6996463" cy="6858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椭圆 13"/>
            <p:cNvSpPr/>
            <p:nvPr/>
          </p:nvSpPr>
          <p:spPr>
            <a:xfrm>
              <a:off x="3736109" y="1069109"/>
              <a:ext cx="4719782" cy="4719782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02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sp>
        <p:nvSpPr>
          <p:cNvPr id="10" name="文本框 15">
            <a:extLst>
              <a:ext uri="{FF2B5EF4-FFF2-40B4-BE49-F238E27FC236}">
                <a16:creationId xmlns:a16="http://schemas.microsoft.com/office/drawing/2014/main" id="{6B4B75E8-8FC1-4AD7-A810-441FA8F5A006}"/>
              </a:ext>
            </a:extLst>
          </p:cNvPr>
          <p:cNvSpPr txBox="1"/>
          <p:nvPr/>
        </p:nvSpPr>
        <p:spPr>
          <a:xfrm>
            <a:off x="1545501" y="462935"/>
            <a:ext cx="824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繪製圖表</a:t>
            </a:r>
            <a:endParaRPr kumimoji="0" lang="zh-CN" altLang="en-US" sz="20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A84DA5-93A0-4E30-8A4F-5E6C451BE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3" y="1180924"/>
            <a:ext cx="10539369" cy="521414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C12F791-FA70-44FF-AF58-0843CBDC12F4}"/>
              </a:ext>
            </a:extLst>
          </p:cNvPr>
          <p:cNvSpPr txBox="1"/>
          <p:nvPr/>
        </p:nvSpPr>
        <p:spPr>
          <a:xfrm>
            <a:off x="2876955" y="5011011"/>
            <a:ext cx="1577598" cy="369332"/>
          </a:xfrm>
          <a:prstGeom prst="rect">
            <a:avLst/>
          </a:prstGeom>
          <a:solidFill>
            <a:srgbClr val="454545"/>
          </a:solidFill>
          <a:ln w="28575">
            <a:solidFill>
              <a:srgbClr val="99CA3B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個股比較資料</a:t>
            </a:r>
          </a:p>
        </p:txBody>
      </p:sp>
    </p:spTree>
    <p:extLst>
      <p:ext uri="{BB962C8B-B14F-4D97-AF65-F5344CB8AC3E}">
        <p14:creationId xmlns:p14="http://schemas.microsoft.com/office/powerpoint/2010/main" val="29165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83355" y="215442"/>
            <a:ext cx="916940" cy="898794"/>
            <a:chOff x="2597768" y="0"/>
            <a:chExt cx="6996463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768" y="0"/>
              <a:ext cx="6996463" cy="6858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椭圆 13"/>
            <p:cNvSpPr/>
            <p:nvPr/>
          </p:nvSpPr>
          <p:spPr>
            <a:xfrm>
              <a:off x="3736109" y="1069109"/>
              <a:ext cx="4719782" cy="4719782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03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sp>
        <p:nvSpPr>
          <p:cNvPr id="10" name="文本框 15">
            <a:extLst>
              <a:ext uri="{FF2B5EF4-FFF2-40B4-BE49-F238E27FC236}">
                <a16:creationId xmlns:a16="http://schemas.microsoft.com/office/drawing/2014/main" id="{6B4B75E8-8FC1-4AD7-A810-441FA8F5A006}"/>
              </a:ext>
            </a:extLst>
          </p:cNvPr>
          <p:cNvSpPr txBox="1"/>
          <p:nvPr/>
        </p:nvSpPr>
        <p:spPr>
          <a:xfrm>
            <a:off x="1545501" y="462935"/>
            <a:ext cx="824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繪製圖表</a:t>
            </a:r>
            <a:endParaRPr kumimoji="0" lang="zh-CN" altLang="en-US" sz="20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pic>
        <p:nvPicPr>
          <p:cNvPr id="3" name="圖片 2" descr="一張含有 文字, 電子用品 的圖片&#10;&#10;自動產生的描述">
            <a:extLst>
              <a:ext uri="{FF2B5EF4-FFF2-40B4-BE49-F238E27FC236}">
                <a16:creationId xmlns:a16="http://schemas.microsoft.com/office/drawing/2014/main" id="{9A91C152-9A1E-4625-BA09-1604839A3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05" y="521735"/>
            <a:ext cx="3169255" cy="5743764"/>
          </a:xfrm>
          <a:prstGeom prst="rect">
            <a:avLst/>
          </a:prstGeom>
        </p:spPr>
      </p:pic>
      <p:grpSp>
        <p:nvGrpSpPr>
          <p:cNvPr id="11" name="iSlîḓê">
            <a:extLst>
              <a:ext uri="{FF2B5EF4-FFF2-40B4-BE49-F238E27FC236}">
                <a16:creationId xmlns:a16="http://schemas.microsoft.com/office/drawing/2014/main" id="{F9F2533F-F38E-44D8-9FB9-6F2029A0EF3D}"/>
              </a:ext>
            </a:extLst>
          </p:cNvPr>
          <p:cNvGrpSpPr/>
          <p:nvPr/>
        </p:nvGrpSpPr>
        <p:grpSpPr>
          <a:xfrm>
            <a:off x="2406840" y="2378153"/>
            <a:ext cx="3033005" cy="2372237"/>
            <a:chOff x="5300664" y="1588"/>
            <a:chExt cx="1617663" cy="1265238"/>
          </a:xfrm>
        </p:grpSpPr>
        <p:sp>
          <p:nvSpPr>
            <p:cNvPr id="12" name="îś1íḋé">
              <a:extLst>
                <a:ext uri="{FF2B5EF4-FFF2-40B4-BE49-F238E27FC236}">
                  <a16:creationId xmlns:a16="http://schemas.microsoft.com/office/drawing/2014/main" id="{D8043BB0-47E3-4C1B-8BB0-90E201040197}"/>
                </a:ext>
              </a:extLst>
            </p:cNvPr>
            <p:cNvSpPr/>
            <p:nvPr/>
          </p:nvSpPr>
          <p:spPr bwMode="auto">
            <a:xfrm>
              <a:off x="6677026" y="125413"/>
              <a:ext cx="177800" cy="163513"/>
            </a:xfrm>
            <a:custGeom>
              <a:avLst/>
              <a:gdLst>
                <a:gd name="T0" fmla="*/ 112 w 131"/>
                <a:gd name="T1" fmla="*/ 38 h 121"/>
                <a:gd name="T2" fmla="*/ 80 w 131"/>
                <a:gd name="T3" fmla="*/ 23 h 121"/>
                <a:gd name="T4" fmla="*/ 48 w 131"/>
                <a:gd name="T5" fmla="*/ 16 h 121"/>
                <a:gd name="T6" fmla="*/ 31 w 131"/>
                <a:gd name="T7" fmla="*/ 1 h 121"/>
                <a:gd name="T8" fmla="*/ 31 w 131"/>
                <a:gd name="T9" fmla="*/ 0 h 121"/>
                <a:gd name="T10" fmla="*/ 14 w 131"/>
                <a:gd name="T11" fmla="*/ 23 h 121"/>
                <a:gd name="T12" fmla="*/ 47 w 131"/>
                <a:gd name="T13" fmla="*/ 107 h 121"/>
                <a:gd name="T14" fmla="*/ 131 w 131"/>
                <a:gd name="T15" fmla="*/ 76 h 121"/>
                <a:gd name="T16" fmla="*/ 129 w 131"/>
                <a:gd name="T17" fmla="*/ 68 h 121"/>
                <a:gd name="T18" fmla="*/ 112 w 131"/>
                <a:gd name="T19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21">
                  <a:moveTo>
                    <a:pt x="112" y="38"/>
                  </a:moveTo>
                  <a:cubicBezTo>
                    <a:pt x="104" y="29"/>
                    <a:pt x="91" y="25"/>
                    <a:pt x="80" y="23"/>
                  </a:cubicBezTo>
                  <a:cubicBezTo>
                    <a:pt x="69" y="21"/>
                    <a:pt x="58" y="22"/>
                    <a:pt x="48" y="16"/>
                  </a:cubicBezTo>
                  <a:cubicBezTo>
                    <a:pt x="42" y="12"/>
                    <a:pt x="36" y="6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4" y="6"/>
                    <a:pt x="18" y="14"/>
                    <a:pt x="14" y="23"/>
                  </a:cubicBezTo>
                  <a:cubicBezTo>
                    <a:pt x="0" y="55"/>
                    <a:pt x="14" y="93"/>
                    <a:pt x="47" y="107"/>
                  </a:cubicBezTo>
                  <a:cubicBezTo>
                    <a:pt x="79" y="121"/>
                    <a:pt x="116" y="107"/>
                    <a:pt x="131" y="76"/>
                  </a:cubicBezTo>
                  <a:cubicBezTo>
                    <a:pt x="130" y="73"/>
                    <a:pt x="130" y="70"/>
                    <a:pt x="129" y="68"/>
                  </a:cubicBezTo>
                  <a:cubicBezTo>
                    <a:pt x="126" y="58"/>
                    <a:pt x="119" y="46"/>
                    <a:pt x="112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3" name="işlíḑê">
              <a:extLst>
                <a:ext uri="{FF2B5EF4-FFF2-40B4-BE49-F238E27FC236}">
                  <a16:creationId xmlns:a16="http://schemas.microsoft.com/office/drawing/2014/main" id="{3F1CE31B-22BE-4E80-8BF0-B91881AD3343}"/>
                </a:ext>
              </a:extLst>
            </p:cNvPr>
            <p:cNvSpPr/>
            <p:nvPr/>
          </p:nvSpPr>
          <p:spPr bwMode="auto">
            <a:xfrm>
              <a:off x="6657976" y="109538"/>
              <a:ext cx="212725" cy="184150"/>
            </a:xfrm>
            <a:custGeom>
              <a:avLst/>
              <a:gdLst>
                <a:gd name="T0" fmla="*/ 87 w 157"/>
                <a:gd name="T1" fmla="*/ 137 h 137"/>
                <a:gd name="T2" fmla="*/ 87 w 157"/>
                <a:gd name="T3" fmla="*/ 137 h 137"/>
                <a:gd name="T4" fmla="*/ 56 w 157"/>
                <a:gd name="T5" fmla="*/ 130 h 137"/>
                <a:gd name="T6" fmla="*/ 17 w 157"/>
                <a:gd name="T7" fmla="*/ 30 h 137"/>
                <a:gd name="T8" fmla="*/ 37 w 157"/>
                <a:gd name="T9" fmla="*/ 3 h 137"/>
                <a:gd name="T10" fmla="*/ 46 w 157"/>
                <a:gd name="T11" fmla="*/ 0 h 137"/>
                <a:gd name="T12" fmla="*/ 54 w 157"/>
                <a:gd name="T13" fmla="*/ 4 h 137"/>
                <a:gd name="T14" fmla="*/ 54 w 157"/>
                <a:gd name="T15" fmla="*/ 5 h 137"/>
                <a:gd name="T16" fmla="*/ 68 w 157"/>
                <a:gd name="T17" fmla="*/ 17 h 137"/>
                <a:gd name="T18" fmla="*/ 86 w 157"/>
                <a:gd name="T19" fmla="*/ 22 h 137"/>
                <a:gd name="T20" fmla="*/ 96 w 157"/>
                <a:gd name="T21" fmla="*/ 23 h 137"/>
                <a:gd name="T22" fmla="*/ 134 w 157"/>
                <a:gd name="T23" fmla="*/ 42 h 137"/>
                <a:gd name="T24" fmla="*/ 155 w 157"/>
                <a:gd name="T25" fmla="*/ 76 h 137"/>
                <a:gd name="T26" fmla="*/ 157 w 157"/>
                <a:gd name="T27" fmla="*/ 86 h 137"/>
                <a:gd name="T28" fmla="*/ 156 w 157"/>
                <a:gd name="T29" fmla="*/ 93 h 137"/>
                <a:gd name="T30" fmla="*/ 87 w 157"/>
                <a:gd name="T31" fmla="*/ 137 h 137"/>
                <a:gd name="T32" fmla="*/ 45 w 157"/>
                <a:gd name="T33" fmla="*/ 30 h 137"/>
                <a:gd name="T34" fmla="*/ 39 w 157"/>
                <a:gd name="T35" fmla="*/ 40 h 137"/>
                <a:gd name="T36" fmla="*/ 66 w 157"/>
                <a:gd name="T37" fmla="*/ 108 h 137"/>
                <a:gd name="T38" fmla="*/ 87 w 157"/>
                <a:gd name="T39" fmla="*/ 113 h 137"/>
                <a:gd name="T40" fmla="*/ 132 w 157"/>
                <a:gd name="T41" fmla="*/ 86 h 137"/>
                <a:gd name="T42" fmla="*/ 132 w 157"/>
                <a:gd name="T43" fmla="*/ 84 h 137"/>
                <a:gd name="T44" fmla="*/ 117 w 157"/>
                <a:gd name="T45" fmla="*/ 58 h 137"/>
                <a:gd name="T46" fmla="*/ 92 w 157"/>
                <a:gd name="T47" fmla="*/ 47 h 137"/>
                <a:gd name="T48" fmla="*/ 83 w 157"/>
                <a:gd name="T49" fmla="*/ 46 h 137"/>
                <a:gd name="T50" fmla="*/ 56 w 157"/>
                <a:gd name="T51" fmla="*/ 38 h 137"/>
                <a:gd name="T52" fmla="*/ 45 w 157"/>
                <a:gd name="T53" fmla="*/ 3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7" h="137">
                  <a:moveTo>
                    <a:pt x="87" y="137"/>
                  </a:moveTo>
                  <a:cubicBezTo>
                    <a:pt x="87" y="137"/>
                    <a:pt x="87" y="137"/>
                    <a:pt x="87" y="137"/>
                  </a:cubicBezTo>
                  <a:cubicBezTo>
                    <a:pt x="76" y="137"/>
                    <a:pt x="66" y="135"/>
                    <a:pt x="56" y="130"/>
                  </a:cubicBezTo>
                  <a:cubicBezTo>
                    <a:pt x="18" y="114"/>
                    <a:pt x="0" y="68"/>
                    <a:pt x="17" y="30"/>
                  </a:cubicBezTo>
                  <a:cubicBezTo>
                    <a:pt x="22" y="20"/>
                    <a:pt x="28" y="10"/>
                    <a:pt x="37" y="3"/>
                  </a:cubicBezTo>
                  <a:cubicBezTo>
                    <a:pt x="39" y="1"/>
                    <a:pt x="42" y="0"/>
                    <a:pt x="46" y="0"/>
                  </a:cubicBezTo>
                  <a:cubicBezTo>
                    <a:pt x="49" y="0"/>
                    <a:pt x="52" y="2"/>
                    <a:pt x="54" y="4"/>
                  </a:cubicBezTo>
                  <a:cubicBezTo>
                    <a:pt x="54" y="4"/>
                    <a:pt x="54" y="5"/>
                    <a:pt x="54" y="5"/>
                  </a:cubicBezTo>
                  <a:cubicBezTo>
                    <a:pt x="59" y="10"/>
                    <a:pt x="64" y="15"/>
                    <a:pt x="68" y="17"/>
                  </a:cubicBezTo>
                  <a:cubicBezTo>
                    <a:pt x="73" y="20"/>
                    <a:pt x="79" y="21"/>
                    <a:pt x="86" y="22"/>
                  </a:cubicBezTo>
                  <a:cubicBezTo>
                    <a:pt x="89" y="22"/>
                    <a:pt x="92" y="23"/>
                    <a:pt x="96" y="23"/>
                  </a:cubicBezTo>
                  <a:cubicBezTo>
                    <a:pt x="107" y="25"/>
                    <a:pt x="124" y="30"/>
                    <a:pt x="134" y="42"/>
                  </a:cubicBezTo>
                  <a:cubicBezTo>
                    <a:pt x="143" y="51"/>
                    <a:pt x="151" y="64"/>
                    <a:pt x="155" y="76"/>
                  </a:cubicBezTo>
                  <a:cubicBezTo>
                    <a:pt x="155" y="79"/>
                    <a:pt x="156" y="82"/>
                    <a:pt x="157" y="86"/>
                  </a:cubicBezTo>
                  <a:cubicBezTo>
                    <a:pt x="157" y="89"/>
                    <a:pt x="157" y="91"/>
                    <a:pt x="156" y="93"/>
                  </a:cubicBezTo>
                  <a:cubicBezTo>
                    <a:pt x="143" y="120"/>
                    <a:pt x="116" y="137"/>
                    <a:pt x="87" y="137"/>
                  </a:cubicBezTo>
                  <a:close/>
                  <a:moveTo>
                    <a:pt x="45" y="30"/>
                  </a:moveTo>
                  <a:cubicBezTo>
                    <a:pt x="42" y="33"/>
                    <a:pt x="41" y="36"/>
                    <a:pt x="39" y="40"/>
                  </a:cubicBezTo>
                  <a:cubicBezTo>
                    <a:pt x="27" y="66"/>
                    <a:pt x="39" y="97"/>
                    <a:pt x="66" y="108"/>
                  </a:cubicBezTo>
                  <a:cubicBezTo>
                    <a:pt x="73" y="111"/>
                    <a:pt x="80" y="113"/>
                    <a:pt x="87" y="113"/>
                  </a:cubicBezTo>
                  <a:cubicBezTo>
                    <a:pt x="106" y="113"/>
                    <a:pt x="123" y="103"/>
                    <a:pt x="132" y="86"/>
                  </a:cubicBezTo>
                  <a:cubicBezTo>
                    <a:pt x="132" y="85"/>
                    <a:pt x="132" y="84"/>
                    <a:pt x="132" y="84"/>
                  </a:cubicBezTo>
                  <a:cubicBezTo>
                    <a:pt x="129" y="75"/>
                    <a:pt x="123" y="65"/>
                    <a:pt x="117" y="58"/>
                  </a:cubicBezTo>
                  <a:cubicBezTo>
                    <a:pt x="112" y="53"/>
                    <a:pt x="103" y="49"/>
                    <a:pt x="92" y="47"/>
                  </a:cubicBezTo>
                  <a:cubicBezTo>
                    <a:pt x="89" y="46"/>
                    <a:pt x="86" y="46"/>
                    <a:pt x="83" y="46"/>
                  </a:cubicBezTo>
                  <a:cubicBezTo>
                    <a:pt x="75" y="45"/>
                    <a:pt x="65" y="44"/>
                    <a:pt x="56" y="38"/>
                  </a:cubicBezTo>
                  <a:cubicBezTo>
                    <a:pt x="52" y="35"/>
                    <a:pt x="48" y="32"/>
                    <a:pt x="45" y="30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6" name="ïṥlide">
              <a:extLst>
                <a:ext uri="{FF2B5EF4-FFF2-40B4-BE49-F238E27FC236}">
                  <a16:creationId xmlns:a16="http://schemas.microsoft.com/office/drawing/2014/main" id="{10A53221-CED5-4F05-90F3-069A63EC3913}"/>
                </a:ext>
              </a:extLst>
            </p:cNvPr>
            <p:cNvSpPr/>
            <p:nvPr/>
          </p:nvSpPr>
          <p:spPr bwMode="auto">
            <a:xfrm>
              <a:off x="6719889" y="19051"/>
              <a:ext cx="179388" cy="209550"/>
            </a:xfrm>
            <a:custGeom>
              <a:avLst/>
              <a:gdLst>
                <a:gd name="T0" fmla="*/ 102 w 133"/>
                <a:gd name="T1" fmla="*/ 149 h 155"/>
                <a:gd name="T2" fmla="*/ 103 w 133"/>
                <a:gd name="T3" fmla="*/ 149 h 155"/>
                <a:gd name="T4" fmla="*/ 55 w 133"/>
                <a:gd name="T5" fmla="*/ 0 h 155"/>
                <a:gd name="T6" fmla="*/ 61 w 133"/>
                <a:gd name="T7" fmla="*/ 21 h 155"/>
                <a:gd name="T8" fmla="*/ 20 w 133"/>
                <a:gd name="T9" fmla="*/ 67 h 155"/>
                <a:gd name="T10" fmla="*/ 19 w 133"/>
                <a:gd name="T11" fmla="*/ 68 h 155"/>
                <a:gd name="T12" fmla="*/ 19 w 133"/>
                <a:gd name="T13" fmla="*/ 68 h 155"/>
                <a:gd name="T14" fmla="*/ 0 w 133"/>
                <a:gd name="T15" fmla="*/ 79 h 155"/>
                <a:gd name="T16" fmla="*/ 0 w 133"/>
                <a:gd name="T17" fmla="*/ 80 h 155"/>
                <a:gd name="T18" fmla="*/ 17 w 133"/>
                <a:gd name="T19" fmla="*/ 95 h 155"/>
                <a:gd name="T20" fmla="*/ 49 w 133"/>
                <a:gd name="T21" fmla="*/ 102 h 155"/>
                <a:gd name="T22" fmla="*/ 81 w 133"/>
                <a:gd name="T23" fmla="*/ 117 h 155"/>
                <a:gd name="T24" fmla="*/ 98 w 133"/>
                <a:gd name="T25" fmla="*/ 147 h 155"/>
                <a:gd name="T26" fmla="*/ 100 w 133"/>
                <a:gd name="T27" fmla="*/ 155 h 155"/>
                <a:gd name="T28" fmla="*/ 101 w 133"/>
                <a:gd name="T29" fmla="*/ 153 h 155"/>
                <a:gd name="T30" fmla="*/ 102 w 133"/>
                <a:gd name="T31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155">
                  <a:moveTo>
                    <a:pt x="102" y="149"/>
                  </a:moveTo>
                  <a:cubicBezTo>
                    <a:pt x="103" y="149"/>
                    <a:pt x="103" y="149"/>
                    <a:pt x="103" y="149"/>
                  </a:cubicBezTo>
                  <a:cubicBezTo>
                    <a:pt x="133" y="64"/>
                    <a:pt x="55" y="0"/>
                    <a:pt x="55" y="0"/>
                  </a:cubicBezTo>
                  <a:cubicBezTo>
                    <a:pt x="62" y="11"/>
                    <a:pt x="61" y="21"/>
                    <a:pt x="61" y="21"/>
                  </a:cubicBezTo>
                  <a:cubicBezTo>
                    <a:pt x="59" y="52"/>
                    <a:pt x="26" y="65"/>
                    <a:pt x="20" y="67"/>
                  </a:cubicBezTo>
                  <a:cubicBezTo>
                    <a:pt x="19" y="67"/>
                    <a:pt x="19" y="67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2" y="70"/>
                    <a:pt x="5" y="74"/>
                    <a:pt x="0" y="79"/>
                  </a:cubicBezTo>
                  <a:cubicBezTo>
                    <a:pt x="0" y="79"/>
                    <a:pt x="0" y="79"/>
                    <a:pt x="0" y="80"/>
                  </a:cubicBezTo>
                  <a:cubicBezTo>
                    <a:pt x="5" y="85"/>
                    <a:pt x="11" y="91"/>
                    <a:pt x="17" y="95"/>
                  </a:cubicBezTo>
                  <a:cubicBezTo>
                    <a:pt x="27" y="101"/>
                    <a:pt x="38" y="100"/>
                    <a:pt x="49" y="102"/>
                  </a:cubicBezTo>
                  <a:cubicBezTo>
                    <a:pt x="60" y="104"/>
                    <a:pt x="73" y="108"/>
                    <a:pt x="81" y="117"/>
                  </a:cubicBezTo>
                  <a:cubicBezTo>
                    <a:pt x="88" y="125"/>
                    <a:pt x="95" y="137"/>
                    <a:pt x="98" y="147"/>
                  </a:cubicBezTo>
                  <a:cubicBezTo>
                    <a:pt x="99" y="149"/>
                    <a:pt x="99" y="152"/>
                    <a:pt x="100" y="155"/>
                  </a:cubicBezTo>
                  <a:cubicBezTo>
                    <a:pt x="100" y="155"/>
                    <a:pt x="101" y="154"/>
                    <a:pt x="101" y="153"/>
                  </a:cubicBezTo>
                  <a:cubicBezTo>
                    <a:pt x="101" y="152"/>
                    <a:pt x="102" y="151"/>
                    <a:pt x="10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7" name="iṡḷïďe">
              <a:extLst>
                <a:ext uri="{FF2B5EF4-FFF2-40B4-BE49-F238E27FC236}">
                  <a16:creationId xmlns:a16="http://schemas.microsoft.com/office/drawing/2014/main" id="{8540D697-24C1-474F-BA34-F44F608CC31B}"/>
                </a:ext>
              </a:extLst>
            </p:cNvPr>
            <p:cNvSpPr/>
            <p:nvPr/>
          </p:nvSpPr>
          <p:spPr bwMode="auto">
            <a:xfrm>
              <a:off x="6700839" y="1588"/>
              <a:ext cx="217488" cy="242888"/>
            </a:xfrm>
            <a:custGeom>
              <a:avLst/>
              <a:gdLst>
                <a:gd name="T0" fmla="*/ 113 w 160"/>
                <a:gd name="T1" fmla="*/ 180 h 180"/>
                <a:gd name="T2" fmla="*/ 111 w 160"/>
                <a:gd name="T3" fmla="*/ 180 h 180"/>
                <a:gd name="T4" fmla="*/ 101 w 160"/>
                <a:gd name="T5" fmla="*/ 170 h 180"/>
                <a:gd name="T6" fmla="*/ 100 w 160"/>
                <a:gd name="T7" fmla="*/ 164 h 180"/>
                <a:gd name="T8" fmla="*/ 85 w 160"/>
                <a:gd name="T9" fmla="*/ 138 h 180"/>
                <a:gd name="T10" fmla="*/ 60 w 160"/>
                <a:gd name="T11" fmla="*/ 127 h 180"/>
                <a:gd name="T12" fmla="*/ 51 w 160"/>
                <a:gd name="T13" fmla="*/ 126 h 180"/>
                <a:gd name="T14" fmla="*/ 24 w 160"/>
                <a:gd name="T15" fmla="*/ 118 h 180"/>
                <a:gd name="T16" fmla="*/ 4 w 160"/>
                <a:gd name="T17" fmla="*/ 100 h 180"/>
                <a:gd name="T18" fmla="*/ 4 w 160"/>
                <a:gd name="T19" fmla="*/ 100 h 180"/>
                <a:gd name="T20" fmla="*/ 5 w 160"/>
                <a:gd name="T21" fmla="*/ 83 h 180"/>
                <a:gd name="T22" fmla="*/ 27 w 160"/>
                <a:gd name="T23" fmla="*/ 69 h 180"/>
                <a:gd name="T24" fmla="*/ 29 w 160"/>
                <a:gd name="T25" fmla="*/ 69 h 180"/>
                <a:gd name="T26" fmla="*/ 62 w 160"/>
                <a:gd name="T27" fmla="*/ 33 h 180"/>
                <a:gd name="T28" fmla="*/ 58 w 160"/>
                <a:gd name="T29" fmla="*/ 20 h 180"/>
                <a:gd name="T30" fmla="*/ 60 w 160"/>
                <a:gd name="T31" fmla="*/ 4 h 180"/>
                <a:gd name="T32" fmla="*/ 75 w 160"/>
                <a:gd name="T33" fmla="*/ 4 h 180"/>
                <a:gd name="T34" fmla="*/ 127 w 160"/>
                <a:gd name="T35" fmla="*/ 166 h 180"/>
                <a:gd name="T36" fmla="*/ 126 w 160"/>
                <a:gd name="T37" fmla="*/ 168 h 180"/>
                <a:gd name="T38" fmla="*/ 125 w 160"/>
                <a:gd name="T39" fmla="*/ 171 h 180"/>
                <a:gd name="T40" fmla="*/ 124 w 160"/>
                <a:gd name="T41" fmla="*/ 173 h 180"/>
                <a:gd name="T42" fmla="*/ 113 w 160"/>
                <a:gd name="T43" fmla="*/ 180 h 180"/>
                <a:gd name="T44" fmla="*/ 31 w 160"/>
                <a:gd name="T45" fmla="*/ 94 h 180"/>
                <a:gd name="T46" fmla="*/ 36 w 160"/>
                <a:gd name="T47" fmla="*/ 97 h 180"/>
                <a:gd name="T48" fmla="*/ 54 w 160"/>
                <a:gd name="T49" fmla="*/ 102 h 180"/>
                <a:gd name="T50" fmla="*/ 64 w 160"/>
                <a:gd name="T51" fmla="*/ 103 h 180"/>
                <a:gd name="T52" fmla="*/ 102 w 160"/>
                <a:gd name="T53" fmla="*/ 122 h 180"/>
                <a:gd name="T54" fmla="*/ 110 w 160"/>
                <a:gd name="T55" fmla="*/ 132 h 180"/>
                <a:gd name="T56" fmla="*/ 83 w 160"/>
                <a:gd name="T57" fmla="*/ 48 h 180"/>
                <a:gd name="T58" fmla="*/ 37 w 160"/>
                <a:gd name="T59" fmla="*/ 92 h 180"/>
                <a:gd name="T60" fmla="*/ 36 w 160"/>
                <a:gd name="T61" fmla="*/ 92 h 180"/>
                <a:gd name="T62" fmla="*/ 31 w 160"/>
                <a:gd name="T63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180">
                  <a:moveTo>
                    <a:pt x="113" y="180"/>
                  </a:moveTo>
                  <a:cubicBezTo>
                    <a:pt x="112" y="180"/>
                    <a:pt x="112" y="180"/>
                    <a:pt x="111" y="180"/>
                  </a:cubicBezTo>
                  <a:cubicBezTo>
                    <a:pt x="106" y="179"/>
                    <a:pt x="102" y="175"/>
                    <a:pt x="101" y="170"/>
                  </a:cubicBezTo>
                  <a:cubicBezTo>
                    <a:pt x="101" y="167"/>
                    <a:pt x="100" y="165"/>
                    <a:pt x="100" y="164"/>
                  </a:cubicBezTo>
                  <a:cubicBezTo>
                    <a:pt x="97" y="155"/>
                    <a:pt x="91" y="145"/>
                    <a:pt x="85" y="138"/>
                  </a:cubicBezTo>
                  <a:cubicBezTo>
                    <a:pt x="80" y="133"/>
                    <a:pt x="71" y="129"/>
                    <a:pt x="60" y="127"/>
                  </a:cubicBezTo>
                  <a:cubicBezTo>
                    <a:pt x="57" y="126"/>
                    <a:pt x="54" y="126"/>
                    <a:pt x="51" y="126"/>
                  </a:cubicBezTo>
                  <a:cubicBezTo>
                    <a:pt x="43" y="125"/>
                    <a:pt x="33" y="124"/>
                    <a:pt x="24" y="118"/>
                  </a:cubicBezTo>
                  <a:cubicBezTo>
                    <a:pt x="15" y="112"/>
                    <a:pt x="7" y="104"/>
                    <a:pt x="4" y="100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0" y="95"/>
                    <a:pt x="0" y="87"/>
                    <a:pt x="5" y="83"/>
                  </a:cubicBezTo>
                  <a:cubicBezTo>
                    <a:pt x="12" y="77"/>
                    <a:pt x="19" y="73"/>
                    <a:pt x="27" y="69"/>
                  </a:cubicBezTo>
                  <a:cubicBezTo>
                    <a:pt x="28" y="69"/>
                    <a:pt x="28" y="69"/>
                    <a:pt x="29" y="69"/>
                  </a:cubicBezTo>
                  <a:cubicBezTo>
                    <a:pt x="34" y="67"/>
                    <a:pt x="60" y="57"/>
                    <a:pt x="62" y="33"/>
                  </a:cubicBezTo>
                  <a:cubicBezTo>
                    <a:pt x="62" y="32"/>
                    <a:pt x="62" y="27"/>
                    <a:pt x="58" y="20"/>
                  </a:cubicBezTo>
                  <a:cubicBezTo>
                    <a:pt x="55" y="15"/>
                    <a:pt x="55" y="8"/>
                    <a:pt x="60" y="4"/>
                  </a:cubicBezTo>
                  <a:cubicBezTo>
                    <a:pt x="64" y="1"/>
                    <a:pt x="71" y="0"/>
                    <a:pt x="75" y="4"/>
                  </a:cubicBezTo>
                  <a:cubicBezTo>
                    <a:pt x="79" y="7"/>
                    <a:pt x="160" y="75"/>
                    <a:pt x="127" y="166"/>
                  </a:cubicBezTo>
                  <a:cubicBezTo>
                    <a:pt x="127" y="167"/>
                    <a:pt x="126" y="168"/>
                    <a:pt x="126" y="168"/>
                  </a:cubicBezTo>
                  <a:cubicBezTo>
                    <a:pt x="126" y="169"/>
                    <a:pt x="125" y="170"/>
                    <a:pt x="125" y="171"/>
                  </a:cubicBezTo>
                  <a:cubicBezTo>
                    <a:pt x="125" y="172"/>
                    <a:pt x="124" y="172"/>
                    <a:pt x="124" y="173"/>
                  </a:cubicBezTo>
                  <a:cubicBezTo>
                    <a:pt x="122" y="177"/>
                    <a:pt x="118" y="180"/>
                    <a:pt x="113" y="180"/>
                  </a:cubicBezTo>
                  <a:close/>
                  <a:moveTo>
                    <a:pt x="31" y="94"/>
                  </a:moveTo>
                  <a:cubicBezTo>
                    <a:pt x="33" y="95"/>
                    <a:pt x="35" y="96"/>
                    <a:pt x="36" y="97"/>
                  </a:cubicBezTo>
                  <a:cubicBezTo>
                    <a:pt x="41" y="100"/>
                    <a:pt x="47" y="101"/>
                    <a:pt x="54" y="102"/>
                  </a:cubicBezTo>
                  <a:cubicBezTo>
                    <a:pt x="57" y="102"/>
                    <a:pt x="60" y="103"/>
                    <a:pt x="64" y="103"/>
                  </a:cubicBezTo>
                  <a:cubicBezTo>
                    <a:pt x="75" y="105"/>
                    <a:pt x="92" y="110"/>
                    <a:pt x="102" y="122"/>
                  </a:cubicBezTo>
                  <a:cubicBezTo>
                    <a:pt x="105" y="125"/>
                    <a:pt x="108" y="128"/>
                    <a:pt x="110" y="132"/>
                  </a:cubicBezTo>
                  <a:cubicBezTo>
                    <a:pt x="113" y="97"/>
                    <a:pt x="98" y="68"/>
                    <a:pt x="83" y="48"/>
                  </a:cubicBezTo>
                  <a:cubicBezTo>
                    <a:pt x="74" y="77"/>
                    <a:pt x="43" y="89"/>
                    <a:pt x="37" y="9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4" y="92"/>
                    <a:pt x="33" y="93"/>
                    <a:pt x="31" y="9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8" name="îšḻíde">
              <a:extLst>
                <a:ext uri="{FF2B5EF4-FFF2-40B4-BE49-F238E27FC236}">
                  <a16:creationId xmlns:a16="http://schemas.microsoft.com/office/drawing/2014/main" id="{155B5D5C-FA88-440C-91CF-0AA7464FFEEC}"/>
                </a:ext>
              </a:extLst>
            </p:cNvPr>
            <p:cNvSpPr/>
            <p:nvPr/>
          </p:nvSpPr>
          <p:spPr bwMode="auto">
            <a:xfrm>
              <a:off x="6319839" y="236538"/>
              <a:ext cx="471488" cy="987425"/>
            </a:xfrm>
            <a:custGeom>
              <a:avLst/>
              <a:gdLst>
                <a:gd name="T0" fmla="*/ 217 w 348"/>
                <a:gd name="T1" fmla="*/ 399 h 732"/>
                <a:gd name="T2" fmla="*/ 0 w 348"/>
                <a:gd name="T3" fmla="*/ 732 h 732"/>
                <a:gd name="T4" fmla="*/ 99 w 348"/>
                <a:gd name="T5" fmla="*/ 347 h 732"/>
                <a:gd name="T6" fmla="*/ 316 w 348"/>
                <a:gd name="T7" fmla="*/ 14 h 732"/>
                <a:gd name="T8" fmla="*/ 217 w 348"/>
                <a:gd name="T9" fmla="*/ 399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732">
                  <a:moveTo>
                    <a:pt x="217" y="399"/>
                  </a:moveTo>
                  <a:cubicBezTo>
                    <a:pt x="130" y="598"/>
                    <a:pt x="0" y="732"/>
                    <a:pt x="0" y="732"/>
                  </a:cubicBezTo>
                  <a:cubicBezTo>
                    <a:pt x="0" y="732"/>
                    <a:pt x="12" y="546"/>
                    <a:pt x="99" y="347"/>
                  </a:cubicBezTo>
                  <a:cubicBezTo>
                    <a:pt x="186" y="149"/>
                    <a:pt x="283" y="0"/>
                    <a:pt x="316" y="14"/>
                  </a:cubicBezTo>
                  <a:cubicBezTo>
                    <a:pt x="348" y="29"/>
                    <a:pt x="304" y="201"/>
                    <a:pt x="217" y="39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9" name="išľiḑè">
              <a:extLst>
                <a:ext uri="{FF2B5EF4-FFF2-40B4-BE49-F238E27FC236}">
                  <a16:creationId xmlns:a16="http://schemas.microsoft.com/office/drawing/2014/main" id="{1DBEA5AB-9746-4E5D-AF84-CC50ADEC60BA}"/>
                </a:ext>
              </a:extLst>
            </p:cNvPr>
            <p:cNvSpPr/>
            <p:nvPr/>
          </p:nvSpPr>
          <p:spPr bwMode="auto">
            <a:xfrm>
              <a:off x="6302376" y="238126"/>
              <a:ext cx="492125" cy="1028700"/>
            </a:xfrm>
            <a:custGeom>
              <a:avLst/>
              <a:gdLst>
                <a:gd name="T0" fmla="*/ 0 w 364"/>
                <a:gd name="T1" fmla="*/ 762 h 762"/>
                <a:gd name="T2" fmla="*/ 1 w 364"/>
                <a:gd name="T3" fmla="*/ 730 h 762"/>
                <a:gd name="T4" fmla="*/ 101 w 364"/>
                <a:gd name="T5" fmla="*/ 341 h 762"/>
                <a:gd name="T6" fmla="*/ 225 w 364"/>
                <a:gd name="T7" fmla="*/ 101 h 762"/>
                <a:gd name="T8" fmla="*/ 324 w 364"/>
                <a:gd name="T9" fmla="*/ 0 h 762"/>
                <a:gd name="T10" fmla="*/ 333 w 364"/>
                <a:gd name="T11" fmla="*/ 1 h 762"/>
                <a:gd name="T12" fmla="*/ 336 w 364"/>
                <a:gd name="T13" fmla="*/ 139 h 762"/>
                <a:gd name="T14" fmla="*/ 241 w 364"/>
                <a:gd name="T15" fmla="*/ 402 h 762"/>
                <a:gd name="T16" fmla="*/ 22 w 364"/>
                <a:gd name="T17" fmla="*/ 739 h 762"/>
                <a:gd name="T18" fmla="*/ 0 w 364"/>
                <a:gd name="T19" fmla="*/ 762 h 762"/>
                <a:gd name="T20" fmla="*/ 324 w 364"/>
                <a:gd name="T21" fmla="*/ 24 h 762"/>
                <a:gd name="T22" fmla="*/ 245 w 364"/>
                <a:gd name="T23" fmla="*/ 114 h 762"/>
                <a:gd name="T24" fmla="*/ 123 w 364"/>
                <a:gd name="T25" fmla="*/ 350 h 762"/>
                <a:gd name="T26" fmla="*/ 29 w 364"/>
                <a:gd name="T27" fmla="*/ 695 h 762"/>
                <a:gd name="T28" fmla="*/ 219 w 364"/>
                <a:gd name="T29" fmla="*/ 393 h 762"/>
                <a:gd name="T30" fmla="*/ 311 w 364"/>
                <a:gd name="T31" fmla="*/ 139 h 762"/>
                <a:gd name="T32" fmla="*/ 324 w 364"/>
                <a:gd name="T33" fmla="*/ 2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4" h="762">
                  <a:moveTo>
                    <a:pt x="0" y="762"/>
                  </a:moveTo>
                  <a:cubicBezTo>
                    <a:pt x="1" y="730"/>
                    <a:pt x="1" y="730"/>
                    <a:pt x="1" y="730"/>
                  </a:cubicBezTo>
                  <a:cubicBezTo>
                    <a:pt x="2" y="728"/>
                    <a:pt x="14" y="538"/>
                    <a:pt x="101" y="341"/>
                  </a:cubicBezTo>
                  <a:cubicBezTo>
                    <a:pt x="141" y="249"/>
                    <a:pt x="185" y="164"/>
                    <a:pt x="225" y="101"/>
                  </a:cubicBezTo>
                  <a:cubicBezTo>
                    <a:pt x="290" y="0"/>
                    <a:pt x="315" y="0"/>
                    <a:pt x="324" y="0"/>
                  </a:cubicBezTo>
                  <a:cubicBezTo>
                    <a:pt x="327" y="0"/>
                    <a:pt x="330" y="0"/>
                    <a:pt x="333" y="1"/>
                  </a:cubicBezTo>
                  <a:cubicBezTo>
                    <a:pt x="348" y="8"/>
                    <a:pt x="364" y="29"/>
                    <a:pt x="336" y="139"/>
                  </a:cubicBezTo>
                  <a:cubicBezTo>
                    <a:pt x="317" y="212"/>
                    <a:pt x="283" y="306"/>
                    <a:pt x="241" y="402"/>
                  </a:cubicBezTo>
                  <a:cubicBezTo>
                    <a:pt x="154" y="600"/>
                    <a:pt x="23" y="737"/>
                    <a:pt x="22" y="739"/>
                  </a:cubicBezTo>
                  <a:lnTo>
                    <a:pt x="0" y="762"/>
                  </a:lnTo>
                  <a:close/>
                  <a:moveTo>
                    <a:pt x="324" y="24"/>
                  </a:moveTo>
                  <a:cubicBezTo>
                    <a:pt x="321" y="24"/>
                    <a:pt x="300" y="28"/>
                    <a:pt x="245" y="114"/>
                  </a:cubicBezTo>
                  <a:cubicBezTo>
                    <a:pt x="206" y="176"/>
                    <a:pt x="163" y="259"/>
                    <a:pt x="123" y="350"/>
                  </a:cubicBezTo>
                  <a:cubicBezTo>
                    <a:pt x="60" y="493"/>
                    <a:pt x="37" y="631"/>
                    <a:pt x="29" y="695"/>
                  </a:cubicBezTo>
                  <a:cubicBezTo>
                    <a:pt x="71" y="646"/>
                    <a:pt x="157" y="535"/>
                    <a:pt x="219" y="393"/>
                  </a:cubicBezTo>
                  <a:cubicBezTo>
                    <a:pt x="260" y="300"/>
                    <a:pt x="292" y="210"/>
                    <a:pt x="311" y="139"/>
                  </a:cubicBezTo>
                  <a:cubicBezTo>
                    <a:pt x="336" y="44"/>
                    <a:pt x="325" y="25"/>
                    <a:pt x="324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iṡḷíḑé">
              <a:extLst>
                <a:ext uri="{FF2B5EF4-FFF2-40B4-BE49-F238E27FC236}">
                  <a16:creationId xmlns:a16="http://schemas.microsoft.com/office/drawing/2014/main" id="{66D8E47B-92BC-4CC3-AF69-B7C211ABB045}"/>
                </a:ext>
              </a:extLst>
            </p:cNvPr>
            <p:cNvSpPr/>
            <p:nvPr/>
          </p:nvSpPr>
          <p:spPr bwMode="auto">
            <a:xfrm>
              <a:off x="6519864" y="236538"/>
              <a:ext cx="273050" cy="388938"/>
            </a:xfrm>
            <a:custGeom>
              <a:avLst/>
              <a:gdLst>
                <a:gd name="T0" fmla="*/ 100 w 172"/>
                <a:gd name="T1" fmla="*/ 245 h 245"/>
                <a:gd name="T2" fmla="*/ 0 w 172"/>
                <a:gd name="T3" fmla="*/ 200 h 245"/>
                <a:gd name="T4" fmla="*/ 114 w 172"/>
                <a:gd name="T5" fmla="*/ 0 h 245"/>
                <a:gd name="T6" fmla="*/ 172 w 172"/>
                <a:gd name="T7" fmla="*/ 24 h 245"/>
                <a:gd name="T8" fmla="*/ 100 w 172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45">
                  <a:moveTo>
                    <a:pt x="100" y="245"/>
                  </a:moveTo>
                  <a:lnTo>
                    <a:pt x="0" y="200"/>
                  </a:lnTo>
                  <a:lnTo>
                    <a:pt x="114" y="0"/>
                  </a:lnTo>
                  <a:lnTo>
                    <a:pt x="172" y="24"/>
                  </a:lnTo>
                  <a:lnTo>
                    <a:pt x="100" y="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ïśľídê">
              <a:extLst>
                <a:ext uri="{FF2B5EF4-FFF2-40B4-BE49-F238E27FC236}">
                  <a16:creationId xmlns:a16="http://schemas.microsoft.com/office/drawing/2014/main" id="{5782DAE0-CB93-4570-B0CB-D5838C54D2DE}"/>
                </a:ext>
              </a:extLst>
            </p:cNvPr>
            <p:cNvSpPr/>
            <p:nvPr/>
          </p:nvSpPr>
          <p:spPr bwMode="auto">
            <a:xfrm>
              <a:off x="6502401" y="217488"/>
              <a:ext cx="307975" cy="423863"/>
            </a:xfrm>
            <a:custGeom>
              <a:avLst/>
              <a:gdLst>
                <a:gd name="T0" fmla="*/ 130 w 227"/>
                <a:gd name="T1" fmla="*/ 314 h 314"/>
                <a:gd name="T2" fmla="*/ 126 w 227"/>
                <a:gd name="T3" fmla="*/ 313 h 314"/>
                <a:gd name="T4" fmla="*/ 8 w 227"/>
                <a:gd name="T5" fmla="*/ 261 h 314"/>
                <a:gd name="T6" fmla="*/ 1 w 227"/>
                <a:gd name="T7" fmla="*/ 254 h 314"/>
                <a:gd name="T8" fmla="*/ 2 w 227"/>
                <a:gd name="T9" fmla="*/ 245 h 314"/>
                <a:gd name="T10" fmla="*/ 136 w 227"/>
                <a:gd name="T11" fmla="*/ 8 h 314"/>
                <a:gd name="T12" fmla="*/ 151 w 227"/>
                <a:gd name="T13" fmla="*/ 3 h 314"/>
                <a:gd name="T14" fmla="*/ 219 w 227"/>
                <a:gd name="T15" fmla="*/ 32 h 314"/>
                <a:gd name="T16" fmla="*/ 225 w 227"/>
                <a:gd name="T17" fmla="*/ 47 h 314"/>
                <a:gd name="T18" fmla="*/ 142 w 227"/>
                <a:gd name="T19" fmla="*/ 306 h 314"/>
                <a:gd name="T20" fmla="*/ 135 w 227"/>
                <a:gd name="T21" fmla="*/ 313 h 314"/>
                <a:gd name="T22" fmla="*/ 130 w 227"/>
                <a:gd name="T23" fmla="*/ 314 h 314"/>
                <a:gd name="T24" fmla="*/ 30 w 227"/>
                <a:gd name="T25" fmla="*/ 245 h 314"/>
                <a:gd name="T26" fmla="*/ 123 w 227"/>
                <a:gd name="T27" fmla="*/ 286 h 314"/>
                <a:gd name="T28" fmla="*/ 199 w 227"/>
                <a:gd name="T29" fmla="*/ 50 h 314"/>
                <a:gd name="T30" fmla="*/ 152 w 227"/>
                <a:gd name="T31" fmla="*/ 29 h 314"/>
                <a:gd name="T32" fmla="*/ 30 w 227"/>
                <a:gd name="T3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314">
                  <a:moveTo>
                    <a:pt x="130" y="314"/>
                  </a:moveTo>
                  <a:cubicBezTo>
                    <a:pt x="129" y="314"/>
                    <a:pt x="127" y="314"/>
                    <a:pt x="126" y="313"/>
                  </a:cubicBezTo>
                  <a:cubicBezTo>
                    <a:pt x="8" y="261"/>
                    <a:pt x="8" y="261"/>
                    <a:pt x="8" y="261"/>
                  </a:cubicBezTo>
                  <a:cubicBezTo>
                    <a:pt x="5" y="260"/>
                    <a:pt x="2" y="257"/>
                    <a:pt x="1" y="254"/>
                  </a:cubicBezTo>
                  <a:cubicBezTo>
                    <a:pt x="0" y="251"/>
                    <a:pt x="0" y="247"/>
                    <a:pt x="2" y="245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9" y="2"/>
                    <a:pt x="146" y="0"/>
                    <a:pt x="151" y="3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24" y="35"/>
                    <a:pt x="227" y="41"/>
                    <a:pt x="225" y="47"/>
                  </a:cubicBezTo>
                  <a:cubicBezTo>
                    <a:pt x="142" y="306"/>
                    <a:pt x="142" y="306"/>
                    <a:pt x="142" y="306"/>
                  </a:cubicBezTo>
                  <a:cubicBezTo>
                    <a:pt x="141" y="309"/>
                    <a:pt x="138" y="312"/>
                    <a:pt x="135" y="313"/>
                  </a:cubicBezTo>
                  <a:cubicBezTo>
                    <a:pt x="134" y="314"/>
                    <a:pt x="132" y="314"/>
                    <a:pt x="130" y="314"/>
                  </a:cubicBezTo>
                  <a:close/>
                  <a:moveTo>
                    <a:pt x="30" y="245"/>
                  </a:moveTo>
                  <a:cubicBezTo>
                    <a:pt x="123" y="286"/>
                    <a:pt x="123" y="286"/>
                    <a:pt x="123" y="286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52" y="29"/>
                    <a:pt x="152" y="29"/>
                    <a:pt x="152" y="29"/>
                  </a:cubicBezTo>
                  <a:lnTo>
                    <a:pt x="30" y="245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iṣḷïďè">
              <a:extLst>
                <a:ext uri="{FF2B5EF4-FFF2-40B4-BE49-F238E27FC236}">
                  <a16:creationId xmlns:a16="http://schemas.microsoft.com/office/drawing/2014/main" id="{BBF14CFB-5E0F-46B5-8EE7-7B8688EF19C8}"/>
                </a:ext>
              </a:extLst>
            </p:cNvPr>
            <p:cNvSpPr/>
            <p:nvPr/>
          </p:nvSpPr>
          <p:spPr bwMode="auto">
            <a:xfrm>
              <a:off x="6556376" y="463551"/>
              <a:ext cx="153988" cy="90488"/>
            </a:xfrm>
            <a:custGeom>
              <a:avLst/>
              <a:gdLst>
                <a:gd name="T0" fmla="*/ 88 w 97"/>
                <a:gd name="T1" fmla="*/ 57 h 57"/>
                <a:gd name="T2" fmla="*/ 0 w 97"/>
                <a:gd name="T3" fmla="*/ 18 h 57"/>
                <a:gd name="T4" fmla="*/ 9 w 97"/>
                <a:gd name="T5" fmla="*/ 0 h 57"/>
                <a:gd name="T6" fmla="*/ 97 w 97"/>
                <a:gd name="T7" fmla="*/ 38 h 57"/>
                <a:gd name="T8" fmla="*/ 88 w 9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7">
                  <a:moveTo>
                    <a:pt x="88" y="57"/>
                  </a:moveTo>
                  <a:lnTo>
                    <a:pt x="0" y="18"/>
                  </a:lnTo>
                  <a:lnTo>
                    <a:pt x="9" y="0"/>
                  </a:lnTo>
                  <a:lnTo>
                    <a:pt x="97" y="38"/>
                  </a:lnTo>
                  <a:lnTo>
                    <a:pt x="88" y="57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32500" lnSpcReduction="20000"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išľiḑè">
              <a:extLst>
                <a:ext uri="{FF2B5EF4-FFF2-40B4-BE49-F238E27FC236}">
                  <a16:creationId xmlns:a16="http://schemas.microsoft.com/office/drawing/2014/main" id="{27CE8735-6D03-43D6-BEC2-5083E592E3AF}"/>
                </a:ext>
              </a:extLst>
            </p:cNvPr>
            <p:cNvSpPr/>
            <p:nvPr/>
          </p:nvSpPr>
          <p:spPr bwMode="auto">
            <a:xfrm>
              <a:off x="5318126" y="17463"/>
              <a:ext cx="1136650" cy="1211263"/>
            </a:xfrm>
            <a:custGeom>
              <a:avLst/>
              <a:gdLst>
                <a:gd name="T0" fmla="*/ 841 w 841"/>
                <a:gd name="T1" fmla="*/ 412 h 898"/>
                <a:gd name="T2" fmla="*/ 420 w 841"/>
                <a:gd name="T3" fmla="*/ 0 h 898"/>
                <a:gd name="T4" fmla="*/ 0 w 841"/>
                <a:gd name="T5" fmla="*/ 421 h 898"/>
                <a:gd name="T6" fmla="*/ 0 w 841"/>
                <a:gd name="T7" fmla="*/ 477 h 898"/>
                <a:gd name="T8" fmla="*/ 420 w 841"/>
                <a:gd name="T9" fmla="*/ 898 h 898"/>
                <a:gd name="T10" fmla="*/ 689 w 841"/>
                <a:gd name="T11" fmla="*/ 787 h 898"/>
                <a:gd name="T12" fmla="*/ 698 w 841"/>
                <a:gd name="T13" fmla="*/ 757 h 898"/>
                <a:gd name="T14" fmla="*/ 690 w 841"/>
                <a:gd name="T15" fmla="*/ 729 h 898"/>
                <a:gd name="T16" fmla="*/ 646 w 841"/>
                <a:gd name="T17" fmla="*/ 704 h 898"/>
                <a:gd name="T18" fmla="*/ 595 w 841"/>
                <a:gd name="T19" fmla="*/ 633 h 898"/>
                <a:gd name="T20" fmla="*/ 683 w 841"/>
                <a:gd name="T21" fmla="*/ 579 h 898"/>
                <a:gd name="T22" fmla="*/ 839 w 841"/>
                <a:gd name="T23" fmla="*/ 443 h 898"/>
                <a:gd name="T24" fmla="*/ 841 w 841"/>
                <a:gd name="T25" fmla="*/ 412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1" h="898">
                  <a:moveTo>
                    <a:pt x="841" y="412"/>
                  </a:moveTo>
                  <a:cubicBezTo>
                    <a:pt x="836" y="184"/>
                    <a:pt x="650" y="0"/>
                    <a:pt x="420" y="0"/>
                  </a:cubicBezTo>
                  <a:cubicBezTo>
                    <a:pt x="188" y="0"/>
                    <a:pt x="0" y="188"/>
                    <a:pt x="0" y="421"/>
                  </a:cubicBezTo>
                  <a:cubicBezTo>
                    <a:pt x="0" y="430"/>
                    <a:pt x="0" y="468"/>
                    <a:pt x="0" y="477"/>
                  </a:cubicBezTo>
                  <a:cubicBezTo>
                    <a:pt x="0" y="710"/>
                    <a:pt x="188" y="898"/>
                    <a:pt x="420" y="898"/>
                  </a:cubicBezTo>
                  <a:cubicBezTo>
                    <a:pt x="535" y="898"/>
                    <a:pt x="642" y="844"/>
                    <a:pt x="689" y="787"/>
                  </a:cubicBezTo>
                  <a:cubicBezTo>
                    <a:pt x="695" y="779"/>
                    <a:pt x="698" y="768"/>
                    <a:pt x="698" y="757"/>
                  </a:cubicBezTo>
                  <a:cubicBezTo>
                    <a:pt x="698" y="746"/>
                    <a:pt x="695" y="737"/>
                    <a:pt x="690" y="729"/>
                  </a:cubicBezTo>
                  <a:cubicBezTo>
                    <a:pt x="681" y="714"/>
                    <a:pt x="665" y="704"/>
                    <a:pt x="646" y="704"/>
                  </a:cubicBezTo>
                  <a:cubicBezTo>
                    <a:pt x="609" y="704"/>
                    <a:pt x="588" y="674"/>
                    <a:pt x="595" y="633"/>
                  </a:cubicBezTo>
                  <a:cubicBezTo>
                    <a:pt x="604" y="585"/>
                    <a:pt x="654" y="579"/>
                    <a:pt x="683" y="579"/>
                  </a:cubicBezTo>
                  <a:cubicBezTo>
                    <a:pt x="763" y="579"/>
                    <a:pt x="829" y="520"/>
                    <a:pt x="839" y="443"/>
                  </a:cubicBezTo>
                  <a:cubicBezTo>
                    <a:pt x="840" y="445"/>
                    <a:pt x="841" y="415"/>
                    <a:pt x="841" y="4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îŝḷiḋé">
              <a:extLst>
                <a:ext uri="{FF2B5EF4-FFF2-40B4-BE49-F238E27FC236}">
                  <a16:creationId xmlns:a16="http://schemas.microsoft.com/office/drawing/2014/main" id="{905F9220-5244-42D9-B804-D898C174DBC0}"/>
                </a:ext>
              </a:extLst>
            </p:cNvPr>
            <p:cNvSpPr/>
            <p:nvPr/>
          </p:nvSpPr>
          <p:spPr bwMode="auto">
            <a:xfrm>
              <a:off x="5300664" y="1588"/>
              <a:ext cx="1169988" cy="1244600"/>
            </a:xfrm>
            <a:custGeom>
              <a:avLst/>
              <a:gdLst>
                <a:gd name="T0" fmla="*/ 432 w 865"/>
                <a:gd name="T1" fmla="*/ 922 h 922"/>
                <a:gd name="T2" fmla="*/ 0 w 865"/>
                <a:gd name="T3" fmla="*/ 489 h 922"/>
                <a:gd name="T4" fmla="*/ 0 w 865"/>
                <a:gd name="T5" fmla="*/ 433 h 922"/>
                <a:gd name="T6" fmla="*/ 432 w 865"/>
                <a:gd name="T7" fmla="*/ 0 h 922"/>
                <a:gd name="T8" fmla="*/ 735 w 865"/>
                <a:gd name="T9" fmla="*/ 124 h 922"/>
                <a:gd name="T10" fmla="*/ 865 w 865"/>
                <a:gd name="T11" fmla="*/ 424 h 922"/>
                <a:gd name="T12" fmla="*/ 864 w 865"/>
                <a:gd name="T13" fmla="*/ 441 h 922"/>
                <a:gd name="T14" fmla="*/ 863 w 865"/>
                <a:gd name="T15" fmla="*/ 458 h 922"/>
                <a:gd name="T16" fmla="*/ 695 w 865"/>
                <a:gd name="T17" fmla="*/ 603 h 922"/>
                <a:gd name="T18" fmla="*/ 619 w 865"/>
                <a:gd name="T19" fmla="*/ 647 h 922"/>
                <a:gd name="T20" fmla="*/ 628 w 865"/>
                <a:gd name="T21" fmla="*/ 691 h 922"/>
                <a:gd name="T22" fmla="*/ 658 w 865"/>
                <a:gd name="T23" fmla="*/ 704 h 922"/>
                <a:gd name="T24" fmla="*/ 712 w 865"/>
                <a:gd name="T25" fmla="*/ 734 h 922"/>
                <a:gd name="T26" fmla="*/ 722 w 865"/>
                <a:gd name="T27" fmla="*/ 769 h 922"/>
                <a:gd name="T28" fmla="*/ 710 w 865"/>
                <a:gd name="T29" fmla="*/ 807 h 922"/>
                <a:gd name="T30" fmla="*/ 432 w 865"/>
                <a:gd name="T31" fmla="*/ 922 h 922"/>
                <a:gd name="T32" fmla="*/ 432 w 865"/>
                <a:gd name="T33" fmla="*/ 24 h 922"/>
                <a:gd name="T34" fmla="*/ 24 w 865"/>
                <a:gd name="T35" fmla="*/ 433 h 922"/>
                <a:gd name="T36" fmla="*/ 24 w 865"/>
                <a:gd name="T37" fmla="*/ 489 h 922"/>
                <a:gd name="T38" fmla="*/ 432 w 865"/>
                <a:gd name="T39" fmla="*/ 898 h 922"/>
                <a:gd name="T40" fmla="*/ 691 w 865"/>
                <a:gd name="T41" fmla="*/ 792 h 922"/>
                <a:gd name="T42" fmla="*/ 698 w 865"/>
                <a:gd name="T43" fmla="*/ 769 h 922"/>
                <a:gd name="T44" fmla="*/ 692 w 865"/>
                <a:gd name="T45" fmla="*/ 747 h 922"/>
                <a:gd name="T46" fmla="*/ 658 w 865"/>
                <a:gd name="T47" fmla="*/ 728 h 922"/>
                <a:gd name="T48" fmla="*/ 609 w 865"/>
                <a:gd name="T49" fmla="*/ 707 h 922"/>
                <a:gd name="T50" fmla="*/ 596 w 865"/>
                <a:gd name="T51" fmla="*/ 643 h 922"/>
                <a:gd name="T52" fmla="*/ 695 w 865"/>
                <a:gd name="T53" fmla="*/ 579 h 922"/>
                <a:gd name="T54" fmla="*/ 840 w 865"/>
                <a:gd name="T55" fmla="*/ 453 h 922"/>
                <a:gd name="T56" fmla="*/ 840 w 865"/>
                <a:gd name="T57" fmla="*/ 452 h 922"/>
                <a:gd name="T58" fmla="*/ 841 w 865"/>
                <a:gd name="T59" fmla="*/ 425 h 922"/>
                <a:gd name="T60" fmla="*/ 432 w 865"/>
                <a:gd name="T61" fmla="*/ 24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5" h="922">
                  <a:moveTo>
                    <a:pt x="432" y="922"/>
                  </a:moveTo>
                  <a:cubicBezTo>
                    <a:pt x="194" y="922"/>
                    <a:pt x="0" y="728"/>
                    <a:pt x="0" y="489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0" y="194"/>
                    <a:pt x="194" y="0"/>
                    <a:pt x="432" y="0"/>
                  </a:cubicBezTo>
                  <a:cubicBezTo>
                    <a:pt x="546" y="0"/>
                    <a:pt x="654" y="44"/>
                    <a:pt x="735" y="124"/>
                  </a:cubicBezTo>
                  <a:cubicBezTo>
                    <a:pt x="817" y="204"/>
                    <a:pt x="863" y="310"/>
                    <a:pt x="865" y="424"/>
                  </a:cubicBezTo>
                  <a:cubicBezTo>
                    <a:pt x="865" y="427"/>
                    <a:pt x="864" y="439"/>
                    <a:pt x="864" y="441"/>
                  </a:cubicBezTo>
                  <a:cubicBezTo>
                    <a:pt x="864" y="450"/>
                    <a:pt x="864" y="455"/>
                    <a:pt x="863" y="458"/>
                  </a:cubicBezTo>
                  <a:cubicBezTo>
                    <a:pt x="851" y="540"/>
                    <a:pt x="779" y="603"/>
                    <a:pt x="695" y="603"/>
                  </a:cubicBezTo>
                  <a:cubicBezTo>
                    <a:pt x="650" y="603"/>
                    <a:pt x="624" y="618"/>
                    <a:pt x="619" y="647"/>
                  </a:cubicBezTo>
                  <a:cubicBezTo>
                    <a:pt x="616" y="665"/>
                    <a:pt x="619" y="681"/>
                    <a:pt x="628" y="691"/>
                  </a:cubicBezTo>
                  <a:cubicBezTo>
                    <a:pt x="635" y="700"/>
                    <a:pt x="645" y="704"/>
                    <a:pt x="658" y="704"/>
                  </a:cubicBezTo>
                  <a:cubicBezTo>
                    <a:pt x="680" y="704"/>
                    <a:pt x="701" y="715"/>
                    <a:pt x="712" y="734"/>
                  </a:cubicBezTo>
                  <a:cubicBezTo>
                    <a:pt x="719" y="745"/>
                    <a:pt x="722" y="757"/>
                    <a:pt x="722" y="769"/>
                  </a:cubicBezTo>
                  <a:cubicBezTo>
                    <a:pt x="722" y="784"/>
                    <a:pt x="718" y="797"/>
                    <a:pt x="710" y="807"/>
                  </a:cubicBezTo>
                  <a:cubicBezTo>
                    <a:pt x="663" y="864"/>
                    <a:pt x="553" y="922"/>
                    <a:pt x="432" y="922"/>
                  </a:cubicBezTo>
                  <a:close/>
                  <a:moveTo>
                    <a:pt x="432" y="24"/>
                  </a:moveTo>
                  <a:cubicBezTo>
                    <a:pt x="207" y="24"/>
                    <a:pt x="24" y="207"/>
                    <a:pt x="24" y="433"/>
                  </a:cubicBezTo>
                  <a:cubicBezTo>
                    <a:pt x="24" y="489"/>
                    <a:pt x="24" y="489"/>
                    <a:pt x="24" y="489"/>
                  </a:cubicBezTo>
                  <a:cubicBezTo>
                    <a:pt x="24" y="715"/>
                    <a:pt x="207" y="898"/>
                    <a:pt x="432" y="898"/>
                  </a:cubicBezTo>
                  <a:cubicBezTo>
                    <a:pt x="546" y="898"/>
                    <a:pt x="648" y="844"/>
                    <a:pt x="691" y="792"/>
                  </a:cubicBezTo>
                  <a:cubicBezTo>
                    <a:pt x="696" y="786"/>
                    <a:pt x="698" y="778"/>
                    <a:pt x="698" y="769"/>
                  </a:cubicBezTo>
                  <a:cubicBezTo>
                    <a:pt x="698" y="761"/>
                    <a:pt x="696" y="754"/>
                    <a:pt x="692" y="747"/>
                  </a:cubicBezTo>
                  <a:cubicBezTo>
                    <a:pt x="685" y="735"/>
                    <a:pt x="672" y="728"/>
                    <a:pt x="658" y="728"/>
                  </a:cubicBezTo>
                  <a:cubicBezTo>
                    <a:pt x="638" y="728"/>
                    <a:pt x="621" y="721"/>
                    <a:pt x="609" y="707"/>
                  </a:cubicBezTo>
                  <a:cubicBezTo>
                    <a:pt x="596" y="691"/>
                    <a:pt x="591" y="668"/>
                    <a:pt x="596" y="643"/>
                  </a:cubicBezTo>
                  <a:cubicBezTo>
                    <a:pt x="603" y="602"/>
                    <a:pt x="638" y="579"/>
                    <a:pt x="695" y="579"/>
                  </a:cubicBezTo>
                  <a:cubicBezTo>
                    <a:pt x="767" y="579"/>
                    <a:pt x="830" y="525"/>
                    <a:pt x="840" y="453"/>
                  </a:cubicBezTo>
                  <a:cubicBezTo>
                    <a:pt x="840" y="452"/>
                    <a:pt x="840" y="452"/>
                    <a:pt x="840" y="452"/>
                  </a:cubicBezTo>
                  <a:cubicBezTo>
                    <a:pt x="840" y="447"/>
                    <a:pt x="841" y="427"/>
                    <a:pt x="841" y="425"/>
                  </a:cubicBezTo>
                  <a:cubicBezTo>
                    <a:pt x="837" y="204"/>
                    <a:pt x="653" y="24"/>
                    <a:pt x="432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íṣ1ïďé">
              <a:extLst>
                <a:ext uri="{FF2B5EF4-FFF2-40B4-BE49-F238E27FC236}">
                  <a16:creationId xmlns:a16="http://schemas.microsoft.com/office/drawing/2014/main" id="{4B071FF8-7D67-48BF-9F91-23C10ABCF290}"/>
                </a:ext>
              </a:extLst>
            </p:cNvPr>
            <p:cNvSpPr/>
            <p:nvPr/>
          </p:nvSpPr>
          <p:spPr bwMode="auto">
            <a:xfrm>
              <a:off x="5888039" y="908051"/>
              <a:ext cx="177800" cy="177800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24 h 132"/>
                <a:gd name="T12" fmla="*/ 24 w 132"/>
                <a:gd name="T13" fmla="*/ 66 h 132"/>
                <a:gd name="T14" fmla="*/ 66 w 132"/>
                <a:gd name="T15" fmla="*/ 108 h 132"/>
                <a:gd name="T16" fmla="*/ 108 w 132"/>
                <a:gd name="T17" fmla="*/ 66 h 132"/>
                <a:gd name="T18" fmla="*/ 66 w 132"/>
                <a:gd name="T19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3" y="0"/>
                    <a:pt x="132" y="30"/>
                    <a:pt x="132" y="66"/>
                  </a:cubicBezTo>
                  <a:cubicBezTo>
                    <a:pt x="132" y="103"/>
                    <a:pt x="103" y="132"/>
                    <a:pt x="66" y="132"/>
                  </a:cubicBezTo>
                  <a:close/>
                  <a:moveTo>
                    <a:pt x="66" y="24"/>
                  </a:moveTo>
                  <a:cubicBezTo>
                    <a:pt x="43" y="24"/>
                    <a:pt x="24" y="43"/>
                    <a:pt x="24" y="66"/>
                  </a:cubicBezTo>
                  <a:cubicBezTo>
                    <a:pt x="24" y="89"/>
                    <a:pt x="43" y="108"/>
                    <a:pt x="66" y="108"/>
                  </a:cubicBezTo>
                  <a:cubicBezTo>
                    <a:pt x="89" y="108"/>
                    <a:pt x="108" y="89"/>
                    <a:pt x="108" y="66"/>
                  </a:cubicBezTo>
                  <a:cubicBezTo>
                    <a:pt x="108" y="43"/>
                    <a:pt x="89" y="24"/>
                    <a:pt x="66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íšḻiďé">
              <a:extLst>
                <a:ext uri="{FF2B5EF4-FFF2-40B4-BE49-F238E27FC236}">
                  <a16:creationId xmlns:a16="http://schemas.microsoft.com/office/drawing/2014/main" id="{325F8448-2D99-48D7-8041-DF10E29B0816}"/>
                </a:ext>
              </a:extLst>
            </p:cNvPr>
            <p:cNvSpPr/>
            <p:nvPr/>
          </p:nvSpPr>
          <p:spPr bwMode="auto">
            <a:xfrm>
              <a:off x="6092826" y="355601"/>
              <a:ext cx="180975" cy="179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î$ḻiḍè">
              <a:extLst>
                <a:ext uri="{FF2B5EF4-FFF2-40B4-BE49-F238E27FC236}">
                  <a16:creationId xmlns:a16="http://schemas.microsoft.com/office/drawing/2014/main" id="{6E0D66EE-A9F3-4899-9738-2AFB5FC008D8}"/>
                </a:ext>
              </a:extLst>
            </p:cNvPr>
            <p:cNvSpPr/>
            <p:nvPr/>
          </p:nvSpPr>
          <p:spPr bwMode="auto">
            <a:xfrm>
              <a:off x="6075364" y="338138"/>
              <a:ext cx="214313" cy="214313"/>
            </a:xfrm>
            <a:custGeom>
              <a:avLst/>
              <a:gdLst>
                <a:gd name="T0" fmla="*/ 79 w 158"/>
                <a:gd name="T1" fmla="*/ 158 h 158"/>
                <a:gd name="T2" fmla="*/ 0 w 158"/>
                <a:gd name="T3" fmla="*/ 79 h 158"/>
                <a:gd name="T4" fmla="*/ 79 w 158"/>
                <a:gd name="T5" fmla="*/ 0 h 158"/>
                <a:gd name="T6" fmla="*/ 158 w 158"/>
                <a:gd name="T7" fmla="*/ 79 h 158"/>
                <a:gd name="T8" fmla="*/ 79 w 158"/>
                <a:gd name="T9" fmla="*/ 158 h 158"/>
                <a:gd name="T10" fmla="*/ 79 w 158"/>
                <a:gd name="T11" fmla="*/ 24 h 158"/>
                <a:gd name="T12" fmla="*/ 24 w 158"/>
                <a:gd name="T13" fmla="*/ 79 h 158"/>
                <a:gd name="T14" fmla="*/ 79 w 158"/>
                <a:gd name="T15" fmla="*/ 134 h 158"/>
                <a:gd name="T16" fmla="*/ 134 w 158"/>
                <a:gd name="T17" fmla="*/ 79 h 158"/>
                <a:gd name="T18" fmla="*/ 79 w 158"/>
                <a:gd name="T19" fmla="*/ 2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8">
                  <a:moveTo>
                    <a:pt x="79" y="158"/>
                  </a:moveTo>
                  <a:cubicBezTo>
                    <a:pt x="35" y="158"/>
                    <a:pt x="0" y="123"/>
                    <a:pt x="0" y="79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23" y="0"/>
                    <a:pt x="158" y="36"/>
                    <a:pt x="158" y="79"/>
                  </a:cubicBezTo>
                  <a:cubicBezTo>
                    <a:pt x="158" y="123"/>
                    <a:pt x="123" y="158"/>
                    <a:pt x="79" y="158"/>
                  </a:cubicBezTo>
                  <a:close/>
                  <a:moveTo>
                    <a:pt x="79" y="24"/>
                  </a:moveTo>
                  <a:cubicBezTo>
                    <a:pt x="49" y="24"/>
                    <a:pt x="24" y="49"/>
                    <a:pt x="24" y="79"/>
                  </a:cubicBezTo>
                  <a:cubicBezTo>
                    <a:pt x="24" y="110"/>
                    <a:pt x="49" y="134"/>
                    <a:pt x="79" y="134"/>
                  </a:cubicBezTo>
                  <a:cubicBezTo>
                    <a:pt x="109" y="134"/>
                    <a:pt x="134" y="110"/>
                    <a:pt x="134" y="79"/>
                  </a:cubicBezTo>
                  <a:cubicBezTo>
                    <a:pt x="134" y="49"/>
                    <a:pt x="109" y="24"/>
                    <a:pt x="79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îsḻiďé">
              <a:extLst>
                <a:ext uri="{FF2B5EF4-FFF2-40B4-BE49-F238E27FC236}">
                  <a16:creationId xmlns:a16="http://schemas.microsoft.com/office/drawing/2014/main" id="{DD9C0F0D-FAFE-4042-A6CD-D9B6C7534D66}"/>
                </a:ext>
              </a:extLst>
            </p:cNvPr>
            <p:cNvSpPr/>
            <p:nvPr/>
          </p:nvSpPr>
          <p:spPr bwMode="auto">
            <a:xfrm>
              <a:off x="5837239" y="146051"/>
              <a:ext cx="180975" cy="1809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9" name="isḷíḓê">
              <a:extLst>
                <a:ext uri="{FF2B5EF4-FFF2-40B4-BE49-F238E27FC236}">
                  <a16:creationId xmlns:a16="http://schemas.microsoft.com/office/drawing/2014/main" id="{93E5401F-A301-4885-BE68-979EB9CA3F41}"/>
                </a:ext>
              </a:extLst>
            </p:cNvPr>
            <p:cNvSpPr/>
            <p:nvPr/>
          </p:nvSpPr>
          <p:spPr bwMode="auto">
            <a:xfrm>
              <a:off x="5819776" y="130176"/>
              <a:ext cx="214313" cy="212725"/>
            </a:xfrm>
            <a:custGeom>
              <a:avLst/>
              <a:gdLst>
                <a:gd name="T0" fmla="*/ 79 w 158"/>
                <a:gd name="T1" fmla="*/ 158 h 158"/>
                <a:gd name="T2" fmla="*/ 0 w 158"/>
                <a:gd name="T3" fmla="*/ 79 h 158"/>
                <a:gd name="T4" fmla="*/ 79 w 158"/>
                <a:gd name="T5" fmla="*/ 0 h 158"/>
                <a:gd name="T6" fmla="*/ 158 w 158"/>
                <a:gd name="T7" fmla="*/ 79 h 158"/>
                <a:gd name="T8" fmla="*/ 79 w 158"/>
                <a:gd name="T9" fmla="*/ 158 h 158"/>
                <a:gd name="T10" fmla="*/ 79 w 158"/>
                <a:gd name="T11" fmla="*/ 24 h 158"/>
                <a:gd name="T12" fmla="*/ 24 w 158"/>
                <a:gd name="T13" fmla="*/ 79 h 158"/>
                <a:gd name="T14" fmla="*/ 79 w 158"/>
                <a:gd name="T15" fmla="*/ 134 h 158"/>
                <a:gd name="T16" fmla="*/ 134 w 158"/>
                <a:gd name="T17" fmla="*/ 79 h 158"/>
                <a:gd name="T18" fmla="*/ 79 w 158"/>
                <a:gd name="T19" fmla="*/ 2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8">
                  <a:moveTo>
                    <a:pt x="79" y="158"/>
                  </a:moveTo>
                  <a:cubicBezTo>
                    <a:pt x="35" y="158"/>
                    <a:pt x="0" y="122"/>
                    <a:pt x="0" y="79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23" y="0"/>
                    <a:pt x="158" y="35"/>
                    <a:pt x="158" y="79"/>
                  </a:cubicBezTo>
                  <a:cubicBezTo>
                    <a:pt x="158" y="122"/>
                    <a:pt x="123" y="158"/>
                    <a:pt x="79" y="158"/>
                  </a:cubicBezTo>
                  <a:close/>
                  <a:moveTo>
                    <a:pt x="79" y="24"/>
                  </a:moveTo>
                  <a:cubicBezTo>
                    <a:pt x="49" y="24"/>
                    <a:pt x="24" y="49"/>
                    <a:pt x="24" y="79"/>
                  </a:cubicBezTo>
                  <a:cubicBezTo>
                    <a:pt x="24" y="109"/>
                    <a:pt x="49" y="134"/>
                    <a:pt x="79" y="134"/>
                  </a:cubicBezTo>
                  <a:cubicBezTo>
                    <a:pt x="109" y="134"/>
                    <a:pt x="134" y="109"/>
                    <a:pt x="134" y="79"/>
                  </a:cubicBezTo>
                  <a:cubicBezTo>
                    <a:pt x="134" y="49"/>
                    <a:pt x="109" y="24"/>
                    <a:pt x="79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30" name="ïş1îdè">
              <a:extLst>
                <a:ext uri="{FF2B5EF4-FFF2-40B4-BE49-F238E27FC236}">
                  <a16:creationId xmlns:a16="http://schemas.microsoft.com/office/drawing/2014/main" id="{DBEDA86F-4091-4AC1-8AD6-46750F7EE3C3}"/>
                </a:ext>
              </a:extLst>
            </p:cNvPr>
            <p:cNvSpPr/>
            <p:nvPr/>
          </p:nvSpPr>
          <p:spPr bwMode="auto">
            <a:xfrm>
              <a:off x="5535614" y="236538"/>
              <a:ext cx="180975" cy="18097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31" name="ïśḷïḑê">
              <a:extLst>
                <a:ext uri="{FF2B5EF4-FFF2-40B4-BE49-F238E27FC236}">
                  <a16:creationId xmlns:a16="http://schemas.microsoft.com/office/drawing/2014/main" id="{A3BC38D5-454B-4C38-A7A6-1695E082FE0A}"/>
                </a:ext>
              </a:extLst>
            </p:cNvPr>
            <p:cNvSpPr/>
            <p:nvPr/>
          </p:nvSpPr>
          <p:spPr bwMode="auto">
            <a:xfrm>
              <a:off x="5519739" y="220663"/>
              <a:ext cx="212725" cy="212725"/>
            </a:xfrm>
            <a:custGeom>
              <a:avLst/>
              <a:gdLst>
                <a:gd name="T0" fmla="*/ 79 w 158"/>
                <a:gd name="T1" fmla="*/ 158 h 158"/>
                <a:gd name="T2" fmla="*/ 0 w 158"/>
                <a:gd name="T3" fmla="*/ 79 h 158"/>
                <a:gd name="T4" fmla="*/ 79 w 158"/>
                <a:gd name="T5" fmla="*/ 0 h 158"/>
                <a:gd name="T6" fmla="*/ 158 w 158"/>
                <a:gd name="T7" fmla="*/ 79 h 158"/>
                <a:gd name="T8" fmla="*/ 79 w 158"/>
                <a:gd name="T9" fmla="*/ 158 h 158"/>
                <a:gd name="T10" fmla="*/ 79 w 158"/>
                <a:gd name="T11" fmla="*/ 24 h 158"/>
                <a:gd name="T12" fmla="*/ 24 w 158"/>
                <a:gd name="T13" fmla="*/ 79 h 158"/>
                <a:gd name="T14" fmla="*/ 79 w 158"/>
                <a:gd name="T15" fmla="*/ 134 h 158"/>
                <a:gd name="T16" fmla="*/ 134 w 158"/>
                <a:gd name="T17" fmla="*/ 79 h 158"/>
                <a:gd name="T18" fmla="*/ 79 w 158"/>
                <a:gd name="T19" fmla="*/ 2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8">
                  <a:moveTo>
                    <a:pt x="79" y="158"/>
                  </a:moveTo>
                  <a:cubicBezTo>
                    <a:pt x="36" y="158"/>
                    <a:pt x="0" y="122"/>
                    <a:pt x="0" y="79"/>
                  </a:cubicBezTo>
                  <a:cubicBezTo>
                    <a:pt x="0" y="35"/>
                    <a:pt x="36" y="0"/>
                    <a:pt x="79" y="0"/>
                  </a:cubicBezTo>
                  <a:cubicBezTo>
                    <a:pt x="123" y="0"/>
                    <a:pt x="158" y="35"/>
                    <a:pt x="158" y="79"/>
                  </a:cubicBezTo>
                  <a:cubicBezTo>
                    <a:pt x="158" y="122"/>
                    <a:pt x="123" y="158"/>
                    <a:pt x="79" y="158"/>
                  </a:cubicBezTo>
                  <a:close/>
                  <a:moveTo>
                    <a:pt x="79" y="24"/>
                  </a:moveTo>
                  <a:cubicBezTo>
                    <a:pt x="49" y="24"/>
                    <a:pt x="24" y="49"/>
                    <a:pt x="24" y="79"/>
                  </a:cubicBezTo>
                  <a:cubicBezTo>
                    <a:pt x="24" y="109"/>
                    <a:pt x="49" y="134"/>
                    <a:pt x="79" y="134"/>
                  </a:cubicBezTo>
                  <a:cubicBezTo>
                    <a:pt x="109" y="134"/>
                    <a:pt x="134" y="109"/>
                    <a:pt x="134" y="79"/>
                  </a:cubicBezTo>
                  <a:cubicBezTo>
                    <a:pt x="134" y="49"/>
                    <a:pt x="109" y="24"/>
                    <a:pt x="79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32" name="îsḻîḋè">
              <a:extLst>
                <a:ext uri="{FF2B5EF4-FFF2-40B4-BE49-F238E27FC236}">
                  <a16:creationId xmlns:a16="http://schemas.microsoft.com/office/drawing/2014/main" id="{3FB361C9-DC48-4A3B-8105-9CA9B67D6889}"/>
                </a:ext>
              </a:extLst>
            </p:cNvPr>
            <p:cNvSpPr/>
            <p:nvPr/>
          </p:nvSpPr>
          <p:spPr bwMode="auto">
            <a:xfrm>
              <a:off x="5403851" y="531813"/>
              <a:ext cx="180975" cy="1809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33" name="íṣľíḑe">
              <a:extLst>
                <a:ext uri="{FF2B5EF4-FFF2-40B4-BE49-F238E27FC236}">
                  <a16:creationId xmlns:a16="http://schemas.microsoft.com/office/drawing/2014/main" id="{5A209B92-B31A-4833-8AF0-2C9E37DB6617}"/>
                </a:ext>
              </a:extLst>
            </p:cNvPr>
            <p:cNvSpPr/>
            <p:nvPr/>
          </p:nvSpPr>
          <p:spPr bwMode="auto">
            <a:xfrm>
              <a:off x="5387976" y="515938"/>
              <a:ext cx="212725" cy="212725"/>
            </a:xfrm>
            <a:custGeom>
              <a:avLst/>
              <a:gdLst>
                <a:gd name="T0" fmla="*/ 79 w 158"/>
                <a:gd name="T1" fmla="*/ 158 h 158"/>
                <a:gd name="T2" fmla="*/ 0 w 158"/>
                <a:gd name="T3" fmla="*/ 79 h 158"/>
                <a:gd name="T4" fmla="*/ 79 w 158"/>
                <a:gd name="T5" fmla="*/ 0 h 158"/>
                <a:gd name="T6" fmla="*/ 158 w 158"/>
                <a:gd name="T7" fmla="*/ 79 h 158"/>
                <a:gd name="T8" fmla="*/ 79 w 158"/>
                <a:gd name="T9" fmla="*/ 158 h 158"/>
                <a:gd name="T10" fmla="*/ 79 w 158"/>
                <a:gd name="T11" fmla="*/ 24 h 158"/>
                <a:gd name="T12" fmla="*/ 24 w 158"/>
                <a:gd name="T13" fmla="*/ 79 h 158"/>
                <a:gd name="T14" fmla="*/ 79 w 158"/>
                <a:gd name="T15" fmla="*/ 134 h 158"/>
                <a:gd name="T16" fmla="*/ 134 w 158"/>
                <a:gd name="T17" fmla="*/ 79 h 158"/>
                <a:gd name="T18" fmla="*/ 79 w 158"/>
                <a:gd name="T19" fmla="*/ 2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8">
                  <a:moveTo>
                    <a:pt x="79" y="158"/>
                  </a:moveTo>
                  <a:cubicBezTo>
                    <a:pt x="35" y="158"/>
                    <a:pt x="0" y="123"/>
                    <a:pt x="0" y="79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23" y="0"/>
                    <a:pt x="158" y="35"/>
                    <a:pt x="158" y="79"/>
                  </a:cubicBezTo>
                  <a:cubicBezTo>
                    <a:pt x="158" y="123"/>
                    <a:pt x="123" y="158"/>
                    <a:pt x="79" y="158"/>
                  </a:cubicBezTo>
                  <a:close/>
                  <a:moveTo>
                    <a:pt x="79" y="24"/>
                  </a:moveTo>
                  <a:cubicBezTo>
                    <a:pt x="49" y="24"/>
                    <a:pt x="24" y="49"/>
                    <a:pt x="24" y="79"/>
                  </a:cubicBezTo>
                  <a:cubicBezTo>
                    <a:pt x="24" y="109"/>
                    <a:pt x="49" y="134"/>
                    <a:pt x="79" y="134"/>
                  </a:cubicBezTo>
                  <a:cubicBezTo>
                    <a:pt x="109" y="134"/>
                    <a:pt x="134" y="109"/>
                    <a:pt x="134" y="79"/>
                  </a:cubicBezTo>
                  <a:cubicBezTo>
                    <a:pt x="134" y="49"/>
                    <a:pt x="109" y="24"/>
                    <a:pt x="79" y="2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34" name="ïśļíďê">
              <a:extLst>
                <a:ext uri="{FF2B5EF4-FFF2-40B4-BE49-F238E27FC236}">
                  <a16:creationId xmlns:a16="http://schemas.microsoft.com/office/drawing/2014/main" id="{96493572-5BF2-464A-9A1D-797454B6B01D}"/>
                </a:ext>
              </a:extLst>
            </p:cNvPr>
            <p:cNvSpPr/>
            <p:nvPr/>
          </p:nvSpPr>
          <p:spPr bwMode="auto">
            <a:xfrm>
              <a:off x="6562726" y="881063"/>
              <a:ext cx="311150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35" name="iSliḋê">
              <a:extLst>
                <a:ext uri="{FF2B5EF4-FFF2-40B4-BE49-F238E27FC236}">
                  <a16:creationId xmlns:a16="http://schemas.microsoft.com/office/drawing/2014/main" id="{9A66901A-4250-4AE3-BB50-E51373DAD558}"/>
                </a:ext>
              </a:extLst>
            </p:cNvPr>
            <p:cNvSpPr/>
            <p:nvPr/>
          </p:nvSpPr>
          <p:spPr bwMode="auto">
            <a:xfrm>
              <a:off x="6546851" y="865188"/>
              <a:ext cx="344488" cy="119063"/>
            </a:xfrm>
            <a:custGeom>
              <a:avLst/>
              <a:gdLst>
                <a:gd name="T0" fmla="*/ 243 w 255"/>
                <a:gd name="T1" fmla="*/ 88 h 88"/>
                <a:gd name="T2" fmla="*/ 12 w 255"/>
                <a:gd name="T3" fmla="*/ 88 h 88"/>
                <a:gd name="T4" fmla="*/ 0 w 255"/>
                <a:gd name="T5" fmla="*/ 76 h 88"/>
                <a:gd name="T6" fmla="*/ 0 w 255"/>
                <a:gd name="T7" fmla="*/ 12 h 88"/>
                <a:gd name="T8" fmla="*/ 12 w 255"/>
                <a:gd name="T9" fmla="*/ 0 h 88"/>
                <a:gd name="T10" fmla="*/ 243 w 255"/>
                <a:gd name="T11" fmla="*/ 0 h 88"/>
                <a:gd name="T12" fmla="*/ 255 w 255"/>
                <a:gd name="T13" fmla="*/ 12 h 88"/>
                <a:gd name="T14" fmla="*/ 255 w 255"/>
                <a:gd name="T15" fmla="*/ 76 h 88"/>
                <a:gd name="T16" fmla="*/ 243 w 255"/>
                <a:gd name="T17" fmla="*/ 88 h 88"/>
                <a:gd name="T18" fmla="*/ 24 w 255"/>
                <a:gd name="T19" fmla="*/ 64 h 88"/>
                <a:gd name="T20" fmla="*/ 231 w 255"/>
                <a:gd name="T21" fmla="*/ 64 h 88"/>
                <a:gd name="T22" fmla="*/ 231 w 255"/>
                <a:gd name="T23" fmla="*/ 24 h 88"/>
                <a:gd name="T24" fmla="*/ 24 w 255"/>
                <a:gd name="T25" fmla="*/ 24 h 88"/>
                <a:gd name="T26" fmla="*/ 24 w 255"/>
                <a:gd name="T27" fmla="*/ 6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5" h="88">
                  <a:moveTo>
                    <a:pt x="243" y="88"/>
                  </a:moveTo>
                  <a:cubicBezTo>
                    <a:pt x="12" y="88"/>
                    <a:pt x="12" y="88"/>
                    <a:pt x="12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50" y="0"/>
                    <a:pt x="255" y="6"/>
                    <a:pt x="255" y="12"/>
                  </a:cubicBezTo>
                  <a:cubicBezTo>
                    <a:pt x="255" y="76"/>
                    <a:pt x="255" y="76"/>
                    <a:pt x="255" y="76"/>
                  </a:cubicBezTo>
                  <a:cubicBezTo>
                    <a:pt x="255" y="83"/>
                    <a:pt x="250" y="88"/>
                    <a:pt x="243" y="88"/>
                  </a:cubicBezTo>
                  <a:close/>
                  <a:moveTo>
                    <a:pt x="24" y="64"/>
                  </a:moveTo>
                  <a:cubicBezTo>
                    <a:pt x="231" y="64"/>
                    <a:pt x="231" y="64"/>
                    <a:pt x="231" y="64"/>
                  </a:cubicBezTo>
                  <a:cubicBezTo>
                    <a:pt x="231" y="24"/>
                    <a:pt x="231" y="24"/>
                    <a:pt x="231" y="24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4" y="64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36" name="îS1íḋe">
              <a:extLst>
                <a:ext uri="{FF2B5EF4-FFF2-40B4-BE49-F238E27FC236}">
                  <a16:creationId xmlns:a16="http://schemas.microsoft.com/office/drawing/2014/main" id="{7C43361E-99E5-4962-9601-EB4DC1EF13BD}"/>
                </a:ext>
              </a:extLst>
            </p:cNvPr>
            <p:cNvSpPr/>
            <p:nvPr/>
          </p:nvSpPr>
          <p:spPr bwMode="auto">
            <a:xfrm>
              <a:off x="6589713" y="966788"/>
              <a:ext cx="257175" cy="260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37" name="îṥļïḍê">
              <a:extLst>
                <a:ext uri="{FF2B5EF4-FFF2-40B4-BE49-F238E27FC236}">
                  <a16:creationId xmlns:a16="http://schemas.microsoft.com/office/drawing/2014/main" id="{2C10054D-61B1-49FC-B61B-F78EE09053DD}"/>
                </a:ext>
              </a:extLst>
            </p:cNvPr>
            <p:cNvSpPr/>
            <p:nvPr/>
          </p:nvSpPr>
          <p:spPr bwMode="auto">
            <a:xfrm>
              <a:off x="6573838" y="950913"/>
              <a:ext cx="290513" cy="292100"/>
            </a:xfrm>
            <a:custGeom>
              <a:avLst/>
              <a:gdLst>
                <a:gd name="T0" fmla="*/ 203 w 215"/>
                <a:gd name="T1" fmla="*/ 216 h 216"/>
                <a:gd name="T2" fmla="*/ 12 w 215"/>
                <a:gd name="T3" fmla="*/ 216 h 216"/>
                <a:gd name="T4" fmla="*/ 0 w 215"/>
                <a:gd name="T5" fmla="*/ 204 h 216"/>
                <a:gd name="T6" fmla="*/ 0 w 215"/>
                <a:gd name="T7" fmla="*/ 12 h 216"/>
                <a:gd name="T8" fmla="*/ 12 w 215"/>
                <a:gd name="T9" fmla="*/ 0 h 216"/>
                <a:gd name="T10" fmla="*/ 203 w 215"/>
                <a:gd name="T11" fmla="*/ 0 h 216"/>
                <a:gd name="T12" fmla="*/ 215 w 215"/>
                <a:gd name="T13" fmla="*/ 12 h 216"/>
                <a:gd name="T14" fmla="*/ 215 w 215"/>
                <a:gd name="T15" fmla="*/ 204 h 216"/>
                <a:gd name="T16" fmla="*/ 203 w 215"/>
                <a:gd name="T17" fmla="*/ 216 h 216"/>
                <a:gd name="T18" fmla="*/ 24 w 215"/>
                <a:gd name="T19" fmla="*/ 192 h 216"/>
                <a:gd name="T20" fmla="*/ 191 w 215"/>
                <a:gd name="T21" fmla="*/ 192 h 216"/>
                <a:gd name="T22" fmla="*/ 191 w 215"/>
                <a:gd name="T23" fmla="*/ 24 h 216"/>
                <a:gd name="T24" fmla="*/ 24 w 215"/>
                <a:gd name="T25" fmla="*/ 24 h 216"/>
                <a:gd name="T26" fmla="*/ 24 w 215"/>
                <a:gd name="T27" fmla="*/ 19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5" h="216">
                  <a:moveTo>
                    <a:pt x="203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10" y="0"/>
                    <a:pt x="215" y="6"/>
                    <a:pt x="215" y="12"/>
                  </a:cubicBezTo>
                  <a:cubicBezTo>
                    <a:pt x="215" y="204"/>
                    <a:pt x="215" y="204"/>
                    <a:pt x="215" y="204"/>
                  </a:cubicBezTo>
                  <a:cubicBezTo>
                    <a:pt x="215" y="211"/>
                    <a:pt x="210" y="216"/>
                    <a:pt x="203" y="216"/>
                  </a:cubicBezTo>
                  <a:close/>
                  <a:moveTo>
                    <a:pt x="24" y="192"/>
                  </a:moveTo>
                  <a:cubicBezTo>
                    <a:pt x="191" y="192"/>
                    <a:pt x="191" y="192"/>
                    <a:pt x="191" y="192"/>
                  </a:cubicBezTo>
                  <a:cubicBezTo>
                    <a:pt x="191" y="24"/>
                    <a:pt x="191" y="24"/>
                    <a:pt x="191" y="24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4" y="192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38" name="îśḷíďe">
              <a:extLst>
                <a:ext uri="{FF2B5EF4-FFF2-40B4-BE49-F238E27FC236}">
                  <a16:creationId xmlns:a16="http://schemas.microsoft.com/office/drawing/2014/main" id="{2DCEFA1F-5946-41F6-84FA-7421A9FFBEB7}"/>
                </a:ext>
              </a:extLst>
            </p:cNvPr>
            <p:cNvSpPr/>
            <p:nvPr/>
          </p:nvSpPr>
          <p:spPr bwMode="auto">
            <a:xfrm>
              <a:off x="6589713" y="1054100"/>
              <a:ext cx="257175" cy="173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39" name="íṥľïďê">
              <a:extLst>
                <a:ext uri="{FF2B5EF4-FFF2-40B4-BE49-F238E27FC236}">
                  <a16:creationId xmlns:a16="http://schemas.microsoft.com/office/drawing/2014/main" id="{88987B15-474D-456B-9F1D-1035B5977C00}"/>
                </a:ext>
              </a:extLst>
            </p:cNvPr>
            <p:cNvSpPr/>
            <p:nvPr/>
          </p:nvSpPr>
          <p:spPr bwMode="auto">
            <a:xfrm>
              <a:off x="6573838" y="1038225"/>
              <a:ext cx="290513" cy="204788"/>
            </a:xfrm>
            <a:custGeom>
              <a:avLst/>
              <a:gdLst>
                <a:gd name="T0" fmla="*/ 183 w 183"/>
                <a:gd name="T1" fmla="*/ 129 h 129"/>
                <a:gd name="T2" fmla="*/ 0 w 183"/>
                <a:gd name="T3" fmla="*/ 129 h 129"/>
                <a:gd name="T4" fmla="*/ 0 w 183"/>
                <a:gd name="T5" fmla="*/ 0 h 129"/>
                <a:gd name="T6" fmla="*/ 183 w 183"/>
                <a:gd name="T7" fmla="*/ 0 h 129"/>
                <a:gd name="T8" fmla="*/ 183 w 183"/>
                <a:gd name="T9" fmla="*/ 129 h 129"/>
                <a:gd name="T10" fmla="*/ 20 w 183"/>
                <a:gd name="T11" fmla="*/ 108 h 129"/>
                <a:gd name="T12" fmla="*/ 162 w 183"/>
                <a:gd name="T13" fmla="*/ 108 h 129"/>
                <a:gd name="T14" fmla="*/ 162 w 183"/>
                <a:gd name="T15" fmla="*/ 20 h 129"/>
                <a:gd name="T16" fmla="*/ 20 w 183"/>
                <a:gd name="T17" fmla="*/ 20 h 129"/>
                <a:gd name="T18" fmla="*/ 20 w 183"/>
                <a:gd name="T19" fmla="*/ 10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29">
                  <a:moveTo>
                    <a:pt x="183" y="129"/>
                  </a:moveTo>
                  <a:lnTo>
                    <a:pt x="0" y="129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29"/>
                  </a:lnTo>
                  <a:close/>
                  <a:moveTo>
                    <a:pt x="20" y="108"/>
                  </a:moveTo>
                  <a:lnTo>
                    <a:pt x="162" y="108"/>
                  </a:lnTo>
                  <a:lnTo>
                    <a:pt x="162" y="20"/>
                  </a:lnTo>
                  <a:lnTo>
                    <a:pt x="20" y="20"/>
                  </a:lnTo>
                  <a:lnTo>
                    <a:pt x="20" y="108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40" name="îṥľïďé">
              <a:extLst>
                <a:ext uri="{FF2B5EF4-FFF2-40B4-BE49-F238E27FC236}">
                  <a16:creationId xmlns:a16="http://schemas.microsoft.com/office/drawing/2014/main" id="{32B37021-7F8C-499D-A05F-5F9E07F4F193}"/>
                </a:ext>
              </a:extLst>
            </p:cNvPr>
            <p:cNvSpPr/>
            <p:nvPr/>
          </p:nvSpPr>
          <p:spPr bwMode="auto">
            <a:xfrm>
              <a:off x="6756401" y="623888"/>
              <a:ext cx="79375" cy="144463"/>
            </a:xfrm>
            <a:custGeom>
              <a:avLst/>
              <a:gdLst>
                <a:gd name="T0" fmla="*/ 56 w 58"/>
                <a:gd name="T1" fmla="*/ 66 h 107"/>
                <a:gd name="T2" fmla="*/ 29 w 58"/>
                <a:gd name="T3" fmla="*/ 0 h 107"/>
                <a:gd name="T4" fmla="*/ 3 w 58"/>
                <a:gd name="T5" fmla="*/ 66 h 107"/>
                <a:gd name="T6" fmla="*/ 0 w 58"/>
                <a:gd name="T7" fmla="*/ 78 h 107"/>
                <a:gd name="T8" fmla="*/ 29 w 58"/>
                <a:gd name="T9" fmla="*/ 107 h 107"/>
                <a:gd name="T10" fmla="*/ 58 w 58"/>
                <a:gd name="T11" fmla="*/ 78 h 107"/>
                <a:gd name="T12" fmla="*/ 56 w 58"/>
                <a:gd name="T13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07">
                  <a:moveTo>
                    <a:pt x="56" y="66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9"/>
                    <a:pt x="0" y="73"/>
                    <a:pt x="0" y="78"/>
                  </a:cubicBezTo>
                  <a:cubicBezTo>
                    <a:pt x="0" y="94"/>
                    <a:pt x="13" y="107"/>
                    <a:pt x="29" y="107"/>
                  </a:cubicBezTo>
                  <a:cubicBezTo>
                    <a:pt x="45" y="107"/>
                    <a:pt x="58" y="94"/>
                    <a:pt x="58" y="78"/>
                  </a:cubicBezTo>
                  <a:cubicBezTo>
                    <a:pt x="58" y="73"/>
                    <a:pt x="57" y="69"/>
                    <a:pt x="56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41" name="ïṡḷidè">
              <a:extLst>
                <a:ext uri="{FF2B5EF4-FFF2-40B4-BE49-F238E27FC236}">
                  <a16:creationId xmlns:a16="http://schemas.microsoft.com/office/drawing/2014/main" id="{65EE814E-CCF8-46AC-AF81-801A7EB315DA}"/>
                </a:ext>
              </a:extLst>
            </p:cNvPr>
            <p:cNvSpPr/>
            <p:nvPr/>
          </p:nvSpPr>
          <p:spPr bwMode="auto">
            <a:xfrm>
              <a:off x="6740526" y="581025"/>
              <a:ext cx="111125" cy="203200"/>
            </a:xfrm>
            <a:custGeom>
              <a:avLst/>
              <a:gdLst>
                <a:gd name="T0" fmla="*/ 41 w 82"/>
                <a:gd name="T1" fmla="*/ 151 h 151"/>
                <a:gd name="T2" fmla="*/ 0 w 82"/>
                <a:gd name="T3" fmla="*/ 110 h 151"/>
                <a:gd name="T4" fmla="*/ 4 w 82"/>
                <a:gd name="T5" fmla="*/ 93 h 151"/>
                <a:gd name="T6" fmla="*/ 41 w 82"/>
                <a:gd name="T7" fmla="*/ 0 h 151"/>
                <a:gd name="T8" fmla="*/ 79 w 82"/>
                <a:gd name="T9" fmla="*/ 93 h 151"/>
                <a:gd name="T10" fmla="*/ 82 w 82"/>
                <a:gd name="T11" fmla="*/ 110 h 151"/>
                <a:gd name="T12" fmla="*/ 41 w 82"/>
                <a:gd name="T13" fmla="*/ 151 h 151"/>
                <a:gd name="T14" fmla="*/ 41 w 82"/>
                <a:gd name="T15" fmla="*/ 64 h 151"/>
                <a:gd name="T16" fmla="*/ 26 w 82"/>
                <a:gd name="T17" fmla="*/ 103 h 151"/>
                <a:gd name="T18" fmla="*/ 24 w 82"/>
                <a:gd name="T19" fmla="*/ 110 h 151"/>
                <a:gd name="T20" fmla="*/ 41 w 82"/>
                <a:gd name="T21" fmla="*/ 127 h 151"/>
                <a:gd name="T22" fmla="*/ 58 w 82"/>
                <a:gd name="T23" fmla="*/ 110 h 151"/>
                <a:gd name="T24" fmla="*/ 57 w 82"/>
                <a:gd name="T25" fmla="*/ 103 h 151"/>
                <a:gd name="T26" fmla="*/ 56 w 82"/>
                <a:gd name="T27" fmla="*/ 102 h 151"/>
                <a:gd name="T28" fmla="*/ 41 w 82"/>
                <a:gd name="T29" fmla="*/ 6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151">
                  <a:moveTo>
                    <a:pt x="41" y="151"/>
                  </a:moveTo>
                  <a:cubicBezTo>
                    <a:pt x="19" y="151"/>
                    <a:pt x="0" y="132"/>
                    <a:pt x="0" y="110"/>
                  </a:cubicBezTo>
                  <a:cubicBezTo>
                    <a:pt x="0" y="104"/>
                    <a:pt x="2" y="98"/>
                    <a:pt x="4" y="9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81" y="98"/>
                    <a:pt x="82" y="104"/>
                    <a:pt x="82" y="110"/>
                  </a:cubicBezTo>
                  <a:cubicBezTo>
                    <a:pt x="82" y="132"/>
                    <a:pt x="64" y="151"/>
                    <a:pt x="41" y="151"/>
                  </a:cubicBezTo>
                  <a:close/>
                  <a:moveTo>
                    <a:pt x="41" y="64"/>
                  </a:move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4" y="107"/>
                    <a:pt x="24" y="110"/>
                  </a:cubicBezTo>
                  <a:cubicBezTo>
                    <a:pt x="24" y="119"/>
                    <a:pt x="32" y="127"/>
                    <a:pt x="41" y="127"/>
                  </a:cubicBezTo>
                  <a:cubicBezTo>
                    <a:pt x="51" y="127"/>
                    <a:pt x="58" y="119"/>
                    <a:pt x="58" y="110"/>
                  </a:cubicBezTo>
                  <a:cubicBezTo>
                    <a:pt x="58" y="107"/>
                    <a:pt x="58" y="105"/>
                    <a:pt x="57" y="103"/>
                  </a:cubicBezTo>
                  <a:cubicBezTo>
                    <a:pt x="56" y="102"/>
                    <a:pt x="56" y="102"/>
                    <a:pt x="56" y="102"/>
                  </a:cubicBezTo>
                  <a:lnTo>
                    <a:pt x="41" y="64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41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83355" y="215442"/>
            <a:ext cx="916940" cy="898794"/>
            <a:chOff x="2597768" y="0"/>
            <a:chExt cx="6996463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768" y="0"/>
              <a:ext cx="6996463" cy="6858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椭圆 13"/>
            <p:cNvSpPr/>
            <p:nvPr/>
          </p:nvSpPr>
          <p:spPr>
            <a:xfrm>
              <a:off x="3736109" y="1069109"/>
              <a:ext cx="4719782" cy="4719782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04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sp>
        <p:nvSpPr>
          <p:cNvPr id="10" name="文本框 15">
            <a:extLst>
              <a:ext uri="{FF2B5EF4-FFF2-40B4-BE49-F238E27FC236}">
                <a16:creationId xmlns:a16="http://schemas.microsoft.com/office/drawing/2014/main" id="{6B4B75E8-8FC1-4AD7-A810-441FA8F5A006}"/>
              </a:ext>
            </a:extLst>
          </p:cNvPr>
          <p:cNvSpPr txBox="1"/>
          <p:nvPr/>
        </p:nvSpPr>
        <p:spPr>
          <a:xfrm>
            <a:off x="1545501" y="462935"/>
            <a:ext cx="824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繪製圖表</a:t>
            </a:r>
            <a:endParaRPr kumimoji="0" lang="zh-CN" altLang="en-US" sz="20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7" name="îşḻïḍe">
            <a:extLst>
              <a:ext uri="{FF2B5EF4-FFF2-40B4-BE49-F238E27FC236}">
                <a16:creationId xmlns:a16="http://schemas.microsoft.com/office/drawing/2014/main" id="{4DC1C8FE-89A3-4D14-8F60-9FE04BD245B9}"/>
              </a:ext>
            </a:extLst>
          </p:cNvPr>
          <p:cNvSpPr/>
          <p:nvPr/>
        </p:nvSpPr>
        <p:spPr bwMode="auto">
          <a:xfrm>
            <a:off x="2177848" y="5813213"/>
            <a:ext cx="1118579" cy="363483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Excel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表格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134348-7DB2-4A3C-87CC-AB3663FC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19707"/>
              </p:ext>
            </p:extLst>
          </p:nvPr>
        </p:nvGraphicFramePr>
        <p:xfrm>
          <a:off x="202938" y="1253325"/>
          <a:ext cx="4757462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133">
                  <a:extLst>
                    <a:ext uri="{9D8B030D-6E8A-4147-A177-3AD203B41FA5}">
                      <a16:colId xmlns:a16="http://schemas.microsoft.com/office/drawing/2014/main" val="3708624617"/>
                    </a:ext>
                  </a:extLst>
                </a:gridCol>
                <a:gridCol w="610133">
                  <a:extLst>
                    <a:ext uri="{9D8B030D-6E8A-4147-A177-3AD203B41FA5}">
                      <a16:colId xmlns:a16="http://schemas.microsoft.com/office/drawing/2014/main" val="3998876548"/>
                    </a:ext>
                  </a:extLst>
                </a:gridCol>
                <a:gridCol w="610133">
                  <a:extLst>
                    <a:ext uri="{9D8B030D-6E8A-4147-A177-3AD203B41FA5}">
                      <a16:colId xmlns:a16="http://schemas.microsoft.com/office/drawing/2014/main" val="1661780742"/>
                    </a:ext>
                  </a:extLst>
                </a:gridCol>
                <a:gridCol w="370814">
                  <a:extLst>
                    <a:ext uri="{9D8B030D-6E8A-4147-A177-3AD203B41FA5}">
                      <a16:colId xmlns:a16="http://schemas.microsoft.com/office/drawing/2014/main" val="975047508"/>
                    </a:ext>
                  </a:extLst>
                </a:gridCol>
                <a:gridCol w="370814">
                  <a:extLst>
                    <a:ext uri="{9D8B030D-6E8A-4147-A177-3AD203B41FA5}">
                      <a16:colId xmlns:a16="http://schemas.microsoft.com/office/drawing/2014/main" val="1875663989"/>
                    </a:ext>
                  </a:extLst>
                </a:gridCol>
                <a:gridCol w="370814">
                  <a:extLst>
                    <a:ext uri="{9D8B030D-6E8A-4147-A177-3AD203B41FA5}">
                      <a16:colId xmlns:a16="http://schemas.microsoft.com/office/drawing/2014/main" val="2031562868"/>
                    </a:ext>
                  </a:extLst>
                </a:gridCol>
                <a:gridCol w="370814">
                  <a:extLst>
                    <a:ext uri="{9D8B030D-6E8A-4147-A177-3AD203B41FA5}">
                      <a16:colId xmlns:a16="http://schemas.microsoft.com/office/drawing/2014/main" val="696627945"/>
                    </a:ext>
                  </a:extLst>
                </a:gridCol>
                <a:gridCol w="528607">
                  <a:extLst>
                    <a:ext uri="{9D8B030D-6E8A-4147-A177-3AD203B41FA5}">
                      <a16:colId xmlns:a16="http://schemas.microsoft.com/office/drawing/2014/main" val="2362301862"/>
                    </a:ext>
                  </a:extLst>
                </a:gridCol>
                <a:gridCol w="431301">
                  <a:extLst>
                    <a:ext uri="{9D8B030D-6E8A-4147-A177-3AD203B41FA5}">
                      <a16:colId xmlns:a16="http://schemas.microsoft.com/office/drawing/2014/main" val="539154290"/>
                    </a:ext>
                  </a:extLst>
                </a:gridCol>
                <a:gridCol w="483899">
                  <a:extLst>
                    <a:ext uri="{9D8B030D-6E8A-4147-A177-3AD203B41FA5}">
                      <a16:colId xmlns:a16="http://schemas.microsoft.com/office/drawing/2014/main" val="4262209391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證券代號</a:t>
                      </a:r>
                      <a:endParaRPr lang="zh-TW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證券名稱</a:t>
                      </a:r>
                      <a:endParaRPr lang="zh-TW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日期</a:t>
                      </a:r>
                      <a:endParaRPr lang="zh-TW" altLang="en-US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開盤</a:t>
                      </a:r>
                      <a:endParaRPr lang="zh-TW" altLang="en-US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最高</a:t>
                      </a:r>
                      <a:endParaRPr lang="zh-TW" altLang="en-US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最低</a:t>
                      </a:r>
                      <a:endParaRPr lang="zh-TW" altLang="en-US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收盤</a:t>
                      </a:r>
                      <a:endParaRPr lang="zh-TW" altLang="en-US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5MA</a:t>
                      </a:r>
                      <a:endParaRPr 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10MA</a:t>
                      </a:r>
                      <a:endParaRPr 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20MA</a:t>
                      </a:r>
                      <a:endParaRPr lang="en-US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13968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2021/4/6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616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610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592.3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597.85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8209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2021/4/1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590.4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597.4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5206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2021/3/31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596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597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587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587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589.6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590.4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597.35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4914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2021/3/30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600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600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597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587.4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592.1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599.1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9621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2021/3/29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596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586.8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593.7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599.7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286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2021/3/26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580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590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585.6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594.9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600.05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887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2021/3/25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572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570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575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585.8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597.3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602.3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8484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2021/3/24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571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571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576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591.2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600.7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604.8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1394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2021/3/23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597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603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593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596.8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602.8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608.05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255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2021/3/22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586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593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600.6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602.9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610.85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99535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2021/3/19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604.2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603.4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613.8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4855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2021/3/18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606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608.8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604.4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617.25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62263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2021/3/17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612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610.2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604.3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620.3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9763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2021/3/16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610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613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607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613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608.8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606.1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621.7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743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2021/3/15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605.2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605.7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622.4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325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2021/3/12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618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609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602.6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605.2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623.35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84691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2021/3/11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596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612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609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600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607.3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624.25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71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2021/3/10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601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593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597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598.4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608.9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624.35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1557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585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595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603.4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613.3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624.05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912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610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598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606.2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618.8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624.35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78182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588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605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584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601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607.8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624.2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625.2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3583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2021/3/4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614.6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630.1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626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89557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2021/3/3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619.4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636.3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627.6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5831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2330</a:t>
                      </a:r>
                      <a:endParaRPr lang="en-US" altLang="zh-TW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台積電</a:t>
                      </a:r>
                      <a:endParaRPr lang="zh-TW" altLang="en-US" sz="10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2021/3/2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621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609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623.2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637.3</a:t>
                      </a:r>
                      <a:endParaRPr lang="en-US" altLang="zh-TW" sz="900" b="0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628.95</a:t>
                      </a:r>
                      <a:endParaRPr lang="en-US" altLang="zh-TW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912" marR="7912" marT="7912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62398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BF9280C7-1349-4E81-AB79-3D8212589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30" y="1253325"/>
            <a:ext cx="6220553" cy="2237783"/>
          </a:xfrm>
          <a:prstGeom prst="rect">
            <a:avLst/>
          </a:prstGeom>
        </p:spPr>
      </p:pic>
      <p:pic>
        <p:nvPicPr>
          <p:cNvPr id="8" name="圖片 7" descr="一張含有 文字, 電子用品 的圖片&#10;&#10;自動產生的描述">
            <a:extLst>
              <a:ext uri="{FF2B5EF4-FFF2-40B4-BE49-F238E27FC236}">
                <a16:creationId xmlns:a16="http://schemas.microsoft.com/office/drawing/2014/main" id="{9F57FC2C-2FB5-4F8A-BC59-5BD25AE5A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30" y="3757172"/>
            <a:ext cx="6396722" cy="147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3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83355" y="215442"/>
            <a:ext cx="916940" cy="898794"/>
            <a:chOff x="2597768" y="0"/>
            <a:chExt cx="6996463" cy="685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768" y="0"/>
              <a:ext cx="6996463" cy="6858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椭圆 13"/>
            <p:cNvSpPr/>
            <p:nvPr/>
          </p:nvSpPr>
          <p:spPr>
            <a:xfrm>
              <a:off x="3736109" y="1069109"/>
              <a:ext cx="4719782" cy="4719782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05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sp>
        <p:nvSpPr>
          <p:cNvPr id="10" name="文本框 15">
            <a:extLst>
              <a:ext uri="{FF2B5EF4-FFF2-40B4-BE49-F238E27FC236}">
                <a16:creationId xmlns:a16="http://schemas.microsoft.com/office/drawing/2014/main" id="{6B4B75E8-8FC1-4AD7-A810-441FA8F5A006}"/>
              </a:ext>
            </a:extLst>
          </p:cNvPr>
          <p:cNvSpPr txBox="1"/>
          <p:nvPr/>
        </p:nvSpPr>
        <p:spPr>
          <a:xfrm>
            <a:off x="1545501" y="462935"/>
            <a:ext cx="824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建立資料表，匯入</a:t>
            </a:r>
            <a:r>
              <a:rPr kumimoji="0" lang="en-US" altLang="zh-TW" sz="2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Power Bi</a:t>
            </a:r>
            <a:endParaRPr kumimoji="0" lang="zh-CN" altLang="en-US" sz="20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7" name="îşḻïḍe">
            <a:extLst>
              <a:ext uri="{FF2B5EF4-FFF2-40B4-BE49-F238E27FC236}">
                <a16:creationId xmlns:a16="http://schemas.microsoft.com/office/drawing/2014/main" id="{4DC1C8FE-89A3-4D14-8F60-9FE04BD245B9}"/>
              </a:ext>
            </a:extLst>
          </p:cNvPr>
          <p:cNvSpPr/>
          <p:nvPr/>
        </p:nvSpPr>
        <p:spPr bwMode="auto">
          <a:xfrm>
            <a:off x="2446296" y="4367705"/>
            <a:ext cx="1118579" cy="363483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Excel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  <a:sym typeface="Open Sans" panose="020B0606030504020204" pitchFamily="34" charset="0"/>
              </a:rPr>
              <a:t>表格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3AABE55-D846-42A4-9F55-6A3FC2B1B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34782"/>
              </p:ext>
            </p:extLst>
          </p:nvPr>
        </p:nvGraphicFramePr>
        <p:xfrm>
          <a:off x="532543" y="1731704"/>
          <a:ext cx="4521199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830">
                  <a:extLst>
                    <a:ext uri="{9D8B030D-6E8A-4147-A177-3AD203B41FA5}">
                      <a16:colId xmlns:a16="http://schemas.microsoft.com/office/drawing/2014/main" val="501622289"/>
                    </a:ext>
                  </a:extLst>
                </a:gridCol>
                <a:gridCol w="976528">
                  <a:extLst>
                    <a:ext uri="{9D8B030D-6E8A-4147-A177-3AD203B41FA5}">
                      <a16:colId xmlns:a16="http://schemas.microsoft.com/office/drawing/2014/main" val="3316653411"/>
                    </a:ext>
                  </a:extLst>
                </a:gridCol>
                <a:gridCol w="1169932">
                  <a:extLst>
                    <a:ext uri="{9D8B030D-6E8A-4147-A177-3AD203B41FA5}">
                      <a16:colId xmlns:a16="http://schemas.microsoft.com/office/drawing/2014/main" val="437769400"/>
                    </a:ext>
                  </a:extLst>
                </a:gridCol>
                <a:gridCol w="447047">
                  <a:extLst>
                    <a:ext uri="{9D8B030D-6E8A-4147-A177-3AD203B41FA5}">
                      <a16:colId xmlns:a16="http://schemas.microsoft.com/office/drawing/2014/main" val="2532005645"/>
                    </a:ext>
                  </a:extLst>
                </a:gridCol>
                <a:gridCol w="431194">
                  <a:extLst>
                    <a:ext uri="{9D8B030D-6E8A-4147-A177-3AD203B41FA5}">
                      <a16:colId xmlns:a16="http://schemas.microsoft.com/office/drawing/2014/main" val="565376220"/>
                    </a:ext>
                  </a:extLst>
                </a:gridCol>
                <a:gridCol w="545334">
                  <a:extLst>
                    <a:ext uri="{9D8B030D-6E8A-4147-A177-3AD203B41FA5}">
                      <a16:colId xmlns:a16="http://schemas.microsoft.com/office/drawing/2014/main" val="691324908"/>
                    </a:ext>
                  </a:extLst>
                </a:gridCol>
                <a:gridCol w="545334">
                  <a:extLst>
                    <a:ext uri="{9D8B030D-6E8A-4147-A177-3AD203B41FA5}">
                      <a16:colId xmlns:a16="http://schemas.microsoft.com/office/drawing/2014/main" val="61997967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排行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股票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股東權益報酬率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成交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漲跌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最高價</a:t>
                      </a:r>
                      <a:endParaRPr lang="zh-TW" altLang="en-US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最低價</a:t>
                      </a:r>
                      <a:endParaRPr lang="zh-TW" altLang="en-US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6137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秋　雨 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(9929)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83.11%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12.8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-0.2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12.9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12.7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2868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熱　映 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(3373)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73.43%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86.2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-0.9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87.4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86.1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429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豪　展 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(4735)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72.49%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-1.8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99.4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940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恆　大 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(1325)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72.03%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0.4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92.3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90.3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9772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威　盛 </a:t>
                      </a:r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(2388)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66.61%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59.5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-3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62.5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58.5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197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鈊　象 </a:t>
                      </a:r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(3293)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58.47%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757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-11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770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752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36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合　世 </a:t>
                      </a:r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(1781)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58.28%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0.25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22.2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21.6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8957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國　揚 </a:t>
                      </a:r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(2505)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56.47%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39.1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-0.35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39.75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39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563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海　悅 </a:t>
                      </a:r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(2348)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55.23%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106.5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-2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108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106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043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嘉　威 </a:t>
                      </a:r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(3557)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54.21%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100.5</a:t>
                      </a:r>
                      <a:endParaRPr lang="en-US" altLang="zh-TW" sz="11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3.7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101.5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97.3</a:t>
                      </a:r>
                      <a:endParaRPr lang="en-US" altLang="zh-TW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9420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EDFCB6DD-D6D5-43ED-9716-76C26F497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3" y="1568192"/>
            <a:ext cx="5300794" cy="29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8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595</Words>
  <Application>Microsoft Office PowerPoint</Application>
  <PresentationFormat>寬螢幕</PresentationFormat>
  <Paragraphs>449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Open Sans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信瑜 蘇</dc:creator>
  <cp:lastModifiedBy>信瑜 蘇</cp:lastModifiedBy>
  <cp:revision>15</cp:revision>
  <dcterms:created xsi:type="dcterms:W3CDTF">2021-04-07T09:44:38Z</dcterms:created>
  <dcterms:modified xsi:type="dcterms:W3CDTF">2021-04-07T14:29:24Z</dcterms:modified>
</cp:coreProperties>
</file>