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notesMasterIdLst>
    <p:notesMasterId r:id="rId10"/>
  </p:notesMasterIdLst>
  <p:sldIdLst>
    <p:sldId id="331" r:id="rId4"/>
    <p:sldId id="306" r:id="rId5"/>
    <p:sldId id="332" r:id="rId6"/>
    <p:sldId id="333" r:id="rId7"/>
    <p:sldId id="297" r:id="rId8"/>
    <p:sldId id="30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1"/>
    <a:srgbClr val="07A398"/>
    <a:srgbClr val="0680C3"/>
    <a:srgbClr val="FBA200"/>
    <a:srgbClr val="2C2F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12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7CC5F-BD9C-45F2-ABF7-7ED35AD05614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3563C-EEF7-4372-8E49-F86856EE8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3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人說：「人生真正的自由有三種，一種是財務自由，一種是時間自由，一種是心靈自由。如果你實現財務自由了，你的時間同時就自由了，這樣你會有更多更多的時間去追求你真正的心靈自由。」而當我們談論到財務自由時，良好的財務管理與適當的風險控制，可以使你邁向財務自由的步伐更為穩健。在財務管理中，投資是一項大學問，如何選擇你的標的？投資多少？怎麼分配？這些問題因人而異，會因為你的財務狀況、生長背景等有所差異；不過在投資前，每個人都有一個重要的題目要先回答：你的投資屬性為何？究竟你適合投資什麼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3563C-EEF7-4372-8E49-F86856EE86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1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所有的理財金融類產品都是有風險的。比如理財產品有兌付風險和流動性風險，債券基金和股票基金有凈值波動風險，保險有退保風險，境外理財類產品有匯率風險，正因為有這麼多風險存在，我們在進行投資之前，才必須要做風險評估。就是你投資虧了多少錢之後，能夠不影響你正常的生活，超過這個範圍，就是風險承受能力不匹配。比如一些人投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P2P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，為了賺取高收益，除了日常開銷，把全部工資都投入長期的年標。如果一旦發生風險，這些人就會血本無歸。</a:t>
            </a:r>
            <a:br>
              <a:rPr lang="zh-TW" altLang="en-US" dirty="0"/>
            </a:br>
            <a:endParaRPr lang="en-US" altLang="zh-TW" dirty="0"/>
          </a:p>
          <a:p>
            <a:pPr algn="l" fontAlgn="base"/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投資者不能只看到投資的收益而忽視了風險，也不能由於懼怕風險而放棄投資。風險並不等同於損失，所謂「投資有風險」，並不是說投資就一定會賠錢。投資活動中的風險是指未來結果的不確定，它既包括了好結果的不確定（如盈利的多少）、壞結果的不確定（如損失的大小），也包括了好壞結果的不確定（如可能盈利也可能虧損）。</a:t>
            </a:r>
          </a:p>
          <a:p>
            <a:pPr algn="l" fontAlgn="base"/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通過風險測評，理財人了解自身風險偏好，便於主動選擇合適的投資方式和產品。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A6995-277D-4C47-B075-AD85F466D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C0532-A0FD-495D-9478-D414B58EB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E2E1E1-8990-4C6C-B44F-1EE2765F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2636E2-1D70-4F17-AAB9-EBF0A26A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71C12E-D247-48F3-B49F-B73BF1B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27ADF-EA34-4F14-8212-90F7D29B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BE09A-F30F-4652-B63F-5151EB6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D32C0F-CAE0-486E-AAA3-C62B0269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E7C83-6BEF-4EBD-B63F-433EF847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64736-4E51-41F7-81DE-332EEE3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BD4A0-BDFF-47BA-8BF2-93EE5D4D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7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36F753-E937-4A1B-B504-EF3AA21D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7E707-3E2C-49DE-978E-18BD4D6A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498D47-7EB5-49E1-901C-1D379B1C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8C692-A371-480B-834C-9757C5C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ADCFA-467A-4631-81EA-8FF33F12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5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13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950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2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2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605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CF858-41BF-4BEE-A0C8-85F23569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8EC775-C2FC-4405-A957-958970AD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10578-EDD9-4380-A5DB-C5500C93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0A407-1ACB-4931-8DFD-84A3F236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E67C34-8D8E-433D-8A78-971FCDAB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3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73497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44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2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62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2580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695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59480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27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280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522C3-0BFF-4CB4-A697-592923F0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00A7-030E-4292-8A28-5DB38779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D0E09F-3E4D-4FF2-BC57-BB7F2B44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AC3C0-32E0-44CA-8DD2-D1C7EAF8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3961E-6E2B-4184-8DBE-B5459D49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7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997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29B98-83DD-4147-A7BA-9AE92C80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FD816-1445-4D32-A942-E76808FDA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7309EF-7330-482B-A238-CC553BFD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7354-A3E5-4C8B-A78B-39913731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A333DB-829C-4C9B-AB11-4C31A2A7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EF69E4-4AC1-4D62-9359-39EB4AB6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A645-0582-4ADC-A1ED-AEF52792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17B49-A4D3-4031-82A4-76C101E8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DE859A-17CC-4604-960B-09CD3AAA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FE6010-C652-4BE0-B89E-2C6145A5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AA5D61-2481-41E6-B2B1-13E014F23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CF4904-A8AD-4CCA-AF73-77E425C7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FF2372-7F15-4203-9224-C3B0D6D8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3ABB85-7DF4-4C5F-906F-EEF0026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4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B4562-5DC7-46D1-8412-B0ECFE5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AE3053-0382-457C-A421-049E8F7B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49D2E-6428-45FA-9A36-95730D60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522BC3-DA27-4892-A067-FEE26C75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0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ACDA93-0488-4A7D-B8E8-E0B7DA55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9EF5DA-A230-46A2-8A9F-01960B13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D29EE-FB96-4554-9CEF-55392C4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2D83C-1AE5-486C-866E-1B9EAA20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C0CBC-97C0-43C4-8285-244F01C3C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E48E36-D314-4E36-9DBF-EF57270B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EFEF87-B9EC-408A-A55F-75CE45C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D12E85-AD2F-4643-AA90-2C9E9C26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C6B6C-46F1-45CD-AE1B-BFB04002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29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56EBA-9868-4834-BDCC-FC10DF10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3E8251-6A34-408A-8C50-F52F9AF32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3C6061-D5B0-4A5F-B27E-1366F226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7E0687-EE63-4475-A924-D9F61615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49F799-4366-4145-8E26-9443639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D51D27-89F2-47A7-A42D-B8F05911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5140B-1745-47C9-85B5-B85885FD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59E534-1D41-416C-9503-C68263406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70A54-AF0C-4C7E-965D-25880E76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83D3D-6C2B-4B19-8F05-35478509D8E3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F0CE53-DF9C-4633-93FC-65A40061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F7BE9-E5DA-4A4A-85A1-ED2E45AF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CEEF-2695-4AF2-8BB1-598A6170B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9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9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7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441925" y="65196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468058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9230148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702022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673610" y="1314087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76158D9-B9D5-46AB-8F5D-DBCD29BD4595}"/>
              </a:ext>
            </a:extLst>
          </p:cNvPr>
          <p:cNvSpPr txBox="1"/>
          <p:nvPr/>
        </p:nvSpPr>
        <p:spPr>
          <a:xfrm>
            <a:off x="2189238" y="3187907"/>
            <a:ext cx="7108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       評估承擔風險能力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697EF9-4D99-4F0B-B59D-A3EBC82D3FD6}"/>
              </a:ext>
            </a:extLst>
          </p:cNvPr>
          <p:cNvSpPr txBox="1"/>
          <p:nvPr/>
        </p:nvSpPr>
        <p:spPr>
          <a:xfrm rot="19969281">
            <a:off x="3438021" y="2629860"/>
            <a:ext cx="111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light LET" pitchFamily="2" charset="0"/>
              </a:rPr>
              <a:t>AI</a:t>
            </a:r>
            <a:endParaRPr lang="zh-TW" altLang="en-US" sz="7200" dirty="0">
              <a:solidFill>
                <a:schemeClr val="accent2">
                  <a:lumMod val="60000"/>
                  <a:lumOff val="40000"/>
                </a:schemeClr>
              </a:solidFill>
              <a:latin typeface="Highlight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643871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dirty="0">
                <a:solidFill>
                  <a:srgbClr val="07A398"/>
                </a:solidFill>
                <a:latin typeface="Arial"/>
                <a:cs typeface="Arial" pitchFamily="34" charset="0"/>
              </a:rPr>
              <a:t>Directory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2C2F45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230772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680C3"/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680C3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2311206"/>
            <a:ext cx="5737181" cy="64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投資前為何要先做風險評估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351177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07A398"/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7A398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0" y="3515256"/>
            <a:ext cx="5737181" cy="64918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認識風險評估等級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FA076-A9EF-4327-8287-0B8DEBEF1149}"/>
              </a:ext>
            </a:extLst>
          </p:cNvPr>
          <p:cNvSpPr txBox="1">
            <a:spLocks/>
          </p:cNvSpPr>
          <p:nvPr/>
        </p:nvSpPr>
        <p:spPr>
          <a:xfrm>
            <a:off x="309401" y="28813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投資前為何要先做風險評估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AFAA75-B086-4DB6-A776-F7C55B2538B9}"/>
              </a:ext>
            </a:extLst>
          </p:cNvPr>
          <p:cNvGrpSpPr/>
          <p:nvPr/>
        </p:nvGrpSpPr>
        <p:grpSpPr>
          <a:xfrm>
            <a:off x="0" y="4588539"/>
            <a:ext cx="7406456" cy="2269461"/>
            <a:chOff x="3983392" y="1386078"/>
            <a:chExt cx="4425067" cy="135591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81F475-684E-47A8-9DF2-A17AB0CEE6A7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C3D9E4-0508-4684-A2C7-68411D2C5B79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8B2A6E-D720-4DD2-9E8F-50A8C11D83C2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337">
            <a:extLst>
              <a:ext uri="{FF2B5EF4-FFF2-40B4-BE49-F238E27FC236}">
                <a16:creationId xmlns:a16="http://schemas.microsoft.com/office/drawing/2014/main" id="{C11653E2-C057-4BE4-9778-4D428B042B77}"/>
              </a:ext>
            </a:extLst>
          </p:cNvPr>
          <p:cNvGrpSpPr/>
          <p:nvPr/>
        </p:nvGrpSpPr>
        <p:grpSpPr>
          <a:xfrm flipH="1">
            <a:off x="2306615" y="2515687"/>
            <a:ext cx="2586181" cy="995844"/>
            <a:chOff x="404623" y="2947617"/>
            <a:chExt cx="8543357" cy="3289735"/>
          </a:xfrm>
        </p:grpSpPr>
        <p:sp>
          <p:nvSpPr>
            <p:cNvPr id="9" name="Freeform: Shape 338">
              <a:extLst>
                <a:ext uri="{FF2B5EF4-FFF2-40B4-BE49-F238E27FC236}">
                  <a16:creationId xmlns:a16="http://schemas.microsoft.com/office/drawing/2014/main" id="{5FED1D66-B923-4797-A981-42B3EA7B6934}"/>
                </a:ext>
              </a:extLst>
            </p:cNvPr>
            <p:cNvSpPr/>
            <p:nvPr/>
          </p:nvSpPr>
          <p:spPr>
            <a:xfrm>
              <a:off x="404623" y="2947617"/>
              <a:ext cx="8543357" cy="2608811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339">
              <a:extLst>
                <a:ext uri="{FF2B5EF4-FFF2-40B4-BE49-F238E27FC236}">
                  <a16:creationId xmlns:a16="http://schemas.microsoft.com/office/drawing/2014/main" id="{E7B51358-40F2-49EF-9B32-25AEDAC50DCE}"/>
                </a:ext>
              </a:extLst>
            </p:cNvPr>
            <p:cNvSpPr/>
            <p:nvPr/>
          </p:nvSpPr>
          <p:spPr>
            <a:xfrm>
              <a:off x="1317119" y="4876723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40">
              <a:extLst>
                <a:ext uri="{FF2B5EF4-FFF2-40B4-BE49-F238E27FC236}">
                  <a16:creationId xmlns:a16="http://schemas.microsoft.com/office/drawing/2014/main" id="{B807CBF9-2430-4B33-9946-D81D681439DB}"/>
                </a:ext>
              </a:extLst>
            </p:cNvPr>
            <p:cNvSpPr/>
            <p:nvPr/>
          </p:nvSpPr>
          <p:spPr>
            <a:xfrm>
              <a:off x="6660387" y="4898976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Graphic 11">
            <a:extLst>
              <a:ext uri="{FF2B5EF4-FFF2-40B4-BE49-F238E27FC236}">
                <a16:creationId xmlns:a16="http://schemas.microsoft.com/office/drawing/2014/main" id="{217F5BFE-A203-40CD-B8E4-C2D723FE2C2D}"/>
              </a:ext>
            </a:extLst>
          </p:cNvPr>
          <p:cNvSpPr/>
          <p:nvPr/>
        </p:nvSpPr>
        <p:spPr>
          <a:xfrm>
            <a:off x="1251821" y="1441246"/>
            <a:ext cx="802674" cy="2070285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FC9CF2C-97D0-44F9-AAE6-EC53FC030B72}"/>
              </a:ext>
            </a:extLst>
          </p:cNvPr>
          <p:cNvSpPr txBox="1"/>
          <p:nvPr/>
        </p:nvSpPr>
        <p:spPr>
          <a:xfrm>
            <a:off x="8980467" y="1822889"/>
            <a:ext cx="1959715" cy="64918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投資標的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05455763-A8E3-441C-866A-6D6CA341E529}"/>
              </a:ext>
            </a:extLst>
          </p:cNvPr>
          <p:cNvSpPr txBox="1"/>
          <p:nvPr/>
        </p:nvSpPr>
        <p:spPr>
          <a:xfrm>
            <a:off x="1897497" y="3932911"/>
            <a:ext cx="1959715" cy="64918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財富自由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0" name="Right Arrow Callout 7">
            <a:extLst>
              <a:ext uri="{FF2B5EF4-FFF2-40B4-BE49-F238E27FC236}">
                <a16:creationId xmlns:a16="http://schemas.microsoft.com/office/drawing/2014/main" id="{F2ADC7AC-5E38-4655-9E5F-78DFCE28C228}"/>
              </a:ext>
            </a:extLst>
          </p:cNvPr>
          <p:cNvSpPr/>
          <p:nvPr/>
        </p:nvSpPr>
        <p:spPr>
          <a:xfrm>
            <a:off x="5281128" y="2440073"/>
            <a:ext cx="3431358" cy="1319157"/>
          </a:xfrm>
          <a:prstGeom prst="rightArrowCallout">
            <a:avLst>
              <a:gd name="adj1" fmla="val 30293"/>
              <a:gd name="adj2" fmla="val 25630"/>
              <a:gd name="adj3" fmla="val 24276"/>
              <a:gd name="adj4" fmla="val 70927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outerShdw blurRad="254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BCC1E8-22C1-4E2C-B83B-53880963487D}"/>
              </a:ext>
            </a:extLst>
          </p:cNvPr>
          <p:cNvSpPr txBox="1"/>
          <p:nvPr/>
        </p:nvSpPr>
        <p:spPr>
          <a:xfrm>
            <a:off x="5318849" y="2515687"/>
            <a:ext cx="2351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財務管理</a:t>
            </a:r>
            <a:endParaRPr lang="en-US" altLang="zh-TW" sz="2400" dirty="0"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latin typeface="+mj-ea"/>
                <a:ea typeface="+mj-ea"/>
              </a:rPr>
              <a:t>與</a:t>
            </a:r>
            <a:endParaRPr lang="en-US" altLang="zh-TW" sz="2400" dirty="0">
              <a:latin typeface="+mj-ea"/>
              <a:ea typeface="+mj-ea"/>
            </a:endParaRPr>
          </a:p>
          <a:p>
            <a:pPr algn="ctr"/>
            <a:r>
              <a:rPr lang="zh-TW" altLang="en-US" sz="2400" dirty="0">
                <a:latin typeface="+mj-ea"/>
                <a:ea typeface="+mj-ea"/>
              </a:rPr>
              <a:t>適當的風險控制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0ED3931C-5098-4C0F-8D3F-AEDE5AEA3C59}"/>
              </a:ext>
            </a:extLst>
          </p:cNvPr>
          <p:cNvSpPr txBox="1"/>
          <p:nvPr/>
        </p:nvSpPr>
        <p:spPr>
          <a:xfrm>
            <a:off x="8980464" y="2855607"/>
            <a:ext cx="1959715" cy="649188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投資多少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EF4F6406-701E-4DD5-8160-7E7A53FC5995}"/>
              </a:ext>
            </a:extLst>
          </p:cNvPr>
          <p:cNvSpPr txBox="1"/>
          <p:nvPr/>
        </p:nvSpPr>
        <p:spPr>
          <a:xfrm>
            <a:off x="8980465" y="3918248"/>
            <a:ext cx="1959715" cy="64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如何分配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6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101049-9663-47DA-A1C6-E9155EDF1A8F}"/>
              </a:ext>
            </a:extLst>
          </p:cNvPr>
          <p:cNvSpPr txBox="1">
            <a:spLocks/>
          </p:cNvSpPr>
          <p:nvPr/>
        </p:nvSpPr>
        <p:spPr>
          <a:xfrm>
            <a:off x="309401" y="29841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投資前為何要先做風險評估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AE4412-5C4E-4B88-A598-A945F60B8014}"/>
              </a:ext>
            </a:extLst>
          </p:cNvPr>
          <p:cNvSpPr/>
          <p:nvPr/>
        </p:nvSpPr>
        <p:spPr>
          <a:xfrm>
            <a:off x="0" y="1571946"/>
            <a:ext cx="12192000" cy="4366517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2DA4739F-FEC7-4FDC-9B32-2D758578B8A9}"/>
              </a:ext>
            </a:extLst>
          </p:cNvPr>
          <p:cNvGrpSpPr/>
          <p:nvPr/>
        </p:nvGrpSpPr>
        <p:grpSpPr>
          <a:xfrm>
            <a:off x="6907067" y="1777764"/>
            <a:ext cx="5117302" cy="4273716"/>
            <a:chOff x="2444748" y="555045"/>
            <a:chExt cx="7282048" cy="5727454"/>
          </a:xfrm>
        </p:grpSpPr>
        <p:sp>
          <p:nvSpPr>
            <p:cNvPr id="5" name="Freeform: Shape 51">
              <a:extLst>
                <a:ext uri="{FF2B5EF4-FFF2-40B4-BE49-F238E27FC236}">
                  <a16:creationId xmlns:a16="http://schemas.microsoft.com/office/drawing/2014/main" id="{797D33D2-99B2-494E-96E4-3E0552CD55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2">
              <a:extLst>
                <a:ext uri="{FF2B5EF4-FFF2-40B4-BE49-F238E27FC236}">
                  <a16:creationId xmlns:a16="http://schemas.microsoft.com/office/drawing/2014/main" id="{8123E04F-33CC-4E84-86C9-86112F36AF7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53">
              <a:extLst>
                <a:ext uri="{FF2B5EF4-FFF2-40B4-BE49-F238E27FC236}">
                  <a16:creationId xmlns:a16="http://schemas.microsoft.com/office/drawing/2014/main" id="{48306347-A2DA-4702-AE30-7A33C221127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4">
              <a:extLst>
                <a:ext uri="{FF2B5EF4-FFF2-40B4-BE49-F238E27FC236}">
                  <a16:creationId xmlns:a16="http://schemas.microsoft.com/office/drawing/2014/main" id="{25346499-64F6-4832-AF03-9B29DF0AC44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5">
              <a:extLst>
                <a:ext uri="{FF2B5EF4-FFF2-40B4-BE49-F238E27FC236}">
                  <a16:creationId xmlns:a16="http://schemas.microsoft.com/office/drawing/2014/main" id="{88E7E688-FF12-4935-A960-6FC61685FB2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56">
              <a:extLst>
                <a:ext uri="{FF2B5EF4-FFF2-40B4-BE49-F238E27FC236}">
                  <a16:creationId xmlns:a16="http://schemas.microsoft.com/office/drawing/2014/main" id="{CC485469-88B1-4F5C-8399-FE1237FF63E7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57">
              <a:extLst>
                <a:ext uri="{FF2B5EF4-FFF2-40B4-BE49-F238E27FC236}">
                  <a16:creationId xmlns:a16="http://schemas.microsoft.com/office/drawing/2014/main" id="{0408A835-F178-4EE4-A62A-4B2B50CA6D3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58">
              <a:extLst>
                <a:ext uri="{FF2B5EF4-FFF2-40B4-BE49-F238E27FC236}">
                  <a16:creationId xmlns:a16="http://schemas.microsoft.com/office/drawing/2014/main" id="{6D52EFB9-DEAA-44CA-A3E4-C4AFE8FA3B1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E862662-BB72-4B38-818C-1BDF24648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93" y="2157482"/>
            <a:ext cx="4326242" cy="1081561"/>
          </a:xfrm>
          <a:prstGeom prst="rect">
            <a:avLst/>
          </a:prstGeom>
        </p:spPr>
      </p:pic>
      <p:sp>
        <p:nvSpPr>
          <p:cNvPr id="14" name="TextBox 31">
            <a:extLst>
              <a:ext uri="{FF2B5EF4-FFF2-40B4-BE49-F238E27FC236}">
                <a16:creationId xmlns:a16="http://schemas.microsoft.com/office/drawing/2014/main" id="{CD022A3E-E58E-4A7E-B507-A68EE1905B2A}"/>
              </a:ext>
            </a:extLst>
          </p:cNvPr>
          <p:cNvSpPr txBox="1"/>
          <p:nvPr/>
        </p:nvSpPr>
        <p:spPr>
          <a:xfrm>
            <a:off x="7445047" y="3401226"/>
            <a:ext cx="4088533" cy="9954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金融服務業確保金融商品或服務適合金融消費者辦法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B945037-F58D-45AE-BC91-43DAF55D9793}"/>
              </a:ext>
            </a:extLst>
          </p:cNvPr>
          <p:cNvSpPr txBox="1"/>
          <p:nvPr/>
        </p:nvSpPr>
        <p:spPr>
          <a:xfrm>
            <a:off x="66524" y="2342039"/>
            <a:ext cx="68405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銀行業及證券期貨業提供投資型金融商品或服務，於訂立契約前，應充分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瞭解金融消費者之相關資料，其內容至少應包括下列事項：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一、接受金融消費者原則：應訂定金融消費者往來之條件。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二、瞭解金融消費者審查原則：應訂定瞭解金融消費者審查作業程序，及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留存之基本資料，包括金融消費者之身分、財務背景、所得與資金來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源、風險偏好、過往投資經驗及簽訂契約目的與需求等。該資料之內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容及分析結果，應經金融消費者以簽名、蓋用原留印鑑或其他雙方同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意之方式確認；修正時，亦同。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三、評估金融消費者投資能力：除參考前款資料外，並應綜合考量下列資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 料，以評估金融消費者之投資能力：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（一）金融消費者資金操作狀況及專業能力。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（二）金融消費者之投資屬性、對風險之瞭解及風險承受度。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（三）金融消費者服務之合適性，合適之投資建議範圍。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E0356965-92B9-4D7B-9C48-395D8324F6F3}"/>
              </a:ext>
            </a:extLst>
          </p:cNvPr>
          <p:cNvSpPr txBox="1"/>
          <p:nvPr/>
        </p:nvSpPr>
        <p:spPr>
          <a:xfrm>
            <a:off x="153665" y="1833006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1"/>
                </a:solidFill>
                <a:cs typeface="Arial" pitchFamily="34" charset="0"/>
              </a:rPr>
              <a:t>第四條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sz="4400" dirty="0"/>
              <a:t>投資前為何要先做風險評估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960779" y="2236006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BA200"/>
                </a:solidFill>
                <a:effectLst/>
                <a:uLnTx/>
                <a:uFillTx/>
                <a:latin typeface="Arial"/>
                <a:cs typeface="Arial" pitchFamily="34" charset="0"/>
              </a:rPr>
              <a:t>風險評估對投資人的好處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BA20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5" name="Group 35">
            <a:extLst>
              <a:ext uri="{FF2B5EF4-FFF2-40B4-BE49-F238E27FC236}">
                <a16:creationId xmlns:a16="http://schemas.microsoft.com/office/drawing/2014/main" id="{8FCB090D-33C4-4E9D-9D0A-EEB8208D5839}"/>
              </a:ext>
            </a:extLst>
          </p:cNvPr>
          <p:cNvGrpSpPr/>
          <p:nvPr/>
        </p:nvGrpSpPr>
        <p:grpSpPr>
          <a:xfrm>
            <a:off x="6005724" y="3053643"/>
            <a:ext cx="5130743" cy="946557"/>
            <a:chOff x="611559" y="2708920"/>
            <a:chExt cx="2675111" cy="946557"/>
          </a:xfrm>
        </p:grpSpPr>
        <p:sp>
          <p:nvSpPr>
            <p:cNvPr id="56" name="Rounded Rectangle 58">
              <a:extLst>
                <a:ext uri="{FF2B5EF4-FFF2-40B4-BE49-F238E27FC236}">
                  <a16:creationId xmlns:a16="http://schemas.microsoft.com/office/drawing/2014/main" id="{292BAB7E-8526-4BA7-94AA-05FE3BF58D6A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7" name="TextBox 37">
              <a:extLst>
                <a:ext uri="{FF2B5EF4-FFF2-40B4-BE49-F238E27FC236}">
                  <a16:creationId xmlns:a16="http://schemas.microsoft.com/office/drawing/2014/main" id="{E14E90AC-F4D8-4ABB-A18B-0E0EB1B28B5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所有的理財金融類產品都是有風險的。正因為有這麼多風險存在，我們在進行投資之前，才必須要做風險評估。</a:t>
              </a:r>
            </a:p>
          </p:txBody>
        </p:sp>
        <p:sp>
          <p:nvSpPr>
            <p:cNvPr id="58" name="TextBox 38">
              <a:extLst>
                <a:ext uri="{FF2B5EF4-FFF2-40B4-BE49-F238E27FC236}">
                  <a16:creationId xmlns:a16="http://schemas.microsoft.com/office/drawing/2014/main" id="{492C0E02-2F68-4A28-9F27-F05DE8471935}"/>
                </a:ext>
              </a:extLst>
            </p:cNvPr>
            <p:cNvSpPr txBox="1"/>
            <p:nvPr/>
          </p:nvSpPr>
          <p:spPr>
            <a:xfrm>
              <a:off x="632732" y="2708920"/>
              <a:ext cx="162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cs typeface="Arial" pitchFamily="34" charset="0"/>
                </a:rPr>
                <a:t>投資中收益總是和風險相伴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9">
            <a:extLst>
              <a:ext uri="{FF2B5EF4-FFF2-40B4-BE49-F238E27FC236}">
                <a16:creationId xmlns:a16="http://schemas.microsoft.com/office/drawing/2014/main" id="{CE574546-B558-4158-B3D5-9AA58FA999B0}"/>
              </a:ext>
            </a:extLst>
          </p:cNvPr>
          <p:cNvGrpSpPr/>
          <p:nvPr/>
        </p:nvGrpSpPr>
        <p:grpSpPr>
          <a:xfrm>
            <a:off x="6007337" y="4212737"/>
            <a:ext cx="5747097" cy="915307"/>
            <a:chOff x="611558" y="2740170"/>
            <a:chExt cx="2507238" cy="915307"/>
          </a:xfrm>
        </p:grpSpPr>
        <p:sp>
          <p:nvSpPr>
            <p:cNvPr id="60" name="Rounded Rectangle 64">
              <a:extLst>
                <a:ext uri="{FF2B5EF4-FFF2-40B4-BE49-F238E27FC236}">
                  <a16:creationId xmlns:a16="http://schemas.microsoft.com/office/drawing/2014/main" id="{E049D3D4-A850-46B8-90AF-0A7A2D67154C}"/>
                </a:ext>
              </a:extLst>
            </p:cNvPr>
            <p:cNvSpPr/>
            <p:nvPr/>
          </p:nvSpPr>
          <p:spPr>
            <a:xfrm>
              <a:off x="611558" y="2744922"/>
              <a:ext cx="1835897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TextBox 41">
              <a:extLst>
                <a:ext uri="{FF2B5EF4-FFF2-40B4-BE49-F238E27FC236}">
                  <a16:creationId xmlns:a16="http://schemas.microsoft.com/office/drawing/2014/main" id="{00B096D8-AD98-4D2F-B301-B1FE52353AE8}"/>
                </a:ext>
              </a:extLst>
            </p:cNvPr>
            <p:cNvSpPr txBox="1"/>
            <p:nvPr/>
          </p:nvSpPr>
          <p:spPr>
            <a:xfrm>
              <a:off x="665833" y="3193812"/>
              <a:ext cx="2452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投資者不能只看到投資的收益而忽視了風險，也不能由於懼怕風險而放棄投資。風險並不等同於損失，所謂「投資有風險」，並不是說投資就一定會賠錢。</a:t>
              </a:r>
            </a:p>
          </p:txBody>
        </p:sp>
        <p:sp>
          <p:nvSpPr>
            <p:cNvPr id="62" name="TextBox 42">
              <a:extLst>
                <a:ext uri="{FF2B5EF4-FFF2-40B4-BE49-F238E27FC236}">
                  <a16:creationId xmlns:a16="http://schemas.microsoft.com/office/drawing/2014/main" id="{5D52939B-ED59-4A12-B18D-71536EBB28F5}"/>
                </a:ext>
              </a:extLst>
            </p:cNvPr>
            <p:cNvSpPr txBox="1"/>
            <p:nvPr/>
          </p:nvSpPr>
          <p:spPr>
            <a:xfrm>
              <a:off x="632405" y="2740170"/>
              <a:ext cx="1901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cs typeface="Arial" pitchFamily="34" charset="0"/>
                </a:rPr>
                <a:t>風險評估結果決定可投資金融產品種類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1598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sz="4400" dirty="0"/>
              <a:t>認識風險評估等級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6472020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8006339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3403382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937701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739701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5081701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808339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8150339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560A5-EAB1-46B5-B774-8809BFA4015B}"/>
              </a:ext>
            </a:extLst>
          </p:cNvPr>
          <p:cNvSpPr txBox="1"/>
          <p:nvPr/>
        </p:nvSpPr>
        <p:spPr>
          <a:xfrm>
            <a:off x="9909346" y="4028999"/>
            <a:ext cx="15502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3205382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547382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6274020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610769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3386362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6435039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963610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959004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358BDD-DD7B-40E5-A7E6-B120D037861D}"/>
              </a:ext>
            </a:extLst>
          </p:cNvPr>
          <p:cNvSpPr txBox="1"/>
          <p:nvPr/>
        </p:nvSpPr>
        <p:spPr>
          <a:xfrm>
            <a:off x="706146" y="4020127"/>
            <a:ext cx="15502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低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20">
            <a:extLst>
              <a:ext uri="{FF2B5EF4-FFF2-40B4-BE49-F238E27FC236}">
                <a16:creationId xmlns:a16="http://schemas.microsoft.com/office/drawing/2014/main" id="{ACA2F8EB-56FD-4736-85D8-D39F44BB2200}"/>
              </a:ext>
            </a:extLst>
          </p:cNvPr>
          <p:cNvSpPr txBox="1"/>
          <p:nvPr/>
        </p:nvSpPr>
        <p:spPr>
          <a:xfrm>
            <a:off x="2830816" y="5084378"/>
            <a:ext cx="14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保守型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0" name="TextBox 20">
            <a:extLst>
              <a:ext uri="{FF2B5EF4-FFF2-40B4-BE49-F238E27FC236}">
                <a16:creationId xmlns:a16="http://schemas.microsoft.com/office/drawing/2014/main" id="{A4A5D061-AF87-43DF-B332-203FE91B414F}"/>
              </a:ext>
            </a:extLst>
          </p:cNvPr>
          <p:cNvSpPr txBox="1"/>
          <p:nvPr/>
        </p:nvSpPr>
        <p:spPr>
          <a:xfrm>
            <a:off x="4366436" y="4295084"/>
            <a:ext cx="14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穩健型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1" name="TextBox 20">
            <a:extLst>
              <a:ext uri="{FF2B5EF4-FFF2-40B4-BE49-F238E27FC236}">
                <a16:creationId xmlns:a16="http://schemas.microsoft.com/office/drawing/2014/main" id="{8E923DFF-03B4-43D8-8A11-C3FE75CD8F6F}"/>
              </a:ext>
            </a:extLst>
          </p:cNvPr>
          <p:cNvSpPr txBox="1"/>
          <p:nvPr/>
        </p:nvSpPr>
        <p:spPr>
          <a:xfrm>
            <a:off x="5894203" y="5079619"/>
            <a:ext cx="14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 pitchFamily="34" charset="0"/>
              </a:rPr>
              <a:t>成長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2" name="TextBox 20">
            <a:extLst>
              <a:ext uri="{FF2B5EF4-FFF2-40B4-BE49-F238E27FC236}">
                <a16:creationId xmlns:a16="http://schemas.microsoft.com/office/drawing/2014/main" id="{BE231F84-5160-48E1-A3F6-ACD20D73E45F}"/>
              </a:ext>
            </a:extLst>
          </p:cNvPr>
          <p:cNvSpPr txBox="1"/>
          <p:nvPr/>
        </p:nvSpPr>
        <p:spPr>
          <a:xfrm>
            <a:off x="7428522" y="4288130"/>
            <a:ext cx="14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積極型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854C1348-DEFD-40EB-AE5D-300681E6B21A}"/>
              </a:ext>
            </a:extLst>
          </p:cNvPr>
          <p:cNvSpPr txBox="1"/>
          <p:nvPr/>
        </p:nvSpPr>
        <p:spPr>
          <a:xfrm>
            <a:off x="2203352" y="1731402"/>
            <a:ext cx="844835" cy="432792"/>
          </a:xfrm>
          <a:prstGeom prst="roundRect">
            <a:avLst>
              <a:gd name="adj" fmla="val 50000"/>
            </a:avLst>
          </a:prstGeom>
          <a:solidFill>
            <a:srgbClr val="FBA2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cs typeface="Arial" pitchFamily="34" charset="0"/>
              </a:rPr>
              <a:t>PR1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E2CA71AB-911D-4C29-8102-F29A700869B7}"/>
              </a:ext>
            </a:extLst>
          </p:cNvPr>
          <p:cNvSpPr txBox="1"/>
          <p:nvPr/>
        </p:nvSpPr>
        <p:spPr>
          <a:xfrm>
            <a:off x="3547381" y="1738200"/>
            <a:ext cx="844835" cy="432792"/>
          </a:xfrm>
          <a:prstGeom prst="roundRect">
            <a:avLst>
              <a:gd name="adj" fmla="val 50000"/>
            </a:avLst>
          </a:prstGeom>
          <a:solidFill>
            <a:srgbClr val="FBA2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cs typeface="Arial" pitchFamily="34" charset="0"/>
              </a:rPr>
              <a:t>PR2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EB63D026-5017-4938-921D-ED10B9AE15F0}"/>
              </a:ext>
            </a:extLst>
          </p:cNvPr>
          <p:cNvSpPr txBox="1"/>
          <p:nvPr/>
        </p:nvSpPr>
        <p:spPr>
          <a:xfrm>
            <a:off x="5471785" y="1731402"/>
            <a:ext cx="844835" cy="432792"/>
          </a:xfrm>
          <a:prstGeom prst="roundRect">
            <a:avLst>
              <a:gd name="adj" fmla="val 50000"/>
            </a:avLst>
          </a:prstGeom>
          <a:solidFill>
            <a:srgbClr val="0680C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cs typeface="Arial" pitchFamily="34" charset="0"/>
              </a:rPr>
              <a:t>PR3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0ED3627E-49F7-4A42-BB70-23DA4CA339EB}"/>
              </a:ext>
            </a:extLst>
          </p:cNvPr>
          <p:cNvSpPr txBox="1"/>
          <p:nvPr/>
        </p:nvSpPr>
        <p:spPr>
          <a:xfrm>
            <a:off x="7114178" y="1709039"/>
            <a:ext cx="844835" cy="432792"/>
          </a:xfrm>
          <a:prstGeom prst="roundRect">
            <a:avLst>
              <a:gd name="adj" fmla="val 50000"/>
            </a:avLst>
          </a:prstGeom>
          <a:solidFill>
            <a:srgbClr val="07A398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cs typeface="Arial" pitchFamily="34" charset="0"/>
              </a:rPr>
              <a:t>PR4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F5516891-5DDE-4166-A8B7-D33430A9E322}"/>
              </a:ext>
            </a:extLst>
          </p:cNvPr>
          <p:cNvSpPr txBox="1"/>
          <p:nvPr/>
        </p:nvSpPr>
        <p:spPr>
          <a:xfrm>
            <a:off x="8459293" y="1716561"/>
            <a:ext cx="844835" cy="432792"/>
          </a:xfrm>
          <a:prstGeom prst="roundRect">
            <a:avLst>
              <a:gd name="adj" fmla="val 50000"/>
            </a:avLst>
          </a:prstGeom>
          <a:solidFill>
            <a:srgbClr val="90C22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/>
                </a:solidFill>
                <a:cs typeface="Arial" pitchFamily="34" charset="0"/>
              </a:rPr>
              <a:t>PR5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820</Words>
  <Application>Microsoft Office PowerPoint</Application>
  <PresentationFormat>寬螢幕</PresentationFormat>
  <Paragraphs>56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Arial Unicode MS</vt:lpstr>
      <vt:lpstr>Open Sans</vt:lpstr>
      <vt:lpstr>微軟正黑體</vt:lpstr>
      <vt:lpstr>Aharoni</vt:lpstr>
      <vt:lpstr>Arial</vt:lpstr>
      <vt:lpstr>Calibri</vt:lpstr>
      <vt:lpstr>Calibri Light</vt:lpstr>
      <vt:lpstr>Highlight LET</vt:lpstr>
      <vt:lpstr>Office 佈景主題</vt:lpstr>
      <vt:lpstr>Cover and End Slide Master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信瑜 蘇</cp:lastModifiedBy>
  <cp:revision>34</cp:revision>
  <dcterms:created xsi:type="dcterms:W3CDTF">2021-03-22T15:35:21Z</dcterms:created>
  <dcterms:modified xsi:type="dcterms:W3CDTF">2021-03-24T13:53:24Z</dcterms:modified>
</cp:coreProperties>
</file>