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varScale="1">
        <p:scale>
          <a:sx n="83" d="100"/>
          <a:sy n="83" d="100"/>
        </p:scale>
        <p:origin x="64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1D173AC-FC05-43A6-A909-112AD9E9EA38}" type="datetimeFigureOut">
              <a:rPr lang="zh-TW" altLang="en-US" smtClean="0"/>
              <a:t>2021/9/28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924558F-C29E-4CB8-B1C6-2173C0B2C510}" type="slidenum">
              <a:rPr lang="zh-TW" altLang="en-US" smtClean="0"/>
              <a:t>‹#›</a:t>
            </a:fld>
            <a:endParaRPr lang="zh-TW" altLang="en-US"/>
          </a:p>
        </p:txBody>
      </p:sp>
    </p:spTree>
    <p:extLst>
      <p:ext uri="{BB962C8B-B14F-4D97-AF65-F5344CB8AC3E}">
        <p14:creationId xmlns:p14="http://schemas.microsoft.com/office/powerpoint/2010/main" val="418180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1D173AC-FC05-43A6-A909-112AD9E9EA38}" type="datetimeFigureOut">
              <a:rPr lang="zh-TW" altLang="en-US" smtClean="0"/>
              <a:t>2021/9/28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924558F-C29E-4CB8-B1C6-2173C0B2C510}" type="slidenum">
              <a:rPr lang="zh-TW" altLang="en-US" smtClean="0"/>
              <a:t>‹#›</a:t>
            </a:fld>
            <a:endParaRPr lang="zh-TW" altLang="en-US"/>
          </a:p>
        </p:txBody>
      </p:sp>
    </p:spTree>
    <p:extLst>
      <p:ext uri="{BB962C8B-B14F-4D97-AF65-F5344CB8AC3E}">
        <p14:creationId xmlns:p14="http://schemas.microsoft.com/office/powerpoint/2010/main" val="379891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1D173AC-FC05-43A6-A909-112AD9E9EA38}" type="datetimeFigureOut">
              <a:rPr lang="zh-TW" altLang="en-US" smtClean="0"/>
              <a:t>2021/9/28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924558F-C29E-4CB8-B1C6-2173C0B2C510}" type="slidenum">
              <a:rPr lang="zh-TW" altLang="en-US" smtClean="0"/>
              <a:t>‹#›</a:t>
            </a:fld>
            <a:endParaRPr lang="zh-TW" altLang="en-US"/>
          </a:p>
        </p:txBody>
      </p:sp>
    </p:spTree>
    <p:extLst>
      <p:ext uri="{BB962C8B-B14F-4D97-AF65-F5344CB8AC3E}">
        <p14:creationId xmlns:p14="http://schemas.microsoft.com/office/powerpoint/2010/main" val="413834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1D173AC-FC05-43A6-A909-112AD9E9EA38}" type="datetimeFigureOut">
              <a:rPr lang="zh-TW" altLang="en-US" smtClean="0"/>
              <a:t>2021/9/28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924558F-C29E-4CB8-B1C6-2173C0B2C510}" type="slidenum">
              <a:rPr lang="zh-TW" altLang="en-US" smtClean="0"/>
              <a:t>‹#›</a:t>
            </a:fld>
            <a:endParaRPr lang="zh-TW" altLang="en-US"/>
          </a:p>
        </p:txBody>
      </p:sp>
    </p:spTree>
    <p:extLst>
      <p:ext uri="{BB962C8B-B14F-4D97-AF65-F5344CB8AC3E}">
        <p14:creationId xmlns:p14="http://schemas.microsoft.com/office/powerpoint/2010/main" val="247216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81D173AC-FC05-43A6-A909-112AD9E9EA38}" type="datetimeFigureOut">
              <a:rPr lang="zh-TW" altLang="en-US" smtClean="0"/>
              <a:t>2021/9/28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924558F-C29E-4CB8-B1C6-2173C0B2C510}" type="slidenum">
              <a:rPr lang="zh-TW" altLang="en-US" smtClean="0"/>
              <a:t>‹#›</a:t>
            </a:fld>
            <a:endParaRPr lang="zh-TW" altLang="en-US"/>
          </a:p>
        </p:txBody>
      </p:sp>
    </p:spTree>
    <p:extLst>
      <p:ext uri="{BB962C8B-B14F-4D97-AF65-F5344CB8AC3E}">
        <p14:creationId xmlns:p14="http://schemas.microsoft.com/office/powerpoint/2010/main" val="1664933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1D173AC-FC05-43A6-A909-112AD9E9EA38}" type="datetimeFigureOut">
              <a:rPr lang="zh-TW" altLang="en-US" smtClean="0"/>
              <a:t>2021/9/28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924558F-C29E-4CB8-B1C6-2173C0B2C510}" type="slidenum">
              <a:rPr lang="zh-TW" altLang="en-US" smtClean="0"/>
              <a:t>‹#›</a:t>
            </a:fld>
            <a:endParaRPr lang="zh-TW" altLang="en-US"/>
          </a:p>
        </p:txBody>
      </p:sp>
    </p:spTree>
    <p:extLst>
      <p:ext uri="{BB962C8B-B14F-4D97-AF65-F5344CB8AC3E}">
        <p14:creationId xmlns:p14="http://schemas.microsoft.com/office/powerpoint/2010/main" val="4195516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81D173AC-FC05-43A6-A909-112AD9E9EA38}" type="datetimeFigureOut">
              <a:rPr lang="zh-TW" altLang="en-US" smtClean="0"/>
              <a:t>2021/9/28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924558F-C29E-4CB8-B1C6-2173C0B2C510}" type="slidenum">
              <a:rPr lang="zh-TW" altLang="en-US" smtClean="0"/>
              <a:t>‹#›</a:t>
            </a:fld>
            <a:endParaRPr lang="zh-TW" altLang="en-US"/>
          </a:p>
        </p:txBody>
      </p:sp>
    </p:spTree>
    <p:extLst>
      <p:ext uri="{BB962C8B-B14F-4D97-AF65-F5344CB8AC3E}">
        <p14:creationId xmlns:p14="http://schemas.microsoft.com/office/powerpoint/2010/main" val="22668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81D173AC-FC05-43A6-A909-112AD9E9EA38}" type="datetimeFigureOut">
              <a:rPr lang="zh-TW" altLang="en-US" smtClean="0"/>
              <a:t>2021/9/28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924558F-C29E-4CB8-B1C6-2173C0B2C510}" type="slidenum">
              <a:rPr lang="zh-TW" altLang="en-US" smtClean="0"/>
              <a:t>‹#›</a:t>
            </a:fld>
            <a:endParaRPr lang="zh-TW" altLang="en-US"/>
          </a:p>
        </p:txBody>
      </p:sp>
    </p:spTree>
    <p:extLst>
      <p:ext uri="{BB962C8B-B14F-4D97-AF65-F5344CB8AC3E}">
        <p14:creationId xmlns:p14="http://schemas.microsoft.com/office/powerpoint/2010/main" val="344741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1D173AC-FC05-43A6-A909-112AD9E9EA38}" type="datetimeFigureOut">
              <a:rPr lang="zh-TW" altLang="en-US" smtClean="0"/>
              <a:t>2021/9/28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924558F-C29E-4CB8-B1C6-2173C0B2C510}" type="slidenum">
              <a:rPr lang="zh-TW" altLang="en-US" smtClean="0"/>
              <a:t>‹#›</a:t>
            </a:fld>
            <a:endParaRPr lang="zh-TW" altLang="en-US"/>
          </a:p>
        </p:txBody>
      </p:sp>
    </p:spTree>
    <p:extLst>
      <p:ext uri="{BB962C8B-B14F-4D97-AF65-F5344CB8AC3E}">
        <p14:creationId xmlns:p14="http://schemas.microsoft.com/office/powerpoint/2010/main" val="365836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81D173AC-FC05-43A6-A909-112AD9E9EA38}" type="datetimeFigureOut">
              <a:rPr lang="zh-TW" altLang="en-US" smtClean="0"/>
              <a:t>2021/9/28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924558F-C29E-4CB8-B1C6-2173C0B2C510}" type="slidenum">
              <a:rPr lang="zh-TW" altLang="en-US" smtClean="0"/>
              <a:t>‹#›</a:t>
            </a:fld>
            <a:endParaRPr lang="zh-TW" altLang="en-US"/>
          </a:p>
        </p:txBody>
      </p:sp>
    </p:spTree>
    <p:extLst>
      <p:ext uri="{BB962C8B-B14F-4D97-AF65-F5344CB8AC3E}">
        <p14:creationId xmlns:p14="http://schemas.microsoft.com/office/powerpoint/2010/main" val="298370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81D173AC-FC05-43A6-A909-112AD9E9EA38}" type="datetimeFigureOut">
              <a:rPr lang="zh-TW" altLang="en-US" smtClean="0"/>
              <a:t>2021/9/28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924558F-C29E-4CB8-B1C6-2173C0B2C510}" type="slidenum">
              <a:rPr lang="zh-TW" altLang="en-US" smtClean="0"/>
              <a:t>‹#›</a:t>
            </a:fld>
            <a:endParaRPr lang="zh-TW" altLang="en-US"/>
          </a:p>
        </p:txBody>
      </p:sp>
    </p:spTree>
    <p:extLst>
      <p:ext uri="{BB962C8B-B14F-4D97-AF65-F5344CB8AC3E}">
        <p14:creationId xmlns:p14="http://schemas.microsoft.com/office/powerpoint/2010/main" val="36575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173AC-FC05-43A6-A909-112AD9E9EA38}" type="datetimeFigureOut">
              <a:rPr lang="zh-TW" altLang="en-US" smtClean="0"/>
              <a:t>2021/9/28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4558F-C29E-4CB8-B1C6-2173C0B2C510}" type="slidenum">
              <a:rPr lang="zh-TW" altLang="en-US" smtClean="0"/>
              <a:t>‹#›</a:t>
            </a:fld>
            <a:endParaRPr lang="zh-TW" altLang="en-US"/>
          </a:p>
        </p:txBody>
      </p:sp>
    </p:spTree>
    <p:extLst>
      <p:ext uri="{BB962C8B-B14F-4D97-AF65-F5344CB8AC3E}">
        <p14:creationId xmlns:p14="http://schemas.microsoft.com/office/powerpoint/2010/main" val="3073499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1066800" y="0"/>
            <a:ext cx="10070124" cy="5744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3200" dirty="0" smtClean="0">
                <a:latin typeface="微軟正黑體" panose="020B0604030504040204" pitchFamily="34" charset="-120"/>
                <a:ea typeface="微軟正黑體" panose="020B0604030504040204" pitchFamily="34" charset="-120"/>
              </a:rPr>
              <a:t>20210928</a:t>
            </a:r>
            <a:r>
              <a:rPr lang="zh-TW" altLang="en-US" sz="3200" dirty="0" smtClean="0">
                <a:latin typeface="微軟正黑體" panose="020B0604030504040204" pitchFamily="34" charset="-120"/>
                <a:ea typeface="微軟正黑體" panose="020B0604030504040204" pitchFamily="34" charset="-120"/>
              </a:rPr>
              <a:t>開會紀錄</a:t>
            </a:r>
            <a:endParaRPr lang="zh-TW" altLang="en-US" sz="3200" dirty="0">
              <a:latin typeface="微軟正黑體" panose="020B0604030504040204" pitchFamily="34" charset="-120"/>
              <a:ea typeface="微軟正黑體" panose="020B0604030504040204" pitchFamily="34" charset="-120"/>
            </a:endParaRPr>
          </a:p>
        </p:txBody>
      </p:sp>
      <p:sp>
        <p:nvSpPr>
          <p:cNvPr id="5" name="副標題 2"/>
          <p:cNvSpPr txBox="1">
            <a:spLocks/>
          </p:cNvSpPr>
          <p:nvPr/>
        </p:nvSpPr>
        <p:spPr>
          <a:xfrm>
            <a:off x="1066800" y="867456"/>
            <a:ext cx="5029199" cy="4381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zh-TW" altLang="en-US" sz="2800" smtClean="0">
                <a:latin typeface="微軟正黑體" panose="020B0604030504040204" pitchFamily="34" charset="-120"/>
                <a:ea typeface="微軟正黑體" panose="020B0604030504040204" pitchFamily="34" charset="-120"/>
              </a:rPr>
              <a:t>本周討論內容</a:t>
            </a:r>
            <a:endParaRPr lang="zh-TW" altLang="en-US" sz="2800"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1060937" y="1598631"/>
            <a:ext cx="10070124" cy="2308324"/>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開會</a:t>
            </a:r>
            <a:r>
              <a:rPr lang="zh-TW" altLang="en-US" b="1" dirty="0" smtClean="0">
                <a:latin typeface="微軟正黑體" panose="020B0604030504040204" pitchFamily="34" charset="-120"/>
                <a:ea typeface="微軟正黑體" panose="020B0604030504040204" pitchFamily="34" charset="-120"/>
              </a:rPr>
              <a:t>討論</a:t>
            </a:r>
            <a:endParaRPr lang="en-US" altLang="zh-TW" b="1"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dirty="0" smtClean="0">
                <a:latin typeface="微軟正黑體" panose="020B0604030504040204" pitchFamily="34" charset="-120"/>
                <a:ea typeface="微軟正黑體" panose="020B0604030504040204" pitchFamily="34" charset="-120"/>
              </a:rPr>
              <a:t>繪圖系統的</a:t>
            </a:r>
            <a:r>
              <a:rPr lang="en-US" altLang="zh-TW" dirty="0" smtClean="0">
                <a:latin typeface="微軟正黑體" panose="020B0604030504040204" pitchFamily="34" charset="-120"/>
                <a:ea typeface="微軟正黑體" panose="020B0604030504040204" pitchFamily="34" charset="-120"/>
              </a:rPr>
              <a:t>Web API</a:t>
            </a:r>
            <a:r>
              <a:rPr lang="zh-TW" altLang="en-US" dirty="0" smtClean="0">
                <a:latin typeface="微軟正黑體" panose="020B0604030504040204" pitchFamily="34" charset="-120"/>
                <a:ea typeface="微軟正黑體" panose="020B0604030504040204" pitchFamily="34" charset="-120"/>
              </a:rPr>
              <a:t>與</a:t>
            </a:r>
            <a:r>
              <a:rPr lang="en-US" altLang="zh-TW" dirty="0" smtClean="0">
                <a:latin typeface="微軟正黑體" panose="020B0604030504040204" pitchFamily="34" charset="-120"/>
                <a:ea typeface="微軟正黑體" panose="020B0604030504040204" pitchFamily="34" charset="-120"/>
              </a:rPr>
              <a:t>D3.js</a:t>
            </a:r>
            <a:r>
              <a:rPr lang="zh-TW" altLang="en-US" dirty="0" smtClean="0">
                <a:latin typeface="微軟正黑體" panose="020B0604030504040204" pitchFamily="34" charset="-120"/>
                <a:ea typeface="微軟正黑體" panose="020B0604030504040204" pitchFamily="34" charset="-120"/>
              </a:rPr>
              <a:t>整合進度說明</a:t>
            </a:r>
            <a:endParaRPr lang="en-US" altLang="zh-TW"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dirty="0" smtClean="0">
                <a:latin typeface="微軟正黑體" panose="020B0604030504040204" pitchFamily="34" charset="-120"/>
                <a:ea typeface="微軟正黑體" panose="020B0604030504040204" pitchFamily="34" charset="-120"/>
              </a:rPr>
              <a:t>整理所劃分的幾種問題所利用的公式做整理</a:t>
            </a:r>
            <a:endParaRPr lang="en-US" altLang="zh-TW"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dirty="0" smtClean="0">
                <a:latin typeface="微軟正黑體" panose="020B0604030504040204" pitchFamily="34" charset="-120"/>
                <a:ea typeface="微軟正黑體" panose="020B0604030504040204" pitchFamily="34" charset="-120"/>
              </a:rPr>
              <a:t>公告搜尋的功能利用</a:t>
            </a:r>
            <a:r>
              <a:rPr lang="en-US" altLang="zh-TW" dirty="0" smtClean="0">
                <a:latin typeface="微軟正黑體" panose="020B0604030504040204" pitchFamily="34" charset="-120"/>
                <a:ea typeface="微軟正黑體" panose="020B0604030504040204" pitchFamily="34" charset="-120"/>
              </a:rPr>
              <a:t>GOOGLE</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API</a:t>
            </a:r>
            <a:r>
              <a:rPr lang="zh-TW" altLang="en-US" dirty="0" smtClean="0">
                <a:latin typeface="微軟正黑體" panose="020B0604030504040204" pitchFamily="34" charset="-120"/>
                <a:ea typeface="微軟正黑體" panose="020B0604030504040204" pitchFamily="34" charset="-120"/>
              </a:rPr>
              <a:t>做利用</a:t>
            </a:r>
            <a:endParaRPr lang="en-US" altLang="zh-TW" dirty="0" smtClean="0">
              <a:latin typeface="微軟正黑體" panose="020B0604030504040204" pitchFamily="34" charset="-120"/>
              <a:ea typeface="微軟正黑體" panose="020B0604030504040204" pitchFamily="34" charset="-120"/>
            </a:endParaRPr>
          </a:p>
          <a:p>
            <a:pPr marL="342900" indent="-342900">
              <a:buAutoNum type="arabicPeriod"/>
            </a:pPr>
            <a:r>
              <a:rPr lang="en-US" altLang="zh-TW" dirty="0" smtClean="0">
                <a:latin typeface="微軟正黑體" panose="020B0604030504040204" pitchFamily="34" charset="-120"/>
                <a:ea typeface="微軟正黑體" panose="020B0604030504040204" pitchFamily="34" charset="-120"/>
              </a:rPr>
              <a:t>Fuzzy</a:t>
            </a:r>
            <a:r>
              <a:rPr lang="zh-TW" altLang="en-US" dirty="0" smtClean="0">
                <a:latin typeface="微軟正黑體" panose="020B0604030504040204" pitchFamily="34" charset="-120"/>
                <a:ea typeface="微軟正黑體" panose="020B0604030504040204" pitchFamily="34" charset="-120"/>
              </a:rPr>
              <a:t> </a:t>
            </a:r>
            <a:r>
              <a:rPr lang="en-US" altLang="zh-TW" dirty="0" err="1" smtClean="0">
                <a:latin typeface="微軟正黑體" panose="020B0604030504040204" pitchFamily="34" charset="-120"/>
                <a:ea typeface="微軟正黑體" panose="020B0604030504040204" pitchFamily="34" charset="-120"/>
              </a:rPr>
              <a:t>Wuzzy</a:t>
            </a:r>
            <a:r>
              <a:rPr lang="zh-TW" altLang="en-US" dirty="0" smtClean="0">
                <a:latin typeface="微軟正黑體" panose="020B0604030504040204" pitchFamily="34" charset="-120"/>
                <a:ea typeface="微軟正黑體" panose="020B0604030504040204" pitchFamily="34" charset="-120"/>
              </a:rPr>
              <a:t>對於中文字能否做比較 對於不同問題的必較建立架構</a:t>
            </a:r>
            <a:endParaRPr lang="en-US" altLang="zh-TW" dirty="0" smtClean="0">
              <a:latin typeface="微軟正黑體" panose="020B0604030504040204" pitchFamily="34" charset="-120"/>
              <a:ea typeface="微軟正黑體" panose="020B0604030504040204" pitchFamily="34" charset="-120"/>
            </a:endParaRPr>
          </a:p>
          <a:p>
            <a:r>
              <a:rPr lang="zh-TW" altLang="en-US" b="1" dirty="0" smtClean="0">
                <a:latin typeface="微軟正黑體" panose="020B0604030504040204" pitchFamily="34" charset="-120"/>
                <a:ea typeface="微軟正黑體" panose="020B0604030504040204" pitchFamily="34" charset="-120"/>
              </a:rPr>
              <a:t>額外內容</a:t>
            </a:r>
            <a:endParaRPr lang="en-US" altLang="zh-TW" b="1"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dirty="0" smtClean="0">
                <a:latin typeface="微軟正黑體" panose="020B0604030504040204" pitchFamily="34" charset="-120"/>
                <a:ea typeface="微軟正黑體" panose="020B0604030504040204" pitchFamily="34" charset="-120"/>
              </a:rPr>
              <a:t>現金股利的資料抓取及資料庫如何建置</a:t>
            </a:r>
            <a:endParaRPr lang="en-US" altLang="zh-TW" b="1" dirty="0">
              <a:latin typeface="微軟正黑體" panose="020B0604030504040204" pitchFamily="34" charset="-120"/>
              <a:ea typeface="微軟正黑體" panose="020B0604030504040204" pitchFamily="34" charset="-120"/>
            </a:endParaRPr>
          </a:p>
          <a:p>
            <a:pPr marL="342900" indent="-342900">
              <a:buAutoNum type="arabicPeriod"/>
            </a:pPr>
            <a:endParaRPr lang="en-US" altLang="zh-TW" b="1" dirty="0" smtClean="0">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1060937" y="4026360"/>
            <a:ext cx="10438336" cy="2585323"/>
          </a:xfrm>
          <a:prstGeom prst="rect">
            <a:avLst/>
          </a:prstGeom>
          <a:noFill/>
        </p:spPr>
        <p:txBody>
          <a:bodyPr wrap="square" rtlCol="0">
            <a:spAutoFit/>
          </a:bodyPr>
          <a:lstStyle/>
          <a:p>
            <a:r>
              <a:rPr lang="zh-TW" altLang="en-US" b="1" dirty="0" smtClean="0">
                <a:latin typeface="微軟正黑體" panose="020B0604030504040204" pitchFamily="34" charset="-120"/>
                <a:ea typeface="微軟正黑體" panose="020B0604030504040204" pitchFamily="34" charset="-120"/>
              </a:rPr>
              <a:t>針對內容的回饋</a:t>
            </a:r>
            <a:endParaRPr lang="en-US" altLang="zh-TW"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dirty="0" smtClean="0">
                <a:latin typeface="微軟正黑體" panose="020B0604030504040204" pitchFamily="34" charset="-120"/>
                <a:ea typeface="微軟正黑體" panose="020B0604030504040204" pitchFamily="34" charset="-120"/>
              </a:rPr>
              <a:t>繪圖系統的</a:t>
            </a:r>
            <a:r>
              <a:rPr lang="en-US" altLang="zh-TW" dirty="0" err="1" smtClean="0">
                <a:latin typeface="微軟正黑體" panose="020B0604030504040204" pitchFamily="34" charset="-120"/>
                <a:ea typeface="微軟正黑體" panose="020B0604030504040204" pitchFamily="34" charset="-120"/>
              </a:rPr>
              <a:t>WebAPI</a:t>
            </a:r>
            <a:r>
              <a:rPr lang="zh-TW" altLang="en-US" dirty="0" smtClean="0">
                <a:latin typeface="微軟正黑體" panose="020B0604030504040204" pitchFamily="34" charset="-120"/>
                <a:ea typeface="微軟正黑體" panose="020B0604030504040204" pitchFamily="34" charset="-120"/>
              </a:rPr>
              <a:t>與</a:t>
            </a:r>
            <a:r>
              <a:rPr lang="en-US" altLang="zh-TW" dirty="0" smtClean="0">
                <a:latin typeface="微軟正黑體" panose="020B0604030504040204" pitchFamily="34" charset="-120"/>
                <a:ea typeface="微軟正黑體" panose="020B0604030504040204" pitchFamily="34" charset="-120"/>
              </a:rPr>
              <a:t>D3.js</a:t>
            </a:r>
            <a:r>
              <a:rPr lang="zh-TW" altLang="en-US" dirty="0" smtClean="0">
                <a:latin typeface="微軟正黑體" panose="020B0604030504040204" pitchFamily="34" charset="-120"/>
                <a:ea typeface="微軟正黑體" panose="020B0604030504040204" pitchFamily="34" charset="-120"/>
              </a:rPr>
              <a:t>進度整合下禮拜需要有東西做出來並說明進度</a:t>
            </a:r>
            <a:endParaRPr lang="en-US" altLang="zh-TW"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dirty="0" smtClean="0">
                <a:latin typeface="微軟正黑體" panose="020B0604030504040204" pitchFamily="34" charset="-120"/>
                <a:ea typeface="微軟正黑體" panose="020B0604030504040204" pitchFamily="34" charset="-120"/>
              </a:rPr>
              <a:t>股票公式利用</a:t>
            </a:r>
            <a:r>
              <a:rPr lang="en-US" altLang="zh-TW" dirty="0" smtClean="0">
                <a:latin typeface="微軟正黑體" panose="020B0604030504040204" pitchFamily="34" charset="-120"/>
                <a:ea typeface="微軟正黑體" panose="020B0604030504040204" pitchFamily="34" charset="-120"/>
              </a:rPr>
              <a:t>Node.js</a:t>
            </a:r>
            <a:r>
              <a:rPr lang="zh-TW" altLang="en-US" dirty="0" smtClean="0">
                <a:latin typeface="微軟正黑體" panose="020B0604030504040204" pitchFamily="34" charset="-120"/>
                <a:ea typeface="微軟正黑體" panose="020B0604030504040204" pitchFamily="34" charset="-120"/>
              </a:rPr>
              <a:t>做程式製作出整理過的資訊讓做</a:t>
            </a:r>
            <a:r>
              <a:rPr lang="en-US" altLang="zh-TW" dirty="0" smtClean="0">
                <a:latin typeface="微軟正黑體" panose="020B0604030504040204" pitchFamily="34" charset="-120"/>
                <a:ea typeface="微軟正黑體" panose="020B0604030504040204" pitchFamily="34" charset="-120"/>
              </a:rPr>
              <a:t>D3.js</a:t>
            </a:r>
            <a:r>
              <a:rPr lang="zh-TW" altLang="en-US" dirty="0" smtClean="0">
                <a:latin typeface="微軟正黑體" panose="020B0604030504040204" pitchFamily="34" charset="-120"/>
                <a:ea typeface="微軟正黑體" panose="020B0604030504040204" pitchFamily="34" charset="-120"/>
              </a:rPr>
              <a:t>能夠去理解並製作</a:t>
            </a:r>
            <a:endParaRPr lang="en-US" altLang="zh-TW"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dirty="0" smtClean="0">
                <a:latin typeface="微軟正黑體" panose="020B0604030504040204" pitchFamily="34" charset="-120"/>
                <a:ea typeface="微軟正黑體" panose="020B0604030504040204" pitchFamily="34" charset="-120"/>
              </a:rPr>
              <a:t>針對公告搜尋能利用</a:t>
            </a:r>
            <a:r>
              <a:rPr lang="en-US" altLang="zh-TW" dirty="0" smtClean="0">
                <a:latin typeface="微軟正黑體" panose="020B0604030504040204" pitchFamily="34" charset="-120"/>
                <a:ea typeface="微軟正黑體" panose="020B0604030504040204" pitchFamily="34" charset="-120"/>
              </a:rPr>
              <a:t>Python</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API(G search)</a:t>
            </a:r>
            <a:r>
              <a:rPr lang="zh-TW" altLang="en-US" dirty="0" smtClean="0">
                <a:latin typeface="微軟正黑體" panose="020B0604030504040204" pitchFamily="34" charset="-120"/>
                <a:ea typeface="微軟正黑體" panose="020B0604030504040204" pitchFamily="34" charset="-120"/>
              </a:rPr>
              <a:t>將所要查的字串做傳遞並回傳</a:t>
            </a:r>
            <a:r>
              <a:rPr lang="en-US" altLang="zh-TW" dirty="0" smtClean="0">
                <a:latin typeface="微軟正黑體" panose="020B0604030504040204" pitchFamily="34" charset="-120"/>
                <a:ea typeface="微軟正黑體" panose="020B0604030504040204" pitchFamily="34" charset="-120"/>
              </a:rPr>
              <a:t>Google</a:t>
            </a:r>
            <a:r>
              <a:rPr lang="zh-TW" altLang="en-US" dirty="0" smtClean="0">
                <a:latin typeface="微軟正黑體" panose="020B0604030504040204" pitchFamily="34" charset="-120"/>
                <a:ea typeface="微軟正黑體" panose="020B0604030504040204" pitchFamily="34" charset="-120"/>
              </a:rPr>
              <a:t>搜尋做回傳，而</a:t>
            </a:r>
            <a:r>
              <a:rPr lang="en-US" altLang="zh-TW" dirty="0" smtClean="0">
                <a:latin typeface="微軟正黑體" panose="020B0604030504040204" pitchFamily="34" charset="-120"/>
                <a:ea typeface="微軟正黑體" panose="020B0604030504040204" pitchFamily="34" charset="-120"/>
              </a:rPr>
              <a:t>Node.js</a:t>
            </a:r>
            <a:r>
              <a:rPr lang="zh-TW" altLang="en-US" dirty="0" smtClean="0">
                <a:latin typeface="微軟正黑體" panose="020B0604030504040204" pitchFamily="34" charset="-120"/>
                <a:ea typeface="微軟正黑體" panose="020B0604030504040204" pitchFamily="34" charset="-120"/>
              </a:rPr>
              <a:t>也有相關套件</a:t>
            </a:r>
            <a:r>
              <a:rPr lang="en-US" altLang="zh-TW" dirty="0" err="1" smtClean="0">
                <a:latin typeface="微軟正黑體" panose="020B0604030504040204" pitchFamily="34" charset="-120"/>
                <a:ea typeface="微軟正黑體" panose="020B0604030504040204" pitchFamily="34" charset="-120"/>
              </a:rPr>
              <a:t>jsearch</a:t>
            </a:r>
            <a:r>
              <a:rPr lang="zh-TW" altLang="en-US" dirty="0" smtClean="0">
                <a:latin typeface="微軟正黑體" panose="020B0604030504040204" pitchFamily="34" charset="-120"/>
                <a:ea typeface="微軟正黑體" panose="020B0604030504040204" pitchFamily="34" charset="-120"/>
              </a:rPr>
              <a:t>能夠達到上述的要求，以利在製作專題時若使用者詢問了我們沒有的東西時能使用此套件做其他問題做回傳</a:t>
            </a:r>
            <a:endParaRPr lang="en-US" altLang="zh-TW"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en-US" altLang="zh-TW" dirty="0" smtClean="0">
                <a:latin typeface="微軟正黑體" panose="020B0604030504040204" pitchFamily="34" charset="-120"/>
                <a:ea typeface="微軟正黑體" panose="020B0604030504040204" pitchFamily="34" charset="-120"/>
              </a:rPr>
              <a:t>Fuzzy </a:t>
            </a:r>
            <a:r>
              <a:rPr lang="en-US" altLang="zh-TW" dirty="0" err="1" smtClean="0">
                <a:latin typeface="微軟正黑體" panose="020B0604030504040204" pitchFamily="34" charset="-120"/>
                <a:ea typeface="微軟正黑體" panose="020B0604030504040204" pitchFamily="34" charset="-120"/>
              </a:rPr>
              <a:t>Wuzzy</a:t>
            </a:r>
            <a:r>
              <a:rPr lang="zh-TW" altLang="en-US" dirty="0" smtClean="0">
                <a:latin typeface="微軟正黑體" panose="020B0604030504040204" pitchFamily="34" charset="-120"/>
                <a:ea typeface="微軟正黑體" panose="020B0604030504040204" pitchFamily="34" charset="-120"/>
              </a:rPr>
              <a:t>跟</a:t>
            </a:r>
            <a:r>
              <a:rPr lang="en-US" altLang="zh-TW" dirty="0" smtClean="0">
                <a:latin typeface="微軟正黑體" panose="020B0604030504040204" pitchFamily="34" charset="-120"/>
                <a:ea typeface="微軟正黑體" panose="020B0604030504040204" pitchFamily="34" charset="-120"/>
              </a:rPr>
              <a:t>Line Bot</a:t>
            </a:r>
            <a:r>
              <a:rPr lang="zh-TW" altLang="en-US" dirty="0" smtClean="0">
                <a:latin typeface="微軟正黑體" panose="020B0604030504040204" pitchFamily="34" charset="-120"/>
                <a:ea typeface="微軟正黑體" panose="020B0604030504040204" pitchFamily="34" charset="-120"/>
              </a:rPr>
              <a:t>機器人做結合能夠減少很多麻煩事</a:t>
            </a:r>
            <a:endParaRPr lang="en-US" altLang="zh-TW"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dirty="0" smtClean="0">
                <a:latin typeface="微軟正黑體" panose="020B0604030504040204" pitchFamily="34" charset="-120"/>
                <a:ea typeface="微軟正黑體" panose="020B0604030504040204" pitchFamily="34" charset="-120"/>
              </a:rPr>
              <a:t>對於</a:t>
            </a:r>
            <a:r>
              <a:rPr lang="zh-TW" altLang="en-US" dirty="0" smtClean="0">
                <a:latin typeface="微軟正黑體" panose="020B0604030504040204" pitchFamily="34" charset="-120"/>
                <a:ea typeface="微軟正黑體" panose="020B0604030504040204" pitchFamily="34" charset="-120"/>
              </a:rPr>
              <a:t>新聞的部分能利用</a:t>
            </a:r>
            <a:r>
              <a:rPr lang="en-US" altLang="zh-TW" dirty="0" smtClean="0">
                <a:latin typeface="微軟正黑體" panose="020B0604030504040204" pitchFamily="34" charset="-120"/>
                <a:ea typeface="微軟正黑體" panose="020B0604030504040204" pitchFamily="34" charset="-120"/>
              </a:rPr>
              <a:t>Google News JSON API</a:t>
            </a:r>
            <a:r>
              <a:rPr lang="zh-TW" altLang="en-US" dirty="0" smtClean="0">
                <a:latin typeface="微軟正黑體" panose="020B0604030504040204" pitchFamily="34" charset="-120"/>
                <a:ea typeface="微軟正黑體" panose="020B0604030504040204" pitchFamily="34" charset="-120"/>
              </a:rPr>
              <a:t>，進而作為單純新聞的回傳</a:t>
            </a:r>
            <a:endParaRPr lang="en-US" altLang="zh-TW"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dirty="0" smtClean="0">
                <a:latin typeface="微軟正黑體" panose="020B0604030504040204" pitchFamily="34" charset="-120"/>
                <a:ea typeface="微軟正黑體" panose="020B0604030504040204" pitchFamily="34" charset="-120"/>
              </a:rPr>
              <a:t>現金股利的</a:t>
            </a:r>
            <a:r>
              <a:rPr lang="zh-TW" altLang="en-US" smtClean="0">
                <a:latin typeface="微軟正黑體" panose="020B0604030504040204" pitchFamily="34" charset="-120"/>
                <a:ea typeface="微軟正黑體" panose="020B0604030504040204" pitchFamily="34" charset="-120"/>
              </a:rPr>
              <a:t>資料庫建置成表</a:t>
            </a:r>
            <a:r>
              <a:rPr lang="en-US" altLang="zh-TW"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現金股利、最近一次發的時間</a:t>
            </a:r>
            <a:r>
              <a:rPr lang="en-US" altLang="zh-TW" dirty="0" smtClean="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3528702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1066800" y="867456"/>
            <a:ext cx="5029199" cy="4381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下</a:t>
            </a:r>
            <a:r>
              <a:rPr lang="zh-TW" altLang="en-US" sz="2800" dirty="0" smtClean="0">
                <a:latin typeface="微軟正黑體" panose="020B0604030504040204" pitchFamily="34" charset="-120"/>
                <a:ea typeface="微軟正黑體" panose="020B0604030504040204" pitchFamily="34" charset="-120"/>
              </a:rPr>
              <a:t>周討論內容</a:t>
            </a:r>
            <a:endParaRPr lang="zh-TW" altLang="en-US" sz="2800"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1060937" y="1598631"/>
            <a:ext cx="10070124" cy="923330"/>
          </a:xfrm>
          <a:prstGeom prst="rect">
            <a:avLst/>
          </a:prstGeom>
          <a:noFill/>
        </p:spPr>
        <p:txBody>
          <a:bodyPr wrap="square" rtlCol="0">
            <a:spAutoFit/>
          </a:bodyPr>
          <a:lstStyle/>
          <a:p>
            <a:pPr marL="342900" indent="-342900">
              <a:buAutoNum type="arabicPeriod"/>
            </a:pPr>
            <a:r>
              <a:rPr lang="zh-TW" altLang="en-US" dirty="0" smtClean="0">
                <a:latin typeface="微軟正黑體" panose="020B0604030504040204" pitchFamily="34" charset="-120"/>
                <a:ea typeface="微軟正黑體" panose="020B0604030504040204" pitchFamily="34" charset="-120"/>
              </a:rPr>
              <a:t>繪圖系統的</a:t>
            </a:r>
            <a:r>
              <a:rPr lang="en-US" altLang="zh-TW" dirty="0" smtClean="0">
                <a:latin typeface="微軟正黑體" panose="020B0604030504040204" pitchFamily="34" charset="-120"/>
                <a:ea typeface="微軟正黑體" panose="020B0604030504040204" pitchFamily="34" charset="-120"/>
              </a:rPr>
              <a:t>Web API</a:t>
            </a:r>
            <a:r>
              <a:rPr lang="zh-TW" altLang="en-US" dirty="0" smtClean="0">
                <a:latin typeface="微軟正黑體" panose="020B0604030504040204" pitchFamily="34" charset="-120"/>
                <a:ea typeface="微軟正黑體" panose="020B0604030504040204" pitchFamily="34" charset="-120"/>
              </a:rPr>
              <a:t>與</a:t>
            </a:r>
            <a:r>
              <a:rPr lang="en-US" altLang="zh-TW" dirty="0" smtClean="0">
                <a:latin typeface="微軟正黑體" panose="020B0604030504040204" pitchFamily="34" charset="-120"/>
                <a:ea typeface="微軟正黑體" panose="020B0604030504040204" pitchFamily="34" charset="-120"/>
              </a:rPr>
              <a:t>D3.js</a:t>
            </a:r>
            <a:r>
              <a:rPr lang="zh-TW" altLang="en-US" dirty="0" smtClean="0">
                <a:latin typeface="微軟正黑體" panose="020B0604030504040204" pitchFamily="34" charset="-120"/>
                <a:ea typeface="微軟正黑體" panose="020B0604030504040204" pitchFamily="34" charset="-120"/>
              </a:rPr>
              <a:t>整合進度說明</a:t>
            </a:r>
            <a:endParaRPr lang="en-US" altLang="zh-TW" b="1" dirty="0">
              <a:latin typeface="微軟正黑體" panose="020B0604030504040204" pitchFamily="34" charset="-120"/>
              <a:ea typeface="微軟正黑體" panose="020B0604030504040204" pitchFamily="34" charset="-120"/>
            </a:endParaRPr>
          </a:p>
          <a:p>
            <a:pPr marL="342900" indent="-342900">
              <a:buAutoNum type="arabicPeriod"/>
            </a:pPr>
            <a:r>
              <a:rPr lang="zh-TW" altLang="en-US" dirty="0" smtClean="0">
                <a:latin typeface="微軟正黑體" panose="020B0604030504040204" pitchFamily="34" charset="-120"/>
                <a:ea typeface="微軟正黑體" panose="020B0604030504040204" pitchFamily="34" charset="-120"/>
              </a:rPr>
              <a:t>技術</a:t>
            </a:r>
            <a:r>
              <a:rPr lang="zh-TW" altLang="en-US" dirty="0" smtClean="0">
                <a:latin typeface="微軟正黑體" panose="020B0604030504040204" pitchFamily="34" charset="-120"/>
                <a:ea typeface="微軟正黑體" panose="020B0604030504040204" pitchFamily="34" charset="-120"/>
              </a:rPr>
              <a:t>指標利用</a:t>
            </a:r>
            <a:r>
              <a:rPr lang="en-US" altLang="zh-TW" dirty="0" smtClean="0">
                <a:latin typeface="微軟正黑體" panose="020B0604030504040204" pitchFamily="34" charset="-120"/>
                <a:ea typeface="微軟正黑體" panose="020B0604030504040204" pitchFamily="34" charset="-120"/>
              </a:rPr>
              <a:t>node.js</a:t>
            </a:r>
            <a:r>
              <a:rPr lang="zh-TW" altLang="en-US" dirty="0" smtClean="0">
                <a:latin typeface="微軟正黑體" panose="020B0604030504040204" pitchFamily="34" charset="-120"/>
                <a:ea typeface="微軟正黑體" panose="020B0604030504040204" pitchFamily="34" charset="-120"/>
              </a:rPr>
              <a:t>寫成</a:t>
            </a:r>
            <a:r>
              <a:rPr lang="en-US" altLang="zh-TW" dirty="0" smtClean="0">
                <a:latin typeface="微軟正黑體" panose="020B0604030504040204" pitchFamily="34" charset="-120"/>
                <a:ea typeface="微軟正黑體" panose="020B0604030504040204" pitchFamily="34" charset="-120"/>
              </a:rPr>
              <a:t>function</a:t>
            </a:r>
            <a:r>
              <a:rPr lang="zh-TW" altLang="en-US" dirty="0" smtClean="0">
                <a:latin typeface="微軟正黑體" panose="020B0604030504040204" pitchFamily="34" charset="-120"/>
                <a:ea typeface="微軟正黑體" panose="020B0604030504040204" pitchFamily="34" charset="-120"/>
              </a:rPr>
              <a:t>作使用</a:t>
            </a:r>
            <a:endParaRPr lang="en-US" altLang="zh-TW" dirty="0" smtClean="0">
              <a:latin typeface="微軟正黑體" panose="020B0604030504040204" pitchFamily="34" charset="-120"/>
              <a:ea typeface="微軟正黑體" panose="020B0604030504040204" pitchFamily="34" charset="-120"/>
            </a:endParaRPr>
          </a:p>
          <a:p>
            <a:pPr marL="342900" indent="-342900">
              <a:buAutoNum type="arabicPeriod"/>
            </a:pPr>
            <a:r>
              <a:rPr lang="en-US" altLang="zh-TW" dirty="0" smtClean="0">
                <a:latin typeface="微軟正黑體" panose="020B0604030504040204" pitchFamily="34" charset="-120"/>
                <a:ea typeface="微軟正黑體" panose="020B0604030504040204" pitchFamily="34" charset="-120"/>
              </a:rPr>
              <a:t>Fuzzy </a:t>
            </a:r>
            <a:r>
              <a:rPr lang="en-US" altLang="zh-TW" dirty="0" err="1" smtClean="0">
                <a:latin typeface="微軟正黑體" panose="020B0604030504040204" pitchFamily="34" charset="-120"/>
                <a:ea typeface="微軟正黑體" panose="020B0604030504040204" pitchFamily="34" charset="-120"/>
              </a:rPr>
              <a:t>Wuzzy</a:t>
            </a:r>
            <a:r>
              <a:rPr lang="zh-TW" altLang="en-US" dirty="0" smtClean="0">
                <a:latin typeface="微軟正黑體" panose="020B0604030504040204" pitchFamily="34" charset="-120"/>
                <a:ea typeface="微軟正黑體" panose="020B0604030504040204" pitchFamily="34" charset="-120"/>
              </a:rPr>
              <a:t>與</a:t>
            </a:r>
            <a:r>
              <a:rPr lang="en-US" altLang="zh-TW" dirty="0" smtClean="0">
                <a:latin typeface="微軟正黑體" panose="020B0604030504040204" pitchFamily="34" charset="-120"/>
                <a:ea typeface="微軟正黑體" panose="020B0604030504040204" pitchFamily="34" charset="-120"/>
              </a:rPr>
              <a:t>Line Bot</a:t>
            </a:r>
            <a:r>
              <a:rPr lang="zh-TW" altLang="en-US" dirty="0" smtClean="0">
                <a:latin typeface="微軟正黑體" panose="020B0604030504040204" pitchFamily="34" charset="-120"/>
                <a:ea typeface="微軟正黑體" panose="020B0604030504040204" pitchFamily="34" charset="-120"/>
              </a:rPr>
              <a:t>作結合</a:t>
            </a:r>
            <a:endParaRPr lang="en-US" altLang="zh-TW" dirty="0" smtClean="0">
              <a:latin typeface="微軟正黑體" panose="020B0604030504040204" pitchFamily="34" charset="-120"/>
              <a:ea typeface="微軟正黑體" panose="020B0604030504040204" pitchFamily="34" charset="-120"/>
            </a:endParaRPr>
          </a:p>
        </p:txBody>
      </p:sp>
      <p:sp>
        <p:nvSpPr>
          <p:cNvPr id="6" name="標題 1"/>
          <p:cNvSpPr txBox="1">
            <a:spLocks/>
          </p:cNvSpPr>
          <p:nvPr/>
        </p:nvSpPr>
        <p:spPr>
          <a:xfrm>
            <a:off x="1066800" y="0"/>
            <a:ext cx="10070124" cy="5744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3200" dirty="0" smtClean="0">
                <a:latin typeface="微軟正黑體" panose="020B0604030504040204" pitchFamily="34" charset="-120"/>
                <a:ea typeface="微軟正黑體" panose="020B0604030504040204" pitchFamily="34" charset="-120"/>
              </a:rPr>
              <a:t>20210928</a:t>
            </a:r>
            <a:r>
              <a:rPr lang="zh-TW" altLang="en-US" sz="3200" dirty="0" smtClean="0">
                <a:latin typeface="微軟正黑體" panose="020B0604030504040204" pitchFamily="34" charset="-120"/>
                <a:ea typeface="微軟正黑體" panose="020B0604030504040204" pitchFamily="34" charset="-120"/>
              </a:rPr>
              <a:t>開會紀錄</a:t>
            </a:r>
            <a:endParaRPr lang="zh-TW" altLang="en-US" sz="3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4441252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254</Words>
  <Application>Microsoft Office PowerPoint</Application>
  <PresentationFormat>寬螢幕</PresentationFormat>
  <Paragraphs>21</Paragraphs>
  <Slides>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vt:i4>
      </vt:variant>
    </vt:vector>
  </HeadingPairs>
  <TitlesOfParts>
    <vt:vector size="8" baseType="lpstr">
      <vt:lpstr>微軟正黑體</vt:lpstr>
      <vt:lpstr>新細明體</vt:lpstr>
      <vt:lpstr>Arial</vt:lpstr>
      <vt:lpstr>Calibri</vt:lpstr>
      <vt:lpstr>Calibri Light</vt:lpstr>
      <vt:lpstr>Office 佈景主題</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傅家銘</dc:creator>
  <cp:lastModifiedBy>傅家銘</cp:lastModifiedBy>
  <cp:revision>4</cp:revision>
  <dcterms:created xsi:type="dcterms:W3CDTF">2021-09-28T08:33:34Z</dcterms:created>
  <dcterms:modified xsi:type="dcterms:W3CDTF">2021-09-28T09:10:56Z</dcterms:modified>
</cp:coreProperties>
</file>