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73120" autoAdjust="0"/>
  </p:normalViewPr>
  <p:slideViewPr>
    <p:cSldViewPr snapToGrid="0">
      <p:cViewPr varScale="1">
        <p:scale>
          <a:sx n="53" d="100"/>
          <a:sy n="53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7E29A-7083-4B25-A732-53D41F08C26D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B2A0-E44D-431C-892E-8BCFF999C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深度神經網路是指有</a:t>
            </a:r>
            <a:r>
              <a:rPr lang="en-US" altLang="zh-TW" dirty="0"/>
              <a:t>1</a:t>
            </a:r>
            <a:r>
              <a:rPr lang="zh-TW" altLang="en-US" dirty="0"/>
              <a:t>層以上的隱藏層的神經網路</a:t>
            </a:r>
            <a:endParaRPr lang="en-US" altLang="zh-TW" dirty="0"/>
          </a:p>
          <a:p>
            <a:r>
              <a:rPr lang="zh-TW" altLang="en-US" dirty="0"/>
              <a:t>全都連線的稱為全連接神經網路</a:t>
            </a:r>
            <a:endParaRPr lang="en-US" altLang="zh-TW" dirty="0"/>
          </a:p>
          <a:p>
            <a:r>
              <a:rPr lang="zh-TW" altLang="en-US" dirty="0"/>
              <a:t>那我們來講一下神經元的數量，課本有給一些建議可以參考</a:t>
            </a:r>
            <a:endParaRPr lang="en-US" altLang="zh-TW" dirty="0"/>
          </a:p>
          <a:p>
            <a:r>
              <a:rPr lang="zh-TW" altLang="en-US" dirty="0"/>
              <a:t>至於權重與偏向量可能會有許多個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2B2A0-E44D-431C-892E-8BCFF999C4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0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r>
              <a:rPr lang="zh-TW" altLang="en-US" dirty="0"/>
              <a:t>通常用在隱藏</a:t>
            </a:r>
            <a:endParaRPr lang="en-US" altLang="zh-TW" dirty="0"/>
          </a:p>
          <a:p>
            <a:r>
              <a:rPr lang="en-US" altLang="zh-TW" dirty="0" err="1"/>
              <a:t>Softmax</a:t>
            </a:r>
            <a:r>
              <a:rPr lang="zh-TW" altLang="en-US" dirty="0"/>
              <a:t>用於多元分類</a:t>
            </a:r>
            <a:endParaRPr lang="en-US" altLang="zh-TW" dirty="0"/>
          </a:p>
          <a:p>
            <a:r>
              <a:rPr lang="en-US" altLang="zh-TW" dirty="0"/>
              <a:t>Sigmoid:0-1</a:t>
            </a:r>
          </a:p>
          <a:p>
            <a:r>
              <a:rPr lang="en-US" altLang="zh-TW" dirty="0"/>
              <a:t>ReLu:0-max</a:t>
            </a:r>
          </a:p>
          <a:p>
            <a:r>
              <a:rPr lang="en-US" altLang="zh-TW" dirty="0"/>
              <a:t>Tanh:-1-1</a:t>
            </a:r>
          </a:p>
          <a:p>
            <a:r>
              <a:rPr lang="en-US" altLang="zh-TW" dirty="0"/>
              <a:t>Softmax:0-1</a:t>
            </a:r>
          </a:p>
          <a:p>
            <a:r>
              <a:rPr lang="zh-TW" altLang="en-US" dirty="0"/>
              <a:t>交叉熵使用資訊熵來評估</a:t>
            </a:r>
            <a:r>
              <a:rPr lang="en-US" altLang="zh-TW" dirty="0"/>
              <a:t>2</a:t>
            </a:r>
            <a:r>
              <a:rPr lang="zh-TW" altLang="en-US" dirty="0"/>
              <a:t>組機率向量之間差異程度</a:t>
            </a:r>
            <a:r>
              <a:rPr lang="en-US" altLang="zh-TW" dirty="0"/>
              <a:t>(</a:t>
            </a:r>
            <a:r>
              <a:rPr lang="zh-TW" altLang="en-US" dirty="0"/>
              <a:t>越小兩組向量越接近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資訊熵是用來量化資訊混亂程度的</a:t>
            </a:r>
            <a:r>
              <a:rPr lang="en-US" altLang="zh-TW" dirty="0"/>
              <a:t>(</a:t>
            </a:r>
            <a:r>
              <a:rPr lang="zh-TW" altLang="en-US" dirty="0"/>
              <a:t>越小越不亂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2B2A0-E44D-431C-892E-8BCFF999C4B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4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可能找不到全域最佳解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2B2A0-E44D-431C-892E-8BCFF999C4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12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訓練</a:t>
            </a:r>
            <a:r>
              <a:rPr lang="en-US" altLang="zh-TW" dirty="0"/>
              <a:t>:</a:t>
            </a:r>
            <a:r>
              <a:rPr lang="zh-TW" altLang="en-US" dirty="0"/>
              <a:t>調整權重</a:t>
            </a:r>
            <a:endParaRPr lang="en-US" altLang="zh-TW" dirty="0"/>
          </a:p>
          <a:p>
            <a:r>
              <a:rPr lang="zh-TW" altLang="en-US" dirty="0"/>
              <a:t>驗證</a:t>
            </a:r>
            <a:r>
              <a:rPr lang="en-US" altLang="zh-TW" dirty="0"/>
              <a:t>:</a:t>
            </a:r>
            <a:r>
              <a:rPr lang="zh-TW" altLang="en-US" dirty="0"/>
              <a:t>驗證資料正確率</a:t>
            </a:r>
            <a:endParaRPr lang="en-US" altLang="zh-TW" dirty="0"/>
          </a:p>
          <a:p>
            <a:r>
              <a:rPr lang="zh-TW" altLang="en-US" dirty="0"/>
              <a:t>測試</a:t>
            </a:r>
            <a:r>
              <a:rPr lang="en-US" altLang="zh-TW" dirty="0"/>
              <a:t>:</a:t>
            </a:r>
            <a:r>
              <a:rPr lang="zh-TW" altLang="en-US" dirty="0"/>
              <a:t>評估測試模型</a:t>
            </a:r>
            <a:endParaRPr lang="en-US" altLang="zh-TW" dirty="0"/>
          </a:p>
          <a:p>
            <a:r>
              <a:rPr lang="zh-TW" altLang="en-US" dirty="0"/>
              <a:t>資料及太大所以需要分次訓練，稱為</a:t>
            </a:r>
            <a:r>
              <a:rPr lang="en-US" altLang="zh-TW" dirty="0"/>
              <a:t>【</a:t>
            </a:r>
            <a:r>
              <a:rPr lang="zh-TW" altLang="en-US" dirty="0"/>
              <a:t>批次</a:t>
            </a:r>
            <a:r>
              <a:rPr lang="en-US" altLang="zh-TW" dirty="0"/>
              <a:t>】</a:t>
            </a:r>
            <a:r>
              <a:rPr lang="zh-TW" altLang="en-US" dirty="0"/>
              <a:t>訓練，每批次的樣本數稱為批次尺寸，所有資料完成前後向傳播一次稱為</a:t>
            </a:r>
            <a:r>
              <a:rPr lang="en-US" altLang="zh-TW"/>
              <a:t>1【</a:t>
            </a:r>
            <a:r>
              <a:rPr lang="zh-TW" altLang="en-US" dirty="0"/>
              <a:t>訓練週期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2B2A0-E44D-431C-892E-8BCFF999C4B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4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A240A-6E83-4FF6-99D3-1396EE35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763378-3E27-4D78-A030-424D70F38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29BC3-A21D-4FAD-A3AC-A727D570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626A7-E02C-4236-9E35-7D025A44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B72C8D-4E78-4DC8-8C3A-0A01B764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69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D77F2-5A9A-4F87-AF10-89EEB982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69294E-D371-4392-8C2B-A473C2447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04A1F6-8FF8-43A5-8115-1066523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96A57D-4369-4D51-9A51-60B7EA08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450A0-836B-46C6-AFD5-7A4A4C0D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3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14BBCB-1DA6-4F68-81E6-487684FF0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B1CF4D-C556-4480-A692-4D19F1F2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C4F83-2CE9-426E-8F8A-79453B7A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DAFEF6-5E65-42A7-B9C5-CC76E21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DB0A8-8DF2-4C11-A641-5E30EB7A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6B3F8-38AA-4EDB-BF4B-2C0CEA5A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3AD46-4A29-42D9-87AB-F0D84718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F89E59-2C76-4D26-94E2-4580E105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691C5-26CA-43FF-8E3E-79CAD84E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AB740-3F23-4F27-9BE6-A1F4DBAC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3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A217D-DF06-4DA4-AAE8-0F63202D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DAFD4-8340-457A-B387-2AB6BCF1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C4E6B-703B-44EA-A864-DB833F51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A372D3-BF9F-4480-8105-6A0BD54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C083F-374A-4BD9-A6D2-6AE5B5FC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EE8FB-D70F-4D80-8708-76D17B5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00258-167D-4D99-8DB7-2F604C2F4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62EF19-5738-4B48-B979-7B87A806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1248CD-9E7B-4666-960C-3519ED28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11220-D52F-4FE1-8A6E-BF7BAC72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9854FA-3544-447B-8912-F31593DF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24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CB5CB-3557-4296-A37D-C2C09406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1C9104-38E9-4D21-A27E-5CC18C72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16748D-9341-428F-865A-BD1FFB298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43CE84-3C18-4AED-A243-39CAA7F5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53D2F6-8EE1-4CEC-82D3-E36031A0D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C02CB6-1C87-444F-B4E9-D5E3631F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B329B2-AA62-403D-9530-227C7023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96905F-0DED-42EF-BD81-EC311551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8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3C5EA-E623-4231-B007-07C71A0A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E931A8-28FD-4F1E-B931-3C892056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79FF08-58DA-46CF-B40B-5CC5BACB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DA9EA9-345E-441A-8616-E8DA1ADA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9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475618-C539-4501-A337-47A577EE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C93858-8A8E-4D73-889D-58155866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CF271-C14B-4833-A1FB-ECEC6D9A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01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BE515-9633-4B66-8665-7217E94E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F3217-20BC-4ED4-BF5B-91062DC8B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54D8F7-36B7-4E7C-B0B3-A8C867E3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FA31A5-D343-4187-AC51-9E44E067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92FC35-99D8-4D49-B2C1-E33D2E9D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A68C93-6A0F-4961-86A7-30DFC12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8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4D935-B750-4F9E-B6C6-367E9292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5F7D90-0740-425F-9A57-D76ACC7F6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314FD9-8F19-4456-87B3-57C1FDDE8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9614F1-88B0-4F48-8290-7BCC5C83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803E37-F1E8-4DA9-BA80-5A2E355D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32CC56-6B62-49BC-9B16-C4918E03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2E6730-D45D-4C74-BF8E-9AEB75F8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0CB2D2-B0E1-44E0-8504-7B4F5F32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EF865-12E9-4369-9C48-9F84E8C9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5F2B-B193-4476-AF36-65E9FC059030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7FD2C-3B76-463C-98E3-FBA17B6E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593616-F9B6-4E2E-92C8-6BF6E1710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2902-7EC1-49E4-B58F-D932DDDA6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3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25758F-178F-4F7F-BBC7-19CC8752096E}"/>
              </a:ext>
            </a:extLst>
          </p:cNvPr>
          <p:cNvSpPr/>
          <p:nvPr/>
        </p:nvSpPr>
        <p:spPr>
          <a:xfrm>
            <a:off x="4296000" y="3069000"/>
            <a:ext cx="3600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CH4</a:t>
            </a:r>
            <a:r>
              <a:rPr lang="zh-TW" altLang="en-US" sz="32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多層感知器</a:t>
            </a:r>
          </a:p>
        </p:txBody>
      </p:sp>
      <p:sp>
        <p:nvSpPr>
          <p:cNvPr id="13" name="圖形 1" descr="書籤">
            <a:extLst>
              <a:ext uri="{FF2B5EF4-FFF2-40B4-BE49-F238E27FC236}">
                <a16:creationId xmlns:a16="http://schemas.microsoft.com/office/drawing/2014/main" id="{CB20B56E-981A-4249-AAEC-FE0DF3373CAD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Ch4</a:t>
            </a:r>
            <a:endParaRPr lang="zh-TW" alt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形 1" descr="書籤">
            <a:extLst>
              <a:ext uri="{FF2B5EF4-FFF2-40B4-BE49-F238E27FC236}">
                <a16:creationId xmlns:a16="http://schemas.microsoft.com/office/drawing/2014/main" id="{4BB99BD7-E01B-4592-9857-2531FAED1C46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endParaRPr lang="zh-TW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31707-EBFB-4585-BAD8-4ECFC57EFA17}"/>
              </a:ext>
            </a:extLst>
          </p:cNvPr>
          <p:cNvSpPr txBox="1"/>
          <p:nvPr/>
        </p:nvSpPr>
        <p:spPr>
          <a:xfrm>
            <a:off x="4296000" y="3069000"/>
            <a:ext cx="3600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線性不可分問題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102E0C-858A-46AD-BC08-004B9DF4AF16}"/>
              </a:ext>
            </a:extLst>
          </p:cNvPr>
          <p:cNvSpPr/>
          <p:nvPr/>
        </p:nvSpPr>
        <p:spPr>
          <a:xfrm>
            <a:off x="5556000" y="360900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6BABBD-8CA7-438B-8677-209EE1FA136B}"/>
              </a:ext>
            </a:extLst>
          </p:cNvPr>
          <p:cNvSpPr/>
          <p:nvPr/>
        </p:nvSpPr>
        <p:spPr>
          <a:xfrm>
            <a:off x="6276000" y="288900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A8A58CF-CDF7-4472-8015-FD4869573AED}"/>
              </a:ext>
            </a:extLst>
          </p:cNvPr>
          <p:cNvSpPr/>
          <p:nvPr/>
        </p:nvSpPr>
        <p:spPr>
          <a:xfrm>
            <a:off x="5556000" y="2889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6F3F716-FF02-4901-B183-B87B7D5E82C2}"/>
              </a:ext>
            </a:extLst>
          </p:cNvPr>
          <p:cNvSpPr/>
          <p:nvPr/>
        </p:nvSpPr>
        <p:spPr>
          <a:xfrm>
            <a:off x="6276000" y="3609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124F7C-8DBC-417B-8037-AED1043DE948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2167460" y="2240328"/>
            <a:chExt cx="1080000" cy="1080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C6DD49-D0EE-4147-AD71-B059AF592901}"/>
                </a:ext>
              </a:extLst>
            </p:cNvPr>
            <p:cNvSpPr/>
            <p:nvPr/>
          </p:nvSpPr>
          <p:spPr>
            <a:xfrm>
              <a:off x="2167460" y="2960328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8FAFCD-058F-43D9-8EFE-2BBDCB626216}"/>
                </a:ext>
              </a:extLst>
            </p:cNvPr>
            <p:cNvSpPr/>
            <p:nvPr/>
          </p:nvSpPr>
          <p:spPr>
            <a:xfrm>
              <a:off x="2887460" y="2240328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A681B18-830A-4E82-95F5-2862E0BE1DBD}"/>
                </a:ext>
              </a:extLst>
            </p:cNvPr>
            <p:cNvSpPr/>
            <p:nvPr/>
          </p:nvSpPr>
          <p:spPr>
            <a:xfrm>
              <a:off x="2167460" y="224032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B14B49A-A651-4BE8-9942-CC6773406E1F}"/>
                </a:ext>
              </a:extLst>
            </p:cNvPr>
            <p:cNvSpPr/>
            <p:nvPr/>
          </p:nvSpPr>
          <p:spPr>
            <a:xfrm>
              <a:off x="2887460" y="2960328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2AF0B2-371D-4D7E-B3A0-0B5F3978B585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2167460" y="2240328"/>
            <a:chExt cx="1080000" cy="108000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F8AF0AA-AF30-4F49-851E-2D8B8AD64303}"/>
                </a:ext>
              </a:extLst>
            </p:cNvPr>
            <p:cNvGrpSpPr/>
            <p:nvPr/>
          </p:nvGrpSpPr>
          <p:grpSpPr>
            <a:xfrm>
              <a:off x="2167460" y="2240328"/>
              <a:ext cx="1080000" cy="1080000"/>
              <a:chOff x="2167460" y="2240328"/>
              <a:chExt cx="1080000" cy="10800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E2C3165-9916-4DF5-817D-450C7976BCC8}"/>
                  </a:ext>
                </a:extLst>
              </p:cNvPr>
              <p:cNvSpPr/>
              <p:nvPr/>
            </p:nvSpPr>
            <p:spPr>
              <a:xfrm>
                <a:off x="2167460" y="2960328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C190991-DF22-468E-BDA4-891616D54159}"/>
                  </a:ext>
                </a:extLst>
              </p:cNvPr>
              <p:cNvSpPr/>
              <p:nvPr/>
            </p:nvSpPr>
            <p:spPr>
              <a:xfrm>
                <a:off x="2887460" y="2240328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39B9F03E-6ADD-489F-AD1A-466A752F16FE}"/>
                  </a:ext>
                </a:extLst>
              </p:cNvPr>
              <p:cNvSpPr/>
              <p:nvPr/>
            </p:nvSpPr>
            <p:spPr>
              <a:xfrm>
                <a:off x="2167460" y="224032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8A43359-19AB-46C4-AF18-F3E596A2B39A}"/>
                  </a:ext>
                </a:extLst>
              </p:cNvPr>
              <p:cNvSpPr/>
              <p:nvPr/>
            </p:nvSpPr>
            <p:spPr>
              <a:xfrm>
                <a:off x="2887460" y="296032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50C2A0-ADC7-4599-8567-2C644443ED9A}"/>
                </a:ext>
              </a:extLst>
            </p:cNvPr>
            <p:cNvCxnSpPr/>
            <p:nvPr/>
          </p:nvCxnSpPr>
          <p:spPr>
            <a:xfrm>
              <a:off x="2167460" y="2780328"/>
              <a:ext cx="1080000" cy="0"/>
            </a:xfrm>
            <a:prstGeom prst="line">
              <a:avLst/>
            </a:prstGeom>
            <a:ln w="63500" cap="rnd"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1450268-5201-4F19-8EB1-B2FCC7DE9A1C}"/>
              </a:ext>
            </a:extLst>
          </p:cNvPr>
          <p:cNvGrpSpPr/>
          <p:nvPr/>
        </p:nvGrpSpPr>
        <p:grpSpPr>
          <a:xfrm>
            <a:off x="5556000" y="2889000"/>
            <a:ext cx="1080000" cy="1080000"/>
            <a:chOff x="8556704" y="1590973"/>
            <a:chExt cx="1080000" cy="1080000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FEC9C549-87FC-472E-B60C-D61E7F4AD8F7}"/>
                </a:ext>
              </a:extLst>
            </p:cNvPr>
            <p:cNvGrpSpPr/>
            <p:nvPr/>
          </p:nvGrpSpPr>
          <p:grpSpPr>
            <a:xfrm>
              <a:off x="8556704" y="1590973"/>
              <a:ext cx="1080000" cy="1080000"/>
              <a:chOff x="2167460" y="2240328"/>
              <a:chExt cx="1080000" cy="10800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5869B83-2578-4B3F-9C34-0D89C5D30EB1}"/>
                  </a:ext>
                </a:extLst>
              </p:cNvPr>
              <p:cNvSpPr/>
              <p:nvPr/>
            </p:nvSpPr>
            <p:spPr>
              <a:xfrm>
                <a:off x="2167460" y="2960328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6A7F723-26C6-4661-81E9-C172218E965F}"/>
                  </a:ext>
                </a:extLst>
              </p:cNvPr>
              <p:cNvSpPr/>
              <p:nvPr/>
            </p:nvSpPr>
            <p:spPr>
              <a:xfrm>
                <a:off x="2887460" y="2240328"/>
                <a:ext cx="360000" cy="36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EB13F819-1EF0-46B8-86CF-EB162A47018C}"/>
                  </a:ext>
                </a:extLst>
              </p:cNvPr>
              <p:cNvSpPr/>
              <p:nvPr/>
            </p:nvSpPr>
            <p:spPr>
              <a:xfrm>
                <a:off x="2167460" y="224032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029129CA-532B-4404-B966-2D06186D1F5A}"/>
                  </a:ext>
                </a:extLst>
              </p:cNvPr>
              <p:cNvSpPr/>
              <p:nvPr/>
            </p:nvSpPr>
            <p:spPr>
              <a:xfrm>
                <a:off x="2887460" y="2960328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C8E914-AD90-44C7-B185-6B43AF38D6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56704" y="2130973"/>
              <a:ext cx="1080000" cy="0"/>
            </a:xfrm>
            <a:prstGeom prst="line">
              <a:avLst/>
            </a:prstGeom>
            <a:ln w="63500" cap="rnd"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B8CC72CF-3DA2-496D-9AD8-5B21141C7871}"/>
              </a:ext>
            </a:extLst>
          </p:cNvPr>
          <p:cNvSpPr/>
          <p:nvPr/>
        </p:nvSpPr>
        <p:spPr>
          <a:xfrm>
            <a:off x="5556000" y="189900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7442B5-B38F-4B6D-9AEB-43D323314DEC}"/>
              </a:ext>
            </a:extLst>
          </p:cNvPr>
          <p:cNvSpPr/>
          <p:nvPr/>
        </p:nvSpPr>
        <p:spPr>
          <a:xfrm>
            <a:off x="6276000" y="117900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8ACC4AE4-6EAD-416C-AC8F-B6D1490F30FF}"/>
              </a:ext>
            </a:extLst>
          </p:cNvPr>
          <p:cNvSpPr/>
          <p:nvPr/>
        </p:nvSpPr>
        <p:spPr>
          <a:xfrm>
            <a:off x="5556000" y="1179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BA3E723-7D59-4D64-8D7E-C7BF0CE29E8F}"/>
              </a:ext>
            </a:extLst>
          </p:cNvPr>
          <p:cNvSpPr/>
          <p:nvPr/>
        </p:nvSpPr>
        <p:spPr>
          <a:xfrm>
            <a:off x="6276000" y="1899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形 44" descr="關閉">
            <a:extLst>
              <a:ext uri="{FF2B5EF4-FFF2-40B4-BE49-F238E27FC236}">
                <a16:creationId xmlns:a16="http://schemas.microsoft.com/office/drawing/2014/main" id="{F93609FC-DDDE-4017-BCAF-B18EF4C9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000" y="82788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5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266 -0.47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-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23347 0.249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23476 0.3567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2099 0.2493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20989 0.3541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5" grpId="1" uiExpan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形 1" descr="書籤">
            <a:extLst>
              <a:ext uri="{FF2B5EF4-FFF2-40B4-BE49-F238E27FC236}">
                <a16:creationId xmlns:a16="http://schemas.microsoft.com/office/drawing/2014/main" id="{4BB99BD7-E01B-4592-9857-2531FAED1C46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4-2</a:t>
            </a:r>
            <a:endParaRPr lang="zh-TW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31707-EBFB-4585-BAD8-4ECFC57EFA17}"/>
              </a:ext>
            </a:extLst>
          </p:cNvPr>
          <p:cNvSpPr txBox="1"/>
          <p:nvPr/>
        </p:nvSpPr>
        <p:spPr>
          <a:xfrm>
            <a:off x="3936000" y="3069000"/>
            <a:ext cx="4320000" cy="72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認識多層感知器</a:t>
            </a:r>
            <a:r>
              <a:rPr lang="en-US" altLang="zh-TW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(MLP)</a:t>
            </a:r>
            <a:endParaRPr lang="zh-TW" altLang="en-US" sz="3200" b="1" dirty="0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6973ADC-AF20-416B-B066-D9F39BCA5A96}"/>
              </a:ext>
            </a:extLst>
          </p:cNvPr>
          <p:cNvCxnSpPr/>
          <p:nvPr/>
        </p:nvCxnSpPr>
        <p:spPr>
          <a:xfrm flipV="1">
            <a:off x="4283529" y="1616529"/>
            <a:ext cx="0" cy="3624942"/>
          </a:xfrm>
          <a:prstGeom prst="straightConnector1">
            <a:avLst/>
          </a:prstGeom>
          <a:ln w="88900">
            <a:solidFill>
              <a:schemeClr val="bg1">
                <a:lumMod val="75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E3B2199-4BCF-4559-BCEE-E7753F2C3494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6000" y="3429000"/>
            <a:ext cx="0" cy="3624942"/>
          </a:xfrm>
          <a:prstGeom prst="straightConnector1">
            <a:avLst/>
          </a:prstGeom>
          <a:ln w="88900">
            <a:solidFill>
              <a:schemeClr val="bg1">
                <a:lumMod val="75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CCA9ED6-E8A7-417E-8440-55EA16AEB0DD}"/>
              </a:ext>
            </a:extLst>
          </p:cNvPr>
          <p:cNvSpPr/>
          <p:nvPr/>
        </p:nvSpPr>
        <p:spPr>
          <a:xfrm>
            <a:off x="4104000" y="505800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353C73-9E03-47F1-A68D-50B29A06B452}"/>
              </a:ext>
            </a:extLst>
          </p:cNvPr>
          <p:cNvSpPr/>
          <p:nvPr/>
        </p:nvSpPr>
        <p:spPr>
          <a:xfrm>
            <a:off x="6276000" y="288900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F666962-8029-473A-B219-161F1F85AF56}"/>
              </a:ext>
            </a:extLst>
          </p:cNvPr>
          <p:cNvSpPr/>
          <p:nvPr/>
        </p:nvSpPr>
        <p:spPr>
          <a:xfrm>
            <a:off x="4104000" y="2889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8869A9D-D06C-4B0D-8FBB-CDBAB6C3F08E}"/>
              </a:ext>
            </a:extLst>
          </p:cNvPr>
          <p:cNvSpPr/>
          <p:nvPr/>
        </p:nvSpPr>
        <p:spPr>
          <a:xfrm>
            <a:off x="6276000" y="5058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D091CE9-172D-47B8-A1F7-6233E6403BF7}"/>
              </a:ext>
            </a:extLst>
          </p:cNvPr>
          <p:cNvCxnSpPr>
            <a:cxnSpLocks/>
          </p:cNvCxnSpPr>
          <p:nvPr/>
        </p:nvCxnSpPr>
        <p:spPr>
          <a:xfrm rot="8100000">
            <a:off x="4386597" y="4726060"/>
            <a:ext cx="3240000" cy="0"/>
          </a:xfrm>
          <a:prstGeom prst="line">
            <a:avLst/>
          </a:prstGeom>
          <a:ln w="63500" cap="rnd"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B204EF9-A1C6-48AD-8C94-8E273C343B49}"/>
              </a:ext>
            </a:extLst>
          </p:cNvPr>
          <p:cNvSpPr/>
          <p:nvPr/>
        </p:nvSpPr>
        <p:spPr>
          <a:xfrm>
            <a:off x="3224261" y="2904171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(0,1)</a:t>
            </a:r>
            <a:endParaRPr lang="zh-TW" altLang="en-US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7CF604-076F-47E0-975F-588DC94AF882}"/>
              </a:ext>
            </a:extLst>
          </p:cNvPr>
          <p:cNvSpPr/>
          <p:nvPr/>
        </p:nvSpPr>
        <p:spPr>
          <a:xfrm>
            <a:off x="6792110" y="5376522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(1,0)</a:t>
            </a:r>
            <a:endParaRPr lang="zh-TW" altLang="en-US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508EB37-5F6B-40B5-A5F5-983D7C5705B1}"/>
              </a:ext>
            </a:extLst>
          </p:cNvPr>
          <p:cNvSpPr/>
          <p:nvPr/>
        </p:nvSpPr>
        <p:spPr>
          <a:xfrm>
            <a:off x="3224261" y="5058000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(0,0)</a:t>
            </a:r>
            <a:endParaRPr lang="zh-TW" altLang="en-US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8B0F6E-3375-4FEF-9971-4BCCF1313C3D}"/>
              </a:ext>
            </a:extLst>
          </p:cNvPr>
          <p:cNvSpPr/>
          <p:nvPr/>
        </p:nvSpPr>
        <p:spPr>
          <a:xfrm>
            <a:off x="6792110" y="2889000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(1,1)</a:t>
            </a:r>
            <a:endParaRPr lang="zh-TW" altLang="en-US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6477C43-29F0-40D0-9117-2E12BAB0F156}"/>
              </a:ext>
            </a:extLst>
          </p:cNvPr>
          <p:cNvGrpSpPr/>
          <p:nvPr/>
        </p:nvGrpSpPr>
        <p:grpSpPr>
          <a:xfrm>
            <a:off x="3222270" y="1612172"/>
            <a:ext cx="4684210" cy="4119993"/>
            <a:chOff x="3228620" y="1612172"/>
            <a:chExt cx="4684210" cy="4119993"/>
          </a:xfrm>
        </p:grpSpPr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EDF0FA9-1A51-4542-8E02-E560D407AB49}"/>
                </a:ext>
              </a:extLst>
            </p:cNvPr>
            <p:cNvCxnSpPr/>
            <p:nvPr/>
          </p:nvCxnSpPr>
          <p:spPr>
            <a:xfrm flipV="1">
              <a:off x="4287888" y="1612172"/>
              <a:ext cx="0" cy="362494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68FC0133-B140-4DBE-AD20-7218F52799F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100359" y="3424643"/>
              <a:ext cx="0" cy="3624942"/>
            </a:xfrm>
            <a:prstGeom prst="straightConnector1">
              <a:avLst/>
            </a:prstGeom>
            <a:ln w="88900">
              <a:solidFill>
                <a:schemeClr val="bg1">
                  <a:lumMod val="75000"/>
                </a:schemeClr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3EDB8A9-0B02-4EE3-BF86-38AB8A00BBF5}"/>
                </a:ext>
              </a:extLst>
            </p:cNvPr>
            <p:cNvSpPr/>
            <p:nvPr/>
          </p:nvSpPr>
          <p:spPr>
            <a:xfrm>
              <a:off x="4108359" y="5053643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8051083-5A5C-44B7-BD02-A0D17D941845}"/>
                </a:ext>
              </a:extLst>
            </p:cNvPr>
            <p:cNvSpPr/>
            <p:nvPr/>
          </p:nvSpPr>
          <p:spPr>
            <a:xfrm>
              <a:off x="6280359" y="2884643"/>
              <a:ext cx="360000" cy="36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1AEF14C7-C16D-4AD7-9A2D-76C881162CB1}"/>
                </a:ext>
              </a:extLst>
            </p:cNvPr>
            <p:cNvSpPr/>
            <p:nvPr/>
          </p:nvSpPr>
          <p:spPr>
            <a:xfrm>
              <a:off x="6280359" y="5053643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4F1A1C3C-1ABD-4FDF-8D5D-61C22F439EC5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4390956" y="4721703"/>
              <a:ext cx="3240000" cy="0"/>
            </a:xfrm>
            <a:prstGeom prst="line">
              <a:avLst/>
            </a:prstGeom>
            <a:ln w="63500" cap="rnd"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817B450-F98A-489A-83DC-5E430E0A0BDE}"/>
                </a:ext>
              </a:extLst>
            </p:cNvPr>
            <p:cNvSpPr/>
            <p:nvPr/>
          </p:nvSpPr>
          <p:spPr>
            <a:xfrm>
              <a:off x="6796469" y="5372165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(1,0)</a:t>
              </a:r>
              <a:endPara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D887948-FDE8-4128-88F7-7EE3FBA6780C}"/>
                </a:ext>
              </a:extLst>
            </p:cNvPr>
            <p:cNvSpPr/>
            <p:nvPr/>
          </p:nvSpPr>
          <p:spPr>
            <a:xfrm>
              <a:off x="3228620" y="5053643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(0,0)</a:t>
              </a:r>
              <a:endPara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9FC7752-94E7-44C8-A3A1-E72164DD4364}"/>
                </a:ext>
              </a:extLst>
            </p:cNvPr>
            <p:cNvSpPr/>
            <p:nvPr/>
          </p:nvSpPr>
          <p:spPr>
            <a:xfrm>
              <a:off x="6796469" y="2884643"/>
              <a:ext cx="72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(1,1)</a:t>
              </a:r>
              <a:endPara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1195E31C-C0F9-4F36-B68B-6FC5D36A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300922"/>
            <a:ext cx="7200000" cy="4256157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CF5E847B-D083-4897-B248-59A723377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300921"/>
            <a:ext cx="7200000" cy="4256158"/>
          </a:xfrm>
          <a:prstGeom prst="rect">
            <a:avLst/>
          </a:prstGeom>
        </p:spPr>
      </p:pic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A1EBBAD-6482-4B5D-9E8E-759234E0CFE7}"/>
              </a:ext>
            </a:extLst>
          </p:cNvPr>
          <p:cNvSpPr/>
          <p:nvPr/>
        </p:nvSpPr>
        <p:spPr>
          <a:xfrm>
            <a:off x="2494800" y="1630029"/>
            <a:ext cx="2160000" cy="36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Input</a:t>
            </a:r>
          </a:p>
          <a:p>
            <a:pPr algn="ctr"/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數量依特徵而定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7CE56381-A0D0-49C6-B19B-2CA73BFFEE7B}"/>
              </a:ext>
            </a:extLst>
          </p:cNvPr>
          <p:cNvSpPr/>
          <p:nvPr/>
        </p:nvSpPr>
        <p:spPr>
          <a:xfrm>
            <a:off x="5014800" y="1629000"/>
            <a:ext cx="2160000" cy="36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Hidden</a:t>
            </a:r>
          </a:p>
          <a:p>
            <a:pPr algn="ctr"/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每層數量建議一致</a:t>
            </a:r>
            <a:endParaRPr lang="en-US" altLang="zh-TW" sz="14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數量在輸出入之間</a:t>
            </a:r>
            <a:endParaRPr lang="en-US" altLang="zh-TW" sz="14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2/3</a:t>
            </a: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輸入數</a:t>
            </a:r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輸出數</a:t>
            </a:r>
            <a:endParaRPr lang="en-US" altLang="zh-TW" sz="14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少於兩倍輸入數量</a:t>
            </a:r>
            <a:endParaRPr lang="en-US" altLang="zh-TW" sz="14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BC54877-E81D-4FDA-96FD-5A83D05CD31C}"/>
              </a:ext>
            </a:extLst>
          </p:cNvPr>
          <p:cNvSpPr/>
          <p:nvPr/>
        </p:nvSpPr>
        <p:spPr>
          <a:xfrm>
            <a:off x="7534800" y="1629000"/>
            <a:ext cx="2160000" cy="360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Output</a:t>
            </a:r>
          </a:p>
          <a:p>
            <a:pPr algn="ctr"/>
            <a:endParaRPr lang="en-US" altLang="zh-TW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回歸問題</a:t>
            </a:r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二元分類問題</a:t>
            </a:r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:1-2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多元分類問題</a:t>
            </a:r>
            <a:r>
              <a:rPr lang="en-US" altLang="zh-TW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視分幾類而定</a:t>
            </a:r>
            <a:endParaRPr lang="en-US" altLang="zh-TW" sz="14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5B9ACC51-0BFA-41EC-97F9-6545EB97E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428875"/>
            <a:ext cx="4914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1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898 -0.468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-2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17839 0.3155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1576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5" grpId="1" uiExpan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20" grpId="0"/>
      <p:bldP spid="20" grpId="1"/>
      <p:bldP spid="43" grpId="0"/>
      <p:bldP spid="43" grpId="1"/>
      <p:bldP spid="44" grpId="0"/>
      <p:bldP spid="44" grpId="1"/>
      <p:bldP spid="46" grpId="0"/>
      <p:bldP spid="46" grpId="1"/>
      <p:bldP spid="65" grpId="0" animBg="1"/>
      <p:bldP spid="65" grpId="1" animBg="1"/>
      <p:bldP spid="67" grpId="0" animBg="1"/>
      <p:bldP spid="67" grpId="1" animBg="1"/>
      <p:bldP spid="66" grpId="0" animBg="1"/>
      <p:bldP spid="6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形 1" descr="書籤">
            <a:extLst>
              <a:ext uri="{FF2B5EF4-FFF2-40B4-BE49-F238E27FC236}">
                <a16:creationId xmlns:a16="http://schemas.microsoft.com/office/drawing/2014/main" id="{4BB99BD7-E01B-4592-9857-2531FAED1C46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4-3</a:t>
            </a:r>
            <a:endParaRPr lang="zh-TW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31707-EBFB-4585-BAD8-4ECFC57EFA17}"/>
              </a:ext>
            </a:extLst>
          </p:cNvPr>
          <p:cNvSpPr txBox="1"/>
          <p:nvPr/>
        </p:nvSpPr>
        <p:spPr>
          <a:xfrm>
            <a:off x="4296000" y="3105507"/>
            <a:ext cx="3600000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正向與反向傳播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31ABE75-31BC-429B-B339-880942E5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04975"/>
            <a:ext cx="5943600" cy="3448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379F3D-79A7-42BF-B3E4-B14DD9D33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88314"/>
            <a:ext cx="7200000" cy="3681372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0256870C-E617-40F2-84C3-F2A7F1EB89EE}"/>
              </a:ext>
            </a:extLst>
          </p:cNvPr>
          <p:cNvSpPr/>
          <p:nvPr/>
        </p:nvSpPr>
        <p:spPr>
          <a:xfrm>
            <a:off x="9180576" y="2203704"/>
            <a:ext cx="448056" cy="17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FA29C9D-0415-407C-B218-025E927A0883}"/>
              </a:ext>
            </a:extLst>
          </p:cNvPr>
          <p:cNvSpPr/>
          <p:nvPr/>
        </p:nvSpPr>
        <p:spPr>
          <a:xfrm>
            <a:off x="8144256" y="2188464"/>
            <a:ext cx="432816" cy="188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6B122B9-794C-4442-B2B0-188563884D2A}"/>
              </a:ext>
            </a:extLst>
          </p:cNvPr>
          <p:cNvSpPr/>
          <p:nvPr/>
        </p:nvSpPr>
        <p:spPr>
          <a:xfrm>
            <a:off x="9157872" y="4102608"/>
            <a:ext cx="448056" cy="17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CD3F36E0-7152-46BD-9C0A-C73B0A09459E}"/>
              </a:ext>
            </a:extLst>
          </p:cNvPr>
          <p:cNvSpPr/>
          <p:nvPr/>
        </p:nvSpPr>
        <p:spPr>
          <a:xfrm>
            <a:off x="6740808" y="4236351"/>
            <a:ext cx="729840" cy="171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FBB8BBB-B9A2-4DE2-A71E-1F3C971B4F12}"/>
              </a:ext>
            </a:extLst>
          </p:cNvPr>
          <p:cNvSpPr/>
          <p:nvPr/>
        </p:nvSpPr>
        <p:spPr>
          <a:xfrm>
            <a:off x="4069080" y="3840480"/>
            <a:ext cx="145389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02FDBD6F-5182-482A-AFF7-D847B15AF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176462"/>
            <a:ext cx="8020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7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266 -0.47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-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1" fill="hold" nodeType="withEffect">
                                  <p:stCondLst>
                                    <p:cond delay="9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5" grpId="1" uiExpand="1" animBg="1"/>
      <p:bldP spid="20" grpId="0" animBg="1"/>
      <p:bldP spid="2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28" grpId="0" animBg="1"/>
      <p:bldP spid="28" grpId="1" animBg="1"/>
      <p:bldP spid="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形 1" descr="書籤">
            <a:extLst>
              <a:ext uri="{FF2B5EF4-FFF2-40B4-BE49-F238E27FC236}">
                <a16:creationId xmlns:a16="http://schemas.microsoft.com/office/drawing/2014/main" id="{4BB99BD7-E01B-4592-9857-2531FAED1C46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4-4</a:t>
            </a:r>
            <a:endParaRPr lang="zh-TW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31707-EBFB-4585-BAD8-4ECFC57EFA17}"/>
              </a:ext>
            </a:extLst>
          </p:cNvPr>
          <p:cNvSpPr txBox="1"/>
          <p:nvPr/>
        </p:nvSpPr>
        <p:spPr>
          <a:xfrm>
            <a:off x="4296000" y="3105507"/>
            <a:ext cx="3600000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啟動與損失函數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D1071C-B039-41F4-B33B-D534B8DF7290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啟動函數</a:t>
            </a:r>
            <a:endParaRPr lang="en-US" altLang="zh-TW" sz="40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200" b="1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ReLU</a:t>
            </a:r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Sigmoid</a:t>
            </a:r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Tanh</a:t>
            </a:r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Softmax</a:t>
            </a:r>
            <a:endParaRPr lang="zh-TW" altLang="en-US" sz="32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F337A30-58CD-4FD3-A81B-92A2D7C6387C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損失函數</a:t>
            </a:r>
            <a:endParaRPr lang="en-US" altLang="zh-TW" sz="40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均方誤差</a:t>
            </a:r>
            <a:r>
              <a:rPr lang="en-US" altLang="zh-TW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(MSE)</a:t>
            </a:r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、交叉熵</a:t>
            </a:r>
          </a:p>
        </p:txBody>
      </p:sp>
    </p:spTree>
    <p:extLst>
      <p:ext uri="{BB962C8B-B14F-4D97-AF65-F5344CB8AC3E}">
        <p14:creationId xmlns:p14="http://schemas.microsoft.com/office/powerpoint/2010/main" val="379148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266 -0.47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-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5" grpId="1" uiExpand="1" animBg="1"/>
      <p:bldP spid="6" grpId="0" animBg="1"/>
      <p:bldP spid="6" grpId="1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形 1" descr="書籤">
            <a:extLst>
              <a:ext uri="{FF2B5EF4-FFF2-40B4-BE49-F238E27FC236}">
                <a16:creationId xmlns:a16="http://schemas.microsoft.com/office/drawing/2014/main" id="{4BB99BD7-E01B-4592-9857-2531FAED1C46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4-5</a:t>
            </a:r>
            <a:endParaRPr lang="zh-TW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31707-EBFB-4585-BAD8-4ECFC57EFA17}"/>
              </a:ext>
            </a:extLst>
          </p:cNvPr>
          <p:cNvSpPr txBox="1"/>
          <p:nvPr/>
        </p:nvSpPr>
        <p:spPr>
          <a:xfrm>
            <a:off x="3936000" y="3105507"/>
            <a:ext cx="4320000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反向傳播與梯度下降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3067B9-8688-46D2-8CA2-E5E2394F2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57387"/>
            <a:ext cx="4876800" cy="29432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F3FE75-2F04-460E-A341-00A851B70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88314"/>
            <a:ext cx="7200000" cy="36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25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898 -0.468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-2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5" grpId="1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形 1" descr="書籤">
            <a:extLst>
              <a:ext uri="{FF2B5EF4-FFF2-40B4-BE49-F238E27FC236}">
                <a16:creationId xmlns:a16="http://schemas.microsoft.com/office/drawing/2014/main" id="{4BB99BD7-E01B-4592-9857-2531FAED1C46}"/>
              </a:ext>
            </a:extLst>
          </p:cNvPr>
          <p:cNvSpPr/>
          <p:nvPr/>
        </p:nvSpPr>
        <p:spPr>
          <a:xfrm>
            <a:off x="11172238" y="-215645"/>
            <a:ext cx="803097" cy="1471568"/>
          </a:xfrm>
          <a:custGeom>
            <a:avLst/>
            <a:gdLst>
              <a:gd name="connsiteX0" fmla="*/ 737569 w 748286"/>
              <a:gd name="connsiteY0" fmla="*/ 1450223 h 1460941"/>
              <a:gd name="connsiteX1" fmla="*/ 737569 w 748286"/>
              <a:gd name="connsiteY1" fmla="*/ 96180 h 1460941"/>
              <a:gd name="connsiteX2" fmla="*/ 666304 w 748286"/>
              <a:gd name="connsiteY2" fmla="*/ 24915 h 1460941"/>
              <a:gd name="connsiteX3" fmla="*/ 96180 w 748286"/>
              <a:gd name="connsiteY3" fmla="*/ 24915 h 1460941"/>
              <a:gd name="connsiteX4" fmla="*/ 24915 w 748286"/>
              <a:gd name="connsiteY4" fmla="*/ 96180 h 1460941"/>
              <a:gd name="connsiteX5" fmla="*/ 24915 w 748286"/>
              <a:gd name="connsiteY5" fmla="*/ 1450223 h 1460941"/>
              <a:gd name="connsiteX6" fmla="*/ 381242 w 748286"/>
              <a:gd name="connsiteY6" fmla="*/ 1093896 h 1460941"/>
              <a:gd name="connsiteX7" fmla="*/ 737569 w 748286"/>
              <a:gd name="connsiteY7" fmla="*/ 1450223 h 146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8286" h="1460941">
                <a:moveTo>
                  <a:pt x="737569" y="1450223"/>
                </a:moveTo>
                <a:lnTo>
                  <a:pt x="737569" y="96180"/>
                </a:lnTo>
                <a:cubicBezTo>
                  <a:pt x="737569" y="56985"/>
                  <a:pt x="705500" y="24915"/>
                  <a:pt x="666304" y="24915"/>
                </a:cubicBezTo>
                <a:lnTo>
                  <a:pt x="96180" y="24915"/>
                </a:lnTo>
                <a:cubicBezTo>
                  <a:pt x="56984" y="24915"/>
                  <a:pt x="24915" y="56985"/>
                  <a:pt x="24915" y="96180"/>
                </a:cubicBezTo>
                <a:lnTo>
                  <a:pt x="24915" y="1450223"/>
                </a:lnTo>
                <a:lnTo>
                  <a:pt x="381242" y="1093896"/>
                </a:lnTo>
                <a:lnTo>
                  <a:pt x="737569" y="145022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776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endParaRPr lang="zh-TW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031707-EBFB-4585-BAD8-4ECFC57EFA17}"/>
              </a:ext>
            </a:extLst>
          </p:cNvPr>
          <p:cNvSpPr txBox="1"/>
          <p:nvPr/>
        </p:nvSpPr>
        <p:spPr>
          <a:xfrm>
            <a:off x="4296000" y="3105507"/>
            <a:ext cx="3600000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ea typeface="微軟正黑體" panose="020B0604030504040204" pitchFamily="34" charset="-120"/>
              </a:rPr>
              <a:t>樣本和標籤資料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6F56104-5B3C-4DEE-8CA6-97E4F711AAF1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標籤</a:t>
            </a:r>
            <a:endParaRPr lang="en-US" altLang="zh-TW" sz="40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給監督式學習用的答案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CBFFD41-DCFC-4AE3-B992-DB07B880009D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樣本正規化、標準化</a:t>
            </a:r>
            <a:endParaRPr lang="en-US" altLang="zh-TW" sz="40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沒有極端值用正規化</a:t>
            </a:r>
            <a:endParaRPr lang="en-US" altLang="zh-TW" sz="3200" b="1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資料雜訊多用標準化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D9ED0145-B57C-4E16-A1E9-95A9A79C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1571625"/>
            <a:ext cx="54768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266 -0.47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-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5" grpId="1" uiExpan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330</Words>
  <Application>Microsoft Office PowerPoint</Application>
  <PresentationFormat>寬螢幕</PresentationFormat>
  <Paragraphs>65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曾浙豪</dc:creator>
  <cp:lastModifiedBy>曾浙豪</cp:lastModifiedBy>
  <cp:revision>34</cp:revision>
  <dcterms:created xsi:type="dcterms:W3CDTF">2021-03-02T13:32:50Z</dcterms:created>
  <dcterms:modified xsi:type="dcterms:W3CDTF">2021-03-26T10:30:51Z</dcterms:modified>
</cp:coreProperties>
</file>