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57" r:id="rId3"/>
    <p:sldId id="260" r:id="rId4"/>
    <p:sldId id="258" r:id="rId5"/>
    <p:sldId id="261" r:id="rId6"/>
    <p:sldId id="262" r:id="rId7"/>
    <p:sldId id="263" r:id="rId8"/>
    <p:sldId id="264" r:id="rId9"/>
    <p:sldId id="265" r:id="rId10"/>
    <p:sldId id="267" r:id="rId11"/>
    <p:sldId id="268" r:id="rId12"/>
    <p:sldId id="269" r:id="rId13"/>
    <p:sldId id="272" r:id="rId14"/>
    <p:sldId id="274" r:id="rId15"/>
    <p:sldId id="286" r:id="rId16"/>
    <p:sldId id="275" r:id="rId17"/>
    <p:sldId id="276" r:id="rId18"/>
    <p:sldId id="277" r:id="rId19"/>
    <p:sldId id="278" r:id="rId20"/>
    <p:sldId id="287" r:id="rId21"/>
    <p:sldId id="285" r:id="rId22"/>
    <p:sldId id="279" r:id="rId23"/>
    <p:sldId id="280" r:id="rId24"/>
    <p:sldId id="282" r:id="rId25"/>
    <p:sldId id="281" r:id="rId26"/>
    <p:sldId id="283" r:id="rId27"/>
    <p:sldId id="284"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69C4D25-0EC1-466F-B90E-D1A4F094CB6D}">
          <p14:sldIdLst>
            <p14:sldId id="259"/>
            <p14:sldId id="257"/>
          </p14:sldIdLst>
        </p14:section>
        <p14:section name="背景與動機" id="{DA2E0480-9430-4157-9A16-AABE13ACA429}">
          <p14:sldIdLst>
            <p14:sldId id="260"/>
            <p14:sldId id="258"/>
            <p14:sldId id="261"/>
            <p14:sldId id="262"/>
            <p14:sldId id="263"/>
            <p14:sldId id="264"/>
            <p14:sldId id="265"/>
            <p14:sldId id="267"/>
          </p14:sldIdLst>
        </p14:section>
        <p14:section name="系統目標" id="{18A07AC8-D675-457C-A456-CDDEDC40B16A}">
          <p14:sldIdLst>
            <p14:sldId id="268"/>
            <p14:sldId id="269"/>
            <p14:sldId id="272"/>
            <p14:sldId id="274"/>
          </p14:sldIdLst>
        </p14:section>
        <p14:section name="使用者" id="{E96C8D4B-F5ED-40CE-B44D-0EF1F30F9B7D}">
          <p14:sldIdLst>
            <p14:sldId id="286"/>
            <p14:sldId id="275"/>
            <p14:sldId id="276"/>
            <p14:sldId id="277"/>
            <p14:sldId id="278"/>
          </p14:sldIdLst>
        </p14:section>
        <p14:section name="系統規格" id="{EA4EFEC5-2546-4A3A-BFF1-2E71CFF0E67F}">
          <p14:sldIdLst>
            <p14:sldId id="287"/>
            <p14:sldId id="285"/>
            <p14:sldId id="279"/>
            <p14:sldId id="280"/>
            <p14:sldId id="282"/>
            <p14:sldId id="281"/>
          </p14:sldIdLst>
        </p14:section>
        <p14:section name="結束" id="{5CC72DD2-9B1C-4CDD-B7A0-C006A74ED978}">
          <p14:sldIdLst>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25252"/>
    <a:srgbClr val="8FAADC"/>
    <a:srgbClr val="8497B0"/>
    <a:srgbClr val="2E75B6"/>
    <a:srgbClr val="5B9BD5"/>
    <a:srgbClr val="6EB5FE"/>
    <a:srgbClr val="E9A047"/>
    <a:srgbClr val="2929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1011" autoAdjust="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A8DE9-A4A5-4665-9243-454A0FB8A89B}" type="datetimeFigureOut">
              <a:rPr lang="zh-TW" altLang="en-US" smtClean="0"/>
              <a:t>2021/6/11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54E5E-5213-4333-B4A1-DB50F0430F20}" type="slidenum">
              <a:rPr lang="zh-TW" altLang="en-US" smtClean="0"/>
              <a:t>‹#›</a:t>
            </a:fld>
            <a:endParaRPr lang="zh-TW" altLang="en-US"/>
          </a:p>
        </p:txBody>
      </p:sp>
    </p:spTree>
    <p:extLst>
      <p:ext uri="{BB962C8B-B14F-4D97-AF65-F5344CB8AC3E}">
        <p14:creationId xmlns:p14="http://schemas.microsoft.com/office/powerpoint/2010/main" val="22444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20 </a:t>
            </a:r>
            <a:r>
              <a:rPr lang="zh-TW" altLang="zh-TW" sz="1200" kern="1200" dirty="0">
                <a:solidFill>
                  <a:schemeClr val="tx1"/>
                </a:solidFill>
                <a:effectLst/>
                <a:latin typeface="+mn-lt"/>
                <a:ea typeface="+mn-ea"/>
                <a:cs typeface="+mn-cs"/>
              </a:rPr>
              <a:t>根據浙豪所報告的想法及信瑜所提到的目標，若我們要完成這些事，</a:t>
            </a:r>
          </a:p>
          <a:p>
            <a:r>
              <a:rPr lang="zh-TW" altLang="zh-TW" sz="1200" kern="1200" dirty="0">
                <a:solidFill>
                  <a:schemeClr val="tx1"/>
                </a:solidFill>
                <a:effectLst/>
                <a:latin typeface="+mn-lt"/>
                <a:ea typeface="+mn-ea"/>
                <a:cs typeface="+mn-cs"/>
              </a:rPr>
              <a:t>我們需要用到什麼工具及需要花多久時間呢接下來由我報告系統工具及專案時程</a:t>
            </a:r>
          </a:p>
          <a:p>
            <a:endParaRPr lang="zh-TW" altLang="en-US" dirty="0"/>
          </a:p>
        </p:txBody>
      </p:sp>
      <p:sp>
        <p:nvSpPr>
          <p:cNvPr id="4" name="投影片編號版面配置區 3"/>
          <p:cNvSpPr>
            <a:spLocks noGrp="1"/>
          </p:cNvSpPr>
          <p:nvPr>
            <p:ph type="sldNum" sz="quarter" idx="5"/>
          </p:nvPr>
        </p:nvSpPr>
        <p:spPr/>
        <p:txBody>
          <a:bodyPr/>
          <a:lstStyle/>
          <a:p>
            <a:fld id="{6D354E5E-5213-4333-B4A1-DB50F0430F20}" type="slidenum">
              <a:rPr lang="zh-TW" altLang="en-US" smtClean="0"/>
              <a:t>20</a:t>
            </a:fld>
            <a:endParaRPr lang="zh-TW" altLang="en-US"/>
          </a:p>
        </p:txBody>
      </p:sp>
    </p:spTree>
    <p:extLst>
      <p:ext uri="{BB962C8B-B14F-4D97-AF65-F5344CB8AC3E}">
        <p14:creationId xmlns:p14="http://schemas.microsoft.com/office/powerpoint/2010/main" val="2058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我們將目光放在這個系統流程圖上 使用者傳遞訊息給聊天機器人並由自然語言分析及擷取重點</a:t>
            </a:r>
            <a:endParaRPr lang="en-US" altLang="zh-TW" dirty="0"/>
          </a:p>
          <a:p>
            <a:r>
              <a:rPr lang="zh-TW" altLang="en-US" dirty="0"/>
              <a:t>而經由處理傳遞變數給</a:t>
            </a:r>
            <a:r>
              <a:rPr lang="en-US" altLang="zh-TW" dirty="0" err="1"/>
              <a:t>UIPath</a:t>
            </a:r>
            <a:r>
              <a:rPr lang="zh-TW" altLang="en-US" dirty="0"/>
              <a:t>並啟動流程機器人然後傳遞給</a:t>
            </a:r>
            <a:r>
              <a:rPr lang="en-US" altLang="zh-TW" dirty="0" err="1"/>
              <a:t>PowerBI</a:t>
            </a:r>
            <a:r>
              <a:rPr lang="zh-TW" altLang="en-US" dirty="0"/>
              <a:t>並從資料庫取得資料製作圖表</a:t>
            </a:r>
            <a:endParaRPr lang="en-US" altLang="zh-TW" dirty="0"/>
          </a:p>
          <a:p>
            <a:r>
              <a:rPr lang="zh-TW" altLang="en-US" dirty="0"/>
              <a:t>並回傳給聊天機器人後回傳給使用者</a:t>
            </a:r>
            <a:endParaRPr lang="en-US" altLang="zh-TW" dirty="0"/>
          </a:p>
        </p:txBody>
      </p:sp>
      <p:sp>
        <p:nvSpPr>
          <p:cNvPr id="4" name="投影片編號版面配置區 3"/>
          <p:cNvSpPr>
            <a:spLocks noGrp="1"/>
          </p:cNvSpPr>
          <p:nvPr>
            <p:ph type="sldNum" sz="quarter" idx="5"/>
          </p:nvPr>
        </p:nvSpPr>
        <p:spPr/>
        <p:txBody>
          <a:bodyPr/>
          <a:lstStyle/>
          <a:p>
            <a:fld id="{6D354E5E-5213-4333-B4A1-DB50F0430F20}" type="slidenum">
              <a:rPr lang="zh-TW" altLang="en-US" smtClean="0"/>
              <a:t>21</a:t>
            </a:fld>
            <a:endParaRPr lang="zh-TW" altLang="en-US"/>
          </a:p>
        </p:txBody>
      </p:sp>
    </p:spTree>
    <p:extLst>
      <p:ext uri="{BB962C8B-B14F-4D97-AF65-F5344CB8AC3E}">
        <p14:creationId xmlns:p14="http://schemas.microsoft.com/office/powerpoint/2010/main" val="403738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系統軟硬體使用的方面 作業系統利用的是</a:t>
            </a:r>
            <a:r>
              <a:rPr lang="en-US" altLang="zh-TW" dirty="0"/>
              <a:t>Win 10 </a:t>
            </a:r>
            <a:r>
              <a:rPr lang="zh-TW" altLang="en-US" dirty="0"/>
              <a:t>很多軟體像是</a:t>
            </a:r>
            <a:r>
              <a:rPr lang="en-US" altLang="zh-TW" dirty="0" err="1"/>
              <a:t>Uipath</a:t>
            </a:r>
            <a:r>
              <a:rPr lang="en-US" altLang="zh-TW" dirty="0"/>
              <a:t> power bi anaconda </a:t>
            </a:r>
            <a:r>
              <a:rPr lang="zh-TW" altLang="en-US" dirty="0"/>
              <a:t>的介面在上面使用必較方便</a:t>
            </a:r>
            <a:endParaRPr lang="en-US" altLang="zh-TW" dirty="0"/>
          </a:p>
          <a:p>
            <a:r>
              <a:rPr lang="zh-TW" altLang="en-US" dirty="0"/>
              <a:t>而實際就只是我們的電腦都是</a:t>
            </a:r>
            <a:r>
              <a:rPr lang="en-US" altLang="zh-TW" dirty="0"/>
              <a:t>Win 10 </a:t>
            </a:r>
          </a:p>
          <a:p>
            <a:r>
              <a:rPr lang="zh-TW" altLang="en-US" dirty="0"/>
              <a:t>而介面是利用</a:t>
            </a:r>
            <a:r>
              <a:rPr lang="en-US" altLang="zh-TW" dirty="0"/>
              <a:t>line </a:t>
            </a:r>
            <a:r>
              <a:rPr lang="zh-TW" altLang="en-US" dirty="0"/>
              <a:t>的</a:t>
            </a:r>
            <a:r>
              <a:rPr lang="en-US" altLang="zh-TW" dirty="0"/>
              <a:t>Developers </a:t>
            </a:r>
            <a:r>
              <a:rPr lang="zh-TW" altLang="en-US" dirty="0"/>
              <a:t>做設計 因能夠建立自己的聊天機器人</a:t>
            </a:r>
            <a:endParaRPr lang="en-US" altLang="zh-TW" dirty="0"/>
          </a:p>
          <a:p>
            <a:r>
              <a:rPr lang="zh-TW" altLang="en-US" dirty="0"/>
              <a:t>程式設計部分是利用</a:t>
            </a:r>
            <a:r>
              <a:rPr lang="en-US" altLang="zh-TW" dirty="0"/>
              <a:t>node.js </a:t>
            </a:r>
            <a:r>
              <a:rPr lang="zh-TW" altLang="en-US" dirty="0"/>
              <a:t>做為主要使用一方面可以串接</a:t>
            </a:r>
            <a:r>
              <a:rPr lang="en-US" altLang="zh-TW" dirty="0"/>
              <a:t>python</a:t>
            </a:r>
            <a:r>
              <a:rPr lang="zh-TW" altLang="en-US" dirty="0"/>
              <a:t> 而另一方面為</a:t>
            </a:r>
            <a:r>
              <a:rPr lang="en-US" altLang="zh-TW" dirty="0"/>
              <a:t>line </a:t>
            </a:r>
            <a:r>
              <a:rPr lang="zh-TW" altLang="en-US" dirty="0"/>
              <a:t>聊天機器人是抓取網址所以利用</a:t>
            </a:r>
            <a:r>
              <a:rPr lang="en-US" altLang="zh-TW" dirty="0"/>
              <a:t>node </a:t>
            </a:r>
            <a:r>
              <a:rPr lang="en-US" altLang="zh-TW" dirty="0" err="1"/>
              <a:t>js</a:t>
            </a:r>
            <a:r>
              <a:rPr lang="en-US" altLang="zh-TW" dirty="0"/>
              <a:t> </a:t>
            </a:r>
            <a:r>
              <a:rPr lang="zh-TW" altLang="en-US" dirty="0"/>
              <a:t>做網站建立較為方便及好用</a:t>
            </a:r>
            <a:endParaRPr lang="en-US" altLang="zh-TW" dirty="0"/>
          </a:p>
          <a:p>
            <a:r>
              <a:rPr lang="zh-TW" altLang="en-US" dirty="0"/>
              <a:t>而網路上的有關</a:t>
            </a:r>
            <a:r>
              <a:rPr lang="en-US" altLang="zh-TW" dirty="0"/>
              <a:t>line</a:t>
            </a:r>
            <a:r>
              <a:rPr lang="zh-TW" altLang="en-US" dirty="0"/>
              <a:t>的資料也較多</a:t>
            </a:r>
            <a:endParaRPr lang="en-US" altLang="zh-TW" dirty="0"/>
          </a:p>
          <a:p>
            <a:r>
              <a:rPr lang="zh-TW" altLang="en-US" dirty="0"/>
              <a:t>而</a:t>
            </a:r>
            <a:r>
              <a:rPr lang="en-US" altLang="zh-TW" dirty="0"/>
              <a:t>NLP</a:t>
            </a:r>
            <a:r>
              <a:rPr lang="zh-TW" altLang="en-US" dirty="0"/>
              <a:t>的部分是利用</a:t>
            </a:r>
            <a:r>
              <a:rPr lang="en-US" altLang="zh-TW" dirty="0"/>
              <a:t>Python</a:t>
            </a:r>
            <a:r>
              <a:rPr lang="zh-TW" altLang="en-US" dirty="0"/>
              <a:t>做開發 大家都知道現在處理所謂的機器學習或者深度學習</a:t>
            </a:r>
            <a:endParaRPr lang="en-US" altLang="zh-TW" dirty="0"/>
          </a:p>
          <a:p>
            <a:r>
              <a:rPr lang="en-US" altLang="zh-TW" dirty="0"/>
              <a:t>Python</a:t>
            </a:r>
            <a:r>
              <a:rPr lang="zh-TW" altLang="en-US" dirty="0"/>
              <a:t>都有許多的很多的韓式庫及資料包甚至別人寫的模型都能拿來利用</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6D354E5E-5213-4333-B4A1-DB50F0430F20}" type="slidenum">
              <a:rPr lang="zh-TW" altLang="en-US" smtClean="0"/>
              <a:t>22</a:t>
            </a:fld>
            <a:endParaRPr lang="zh-TW" altLang="en-US"/>
          </a:p>
        </p:txBody>
      </p:sp>
    </p:spTree>
    <p:extLst>
      <p:ext uri="{BB962C8B-B14F-4D97-AF65-F5344CB8AC3E}">
        <p14:creationId xmlns:p14="http://schemas.microsoft.com/office/powerpoint/2010/main" val="268545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D354E5E-5213-4333-B4A1-DB50F0430F20}" type="slidenum">
              <a:rPr lang="zh-TW" altLang="en-US" smtClean="0"/>
              <a:t>25</a:t>
            </a:fld>
            <a:endParaRPr lang="zh-TW" altLang="en-US"/>
          </a:p>
        </p:txBody>
      </p:sp>
    </p:spTree>
    <p:extLst>
      <p:ext uri="{BB962C8B-B14F-4D97-AF65-F5344CB8AC3E}">
        <p14:creationId xmlns:p14="http://schemas.microsoft.com/office/powerpoint/2010/main" val="412385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F8D2D-E703-48E4-9299-D43EA7408DA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4437256-4BA0-4C4F-B240-A3138FD2E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E40C6FD-3869-46FE-8C74-E7BA63F249EE}"/>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6C245F66-87F9-44FB-B572-723DC225048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A6B650-C8BB-4087-9B76-E963004EF08A}"/>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36915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66A62-48DD-437D-9C71-F57647F580C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78F15AD-5E28-4675-8345-FADF9E766AE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F759C8-AB8E-45BC-BF11-999AEC18834B}"/>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40D5534A-A834-4F69-A90B-05D391BCF0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99DA32-F62F-4824-A45F-393C421139A1}"/>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28419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C7DC1C5-9DF3-4D47-9A72-742C15AA463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CF45051-A1D3-46EC-BDFD-B5EA7C07DF9A}"/>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FE4BA5-5593-4F77-9052-6FFD1518AEDF}"/>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2B719869-1C09-4F35-B736-BF0EB0657B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E253AF3-3D80-485D-8723-D752A0334CF6}"/>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60098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59173B-2523-444F-8737-2347E7420AF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FDB317-33A6-4385-A40D-94526EBCD035}"/>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8B95D8-E8B6-417B-80DE-CA1C3029BCFF}"/>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EECD61A0-8083-44AA-AA48-115E48C5BF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D5A311-88D8-4373-AC9E-D8AEACC60B09}"/>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12797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D2046E-3A51-4A90-989A-40A7EABFA1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8B98928-8886-42A4-9CA7-2A4209303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F86FF98-C28E-4C30-99BF-3E82616DA9A5}"/>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D7E2A567-750D-44E7-B906-A996886D9D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0865E-8EBF-44B8-9DBE-3FDF81B96C6E}"/>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410633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E7E07B-1DDE-4971-9B62-423DB2D60F3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CA14BE2-13F5-4879-BC37-FC172208D26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6D70827-A804-4367-877A-6D6A8F0859D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FF4CCCF-DF7B-4A6E-BBEE-1ECE607899FF}"/>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6" name="頁尾版面配置區 5">
            <a:extLst>
              <a:ext uri="{FF2B5EF4-FFF2-40B4-BE49-F238E27FC236}">
                <a16:creationId xmlns:a16="http://schemas.microsoft.com/office/drawing/2014/main" id="{CB58848F-1853-455B-A627-63EC929AD7D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CA3C27C-5367-4A34-A80B-A36344617777}"/>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236500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F1FFE7-3761-42E5-BA91-4780C057645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AB0905-8A42-4420-8828-911F030D3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12BB522-9C94-4070-8A16-58FD77C0AE82}"/>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869B53F-F62D-47FF-AC65-ABB521888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00F54814-BA0E-4C33-A43E-D2ED059A837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E7B661D-6A12-4C3B-8F83-C48BE296F7FD}"/>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8" name="頁尾版面配置區 7">
            <a:extLst>
              <a:ext uri="{FF2B5EF4-FFF2-40B4-BE49-F238E27FC236}">
                <a16:creationId xmlns:a16="http://schemas.microsoft.com/office/drawing/2014/main" id="{C55E56BA-7523-4075-BC40-C953C2D668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EB6FE38-DA3C-4B47-9659-790E9B4A941B}"/>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2180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F2F6D-EBD9-4BB8-BF6B-5A830ED8FFF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B7DFAFF-DD11-412F-BFE0-E59BAE45F561}"/>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4" name="頁尾版面配置區 3">
            <a:extLst>
              <a:ext uri="{FF2B5EF4-FFF2-40B4-BE49-F238E27FC236}">
                <a16:creationId xmlns:a16="http://schemas.microsoft.com/office/drawing/2014/main" id="{22E9A7C9-8686-471F-8742-C7425029778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481D7D6-0046-4460-8BD9-FCFBA609616F}"/>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80681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5EC4E6E-7C2A-476B-945B-6F5457D32AF8}"/>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3" name="頁尾版面配置區 2">
            <a:extLst>
              <a:ext uri="{FF2B5EF4-FFF2-40B4-BE49-F238E27FC236}">
                <a16:creationId xmlns:a16="http://schemas.microsoft.com/office/drawing/2014/main" id="{EADA60B4-66F2-4605-B3DD-3E99EFB8B60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C503688-F4E2-44ED-B90A-918A0D0FFA09}"/>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65154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06396E-6521-4BFB-85D6-12B72067908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B06D611-11D5-4269-9CDE-7589AEBEA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5F13275-595D-4F3B-AFAE-AD7965FEB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CDA643C-00A1-42FD-B7C4-7AD05C8AA75A}"/>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6" name="頁尾版面配置區 5">
            <a:extLst>
              <a:ext uri="{FF2B5EF4-FFF2-40B4-BE49-F238E27FC236}">
                <a16:creationId xmlns:a16="http://schemas.microsoft.com/office/drawing/2014/main" id="{FF32C04F-78F5-462E-BADD-2FAE88A9DED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066457A-519E-4549-B366-408AD2FF360F}"/>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324863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4DDF3A-1837-4641-96FB-41ABA1B193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4E70ACF-4248-4508-8038-C6465D388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CCCD636-7ECC-47E1-AE76-65653D8EC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A3EC37D-3C71-4369-88AC-C5B3D4502CD2}"/>
              </a:ext>
            </a:extLst>
          </p:cNvPr>
          <p:cNvSpPr>
            <a:spLocks noGrp="1"/>
          </p:cNvSpPr>
          <p:nvPr>
            <p:ph type="dt" sz="half" idx="10"/>
          </p:nvPr>
        </p:nvSpPr>
        <p:spPr/>
        <p:txBody>
          <a:bodyPr/>
          <a:lstStyle/>
          <a:p>
            <a:fld id="{533B0E00-B8ED-4D9B-8133-CC0CF73A8E28}" type="datetimeFigureOut">
              <a:rPr lang="zh-TW" altLang="en-US" smtClean="0"/>
              <a:t>2021/6/11</a:t>
            </a:fld>
            <a:endParaRPr lang="zh-TW" altLang="en-US"/>
          </a:p>
        </p:txBody>
      </p:sp>
      <p:sp>
        <p:nvSpPr>
          <p:cNvPr id="6" name="頁尾版面配置區 5">
            <a:extLst>
              <a:ext uri="{FF2B5EF4-FFF2-40B4-BE49-F238E27FC236}">
                <a16:creationId xmlns:a16="http://schemas.microsoft.com/office/drawing/2014/main" id="{0BEE81D8-0AB6-406B-B6F5-8D3D0C5D76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4D08CBD-313E-4147-8548-EFCA0E6F0CAF}"/>
              </a:ext>
            </a:extLst>
          </p:cNvPr>
          <p:cNvSpPr>
            <a:spLocks noGrp="1"/>
          </p:cNvSpPr>
          <p:nvPr>
            <p:ph type="sldNum" sz="quarter" idx="12"/>
          </p:nvPr>
        </p:nvSpPr>
        <p:spPr/>
        <p:txBody>
          <a:body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8525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2C1513A-C08B-42DF-9434-C4D929C7B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4353789-411E-4CB0-9AB7-526568196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C576804-8A31-4CAC-A7F1-C2DB962E0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B0E00-B8ED-4D9B-8133-CC0CF73A8E28}" type="datetimeFigureOut">
              <a:rPr lang="zh-TW" altLang="en-US" smtClean="0"/>
              <a:t>2021/6/11</a:t>
            </a:fld>
            <a:endParaRPr lang="zh-TW" altLang="en-US"/>
          </a:p>
        </p:txBody>
      </p:sp>
      <p:sp>
        <p:nvSpPr>
          <p:cNvPr id="5" name="頁尾版面配置區 4">
            <a:extLst>
              <a:ext uri="{FF2B5EF4-FFF2-40B4-BE49-F238E27FC236}">
                <a16:creationId xmlns:a16="http://schemas.microsoft.com/office/drawing/2014/main" id="{D69CC817-8E8B-4586-ACE0-EB027AED8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E13A4C4-E0D6-4550-9FD5-75CA3A5EB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4DE24-EF0C-48A0-9E7C-E960734D6837}" type="slidenum">
              <a:rPr lang="zh-TW" altLang="en-US" smtClean="0"/>
              <a:t>‹#›</a:t>
            </a:fld>
            <a:endParaRPr lang="zh-TW" altLang="en-US"/>
          </a:p>
        </p:txBody>
      </p:sp>
    </p:spTree>
    <p:extLst>
      <p:ext uri="{BB962C8B-B14F-4D97-AF65-F5344CB8AC3E}">
        <p14:creationId xmlns:p14="http://schemas.microsoft.com/office/powerpoint/2010/main" val="2326012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圖: 程序 11">
            <a:extLst>
              <a:ext uri="{FF2B5EF4-FFF2-40B4-BE49-F238E27FC236}">
                <a16:creationId xmlns:a16="http://schemas.microsoft.com/office/drawing/2014/main" id="{DEA4A2F6-2519-48E7-9540-B0F43EEC8CCF}"/>
              </a:ext>
            </a:extLst>
          </p:cNvPr>
          <p:cNvSpPr/>
          <p:nvPr/>
        </p:nvSpPr>
        <p:spPr>
          <a:xfrm>
            <a:off x="6096000" y="1384474"/>
            <a:ext cx="4113125" cy="411312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標題 1">
            <a:extLst>
              <a:ext uri="{FF2B5EF4-FFF2-40B4-BE49-F238E27FC236}">
                <a16:creationId xmlns:a16="http://schemas.microsoft.com/office/drawing/2014/main" id="{5415FF1E-D03D-445A-8CF9-1C0AB77CF653}"/>
              </a:ext>
            </a:extLst>
          </p:cNvPr>
          <p:cNvSpPr txBox="1">
            <a:spLocks/>
          </p:cNvSpPr>
          <p:nvPr/>
        </p:nvSpPr>
        <p:spPr>
          <a:xfrm>
            <a:off x="2142476" y="3525521"/>
            <a:ext cx="3741448" cy="1954098"/>
          </a:xfrm>
          <a:prstGeom prst="rect">
            <a:avLst/>
          </a:prstGeom>
          <a:solidFill>
            <a:srgbClr val="525252"/>
          </a:solidFill>
          <a:ln>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b="1">
                <a:solidFill>
                  <a:schemeClr val="bg1"/>
                </a:solidFill>
                <a:latin typeface="微軟正黑體" panose="020B0604030504040204" pitchFamily="34" charset="-120"/>
                <a:ea typeface="微軟正黑體" panose="020B0604030504040204" pitchFamily="34" charset="-120"/>
              </a:rPr>
              <a:t>鯊科經理</a:t>
            </a:r>
            <a:endParaRPr lang="zh-TW" altLang="en-US" dirty="0">
              <a:solidFill>
                <a:schemeClr val="bg1"/>
              </a:solidFill>
            </a:endParaRPr>
          </a:p>
        </p:txBody>
      </p:sp>
      <p:sp>
        <p:nvSpPr>
          <p:cNvPr id="10" name="標題 1">
            <a:extLst>
              <a:ext uri="{FF2B5EF4-FFF2-40B4-BE49-F238E27FC236}">
                <a16:creationId xmlns:a16="http://schemas.microsoft.com/office/drawing/2014/main" id="{4355DA2B-808E-4E6B-A5E5-15719F9254DD}"/>
              </a:ext>
            </a:extLst>
          </p:cNvPr>
          <p:cNvSpPr txBox="1">
            <a:spLocks/>
          </p:cNvSpPr>
          <p:nvPr/>
        </p:nvSpPr>
        <p:spPr>
          <a:xfrm>
            <a:off x="2142476" y="1337742"/>
            <a:ext cx="3741448" cy="1954098"/>
          </a:xfrm>
          <a:prstGeom prst="rect">
            <a:avLst/>
          </a:prstGeom>
          <a:solidFill>
            <a:schemeClr val="accent3">
              <a:lumMod val="40000"/>
              <a:lumOff val="60000"/>
            </a:schemeClr>
          </a:solidFill>
          <a:ln>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b="1">
                <a:solidFill>
                  <a:schemeClr val="bg1"/>
                </a:solidFill>
                <a:latin typeface="微軟正黑體" panose="020B0604030504040204" pitchFamily="34" charset="-120"/>
                <a:ea typeface="微軟正黑體" panose="020B0604030504040204" pitchFamily="34" charset="-120"/>
              </a:rPr>
              <a:t>鯊科經理</a:t>
            </a:r>
            <a:endParaRPr lang="zh-TW" altLang="en-US" dirty="0">
              <a:solidFill>
                <a:schemeClr val="bg1"/>
              </a:solidFill>
            </a:endParaRPr>
          </a:p>
        </p:txBody>
      </p:sp>
      <p:sp>
        <p:nvSpPr>
          <p:cNvPr id="2" name="標題 1">
            <a:extLst>
              <a:ext uri="{FF2B5EF4-FFF2-40B4-BE49-F238E27FC236}">
                <a16:creationId xmlns:a16="http://schemas.microsoft.com/office/drawing/2014/main" id="{F7304DAE-D46D-46EF-AE78-1BB2A7CCE047}"/>
              </a:ext>
            </a:extLst>
          </p:cNvPr>
          <p:cNvSpPr>
            <a:spLocks noGrp="1"/>
          </p:cNvSpPr>
          <p:nvPr>
            <p:ph type="ctrTitle"/>
          </p:nvPr>
        </p:nvSpPr>
        <p:spPr>
          <a:xfrm>
            <a:off x="2061196" y="1246302"/>
            <a:ext cx="3741448" cy="1954098"/>
          </a:xfrm>
          <a:solidFill>
            <a:schemeClr val="accent3">
              <a:lumMod val="50000"/>
            </a:schemeClr>
          </a:solidFill>
          <a:ln>
            <a:noFill/>
          </a:ln>
        </p:spPr>
        <p:txBody>
          <a:bodyPr anchor="ctr"/>
          <a:lstStyle/>
          <a:p>
            <a:r>
              <a:rPr lang="zh-TW" altLang="en-US" b="1" dirty="0">
                <a:solidFill>
                  <a:schemeClr val="bg1"/>
                </a:solidFill>
                <a:latin typeface="微軟正黑體" panose="020B0604030504040204" pitchFamily="34" charset="-120"/>
                <a:ea typeface="微軟正黑體" panose="020B0604030504040204" pitchFamily="34" charset="-120"/>
              </a:rPr>
              <a:t>鯊科經理</a:t>
            </a:r>
            <a:endParaRPr lang="zh-TW" altLang="en-US" dirty="0">
              <a:solidFill>
                <a:schemeClr val="bg1"/>
              </a:solidFill>
            </a:endParaRPr>
          </a:p>
        </p:txBody>
      </p:sp>
      <p:sp>
        <p:nvSpPr>
          <p:cNvPr id="3" name="副標題 2">
            <a:extLst>
              <a:ext uri="{FF2B5EF4-FFF2-40B4-BE49-F238E27FC236}">
                <a16:creationId xmlns:a16="http://schemas.microsoft.com/office/drawing/2014/main" id="{8C126923-43B2-45B3-A38E-A946F6FC618B}"/>
              </a:ext>
            </a:extLst>
          </p:cNvPr>
          <p:cNvSpPr>
            <a:spLocks noGrp="1"/>
          </p:cNvSpPr>
          <p:nvPr>
            <p:ph type="subTitle" idx="1"/>
          </p:nvPr>
        </p:nvSpPr>
        <p:spPr>
          <a:xfrm>
            <a:off x="2061196" y="3434081"/>
            <a:ext cx="3741448" cy="1925346"/>
          </a:xfrm>
          <a:solidFill>
            <a:schemeClr val="bg2">
              <a:lumMod val="90000"/>
            </a:schemeClr>
          </a:solidFill>
          <a:ln>
            <a:noFill/>
          </a:ln>
        </p:spPr>
        <p:txBody>
          <a:bodyPr anchor="ctr">
            <a:norm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第</a:t>
            </a:r>
            <a:r>
              <a:rPr lang="en-US" altLang="zh-TW" sz="3200" b="1" dirty="0">
                <a:solidFill>
                  <a:schemeClr val="bg1"/>
                </a:solidFill>
                <a:latin typeface="微軟正黑體" panose="020B0604030504040204" pitchFamily="34" charset="-120"/>
                <a:ea typeface="微軟正黑體" panose="020B0604030504040204" pitchFamily="34" charset="-120"/>
              </a:rPr>
              <a:t>110402</a:t>
            </a:r>
            <a:r>
              <a:rPr lang="zh-TW" altLang="en-US" sz="3200" b="1" dirty="0">
                <a:solidFill>
                  <a:schemeClr val="bg1"/>
                </a:solidFill>
                <a:latin typeface="微軟正黑體" panose="020B0604030504040204" pitchFamily="34" charset="-120"/>
                <a:ea typeface="微軟正黑體" panose="020B0604030504040204" pitchFamily="34" charset="-120"/>
              </a:rPr>
              <a:t>組</a:t>
            </a:r>
          </a:p>
        </p:txBody>
      </p:sp>
      <p:pic>
        <p:nvPicPr>
          <p:cNvPr id="9" name="圖片 8">
            <a:extLst>
              <a:ext uri="{FF2B5EF4-FFF2-40B4-BE49-F238E27FC236}">
                <a16:creationId xmlns:a16="http://schemas.microsoft.com/office/drawing/2014/main" id="{22F42FEC-A762-4536-8B94-400ED88108B1}"/>
              </a:ext>
            </a:extLst>
          </p:cNvPr>
          <p:cNvPicPr>
            <a:picLocks noChangeAspect="1"/>
          </p:cNvPicPr>
          <p:nvPr/>
        </p:nvPicPr>
        <p:blipFill rotWithShape="1">
          <a:blip r:embed="rId2">
            <a:extLst>
              <a:ext uri="{28A0092B-C50C-407E-A947-70E740481C1C}">
                <a14:useLocalDpi xmlns:a14="http://schemas.microsoft.com/office/drawing/2010/main" val="0"/>
              </a:ext>
            </a:extLst>
          </a:blip>
          <a:srcRect r="-1" b="249"/>
          <a:stretch/>
        </p:blipFill>
        <p:spPr>
          <a:xfrm>
            <a:off x="5963920" y="1246302"/>
            <a:ext cx="4113125" cy="4113125"/>
          </a:xfrm>
          <a:prstGeom prst="rect">
            <a:avLst/>
          </a:prstGeom>
        </p:spPr>
      </p:pic>
    </p:spTree>
    <p:extLst>
      <p:ext uri="{BB962C8B-B14F-4D97-AF65-F5344CB8AC3E}">
        <p14:creationId xmlns:p14="http://schemas.microsoft.com/office/powerpoint/2010/main" val="30575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8227969" y="423942"/>
            <a:ext cx="2298002"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相關系統比較</a:t>
            </a:r>
          </a:p>
        </p:txBody>
      </p:sp>
      <p:graphicFrame>
        <p:nvGraphicFramePr>
          <p:cNvPr id="5" name="表格 4">
            <a:extLst>
              <a:ext uri="{FF2B5EF4-FFF2-40B4-BE49-F238E27FC236}">
                <a16:creationId xmlns:a16="http://schemas.microsoft.com/office/drawing/2014/main" id="{238A0C3D-9306-4653-81B4-C31D1E895DC2}"/>
              </a:ext>
            </a:extLst>
          </p:cNvPr>
          <p:cNvGraphicFramePr>
            <a:graphicFrameLocks noGrp="1"/>
          </p:cNvGraphicFramePr>
          <p:nvPr>
            <p:extLst>
              <p:ext uri="{D42A27DB-BD31-4B8C-83A1-F6EECF244321}">
                <p14:modId xmlns:p14="http://schemas.microsoft.com/office/powerpoint/2010/main" val="749516584"/>
              </p:ext>
            </p:extLst>
          </p:nvPr>
        </p:nvGraphicFramePr>
        <p:xfrm>
          <a:off x="0" y="1613746"/>
          <a:ext cx="12192000" cy="5244252"/>
        </p:xfrm>
        <a:graphic>
          <a:graphicData uri="http://schemas.openxmlformats.org/drawingml/2006/table">
            <a:tbl>
              <a:tblPr firstRow="1" bandRow="1">
                <a:tableStyleId>{5C22544A-7EE6-4342-B048-85BDC9FD1C3A}</a:tableStyleId>
              </a:tblPr>
              <a:tblGrid>
                <a:gridCol w="1686883">
                  <a:extLst>
                    <a:ext uri="{9D8B030D-6E8A-4147-A177-3AD203B41FA5}">
                      <a16:colId xmlns:a16="http://schemas.microsoft.com/office/drawing/2014/main" val="3405495347"/>
                    </a:ext>
                  </a:extLst>
                </a:gridCol>
                <a:gridCol w="1500731">
                  <a:extLst>
                    <a:ext uri="{9D8B030D-6E8A-4147-A177-3AD203B41FA5}">
                      <a16:colId xmlns:a16="http://schemas.microsoft.com/office/drawing/2014/main" val="1385083093"/>
                    </a:ext>
                  </a:extLst>
                </a:gridCol>
                <a:gridCol w="1500731">
                  <a:extLst>
                    <a:ext uri="{9D8B030D-6E8A-4147-A177-3AD203B41FA5}">
                      <a16:colId xmlns:a16="http://schemas.microsoft.com/office/drawing/2014/main" val="636713776"/>
                    </a:ext>
                  </a:extLst>
                </a:gridCol>
                <a:gridCol w="1500731">
                  <a:extLst>
                    <a:ext uri="{9D8B030D-6E8A-4147-A177-3AD203B41FA5}">
                      <a16:colId xmlns:a16="http://schemas.microsoft.com/office/drawing/2014/main" val="2031246268"/>
                    </a:ext>
                  </a:extLst>
                </a:gridCol>
                <a:gridCol w="1500731">
                  <a:extLst>
                    <a:ext uri="{9D8B030D-6E8A-4147-A177-3AD203B41FA5}">
                      <a16:colId xmlns:a16="http://schemas.microsoft.com/office/drawing/2014/main" val="421510296"/>
                    </a:ext>
                  </a:extLst>
                </a:gridCol>
                <a:gridCol w="1500731">
                  <a:extLst>
                    <a:ext uri="{9D8B030D-6E8A-4147-A177-3AD203B41FA5}">
                      <a16:colId xmlns:a16="http://schemas.microsoft.com/office/drawing/2014/main" val="1322720774"/>
                    </a:ext>
                  </a:extLst>
                </a:gridCol>
                <a:gridCol w="1500731">
                  <a:extLst>
                    <a:ext uri="{9D8B030D-6E8A-4147-A177-3AD203B41FA5}">
                      <a16:colId xmlns:a16="http://schemas.microsoft.com/office/drawing/2014/main" val="2573668020"/>
                    </a:ext>
                  </a:extLst>
                </a:gridCol>
                <a:gridCol w="1500731">
                  <a:extLst>
                    <a:ext uri="{9D8B030D-6E8A-4147-A177-3AD203B41FA5}">
                      <a16:colId xmlns:a16="http://schemas.microsoft.com/office/drawing/2014/main" val="2332047416"/>
                    </a:ext>
                  </a:extLst>
                </a:gridCol>
              </a:tblGrid>
              <a:tr h="874042">
                <a:tc>
                  <a:txBody>
                    <a:bodyPr/>
                    <a:lstStyle/>
                    <a:p>
                      <a:pPr algn="ctr">
                        <a:spcAft>
                          <a:spcPts val="0"/>
                        </a:spcAft>
                      </a:pPr>
                      <a:r>
                        <a:rPr lang="zh-TW" sz="2000" b="1" kern="100" dirty="0">
                          <a:solidFill>
                            <a:schemeClr val="accent1"/>
                          </a:solidFill>
                          <a:effectLst/>
                          <a:latin typeface="微軟正黑體" panose="020B0604030504040204" pitchFamily="34" charset="-120"/>
                          <a:ea typeface="微軟正黑體" panose="020B0604030504040204" pitchFamily="34" charset="-120"/>
                        </a:rPr>
                        <a:t>軟體比較</a:t>
                      </a:r>
                      <a:endParaRPr lang="zh-TW" sz="18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700" b="1" kern="0" spc="25" dirty="0">
                          <a:solidFill>
                            <a:schemeClr val="accent1"/>
                          </a:solidFill>
                          <a:effectLst/>
                          <a:latin typeface="微軟正黑體" panose="020B0604030504040204" pitchFamily="34" charset="-120"/>
                          <a:ea typeface="微軟正黑體" panose="020B0604030504040204" pitchFamily="34" charset="-120"/>
                        </a:rPr>
                        <a:t>查詢股價</a:t>
                      </a:r>
                      <a:endParaRPr 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spcAft>
                          <a:spcPts val="0"/>
                        </a:spcAft>
                      </a:pPr>
                      <a:r>
                        <a:rPr lang="en-US" altLang="zh-TW" sz="1700" b="1" kern="100" spc="25" dirty="0">
                          <a:solidFill>
                            <a:schemeClr val="accent1"/>
                          </a:solidFill>
                          <a:effectLst/>
                          <a:latin typeface="微軟正黑體" panose="020B0604030504040204" pitchFamily="34" charset="-120"/>
                          <a:ea typeface="微軟正黑體" panose="020B0604030504040204" pitchFamily="34" charset="-120"/>
                        </a:rPr>
                        <a:t>K</a:t>
                      </a: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線圖</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spcAft>
                          <a:spcPts val="0"/>
                        </a:spcAft>
                      </a:pP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法人資訊</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人性化查詢</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訊息傳遞</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多元資訊</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spc="25" dirty="0">
                          <a:solidFill>
                            <a:schemeClr val="accent1"/>
                          </a:solidFill>
                          <a:effectLst/>
                          <a:latin typeface="微軟正黑體" panose="020B0604030504040204" pitchFamily="34" charset="-120"/>
                          <a:ea typeface="微軟正黑體" panose="020B0604030504040204" pitchFamily="34" charset="-120"/>
                        </a:rPr>
                        <a:t>一站式查詢</a:t>
                      </a:r>
                      <a:endParaRPr lang="zh-TW" altLang="zh-TW" sz="17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2721453"/>
                  </a:ext>
                </a:extLst>
              </a:tr>
              <a:tr h="8740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1"/>
                          </a:solidFill>
                          <a:effectLst/>
                          <a:latin typeface="微軟正黑體" panose="020B0604030504040204" pitchFamily="34" charset="-120"/>
                          <a:ea typeface="微軟正黑體" panose="020B0604030504040204" pitchFamily="34" charset="-120"/>
                        </a:rPr>
                        <a:t>鯊科經理</a:t>
                      </a:r>
                      <a:endParaRPr lang="zh-TW" altLang="zh-TW" sz="16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779971330"/>
                  </a:ext>
                </a:extLst>
              </a:tr>
              <a:tr h="8740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1"/>
                          </a:solidFill>
                          <a:effectLst/>
                          <a:latin typeface="微軟正黑體" panose="020B0604030504040204" pitchFamily="34" charset="-120"/>
                          <a:ea typeface="微軟正黑體" panose="020B0604030504040204" pitchFamily="34" charset="-120"/>
                        </a:rPr>
                        <a:t>微股力</a:t>
                      </a:r>
                      <a:endParaRPr lang="zh-TW" altLang="zh-TW" sz="16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zh-TW"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46825590"/>
                  </a:ext>
                </a:extLst>
              </a:tr>
              <a:tr h="8740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1"/>
                          </a:solidFill>
                          <a:effectLst/>
                          <a:latin typeface="微軟正黑體" panose="020B0604030504040204" pitchFamily="34" charset="-120"/>
                          <a:ea typeface="微軟正黑體" panose="020B0604030504040204" pitchFamily="34" charset="-120"/>
                        </a:rPr>
                        <a:t>公開資訊站</a:t>
                      </a:r>
                      <a:endParaRPr lang="zh-TW" altLang="zh-TW" sz="16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60447118"/>
                  </a:ext>
                </a:extLst>
              </a:tr>
              <a:tr h="874042">
                <a:tc>
                  <a:txBody>
                    <a:bodyPr/>
                    <a:lstStyle/>
                    <a:p>
                      <a:pPr algn="ctr">
                        <a:spcAft>
                          <a:spcPts val="0"/>
                        </a:spcAft>
                      </a:pPr>
                      <a:r>
                        <a:rPr lang="en-US" sz="2000" b="1" kern="100" dirty="0">
                          <a:solidFill>
                            <a:schemeClr val="accent1"/>
                          </a:solidFill>
                          <a:effectLst/>
                          <a:latin typeface="微軟正黑體" panose="020B0604030504040204" pitchFamily="34" charset="-120"/>
                          <a:ea typeface="微軟正黑體" panose="020B0604030504040204" pitchFamily="34" charset="-120"/>
                        </a:rPr>
                        <a:t>Yahoo</a:t>
                      </a:r>
                      <a:r>
                        <a:rPr lang="zh-TW" sz="2000" b="1" kern="100" dirty="0">
                          <a:solidFill>
                            <a:schemeClr val="accent1"/>
                          </a:solidFill>
                          <a:effectLst/>
                          <a:latin typeface="微軟正黑體" panose="020B0604030504040204" pitchFamily="34" charset="-120"/>
                          <a:ea typeface="微軟正黑體" panose="020B0604030504040204" pitchFamily="34" charset="-120"/>
                        </a:rPr>
                        <a:t>股市</a:t>
                      </a:r>
                      <a:endParaRPr lang="zh-TW" sz="18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7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55678394"/>
                  </a:ext>
                </a:extLst>
              </a:tr>
              <a:tr h="8740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00" dirty="0">
                          <a:solidFill>
                            <a:schemeClr val="accent1"/>
                          </a:solidFill>
                          <a:effectLst/>
                          <a:latin typeface="微軟正黑體" panose="020B0604030504040204" pitchFamily="34" charset="-120"/>
                          <a:ea typeface="微軟正黑體" panose="020B0604030504040204" pitchFamily="34" charset="-120"/>
                        </a:rPr>
                        <a:t>Google</a:t>
                      </a:r>
                      <a:r>
                        <a:rPr lang="zh-TW" altLang="zh-TW" sz="1800" b="1" kern="100" dirty="0">
                          <a:solidFill>
                            <a:schemeClr val="accent1"/>
                          </a:solidFill>
                          <a:effectLst/>
                          <a:latin typeface="微軟正黑體" panose="020B0604030504040204" pitchFamily="34" charset="-120"/>
                          <a:ea typeface="微軟正黑體" panose="020B0604030504040204" pitchFamily="34" charset="-120"/>
                        </a:rPr>
                        <a:t>搜尋</a:t>
                      </a:r>
                      <a:endParaRPr lang="zh-TW" altLang="zh-TW" sz="16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600" b="1" kern="100" dirty="0">
                          <a:effectLst/>
                          <a:latin typeface="微軟正黑體" panose="020B0604030504040204" pitchFamily="34" charset="-120"/>
                          <a:ea typeface="微軟正黑體" panose="020B0604030504040204" pitchFamily="34" charset="-120"/>
                        </a:rPr>
                        <a:t>○</a:t>
                      </a:r>
                      <a:endParaRPr lang="zh-TW" altLang="zh-TW" sz="16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6029" marR="96029"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effectLst/>
                          <a:latin typeface="微軟正黑體" panose="020B0604030504040204" pitchFamily="34" charset="-120"/>
                          <a:ea typeface="微軟正黑體" panose="020B0604030504040204" pitchFamily="34" charset="-120"/>
                        </a:rPr>
                        <a:t>○</a:t>
                      </a:r>
                      <a:endParaRPr lang="zh-TW"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rPr>
                        <a:t>╳</a:t>
                      </a:r>
                      <a:endParaRPr lang="zh-TW" altLang="zh-TW" sz="1800" b="1" kern="100" dirty="0">
                        <a:solidFill>
                          <a:schemeClr val="accent3">
                            <a:lumMod val="75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167834931"/>
                  </a:ext>
                </a:extLst>
              </a:tr>
            </a:tbl>
          </a:graphicData>
        </a:graphic>
      </p:graphicFrame>
      <p:grpSp>
        <p:nvGrpSpPr>
          <p:cNvPr id="12" name="群組 11">
            <a:extLst>
              <a:ext uri="{FF2B5EF4-FFF2-40B4-BE49-F238E27FC236}">
                <a16:creationId xmlns:a16="http://schemas.microsoft.com/office/drawing/2014/main" id="{C7F0A133-5F52-4080-AC44-0DC21BCCF67B}"/>
              </a:ext>
            </a:extLst>
          </p:cNvPr>
          <p:cNvGrpSpPr/>
          <p:nvPr/>
        </p:nvGrpSpPr>
        <p:grpSpPr>
          <a:xfrm>
            <a:off x="291115" y="278823"/>
            <a:ext cx="2346649" cy="655897"/>
            <a:chOff x="1007706" y="588533"/>
            <a:chExt cx="2700680" cy="1744123"/>
          </a:xfrm>
        </p:grpSpPr>
        <p:sp>
          <p:nvSpPr>
            <p:cNvPr id="13" name="流程圖: 程序 12">
              <a:extLst>
                <a:ext uri="{FF2B5EF4-FFF2-40B4-BE49-F238E27FC236}">
                  <a16:creationId xmlns:a16="http://schemas.microsoft.com/office/drawing/2014/main" id="{38262A71-62B2-45AD-ADC2-1168ACD55252}"/>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程序 13">
              <a:extLst>
                <a:ext uri="{FF2B5EF4-FFF2-40B4-BE49-F238E27FC236}">
                  <a16:creationId xmlns:a16="http://schemas.microsoft.com/office/drawing/2014/main" id="{E89B2CA7-286E-44E7-A1A7-918F3ABC9CE3}"/>
                </a:ext>
              </a:extLst>
            </p:cNvPr>
            <p:cNvSpPr/>
            <p:nvPr/>
          </p:nvSpPr>
          <p:spPr>
            <a:xfrm>
              <a:off x="1007706" y="588533"/>
              <a:ext cx="2644695" cy="1660144"/>
            </a:xfrm>
            <a:prstGeom prst="flowChartProcess">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問題與機會</a:t>
              </a:r>
            </a:p>
          </p:txBody>
        </p:sp>
      </p:grpSp>
    </p:spTree>
    <p:extLst>
      <p:ext uri="{BB962C8B-B14F-4D97-AF65-F5344CB8AC3E}">
        <p14:creationId xmlns:p14="http://schemas.microsoft.com/office/powerpoint/2010/main" val="245402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02F3495B-3BD8-432F-A317-A8FE0A423C3B}"/>
              </a:ext>
            </a:extLst>
          </p:cNvPr>
          <p:cNvGrpSpPr/>
          <p:nvPr/>
        </p:nvGrpSpPr>
        <p:grpSpPr>
          <a:xfrm>
            <a:off x="4159898" y="737118"/>
            <a:ext cx="3872204" cy="5477070"/>
            <a:chOff x="4637313" y="1035698"/>
            <a:chExt cx="3427445" cy="4702628"/>
          </a:xfrm>
        </p:grpSpPr>
        <p:sp>
          <p:nvSpPr>
            <p:cNvPr id="3" name="矩形: 圓角 2">
              <a:extLst>
                <a:ext uri="{FF2B5EF4-FFF2-40B4-BE49-F238E27FC236}">
                  <a16:creationId xmlns:a16="http://schemas.microsoft.com/office/drawing/2014/main" id="{D6C5E34A-B010-4520-B4CC-C63F17489B1D}"/>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圓角 3">
              <a:extLst>
                <a:ext uri="{FF2B5EF4-FFF2-40B4-BE49-F238E27FC236}">
                  <a16:creationId xmlns:a16="http://schemas.microsoft.com/office/drawing/2014/main" id="{4C0F60AB-C24C-4592-A71B-E26540A15A07}"/>
                </a:ext>
              </a:extLst>
            </p:cNvPr>
            <p:cNvSpPr/>
            <p:nvPr/>
          </p:nvSpPr>
          <p:spPr>
            <a:xfrm>
              <a:off x="4825479" y="1222312"/>
              <a:ext cx="3051111" cy="3918856"/>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5" name="橢圓 4">
              <a:extLst>
                <a:ext uri="{FF2B5EF4-FFF2-40B4-BE49-F238E27FC236}">
                  <a16:creationId xmlns:a16="http://schemas.microsoft.com/office/drawing/2014/main" id="{1FD9A45D-A329-4385-9F3C-A3C0704FF7F7}"/>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6" name="圖片 5">
            <a:extLst>
              <a:ext uri="{FF2B5EF4-FFF2-40B4-BE49-F238E27FC236}">
                <a16:creationId xmlns:a16="http://schemas.microsoft.com/office/drawing/2014/main" id="{CEFF338A-8346-4EB3-96E3-C70F7D9E1A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12128" y="2752706"/>
            <a:ext cx="967740" cy="967740"/>
          </a:xfrm>
          <a:prstGeom prst="rect">
            <a:avLst/>
          </a:prstGeom>
        </p:spPr>
      </p:pic>
      <p:sp>
        <p:nvSpPr>
          <p:cNvPr id="7" name="矩形: 圓角 6">
            <a:extLst>
              <a:ext uri="{FF2B5EF4-FFF2-40B4-BE49-F238E27FC236}">
                <a16:creationId xmlns:a16="http://schemas.microsoft.com/office/drawing/2014/main" id="{6410C7C6-7F5D-4EF4-9E94-E57687E99437}"/>
              </a:ext>
            </a:extLst>
          </p:cNvPr>
          <p:cNvSpPr/>
          <p:nvPr/>
        </p:nvSpPr>
        <p:spPr>
          <a:xfrm>
            <a:off x="4372480" y="954464"/>
            <a:ext cx="3447035" cy="4564224"/>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nvGrpSpPr>
          <p:cNvPr id="8" name="群組 7">
            <a:extLst>
              <a:ext uri="{FF2B5EF4-FFF2-40B4-BE49-F238E27FC236}">
                <a16:creationId xmlns:a16="http://schemas.microsoft.com/office/drawing/2014/main" id="{33ABE975-DA11-48F9-87B5-13F800605C77}"/>
              </a:ext>
            </a:extLst>
          </p:cNvPr>
          <p:cNvGrpSpPr/>
          <p:nvPr/>
        </p:nvGrpSpPr>
        <p:grpSpPr>
          <a:xfrm>
            <a:off x="6247223" y="1339312"/>
            <a:ext cx="1123854" cy="340496"/>
            <a:chOff x="9515420" y="2150920"/>
            <a:chExt cx="1123854" cy="340496"/>
          </a:xfrm>
        </p:grpSpPr>
        <p:sp>
          <p:nvSpPr>
            <p:cNvPr id="9" name="語音泡泡: 圓角矩形 8">
              <a:extLst>
                <a:ext uri="{FF2B5EF4-FFF2-40B4-BE49-F238E27FC236}">
                  <a16:creationId xmlns:a16="http://schemas.microsoft.com/office/drawing/2014/main" id="{1CE74DF2-9228-4863-9922-6C219E16473C}"/>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0" name="群組 9">
              <a:extLst>
                <a:ext uri="{FF2B5EF4-FFF2-40B4-BE49-F238E27FC236}">
                  <a16:creationId xmlns:a16="http://schemas.microsoft.com/office/drawing/2014/main" id="{E8F5EF16-B95C-4E2A-9BE9-B38B4C08F83B}"/>
                </a:ext>
              </a:extLst>
            </p:cNvPr>
            <p:cNvGrpSpPr/>
            <p:nvPr/>
          </p:nvGrpSpPr>
          <p:grpSpPr>
            <a:xfrm>
              <a:off x="9753884" y="2231501"/>
              <a:ext cx="646925" cy="179333"/>
              <a:chOff x="8524240" y="728663"/>
              <a:chExt cx="1659606" cy="460057"/>
            </a:xfrm>
            <a:solidFill>
              <a:schemeClr val="bg1"/>
            </a:solidFill>
          </p:grpSpPr>
          <p:sp>
            <p:nvSpPr>
              <p:cNvPr id="11" name="橢圓 10">
                <a:extLst>
                  <a:ext uri="{FF2B5EF4-FFF2-40B4-BE49-F238E27FC236}">
                    <a16:creationId xmlns:a16="http://schemas.microsoft.com/office/drawing/2014/main" id="{BCDAB41A-F40C-43AC-84B9-A6F36D14AD4F}"/>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 name="橢圓 11">
                <a:extLst>
                  <a:ext uri="{FF2B5EF4-FFF2-40B4-BE49-F238E27FC236}">
                    <a16:creationId xmlns:a16="http://schemas.microsoft.com/office/drawing/2014/main" id="{0F3B97BF-EC3C-4E82-9994-CDDFE8075334}"/>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3" name="橢圓 12">
                <a:extLst>
                  <a:ext uri="{FF2B5EF4-FFF2-40B4-BE49-F238E27FC236}">
                    <a16:creationId xmlns:a16="http://schemas.microsoft.com/office/drawing/2014/main" id="{8456BC1D-7B70-42D6-94BA-9DC928944976}"/>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14" name="群組 13">
            <a:extLst>
              <a:ext uri="{FF2B5EF4-FFF2-40B4-BE49-F238E27FC236}">
                <a16:creationId xmlns:a16="http://schemas.microsoft.com/office/drawing/2014/main" id="{2E9A969F-D6B4-4865-8548-2ED345B26EC4}"/>
              </a:ext>
            </a:extLst>
          </p:cNvPr>
          <p:cNvGrpSpPr/>
          <p:nvPr/>
        </p:nvGrpSpPr>
        <p:grpSpPr>
          <a:xfrm>
            <a:off x="6247223" y="2144706"/>
            <a:ext cx="1123854" cy="340496"/>
            <a:chOff x="9515420" y="2150920"/>
            <a:chExt cx="1123854" cy="340496"/>
          </a:xfrm>
        </p:grpSpPr>
        <p:sp>
          <p:nvSpPr>
            <p:cNvPr id="15" name="語音泡泡: 圓角矩形 14">
              <a:extLst>
                <a:ext uri="{FF2B5EF4-FFF2-40B4-BE49-F238E27FC236}">
                  <a16:creationId xmlns:a16="http://schemas.microsoft.com/office/drawing/2014/main" id="{78DE4406-4C8C-43E5-AA5C-594CE9BBA1DC}"/>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6" name="群組 15">
              <a:extLst>
                <a:ext uri="{FF2B5EF4-FFF2-40B4-BE49-F238E27FC236}">
                  <a16:creationId xmlns:a16="http://schemas.microsoft.com/office/drawing/2014/main" id="{58FDF542-3CD4-4C08-8C25-3600A8C7AAA7}"/>
                </a:ext>
              </a:extLst>
            </p:cNvPr>
            <p:cNvGrpSpPr/>
            <p:nvPr/>
          </p:nvGrpSpPr>
          <p:grpSpPr>
            <a:xfrm>
              <a:off x="9753884" y="2231501"/>
              <a:ext cx="646925" cy="179333"/>
              <a:chOff x="8524240" y="728663"/>
              <a:chExt cx="1659606" cy="460057"/>
            </a:xfrm>
            <a:solidFill>
              <a:schemeClr val="bg1"/>
            </a:solidFill>
          </p:grpSpPr>
          <p:sp>
            <p:nvSpPr>
              <p:cNvPr id="17" name="橢圓 16">
                <a:extLst>
                  <a:ext uri="{FF2B5EF4-FFF2-40B4-BE49-F238E27FC236}">
                    <a16:creationId xmlns:a16="http://schemas.microsoft.com/office/drawing/2014/main" id="{494FACD7-8CB5-43A5-8892-A59C29F893AB}"/>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8" name="橢圓 17">
                <a:extLst>
                  <a:ext uri="{FF2B5EF4-FFF2-40B4-BE49-F238E27FC236}">
                    <a16:creationId xmlns:a16="http://schemas.microsoft.com/office/drawing/2014/main" id="{4E7E73EA-C19D-4FB5-84AF-DE211BE442DC}"/>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9" name="橢圓 18">
                <a:extLst>
                  <a:ext uri="{FF2B5EF4-FFF2-40B4-BE49-F238E27FC236}">
                    <a16:creationId xmlns:a16="http://schemas.microsoft.com/office/drawing/2014/main" id="{D7B79C16-EABD-431C-9CFA-F325017ACC4F}"/>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sp>
        <p:nvSpPr>
          <p:cNvPr id="20" name="語音泡泡: 圓角矩形 19">
            <a:extLst>
              <a:ext uri="{FF2B5EF4-FFF2-40B4-BE49-F238E27FC236}">
                <a16:creationId xmlns:a16="http://schemas.microsoft.com/office/drawing/2014/main" id="{F9ED4B9C-79DC-456A-845D-3B67E07006A6}"/>
              </a:ext>
            </a:extLst>
          </p:cNvPr>
          <p:cNvSpPr/>
          <p:nvPr/>
        </p:nvSpPr>
        <p:spPr>
          <a:xfrm>
            <a:off x="4612640" y="1277814"/>
            <a:ext cx="2758437" cy="60178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跟人家比較完我們有什麼</a:t>
            </a:r>
          </a:p>
        </p:txBody>
      </p:sp>
      <p:sp>
        <p:nvSpPr>
          <p:cNvPr id="21" name="語音泡泡: 圓角矩形 20">
            <a:extLst>
              <a:ext uri="{FF2B5EF4-FFF2-40B4-BE49-F238E27FC236}">
                <a16:creationId xmlns:a16="http://schemas.microsoft.com/office/drawing/2014/main" id="{58229C6B-BC64-4FB7-A7F4-22246E226BEC}"/>
              </a:ext>
            </a:extLst>
          </p:cNvPr>
          <p:cNvSpPr/>
          <p:nvPr/>
        </p:nvSpPr>
        <p:spPr>
          <a:xfrm>
            <a:off x="5056787" y="2120596"/>
            <a:ext cx="2314290" cy="498358"/>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與他人有不同的樣子</a:t>
            </a:r>
          </a:p>
        </p:txBody>
      </p:sp>
      <p:grpSp>
        <p:nvGrpSpPr>
          <p:cNvPr id="22" name="群組 21">
            <a:extLst>
              <a:ext uri="{FF2B5EF4-FFF2-40B4-BE49-F238E27FC236}">
                <a16:creationId xmlns:a16="http://schemas.microsoft.com/office/drawing/2014/main" id="{4D57661A-7337-4DB6-B773-F8B3394BBFF6}"/>
              </a:ext>
            </a:extLst>
          </p:cNvPr>
          <p:cNvGrpSpPr/>
          <p:nvPr/>
        </p:nvGrpSpPr>
        <p:grpSpPr>
          <a:xfrm>
            <a:off x="6159204" y="2875484"/>
            <a:ext cx="1123854" cy="340496"/>
            <a:chOff x="9515420" y="2150920"/>
            <a:chExt cx="1123854" cy="340496"/>
          </a:xfrm>
        </p:grpSpPr>
        <p:sp>
          <p:nvSpPr>
            <p:cNvPr id="23" name="語音泡泡: 圓角矩形 22">
              <a:extLst>
                <a:ext uri="{FF2B5EF4-FFF2-40B4-BE49-F238E27FC236}">
                  <a16:creationId xmlns:a16="http://schemas.microsoft.com/office/drawing/2014/main" id="{099DE3FF-F1B9-4177-9EF8-402C11B31AE5}"/>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24" name="群組 23">
              <a:extLst>
                <a:ext uri="{FF2B5EF4-FFF2-40B4-BE49-F238E27FC236}">
                  <a16:creationId xmlns:a16="http://schemas.microsoft.com/office/drawing/2014/main" id="{4DA86733-9672-4DB7-8809-B3DFF0AB85DA}"/>
                </a:ext>
              </a:extLst>
            </p:cNvPr>
            <p:cNvGrpSpPr/>
            <p:nvPr/>
          </p:nvGrpSpPr>
          <p:grpSpPr>
            <a:xfrm>
              <a:off x="9753884" y="2231501"/>
              <a:ext cx="646925" cy="179333"/>
              <a:chOff x="8524240" y="728663"/>
              <a:chExt cx="1659606" cy="460057"/>
            </a:xfrm>
            <a:solidFill>
              <a:schemeClr val="bg1"/>
            </a:solidFill>
          </p:grpSpPr>
          <p:sp>
            <p:nvSpPr>
              <p:cNvPr id="25" name="橢圓 24">
                <a:extLst>
                  <a:ext uri="{FF2B5EF4-FFF2-40B4-BE49-F238E27FC236}">
                    <a16:creationId xmlns:a16="http://schemas.microsoft.com/office/drawing/2014/main" id="{3C9EDB27-0531-4F46-9205-826935C5C745}"/>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6" name="橢圓 25">
                <a:extLst>
                  <a:ext uri="{FF2B5EF4-FFF2-40B4-BE49-F238E27FC236}">
                    <a16:creationId xmlns:a16="http://schemas.microsoft.com/office/drawing/2014/main" id="{E37FC14B-59A6-41F9-9A3E-5C4B201582C6}"/>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7" name="橢圓 26">
                <a:extLst>
                  <a:ext uri="{FF2B5EF4-FFF2-40B4-BE49-F238E27FC236}">
                    <a16:creationId xmlns:a16="http://schemas.microsoft.com/office/drawing/2014/main" id="{716D4FCE-FBB2-4C25-A8E7-27958EA8ED24}"/>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28" name="群組 27">
            <a:extLst>
              <a:ext uri="{FF2B5EF4-FFF2-40B4-BE49-F238E27FC236}">
                <a16:creationId xmlns:a16="http://schemas.microsoft.com/office/drawing/2014/main" id="{400F1C09-8407-47E1-8E3A-67ADEFCEAD45}"/>
              </a:ext>
            </a:extLst>
          </p:cNvPr>
          <p:cNvGrpSpPr/>
          <p:nvPr/>
        </p:nvGrpSpPr>
        <p:grpSpPr>
          <a:xfrm>
            <a:off x="6133735" y="3751830"/>
            <a:ext cx="1123854" cy="340496"/>
            <a:chOff x="9515420" y="2150920"/>
            <a:chExt cx="1123854" cy="340496"/>
          </a:xfrm>
        </p:grpSpPr>
        <p:sp>
          <p:nvSpPr>
            <p:cNvPr id="29" name="語音泡泡: 圓角矩形 28">
              <a:extLst>
                <a:ext uri="{FF2B5EF4-FFF2-40B4-BE49-F238E27FC236}">
                  <a16:creationId xmlns:a16="http://schemas.microsoft.com/office/drawing/2014/main" id="{6449EFC3-9B3E-4080-85BE-8BE29AF9E957}"/>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30" name="群組 29">
              <a:extLst>
                <a:ext uri="{FF2B5EF4-FFF2-40B4-BE49-F238E27FC236}">
                  <a16:creationId xmlns:a16="http://schemas.microsoft.com/office/drawing/2014/main" id="{669F75EA-258D-4AB2-B0F8-61CED9D3BB81}"/>
                </a:ext>
              </a:extLst>
            </p:cNvPr>
            <p:cNvGrpSpPr/>
            <p:nvPr/>
          </p:nvGrpSpPr>
          <p:grpSpPr>
            <a:xfrm>
              <a:off x="9753884" y="2231501"/>
              <a:ext cx="646925" cy="179333"/>
              <a:chOff x="8524240" y="728663"/>
              <a:chExt cx="1659606" cy="460057"/>
            </a:xfrm>
            <a:solidFill>
              <a:schemeClr val="bg1"/>
            </a:solidFill>
          </p:grpSpPr>
          <p:sp>
            <p:nvSpPr>
              <p:cNvPr id="31" name="橢圓 30">
                <a:extLst>
                  <a:ext uri="{FF2B5EF4-FFF2-40B4-BE49-F238E27FC236}">
                    <a16:creationId xmlns:a16="http://schemas.microsoft.com/office/drawing/2014/main" id="{59925EA4-F5B0-431C-B15B-A6E2366B8826}"/>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8C9F01FA-F94D-456F-88A4-886ED32C44EC}"/>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46D34BC3-DA25-4930-9DAC-C2929BFE2E0A}"/>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34" name="語音泡泡: 圓角矩形 33">
            <a:extLst>
              <a:ext uri="{FF2B5EF4-FFF2-40B4-BE49-F238E27FC236}">
                <a16:creationId xmlns:a16="http://schemas.microsoft.com/office/drawing/2014/main" id="{D106BF30-2AA0-4E38-ABE2-49E39B2400D8}"/>
              </a:ext>
            </a:extLst>
          </p:cNvPr>
          <p:cNvSpPr/>
          <p:nvPr/>
        </p:nvSpPr>
        <p:spPr>
          <a:xfrm>
            <a:off x="5056787" y="3754197"/>
            <a:ext cx="2314290" cy="555475"/>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系統目標與預期成果</a:t>
            </a:r>
          </a:p>
        </p:txBody>
      </p:sp>
      <p:sp>
        <p:nvSpPr>
          <p:cNvPr id="35" name="語音泡泡: 圓角矩形 34">
            <a:extLst>
              <a:ext uri="{FF2B5EF4-FFF2-40B4-BE49-F238E27FC236}">
                <a16:creationId xmlns:a16="http://schemas.microsoft.com/office/drawing/2014/main" id="{5F2C7356-D8C0-49D5-842A-477FB4C40265}"/>
              </a:ext>
            </a:extLst>
          </p:cNvPr>
          <p:cNvSpPr/>
          <p:nvPr/>
        </p:nvSpPr>
        <p:spPr>
          <a:xfrm>
            <a:off x="4826000" y="2845286"/>
            <a:ext cx="2545077" cy="680234"/>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更人性化的查詢及訊息傳遞方式</a:t>
            </a:r>
          </a:p>
        </p:txBody>
      </p:sp>
    </p:spTree>
    <p:extLst>
      <p:ext uri="{BB962C8B-B14F-4D97-AF65-F5344CB8AC3E}">
        <p14:creationId xmlns:p14="http://schemas.microsoft.com/office/powerpoint/2010/main" val="323820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4B1C517C-F69F-436B-9D18-CE51778B3E7F}"/>
              </a:ext>
            </a:extLst>
          </p:cNvPr>
          <p:cNvGrpSpPr/>
          <p:nvPr/>
        </p:nvGrpSpPr>
        <p:grpSpPr>
          <a:xfrm>
            <a:off x="291115" y="278823"/>
            <a:ext cx="2756885" cy="655897"/>
            <a:chOff x="1007706" y="588533"/>
            <a:chExt cx="2700680" cy="1744123"/>
          </a:xfrm>
        </p:grpSpPr>
        <p:sp>
          <p:nvSpPr>
            <p:cNvPr id="3" name="流程圖: 程序 2">
              <a:extLst>
                <a:ext uri="{FF2B5EF4-FFF2-40B4-BE49-F238E27FC236}">
                  <a16:creationId xmlns:a16="http://schemas.microsoft.com/office/drawing/2014/main" id="{193F2E4F-E013-49C7-8950-3CE84FBCECF2}"/>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3CC0C88F-66E8-435D-AB03-743166F721F9}"/>
                </a:ext>
              </a:extLst>
            </p:cNvPr>
            <p:cNvSpPr/>
            <p:nvPr/>
          </p:nvSpPr>
          <p:spPr>
            <a:xfrm>
              <a:off x="1007706" y="588533"/>
              <a:ext cx="2644695" cy="1660144"/>
            </a:xfrm>
            <a:prstGeom prst="flowChartProcess">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系統目標與預期成果</a:t>
              </a:r>
            </a:p>
          </p:txBody>
        </p:sp>
      </p:grpSp>
      <p:grpSp>
        <p:nvGrpSpPr>
          <p:cNvPr id="5" name="群組 4">
            <a:extLst>
              <a:ext uri="{FF2B5EF4-FFF2-40B4-BE49-F238E27FC236}">
                <a16:creationId xmlns:a16="http://schemas.microsoft.com/office/drawing/2014/main" id="{30EDD873-F016-47F6-8C6A-A3EB4AF7FE9C}"/>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A8CF044A-4D3C-4C51-8038-83691187B033}"/>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636CBB86-DFC4-4A04-A000-B92F6A071919}"/>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500AD51B-8E3F-4064-A7AC-0BC5A8A59440}"/>
              </a:ext>
            </a:extLst>
          </p:cNvPr>
          <p:cNvSpPr txBox="1"/>
          <p:nvPr/>
        </p:nvSpPr>
        <p:spPr>
          <a:xfrm>
            <a:off x="8788399" y="423942"/>
            <a:ext cx="17375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系統目標</a:t>
            </a:r>
          </a:p>
        </p:txBody>
      </p:sp>
      <p:grpSp>
        <p:nvGrpSpPr>
          <p:cNvPr id="9" name="群組 8">
            <a:extLst>
              <a:ext uri="{FF2B5EF4-FFF2-40B4-BE49-F238E27FC236}">
                <a16:creationId xmlns:a16="http://schemas.microsoft.com/office/drawing/2014/main" id="{2766A2A2-2248-48D8-BF5C-853FAAA929D6}"/>
              </a:ext>
            </a:extLst>
          </p:cNvPr>
          <p:cNvGrpSpPr/>
          <p:nvPr/>
        </p:nvGrpSpPr>
        <p:grpSpPr>
          <a:xfrm>
            <a:off x="1278341" y="1732916"/>
            <a:ext cx="2484567" cy="1998101"/>
            <a:chOff x="2030181" y="1384995"/>
            <a:chExt cx="2484567" cy="1998101"/>
          </a:xfrm>
        </p:grpSpPr>
        <p:sp>
          <p:nvSpPr>
            <p:cNvPr id="10" name="圓角矩形 8">
              <a:extLst>
                <a:ext uri="{FF2B5EF4-FFF2-40B4-BE49-F238E27FC236}">
                  <a16:creationId xmlns:a16="http://schemas.microsoft.com/office/drawing/2014/main" id="{F378DFF9-2C3C-4FBC-BD5A-E544DCE775A3}"/>
                </a:ext>
              </a:extLst>
            </p:cNvPr>
            <p:cNvSpPr/>
            <p:nvPr/>
          </p:nvSpPr>
          <p:spPr>
            <a:xfrm>
              <a:off x="2894378" y="1817093"/>
              <a:ext cx="162037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目標加購</a:t>
              </a:r>
            </a:p>
          </p:txBody>
        </p:sp>
        <p:sp>
          <p:nvSpPr>
            <p:cNvPr id="11" name="圓角矩形 9">
              <a:extLst>
                <a:ext uri="{FF2B5EF4-FFF2-40B4-BE49-F238E27FC236}">
                  <a16:creationId xmlns:a16="http://schemas.microsoft.com/office/drawing/2014/main" id="{9DA26FF8-D5AC-4944-B341-095CE239FACD}"/>
                </a:ext>
              </a:extLst>
            </p:cNvPr>
            <p:cNvSpPr/>
            <p:nvPr/>
          </p:nvSpPr>
          <p:spPr>
            <a:xfrm>
              <a:off x="2894378" y="2357486"/>
              <a:ext cx="162037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工作分配</a:t>
              </a:r>
            </a:p>
          </p:txBody>
        </p:sp>
        <p:sp>
          <p:nvSpPr>
            <p:cNvPr id="12" name="圓角矩形 10">
              <a:extLst>
                <a:ext uri="{FF2B5EF4-FFF2-40B4-BE49-F238E27FC236}">
                  <a16:creationId xmlns:a16="http://schemas.microsoft.com/office/drawing/2014/main" id="{584C5468-F414-4F37-929B-9964E873E1A0}"/>
                </a:ext>
              </a:extLst>
            </p:cNvPr>
            <p:cNvSpPr/>
            <p:nvPr/>
          </p:nvSpPr>
          <p:spPr>
            <a:xfrm>
              <a:off x="2894377" y="2896265"/>
              <a:ext cx="162037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功能雛形</a:t>
              </a:r>
            </a:p>
          </p:txBody>
        </p:sp>
        <p:sp>
          <p:nvSpPr>
            <p:cNvPr id="13" name="手繪多邊形 11">
              <a:extLst>
                <a:ext uri="{FF2B5EF4-FFF2-40B4-BE49-F238E27FC236}">
                  <a16:creationId xmlns:a16="http://schemas.microsoft.com/office/drawing/2014/main" id="{BDD61AE4-EFC7-4833-A6E9-955E9D8D4EA6}"/>
                </a:ext>
              </a:extLst>
            </p:cNvPr>
            <p:cNvSpPr/>
            <p:nvPr/>
          </p:nvSpPr>
          <p:spPr>
            <a:xfrm>
              <a:off x="2030181" y="1384995"/>
              <a:ext cx="1080246" cy="1080246"/>
            </a:xfrm>
            <a:custGeom>
              <a:avLst/>
              <a:gdLst>
                <a:gd name="connsiteX0" fmla="*/ 0 w 1202456"/>
                <a:gd name="connsiteY0" fmla="*/ 601228 h 1202456"/>
                <a:gd name="connsiteX1" fmla="*/ 601228 w 1202456"/>
                <a:gd name="connsiteY1" fmla="*/ 0 h 1202456"/>
                <a:gd name="connsiteX2" fmla="*/ 1202456 w 1202456"/>
                <a:gd name="connsiteY2" fmla="*/ 601228 h 1202456"/>
                <a:gd name="connsiteX3" fmla="*/ 601228 w 1202456"/>
                <a:gd name="connsiteY3" fmla="*/ 1202456 h 1202456"/>
                <a:gd name="connsiteX4" fmla="*/ 0 w 1202456"/>
                <a:gd name="connsiteY4" fmla="*/ 601228 h 120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56" h="1202456">
                  <a:moveTo>
                    <a:pt x="0" y="601228"/>
                  </a:moveTo>
                  <a:cubicBezTo>
                    <a:pt x="0" y="269179"/>
                    <a:pt x="269179" y="0"/>
                    <a:pt x="601228" y="0"/>
                  </a:cubicBezTo>
                  <a:cubicBezTo>
                    <a:pt x="933277" y="0"/>
                    <a:pt x="1202456" y="269179"/>
                    <a:pt x="1202456" y="601228"/>
                  </a:cubicBezTo>
                  <a:cubicBezTo>
                    <a:pt x="1202456" y="933277"/>
                    <a:pt x="933277" y="1202456"/>
                    <a:pt x="601228" y="1202456"/>
                  </a:cubicBezTo>
                  <a:cubicBezTo>
                    <a:pt x="269179" y="1202456"/>
                    <a:pt x="0" y="933277"/>
                    <a:pt x="0" y="601228"/>
                  </a:cubicBezTo>
                  <a:close/>
                </a:path>
              </a:pathLst>
            </a:custGeom>
            <a:solidFill>
              <a:schemeClr val="tx2">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096" tIns="176096" rIns="176096" bIns="176096" numCol="1" spcCol="1270" anchor="ctr" anchorCtr="0">
              <a:noAutofit/>
            </a:bodyPr>
            <a:lstStyle/>
            <a:p>
              <a:pPr lvl="0" algn="ctr" defTabSz="1466850">
                <a:lnSpc>
                  <a:spcPct val="90000"/>
                </a:lnSpc>
                <a:spcBef>
                  <a:spcPct val="0"/>
                </a:spcBef>
                <a:spcAft>
                  <a:spcPct val="35000"/>
                </a:spcAft>
              </a:pPr>
              <a:r>
                <a:rPr lang="zh-TW" altLang="en-US" sz="2800" b="1" kern="1200" dirty="0">
                  <a:latin typeface="微軟正黑體" panose="020B0604030504040204" pitchFamily="34" charset="-120"/>
                  <a:ea typeface="微軟正黑體" panose="020B0604030504040204" pitchFamily="34" charset="-120"/>
                </a:rPr>
                <a:t>短期</a:t>
              </a:r>
            </a:p>
          </p:txBody>
        </p:sp>
      </p:grpSp>
      <p:grpSp>
        <p:nvGrpSpPr>
          <p:cNvPr id="14" name="群組 13">
            <a:extLst>
              <a:ext uri="{FF2B5EF4-FFF2-40B4-BE49-F238E27FC236}">
                <a16:creationId xmlns:a16="http://schemas.microsoft.com/office/drawing/2014/main" id="{15A5581D-4EF9-46EB-B5C0-92E2F5A49E3F}"/>
              </a:ext>
            </a:extLst>
          </p:cNvPr>
          <p:cNvGrpSpPr/>
          <p:nvPr/>
        </p:nvGrpSpPr>
        <p:grpSpPr>
          <a:xfrm>
            <a:off x="1282228" y="4109814"/>
            <a:ext cx="2484567" cy="2041131"/>
            <a:chOff x="4730798" y="1384995"/>
            <a:chExt cx="2484567" cy="2041131"/>
          </a:xfrm>
        </p:grpSpPr>
        <p:sp>
          <p:nvSpPr>
            <p:cNvPr id="15" name="圓角矩形 12">
              <a:extLst>
                <a:ext uri="{FF2B5EF4-FFF2-40B4-BE49-F238E27FC236}">
                  <a16:creationId xmlns:a16="http://schemas.microsoft.com/office/drawing/2014/main" id="{3F40C360-7E18-42DE-B5B2-44F3C415D65B}"/>
                </a:ext>
              </a:extLst>
            </p:cNvPr>
            <p:cNvSpPr/>
            <p:nvPr/>
          </p:nvSpPr>
          <p:spPr>
            <a:xfrm>
              <a:off x="5594995" y="1817093"/>
              <a:ext cx="162037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系統整合</a:t>
              </a:r>
            </a:p>
          </p:txBody>
        </p:sp>
        <p:sp>
          <p:nvSpPr>
            <p:cNvPr id="16" name="圓角矩形 13">
              <a:extLst>
                <a:ext uri="{FF2B5EF4-FFF2-40B4-BE49-F238E27FC236}">
                  <a16:creationId xmlns:a16="http://schemas.microsoft.com/office/drawing/2014/main" id="{2950C510-7D3E-4284-9390-0F6C248568DC}"/>
                </a:ext>
              </a:extLst>
            </p:cNvPr>
            <p:cNvSpPr/>
            <p:nvPr/>
          </p:nvSpPr>
          <p:spPr>
            <a:xfrm>
              <a:off x="5594995" y="2357486"/>
              <a:ext cx="162037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系統測試</a:t>
              </a:r>
            </a:p>
          </p:txBody>
        </p:sp>
        <p:sp>
          <p:nvSpPr>
            <p:cNvPr id="17" name="圓角矩形 14">
              <a:extLst>
                <a:ext uri="{FF2B5EF4-FFF2-40B4-BE49-F238E27FC236}">
                  <a16:creationId xmlns:a16="http://schemas.microsoft.com/office/drawing/2014/main" id="{A8CB0BA2-443C-4413-8FB1-1F5FC205ED74}"/>
                </a:ext>
              </a:extLst>
            </p:cNvPr>
            <p:cNvSpPr/>
            <p:nvPr/>
          </p:nvSpPr>
          <p:spPr>
            <a:xfrm>
              <a:off x="5594995" y="2896265"/>
              <a:ext cx="1620370" cy="52986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kern="1200" dirty="0">
                  <a:solidFill>
                    <a:schemeClr val="bg1"/>
                  </a:solidFill>
                  <a:latin typeface="微軟正黑體" panose="020B0604030504040204" pitchFamily="34" charset="-120"/>
                  <a:ea typeface="微軟正黑體" panose="020B0604030504040204" pitchFamily="34" charset="-120"/>
                </a:rPr>
                <a:t>正常使用</a:t>
              </a:r>
            </a:p>
          </p:txBody>
        </p:sp>
        <p:sp>
          <p:nvSpPr>
            <p:cNvPr id="18" name="手繪多邊形 15">
              <a:extLst>
                <a:ext uri="{FF2B5EF4-FFF2-40B4-BE49-F238E27FC236}">
                  <a16:creationId xmlns:a16="http://schemas.microsoft.com/office/drawing/2014/main" id="{D48E204F-6D31-47BE-AFFD-688BD4E494D1}"/>
                </a:ext>
              </a:extLst>
            </p:cNvPr>
            <p:cNvSpPr/>
            <p:nvPr/>
          </p:nvSpPr>
          <p:spPr>
            <a:xfrm>
              <a:off x="4730798" y="1384995"/>
              <a:ext cx="1080246" cy="1080246"/>
            </a:xfrm>
            <a:custGeom>
              <a:avLst/>
              <a:gdLst>
                <a:gd name="connsiteX0" fmla="*/ 0 w 1202456"/>
                <a:gd name="connsiteY0" fmla="*/ 601228 h 1202456"/>
                <a:gd name="connsiteX1" fmla="*/ 601228 w 1202456"/>
                <a:gd name="connsiteY1" fmla="*/ 0 h 1202456"/>
                <a:gd name="connsiteX2" fmla="*/ 1202456 w 1202456"/>
                <a:gd name="connsiteY2" fmla="*/ 601228 h 1202456"/>
                <a:gd name="connsiteX3" fmla="*/ 601228 w 1202456"/>
                <a:gd name="connsiteY3" fmla="*/ 1202456 h 1202456"/>
                <a:gd name="connsiteX4" fmla="*/ 0 w 1202456"/>
                <a:gd name="connsiteY4" fmla="*/ 601228 h 120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56" h="1202456">
                  <a:moveTo>
                    <a:pt x="0" y="601228"/>
                  </a:moveTo>
                  <a:cubicBezTo>
                    <a:pt x="0" y="269179"/>
                    <a:pt x="269179" y="0"/>
                    <a:pt x="601228" y="0"/>
                  </a:cubicBezTo>
                  <a:cubicBezTo>
                    <a:pt x="933277" y="0"/>
                    <a:pt x="1202456" y="269179"/>
                    <a:pt x="1202456" y="601228"/>
                  </a:cubicBezTo>
                  <a:cubicBezTo>
                    <a:pt x="1202456" y="933277"/>
                    <a:pt x="933277" y="1202456"/>
                    <a:pt x="601228" y="1202456"/>
                  </a:cubicBezTo>
                  <a:cubicBezTo>
                    <a:pt x="269179" y="1202456"/>
                    <a:pt x="0" y="933277"/>
                    <a:pt x="0" y="601228"/>
                  </a:cubicBez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096" tIns="176096" rIns="176096" bIns="176096" numCol="1" spcCol="1270" anchor="ctr" anchorCtr="0">
              <a:noAutofit/>
            </a:bodyPr>
            <a:lstStyle/>
            <a:p>
              <a:pPr lvl="0" algn="ctr" defTabSz="1466850">
                <a:lnSpc>
                  <a:spcPct val="90000"/>
                </a:lnSpc>
                <a:spcBef>
                  <a:spcPct val="0"/>
                </a:spcBef>
                <a:spcAft>
                  <a:spcPct val="35000"/>
                </a:spcAft>
              </a:pPr>
              <a:r>
                <a:rPr lang="zh-TW" altLang="en-US" sz="2800" b="1" kern="1200" dirty="0">
                  <a:latin typeface="微軟正黑體" panose="020B0604030504040204" pitchFamily="34" charset="-120"/>
                  <a:ea typeface="微軟正黑體" panose="020B0604030504040204" pitchFamily="34" charset="-120"/>
                </a:rPr>
                <a:t>未來</a:t>
              </a:r>
            </a:p>
          </p:txBody>
        </p:sp>
      </p:grpSp>
      <p:sp>
        <p:nvSpPr>
          <p:cNvPr id="19" name="矩形 18">
            <a:extLst>
              <a:ext uri="{FF2B5EF4-FFF2-40B4-BE49-F238E27FC236}">
                <a16:creationId xmlns:a16="http://schemas.microsoft.com/office/drawing/2014/main" id="{D580E700-784F-4F5F-97BD-454BE8708E6E}"/>
              </a:ext>
            </a:extLst>
          </p:cNvPr>
          <p:cNvSpPr/>
          <p:nvPr/>
        </p:nvSpPr>
        <p:spPr>
          <a:xfrm>
            <a:off x="3762907" y="1751865"/>
            <a:ext cx="7300857" cy="2062103"/>
          </a:xfrm>
          <a:prstGeom prst="rect">
            <a:avLst/>
          </a:prstGeom>
        </p:spPr>
        <p:txBody>
          <a:bodyPr wrap="square">
            <a:spAutoFit/>
          </a:bodyPr>
          <a:lstStyle/>
          <a:p>
            <a:pPr indent="304800">
              <a:spcAft>
                <a:spcPts val="0"/>
              </a:spcAft>
            </a:pPr>
            <a:r>
              <a:rPr lang="zh-TW" altLang="zh-TW" sz="2800" b="1" kern="100" dirty="0">
                <a:solidFill>
                  <a:srgbClr val="8497B0"/>
                </a:solidFill>
                <a:latin typeface="微軟正黑體" panose="020B0604030504040204" pitchFamily="34" charset="-120"/>
                <a:ea typeface="微軟正黑體" panose="020B0604030504040204" pitchFamily="34" charset="-120"/>
              </a:rPr>
              <a:t>進行大方向的細節設定</a:t>
            </a:r>
            <a:endParaRPr lang="en-US" altLang="zh-TW" sz="2800" b="1" kern="100" dirty="0">
              <a:solidFill>
                <a:srgbClr val="8497B0"/>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1.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想要聊天機器人像人一樣的回傳有溫度的訊息</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2.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而細節設定為將抽象化為各項任務</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3.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建立</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聊天機器人、建立自然語言分析、建立資料庫等</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4.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再者將系統的各項任務建立進行工作劃分</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5.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將各項功能建立雛形，各項功能都能夠使用。</a:t>
            </a:r>
            <a:endParaRPr lang="zh-TW" altLang="zh-TW"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C6910DE2-11E4-4C73-B161-F19E26E66D16}"/>
              </a:ext>
            </a:extLst>
          </p:cNvPr>
          <p:cNvSpPr/>
          <p:nvPr/>
        </p:nvSpPr>
        <p:spPr>
          <a:xfrm>
            <a:off x="3762907" y="4109814"/>
            <a:ext cx="7300857" cy="1754326"/>
          </a:xfrm>
          <a:prstGeom prst="rect">
            <a:avLst/>
          </a:prstGeom>
        </p:spPr>
        <p:txBody>
          <a:bodyPr wrap="square">
            <a:spAutoFit/>
          </a:bodyPr>
          <a:lstStyle/>
          <a:p>
            <a:pPr indent="304800">
              <a:spcAft>
                <a:spcPts val="0"/>
              </a:spcAft>
            </a:pPr>
            <a:r>
              <a:rPr lang="zh-TW" altLang="en-US" sz="2800" b="1" kern="100" dirty="0">
                <a:solidFill>
                  <a:srgbClr val="5B9BD5"/>
                </a:solidFill>
                <a:latin typeface="微軟正黑體" panose="020B0604030504040204" pitchFamily="34" charset="-120"/>
                <a:ea typeface="微軟正黑體" panose="020B0604030504040204" pitchFamily="34" charset="-120"/>
              </a:rPr>
              <a:t>各項功能的雛型進行系統整合</a:t>
            </a:r>
            <a:endParaRPr lang="en-US" altLang="zh-TW" sz="2800" b="1" kern="100" dirty="0">
              <a:solidFill>
                <a:srgbClr val="5B9BD5"/>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想要聊天機器人像人一樣的回傳有溫度的金融資訊的訊息</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測試系統的哪項功能不夠完善需要修改或者不能夠使用</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3. </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須經過整體的系統測試。</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indent="304800">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4. </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最後系統能夠正常做使用</a:t>
            </a:r>
            <a:endParaRPr lang="zh-TW" altLang="zh-TW" sz="14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8788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4B1C517C-F69F-436B-9D18-CE51778B3E7F}"/>
              </a:ext>
            </a:extLst>
          </p:cNvPr>
          <p:cNvGrpSpPr/>
          <p:nvPr/>
        </p:nvGrpSpPr>
        <p:grpSpPr>
          <a:xfrm>
            <a:off x="291115" y="278823"/>
            <a:ext cx="2756885" cy="655897"/>
            <a:chOff x="1007706" y="588533"/>
            <a:chExt cx="2700680" cy="1744123"/>
          </a:xfrm>
        </p:grpSpPr>
        <p:sp>
          <p:nvSpPr>
            <p:cNvPr id="3" name="流程圖: 程序 2">
              <a:extLst>
                <a:ext uri="{FF2B5EF4-FFF2-40B4-BE49-F238E27FC236}">
                  <a16:creationId xmlns:a16="http://schemas.microsoft.com/office/drawing/2014/main" id="{193F2E4F-E013-49C7-8950-3CE84FBCECF2}"/>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3CC0C88F-66E8-435D-AB03-743166F721F9}"/>
                </a:ext>
              </a:extLst>
            </p:cNvPr>
            <p:cNvSpPr/>
            <p:nvPr/>
          </p:nvSpPr>
          <p:spPr>
            <a:xfrm>
              <a:off x="1007706" y="588533"/>
              <a:ext cx="2644695" cy="1660144"/>
            </a:xfrm>
            <a:prstGeom prst="flowChartProcess">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系統目標與預期成果</a:t>
              </a:r>
            </a:p>
          </p:txBody>
        </p:sp>
      </p:grpSp>
      <p:grpSp>
        <p:nvGrpSpPr>
          <p:cNvPr id="5" name="群組 4">
            <a:extLst>
              <a:ext uri="{FF2B5EF4-FFF2-40B4-BE49-F238E27FC236}">
                <a16:creationId xmlns:a16="http://schemas.microsoft.com/office/drawing/2014/main" id="{30EDD873-F016-47F6-8C6A-A3EB4AF7FE9C}"/>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A8CF044A-4D3C-4C51-8038-83691187B033}"/>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636CBB86-DFC4-4A04-A000-B92F6A071919}"/>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500AD51B-8E3F-4064-A7AC-0BC5A8A59440}"/>
              </a:ext>
            </a:extLst>
          </p:cNvPr>
          <p:cNvSpPr txBox="1"/>
          <p:nvPr/>
        </p:nvSpPr>
        <p:spPr>
          <a:xfrm>
            <a:off x="8788399" y="423942"/>
            <a:ext cx="17375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預期成果</a:t>
            </a:r>
          </a:p>
        </p:txBody>
      </p:sp>
      <p:grpSp>
        <p:nvGrpSpPr>
          <p:cNvPr id="14" name="群組 13">
            <a:extLst>
              <a:ext uri="{FF2B5EF4-FFF2-40B4-BE49-F238E27FC236}">
                <a16:creationId xmlns:a16="http://schemas.microsoft.com/office/drawing/2014/main" id="{116C8B92-622E-4DB1-9923-91C1F2DF4877}"/>
              </a:ext>
            </a:extLst>
          </p:cNvPr>
          <p:cNvGrpSpPr/>
          <p:nvPr/>
        </p:nvGrpSpPr>
        <p:grpSpPr>
          <a:xfrm>
            <a:off x="3973385" y="1267261"/>
            <a:ext cx="4245225" cy="1576757"/>
            <a:chOff x="1627715" y="1814402"/>
            <a:chExt cx="4245225" cy="1576757"/>
          </a:xfrm>
        </p:grpSpPr>
        <p:sp>
          <p:nvSpPr>
            <p:cNvPr id="15" name="矩形 11">
              <a:extLst>
                <a:ext uri="{FF2B5EF4-FFF2-40B4-BE49-F238E27FC236}">
                  <a16:creationId xmlns:a16="http://schemas.microsoft.com/office/drawing/2014/main" id="{7CD19761-FD05-40F7-9746-B6FC9C4B200F}"/>
                </a:ext>
              </a:extLst>
            </p:cNvPr>
            <p:cNvSpPr/>
            <p:nvPr/>
          </p:nvSpPr>
          <p:spPr>
            <a:xfrm>
              <a:off x="1627715" y="2929494"/>
              <a:ext cx="4245225" cy="461665"/>
            </a:xfrm>
            <a:prstGeom prst="rect">
              <a:avLst/>
            </a:prstGeom>
            <a:solidFill>
              <a:schemeClr val="accent1">
                <a:lumMod val="60000"/>
                <a:lumOff val="40000"/>
              </a:schemeClr>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更人性化的聊天機器人</a:t>
              </a:r>
              <a:endParaRPr lang="zh-TW" altLang="en-US" sz="2400" b="1" dirty="0">
                <a:solidFill>
                  <a:schemeClr val="bg1"/>
                </a:solidFill>
              </a:endParaRPr>
            </a:p>
          </p:txBody>
        </p:sp>
        <p:sp>
          <p:nvSpPr>
            <p:cNvPr id="16" name="矩形 12">
              <a:extLst>
                <a:ext uri="{FF2B5EF4-FFF2-40B4-BE49-F238E27FC236}">
                  <a16:creationId xmlns:a16="http://schemas.microsoft.com/office/drawing/2014/main" id="{6FCF9D01-B619-4BEB-B898-27D3B91CBB8E}"/>
                </a:ext>
              </a:extLst>
            </p:cNvPr>
            <p:cNvSpPr/>
            <p:nvPr/>
          </p:nvSpPr>
          <p:spPr>
            <a:xfrm>
              <a:off x="1627715" y="1814402"/>
              <a:ext cx="4245225" cy="1015663"/>
            </a:xfrm>
            <a:prstGeom prst="rect">
              <a:avLst/>
            </a:prstGeom>
            <a:noFill/>
          </p:spPr>
          <p:txBody>
            <a:bodyPr wrap="square">
              <a:spAutoFit/>
            </a:bodyPr>
            <a:lstStyle/>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對於使用者的問題能夠更加理解</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回傳正確且為使用者想要的答案</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更具人性化的回答或者圖表</a:t>
              </a:r>
              <a:endPar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grpSp>
      <p:grpSp>
        <p:nvGrpSpPr>
          <p:cNvPr id="17" name="群組 16">
            <a:extLst>
              <a:ext uri="{FF2B5EF4-FFF2-40B4-BE49-F238E27FC236}">
                <a16:creationId xmlns:a16="http://schemas.microsoft.com/office/drawing/2014/main" id="{E8541D14-F73A-48AB-896A-10158345E737}"/>
              </a:ext>
            </a:extLst>
          </p:cNvPr>
          <p:cNvGrpSpPr/>
          <p:nvPr/>
        </p:nvGrpSpPr>
        <p:grpSpPr>
          <a:xfrm>
            <a:off x="502095" y="4041026"/>
            <a:ext cx="4245225" cy="1673541"/>
            <a:chOff x="1699438" y="3094581"/>
            <a:chExt cx="4245225" cy="1673541"/>
          </a:xfrm>
        </p:grpSpPr>
        <p:sp>
          <p:nvSpPr>
            <p:cNvPr id="18" name="矩形 14">
              <a:extLst>
                <a:ext uri="{FF2B5EF4-FFF2-40B4-BE49-F238E27FC236}">
                  <a16:creationId xmlns:a16="http://schemas.microsoft.com/office/drawing/2014/main" id="{AC374371-91BA-4A33-8529-FC1D1271F4C7}"/>
                </a:ext>
              </a:extLst>
            </p:cNvPr>
            <p:cNvSpPr/>
            <p:nvPr/>
          </p:nvSpPr>
          <p:spPr>
            <a:xfrm>
              <a:off x="1699438" y="3094581"/>
              <a:ext cx="4245225" cy="461665"/>
            </a:xfrm>
            <a:prstGeom prst="rect">
              <a:avLst/>
            </a:prstGeom>
            <a:solidFill>
              <a:srgbClr val="6EB5FE"/>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自然語言更進一步認識</a:t>
              </a:r>
              <a:endParaRPr lang="zh-TW" altLang="en-US" sz="2400" b="1" dirty="0">
                <a:solidFill>
                  <a:schemeClr val="bg1"/>
                </a:solidFill>
              </a:endParaRPr>
            </a:p>
          </p:txBody>
        </p:sp>
        <p:sp>
          <p:nvSpPr>
            <p:cNvPr id="19" name="矩形 15">
              <a:extLst>
                <a:ext uri="{FF2B5EF4-FFF2-40B4-BE49-F238E27FC236}">
                  <a16:creationId xmlns:a16="http://schemas.microsoft.com/office/drawing/2014/main" id="{8706319E-0CB9-423B-91CC-3CD7851CE2CF}"/>
                </a:ext>
              </a:extLst>
            </p:cNvPr>
            <p:cNvSpPr/>
            <p:nvPr/>
          </p:nvSpPr>
          <p:spPr>
            <a:xfrm>
              <a:off x="1699438" y="3752459"/>
              <a:ext cx="4245225" cy="1015663"/>
            </a:xfrm>
            <a:prstGeom prst="rect">
              <a:avLst/>
            </a:prstGeom>
            <a:noFill/>
          </p:spPr>
          <p:txBody>
            <a:bodyPr wrap="square">
              <a:spAutoFit/>
            </a:bodyPr>
            <a:lstStyle/>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分析使用者的問題</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了解機器學習的世界</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對於未來找尋</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AI</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相關工作有幫助</a:t>
              </a:r>
              <a:endPar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grpSp>
      <p:grpSp>
        <p:nvGrpSpPr>
          <p:cNvPr id="20" name="群組 19">
            <a:extLst>
              <a:ext uri="{FF2B5EF4-FFF2-40B4-BE49-F238E27FC236}">
                <a16:creationId xmlns:a16="http://schemas.microsoft.com/office/drawing/2014/main" id="{D6607EC6-7ED4-40FE-932C-573CC2B83ECF}"/>
              </a:ext>
            </a:extLst>
          </p:cNvPr>
          <p:cNvGrpSpPr/>
          <p:nvPr/>
        </p:nvGrpSpPr>
        <p:grpSpPr>
          <a:xfrm>
            <a:off x="7444679" y="3998066"/>
            <a:ext cx="3669165" cy="1592673"/>
            <a:chOff x="1699437" y="3175449"/>
            <a:chExt cx="3669165" cy="1592673"/>
          </a:xfrm>
        </p:grpSpPr>
        <p:sp>
          <p:nvSpPr>
            <p:cNvPr id="26" name="矩形 17">
              <a:extLst>
                <a:ext uri="{FF2B5EF4-FFF2-40B4-BE49-F238E27FC236}">
                  <a16:creationId xmlns:a16="http://schemas.microsoft.com/office/drawing/2014/main" id="{B0AF8261-0C9C-4941-8368-CC97D153319D}"/>
                </a:ext>
              </a:extLst>
            </p:cNvPr>
            <p:cNvSpPr/>
            <p:nvPr/>
          </p:nvSpPr>
          <p:spPr>
            <a:xfrm>
              <a:off x="1699437" y="3175449"/>
              <a:ext cx="3669165" cy="461665"/>
            </a:xfrm>
            <a:prstGeom prst="rect">
              <a:avLst/>
            </a:prstGeom>
            <a:solidFill>
              <a:srgbClr val="4472C4"/>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最便利的資訊整合平台</a:t>
              </a:r>
              <a:endParaRPr lang="en-US" altLang="zh-TW" sz="2400" b="1" kern="100" dirty="0">
                <a:solidFill>
                  <a:schemeClr val="bg1"/>
                </a:solidFill>
                <a:latin typeface="微軟正黑體" panose="020B0604030504040204" pitchFamily="34" charset="-120"/>
                <a:ea typeface="微軟正黑體" panose="020B0604030504040204" pitchFamily="34" charset="-120"/>
              </a:endParaRPr>
            </a:p>
          </p:txBody>
        </p:sp>
        <p:sp>
          <p:nvSpPr>
            <p:cNvPr id="27" name="矩形 18">
              <a:extLst>
                <a:ext uri="{FF2B5EF4-FFF2-40B4-BE49-F238E27FC236}">
                  <a16:creationId xmlns:a16="http://schemas.microsoft.com/office/drawing/2014/main" id="{CE6122A7-A797-41D8-AF2F-478D484CB114}"/>
                </a:ext>
              </a:extLst>
            </p:cNvPr>
            <p:cNvSpPr/>
            <p:nvPr/>
          </p:nvSpPr>
          <p:spPr>
            <a:xfrm>
              <a:off x="1699437" y="3752459"/>
              <a:ext cx="3669165" cy="1015663"/>
            </a:xfrm>
            <a:prstGeom prst="rect">
              <a:avLst/>
            </a:prstGeom>
            <a:noFill/>
          </p:spPr>
          <p:txBody>
            <a:bodyPr wrap="square">
              <a:spAutoFit/>
            </a:bodyPr>
            <a:lstStyle/>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資訊更加多樣化</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圖表畫面經過設計</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marL="457200" lvl="0" indent="-457200">
                <a:spcAft>
                  <a:spcPts val="0"/>
                </a:spcAft>
                <a:buAutoNum type="arabicPeriod"/>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最多人使用的資訊平台</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grpSp>
      <p:grpSp>
        <p:nvGrpSpPr>
          <p:cNvPr id="28" name="群組 27">
            <a:extLst>
              <a:ext uri="{FF2B5EF4-FFF2-40B4-BE49-F238E27FC236}">
                <a16:creationId xmlns:a16="http://schemas.microsoft.com/office/drawing/2014/main" id="{E2D22D34-7E3C-4B22-B273-5DCA469BC9D6}"/>
              </a:ext>
            </a:extLst>
          </p:cNvPr>
          <p:cNvGrpSpPr/>
          <p:nvPr/>
        </p:nvGrpSpPr>
        <p:grpSpPr>
          <a:xfrm>
            <a:off x="5406919" y="3135371"/>
            <a:ext cx="1378161" cy="1949351"/>
            <a:chOff x="5303602" y="2308186"/>
            <a:chExt cx="1584796" cy="2241628"/>
          </a:xfrm>
        </p:grpSpPr>
        <p:grpSp>
          <p:nvGrpSpPr>
            <p:cNvPr id="29" name="群組 28">
              <a:extLst>
                <a:ext uri="{FF2B5EF4-FFF2-40B4-BE49-F238E27FC236}">
                  <a16:creationId xmlns:a16="http://schemas.microsoft.com/office/drawing/2014/main" id="{A04611F6-0AE5-4AC9-9B93-0E3DDF53A27D}"/>
                </a:ext>
              </a:extLst>
            </p:cNvPr>
            <p:cNvGrpSpPr/>
            <p:nvPr/>
          </p:nvGrpSpPr>
          <p:grpSpPr>
            <a:xfrm>
              <a:off x="5303602" y="2308186"/>
              <a:ext cx="1584796" cy="2241628"/>
              <a:chOff x="4637313" y="1035698"/>
              <a:chExt cx="3427445" cy="4702628"/>
            </a:xfrm>
          </p:grpSpPr>
          <p:sp>
            <p:nvSpPr>
              <p:cNvPr id="31" name="矩形: 圓角 30">
                <a:extLst>
                  <a:ext uri="{FF2B5EF4-FFF2-40B4-BE49-F238E27FC236}">
                    <a16:creationId xmlns:a16="http://schemas.microsoft.com/office/drawing/2014/main" id="{28CEA70D-F59B-4E44-A98B-8977440A22DB}"/>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2" name="矩形: 圓角 31">
                <a:extLst>
                  <a:ext uri="{FF2B5EF4-FFF2-40B4-BE49-F238E27FC236}">
                    <a16:creationId xmlns:a16="http://schemas.microsoft.com/office/drawing/2014/main" id="{6AD50C2A-16B8-4DBB-A76A-F4F5B35AB224}"/>
                  </a:ext>
                </a:extLst>
              </p:cNvPr>
              <p:cNvSpPr/>
              <p:nvPr/>
            </p:nvSpPr>
            <p:spPr>
              <a:xfrm>
                <a:off x="4825479" y="1222312"/>
                <a:ext cx="3051111" cy="3918856"/>
              </a:xfrm>
              <a:prstGeom prst="roundRect">
                <a:avLst>
                  <a:gd name="adj" fmla="val 8228"/>
                </a:avLst>
              </a:prstGeom>
              <a:solidFill>
                <a:srgbClr val="6EB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p>
            </p:txBody>
          </p:sp>
          <p:sp>
            <p:nvSpPr>
              <p:cNvPr id="33" name="橢圓 32">
                <a:extLst>
                  <a:ext uri="{FF2B5EF4-FFF2-40B4-BE49-F238E27FC236}">
                    <a16:creationId xmlns:a16="http://schemas.microsoft.com/office/drawing/2014/main" id="{2504BB93-3442-478E-9A0E-64A13E0A2AA6}"/>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30" name="圖片 29">
              <a:extLst>
                <a:ext uri="{FF2B5EF4-FFF2-40B4-BE49-F238E27FC236}">
                  <a16:creationId xmlns:a16="http://schemas.microsoft.com/office/drawing/2014/main" id="{1DA929C9-1A85-49ED-AFE6-226C435E7E37}"/>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r="-1" b="249"/>
            <a:stretch/>
          </p:blipFill>
          <p:spPr>
            <a:xfrm>
              <a:off x="5585978" y="2821130"/>
              <a:ext cx="1020042" cy="102004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pSp>
    </p:spTree>
    <p:extLst>
      <p:ext uri="{BB962C8B-B14F-4D97-AF65-F5344CB8AC3E}">
        <p14:creationId xmlns:p14="http://schemas.microsoft.com/office/powerpoint/2010/main" val="193860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群組 24">
            <a:extLst>
              <a:ext uri="{FF2B5EF4-FFF2-40B4-BE49-F238E27FC236}">
                <a16:creationId xmlns:a16="http://schemas.microsoft.com/office/drawing/2014/main" id="{C48E3CD7-5685-4D7E-BA0B-954236B72649}"/>
              </a:ext>
            </a:extLst>
          </p:cNvPr>
          <p:cNvGrpSpPr/>
          <p:nvPr/>
        </p:nvGrpSpPr>
        <p:grpSpPr>
          <a:xfrm>
            <a:off x="4215909" y="903138"/>
            <a:ext cx="3455381" cy="5751661"/>
            <a:chOff x="4637313" y="1035698"/>
            <a:chExt cx="3427445" cy="4702628"/>
          </a:xfrm>
        </p:grpSpPr>
        <p:sp>
          <p:nvSpPr>
            <p:cNvPr id="34" name="矩形: 圓角 1">
              <a:extLst>
                <a:ext uri="{FF2B5EF4-FFF2-40B4-BE49-F238E27FC236}">
                  <a16:creationId xmlns:a16="http://schemas.microsoft.com/office/drawing/2014/main" id="{FB181AD3-65BD-4D54-AE17-BB0F069D2876}"/>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6" name="橢圓 35">
              <a:extLst>
                <a:ext uri="{FF2B5EF4-FFF2-40B4-BE49-F238E27FC236}">
                  <a16:creationId xmlns:a16="http://schemas.microsoft.com/office/drawing/2014/main" id="{9F9A0F81-37F1-47A1-B30E-E05CC51C9B64}"/>
                </a:ext>
              </a:extLst>
            </p:cNvPr>
            <p:cNvSpPr/>
            <p:nvPr/>
          </p:nvSpPr>
          <p:spPr>
            <a:xfrm>
              <a:off x="6150426" y="5314293"/>
              <a:ext cx="401216" cy="32606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nvGrpSpPr>
          <p:cNvPr id="2" name="群組 1">
            <a:extLst>
              <a:ext uri="{FF2B5EF4-FFF2-40B4-BE49-F238E27FC236}">
                <a16:creationId xmlns:a16="http://schemas.microsoft.com/office/drawing/2014/main" id="{4B1C517C-F69F-436B-9D18-CE51778B3E7F}"/>
              </a:ext>
            </a:extLst>
          </p:cNvPr>
          <p:cNvGrpSpPr/>
          <p:nvPr/>
        </p:nvGrpSpPr>
        <p:grpSpPr>
          <a:xfrm>
            <a:off x="291115" y="278823"/>
            <a:ext cx="2756885" cy="655897"/>
            <a:chOff x="1007706" y="588533"/>
            <a:chExt cx="2700680" cy="1744123"/>
          </a:xfrm>
        </p:grpSpPr>
        <p:sp>
          <p:nvSpPr>
            <p:cNvPr id="3" name="流程圖: 程序 2">
              <a:extLst>
                <a:ext uri="{FF2B5EF4-FFF2-40B4-BE49-F238E27FC236}">
                  <a16:creationId xmlns:a16="http://schemas.microsoft.com/office/drawing/2014/main" id="{193F2E4F-E013-49C7-8950-3CE84FBCECF2}"/>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3CC0C88F-66E8-435D-AB03-743166F721F9}"/>
                </a:ext>
              </a:extLst>
            </p:cNvPr>
            <p:cNvSpPr/>
            <p:nvPr/>
          </p:nvSpPr>
          <p:spPr>
            <a:xfrm>
              <a:off x="1007706" y="588533"/>
              <a:ext cx="2644695" cy="1660144"/>
            </a:xfrm>
            <a:prstGeom prst="flowChartProcess">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系統目標與預期成果</a:t>
              </a:r>
            </a:p>
          </p:txBody>
        </p:sp>
      </p:grpSp>
      <p:grpSp>
        <p:nvGrpSpPr>
          <p:cNvPr id="5" name="群組 4">
            <a:extLst>
              <a:ext uri="{FF2B5EF4-FFF2-40B4-BE49-F238E27FC236}">
                <a16:creationId xmlns:a16="http://schemas.microsoft.com/office/drawing/2014/main" id="{30EDD873-F016-47F6-8C6A-A3EB4AF7FE9C}"/>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A8CF044A-4D3C-4C51-8038-83691187B033}"/>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636CBB86-DFC4-4A04-A000-B92F6A071919}"/>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500AD51B-8E3F-4064-A7AC-0BC5A8A59440}"/>
              </a:ext>
            </a:extLst>
          </p:cNvPr>
          <p:cNvSpPr txBox="1"/>
          <p:nvPr/>
        </p:nvSpPr>
        <p:spPr>
          <a:xfrm>
            <a:off x="8788399" y="423942"/>
            <a:ext cx="17375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預期成果</a:t>
            </a:r>
          </a:p>
        </p:txBody>
      </p:sp>
      <p:sp>
        <p:nvSpPr>
          <p:cNvPr id="37" name="文字方塊 36">
            <a:extLst>
              <a:ext uri="{FF2B5EF4-FFF2-40B4-BE49-F238E27FC236}">
                <a16:creationId xmlns:a16="http://schemas.microsoft.com/office/drawing/2014/main" id="{056075A4-7909-4D32-818E-58E46FF77DCC}"/>
              </a:ext>
            </a:extLst>
          </p:cNvPr>
          <p:cNvSpPr txBox="1"/>
          <p:nvPr/>
        </p:nvSpPr>
        <p:spPr>
          <a:xfrm>
            <a:off x="417250" y="2185066"/>
            <a:ext cx="3630967" cy="2062103"/>
          </a:xfrm>
          <a:prstGeom prst="rect">
            <a:avLst/>
          </a:prstGeom>
          <a:noFill/>
        </p:spPr>
        <p:txBody>
          <a:bodyPr wrap="square" rtlCol="0">
            <a:spAutoFit/>
          </a:bodyPr>
          <a:lstStyle/>
          <a:p>
            <a:pPr algn="ctr"/>
            <a:r>
              <a:rPr lang="zh-TW" altLang="en-US" sz="2800" b="1" dirty="0">
                <a:solidFill>
                  <a:srgbClr val="4472C4"/>
                </a:solidFill>
                <a:latin typeface="微軟正黑體" panose="020B0604030504040204" pitchFamily="34" charset="-120"/>
                <a:ea typeface="微軟正黑體" panose="020B0604030504040204" pitchFamily="34" charset="-120"/>
              </a:rPr>
              <a:t>情境假設</a:t>
            </a:r>
            <a:endParaRPr lang="en-US" altLang="zh-TW" sz="2800" b="1" dirty="0">
              <a:solidFill>
                <a:srgbClr val="4472C4"/>
              </a:solidFill>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使用者用聊天機器人詢問問題</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我想問</a:t>
            </a:r>
            <a:r>
              <a:rPr lang="en-US" altLang="zh-TW" sz="2000" b="1" dirty="0">
                <a:latin typeface="微軟正黑體" panose="020B0604030504040204" pitchFamily="34" charset="-120"/>
                <a:ea typeface="微軟正黑體" panose="020B0604030504040204" pitchFamily="34" charset="-120"/>
              </a:rPr>
              <a:t>XXX</a:t>
            </a:r>
            <a:r>
              <a:rPr lang="zh-TW" altLang="en-US" sz="2000" b="1" dirty="0">
                <a:latin typeface="微軟正黑體" panose="020B0604030504040204" pitchFamily="34" charset="-120"/>
                <a:ea typeface="微軟正黑體" panose="020B0604030504040204" pitchFamily="34" charset="-120"/>
              </a:rPr>
              <a:t>的每股淨值</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我想要</a:t>
            </a:r>
            <a:r>
              <a:rPr lang="en-US" altLang="zh-TW" sz="2000" b="1" dirty="0">
                <a:latin typeface="微軟正黑體" panose="020B0604030504040204" pitchFamily="34" charset="-120"/>
                <a:ea typeface="微軟正黑體" panose="020B0604030504040204" pitchFamily="34" charset="-120"/>
              </a:rPr>
              <a:t>XX</a:t>
            </a:r>
            <a:r>
              <a:rPr lang="zh-TW" altLang="en-US" sz="2000" b="1" dirty="0">
                <a:latin typeface="微軟正黑體" panose="020B0604030504040204" pitchFamily="34" charset="-120"/>
                <a:ea typeface="微軟正黑體" panose="020B0604030504040204" pitchFamily="34" charset="-120"/>
              </a:rPr>
              <a:t>跟</a:t>
            </a:r>
            <a:r>
              <a:rPr lang="en-US" altLang="zh-TW" sz="2000" b="1" dirty="0">
                <a:latin typeface="微軟正黑體" panose="020B0604030504040204" pitchFamily="34" charset="-120"/>
                <a:ea typeface="微軟正黑體" panose="020B0604030504040204" pitchFamily="34" charset="-120"/>
              </a:rPr>
              <a:t>OO</a:t>
            </a:r>
            <a:r>
              <a:rPr lang="zh-TW" altLang="en-US" sz="2000" b="1" dirty="0">
                <a:latin typeface="微軟正黑體" panose="020B0604030504040204" pitchFamily="34" charset="-120"/>
                <a:ea typeface="微軟正黑體" panose="020B0604030504040204" pitchFamily="34" charset="-120"/>
              </a:rPr>
              <a:t>做比較</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什麼是股票投資</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我能獲得到什麼資訊</a:t>
            </a:r>
          </a:p>
        </p:txBody>
      </p:sp>
      <p:sp>
        <p:nvSpPr>
          <p:cNvPr id="38" name="文字方塊 37">
            <a:extLst>
              <a:ext uri="{FF2B5EF4-FFF2-40B4-BE49-F238E27FC236}">
                <a16:creationId xmlns:a16="http://schemas.microsoft.com/office/drawing/2014/main" id="{76DEBC31-5C50-4750-B3A7-7F852244273C}"/>
              </a:ext>
            </a:extLst>
          </p:cNvPr>
          <p:cNvSpPr txBox="1"/>
          <p:nvPr/>
        </p:nvSpPr>
        <p:spPr>
          <a:xfrm>
            <a:off x="8143782" y="2185066"/>
            <a:ext cx="3630967" cy="2369880"/>
          </a:xfrm>
          <a:prstGeom prst="rect">
            <a:avLst/>
          </a:prstGeom>
          <a:noFill/>
        </p:spPr>
        <p:txBody>
          <a:bodyPr wrap="square" rtlCol="0">
            <a:spAutoFit/>
          </a:bodyPr>
          <a:lstStyle/>
          <a:p>
            <a:pPr algn="ctr"/>
            <a:r>
              <a:rPr lang="zh-TW" altLang="en-US" sz="2800" b="1" dirty="0">
                <a:solidFill>
                  <a:srgbClr val="4472C4"/>
                </a:solidFill>
                <a:latin typeface="微軟正黑體" panose="020B0604030504040204" pitchFamily="34" charset="-120"/>
                <a:ea typeface="微軟正黑體" panose="020B0604030504040204" pitchFamily="34" charset="-120"/>
              </a:rPr>
              <a:t>相對應的回答</a:t>
            </a:r>
            <a:endParaRPr lang="en-US" altLang="zh-TW" sz="2800" b="1" dirty="0">
              <a:solidFill>
                <a:srgbClr val="4472C4"/>
              </a:solidFill>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使用者用聊天機器人詢問問題</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顯示</a:t>
            </a:r>
            <a:r>
              <a:rPr lang="en-US" altLang="zh-TW" sz="2000" b="1" dirty="0">
                <a:latin typeface="微軟正黑體" panose="020B0604030504040204" pitchFamily="34" charset="-120"/>
                <a:ea typeface="微軟正黑體" panose="020B0604030504040204" pitchFamily="34" charset="-120"/>
              </a:rPr>
              <a:t>XXX</a:t>
            </a:r>
            <a:r>
              <a:rPr lang="zh-TW" altLang="en-US" sz="2000" b="1" dirty="0">
                <a:latin typeface="微軟正黑體" panose="020B0604030504040204" pitchFamily="34" charset="-120"/>
                <a:ea typeface="微軟正黑體" panose="020B0604030504040204" pitchFamily="34" charset="-120"/>
              </a:rPr>
              <a:t>的每股淨值圖表</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en-US" altLang="zh-TW" sz="2000" b="1" dirty="0">
                <a:latin typeface="微軟正黑體" panose="020B0604030504040204" pitchFamily="34" charset="-120"/>
                <a:ea typeface="微軟正黑體" panose="020B0604030504040204" pitchFamily="34" charset="-120"/>
              </a:rPr>
              <a:t>XX</a:t>
            </a:r>
            <a:r>
              <a:rPr lang="zh-TW" altLang="en-US" sz="2000" b="1" dirty="0">
                <a:latin typeface="微軟正黑體" panose="020B0604030504040204" pitchFamily="34" charset="-120"/>
                <a:ea typeface="微軟正黑體" panose="020B0604030504040204" pitchFamily="34" charset="-120"/>
              </a:rPr>
              <a:t>跟</a:t>
            </a:r>
            <a:r>
              <a:rPr lang="en-US" altLang="zh-TW" sz="2000" b="1" dirty="0">
                <a:latin typeface="微軟正黑體" panose="020B0604030504040204" pitchFamily="34" charset="-120"/>
                <a:ea typeface="微軟正黑體" panose="020B0604030504040204" pitchFamily="34" charset="-120"/>
              </a:rPr>
              <a:t>OO</a:t>
            </a:r>
            <a:r>
              <a:rPr lang="zh-TW" altLang="en-US" sz="2000" b="1" dirty="0">
                <a:latin typeface="微軟正黑體" panose="020B0604030504040204" pitchFamily="34" charset="-120"/>
                <a:ea typeface="微軟正黑體" panose="020B0604030504040204" pitchFamily="34" charset="-120"/>
              </a:rPr>
              <a:t>比較的必較表</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股票投資概念</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獲得到金融相關資訊</a:t>
            </a:r>
            <a:endParaRPr lang="en-US" altLang="zh-TW" sz="2000" b="1" dirty="0">
              <a:latin typeface="微軟正黑體" panose="020B0604030504040204" pitchFamily="34" charset="-120"/>
              <a:ea typeface="微軟正黑體" panose="020B0604030504040204" pitchFamily="34" charset="-120"/>
            </a:endParaRPr>
          </a:p>
          <a:p>
            <a:pPr marL="457200" indent="-457200">
              <a:buAutoNum type="arabicPeriod"/>
            </a:pPr>
            <a:r>
              <a:rPr lang="zh-TW" altLang="en-US" sz="2000" b="1" dirty="0">
                <a:latin typeface="微軟正黑體" panose="020B0604030504040204" pitchFamily="34" charset="-120"/>
                <a:ea typeface="微軟正黑體" panose="020B0604030504040204" pitchFamily="34" charset="-120"/>
              </a:rPr>
              <a:t>利用</a:t>
            </a:r>
            <a:r>
              <a:rPr lang="en-US" altLang="zh-TW" sz="2000" b="1" dirty="0">
                <a:latin typeface="微軟正黑體" panose="020B0604030504040204" pitchFamily="34" charset="-120"/>
                <a:ea typeface="微軟正黑體" panose="020B0604030504040204" pitchFamily="34" charset="-120"/>
              </a:rPr>
              <a:t>AI</a:t>
            </a:r>
            <a:r>
              <a:rPr lang="zh-TW" altLang="en-US" sz="2000" b="1" dirty="0">
                <a:latin typeface="微軟正黑體" panose="020B0604030504040204" pitchFamily="34" charset="-120"/>
                <a:ea typeface="微軟正黑體" panose="020B0604030504040204" pitchFamily="34" charset="-120"/>
              </a:rPr>
              <a:t>分析問題</a:t>
            </a:r>
            <a:endParaRPr lang="en-US" altLang="zh-TW" sz="2000" b="1"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7178A878-3C6A-44D4-8181-0DF23EEDC7C8}"/>
              </a:ext>
            </a:extLst>
          </p:cNvPr>
          <p:cNvPicPr>
            <a:picLocks noChangeAspect="1"/>
          </p:cNvPicPr>
          <p:nvPr/>
        </p:nvPicPr>
        <p:blipFill>
          <a:blip r:embed="rId3"/>
          <a:stretch>
            <a:fillRect/>
          </a:stretch>
        </p:blipFill>
        <p:spPr>
          <a:xfrm>
            <a:off x="4520709" y="1135780"/>
            <a:ext cx="2856081" cy="5000395"/>
          </a:xfrm>
          <a:prstGeom prst="rect">
            <a:avLst/>
          </a:prstGeom>
        </p:spPr>
      </p:pic>
    </p:spTree>
    <p:extLst>
      <p:ext uri="{BB962C8B-B14F-4D97-AF65-F5344CB8AC3E}">
        <p14:creationId xmlns:p14="http://schemas.microsoft.com/office/powerpoint/2010/main" val="20383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28C45FC9-56FD-458D-9CD2-98E5046718BE}"/>
              </a:ext>
            </a:extLst>
          </p:cNvPr>
          <p:cNvGrpSpPr/>
          <p:nvPr/>
        </p:nvGrpSpPr>
        <p:grpSpPr>
          <a:xfrm>
            <a:off x="4159898" y="737118"/>
            <a:ext cx="3872204" cy="5477070"/>
            <a:chOff x="4637313" y="1035698"/>
            <a:chExt cx="3427445" cy="4702628"/>
          </a:xfrm>
        </p:grpSpPr>
        <p:sp>
          <p:nvSpPr>
            <p:cNvPr id="3" name="矩形: 圓角 1">
              <a:extLst>
                <a:ext uri="{FF2B5EF4-FFF2-40B4-BE49-F238E27FC236}">
                  <a16:creationId xmlns:a16="http://schemas.microsoft.com/office/drawing/2014/main" id="{A1F946CF-1C3D-4C7B-88E3-629CDCD5F4AD}"/>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圓角 2">
              <a:extLst>
                <a:ext uri="{FF2B5EF4-FFF2-40B4-BE49-F238E27FC236}">
                  <a16:creationId xmlns:a16="http://schemas.microsoft.com/office/drawing/2014/main" id="{5521D9A7-134B-4914-90F6-6364E1466A62}"/>
                </a:ext>
              </a:extLst>
            </p:cNvPr>
            <p:cNvSpPr/>
            <p:nvPr/>
          </p:nvSpPr>
          <p:spPr>
            <a:xfrm>
              <a:off x="4825479" y="1222312"/>
              <a:ext cx="3051111" cy="3918856"/>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5" name="橢圓 4">
              <a:extLst>
                <a:ext uri="{FF2B5EF4-FFF2-40B4-BE49-F238E27FC236}">
                  <a16:creationId xmlns:a16="http://schemas.microsoft.com/office/drawing/2014/main" id="{F19729EA-8BCC-4C50-8E85-BA3502217A23}"/>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6" name="圖片 5">
            <a:extLst>
              <a:ext uri="{FF2B5EF4-FFF2-40B4-BE49-F238E27FC236}">
                <a16:creationId xmlns:a16="http://schemas.microsoft.com/office/drawing/2014/main" id="{336D9EB5-BF81-491A-8F63-FD9000C138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12128" y="2752706"/>
            <a:ext cx="967740" cy="967740"/>
          </a:xfrm>
          <a:prstGeom prst="rect">
            <a:avLst/>
          </a:prstGeom>
        </p:spPr>
      </p:pic>
      <p:sp>
        <p:nvSpPr>
          <p:cNvPr id="7" name="矩形: 圓角 9">
            <a:extLst>
              <a:ext uri="{FF2B5EF4-FFF2-40B4-BE49-F238E27FC236}">
                <a16:creationId xmlns:a16="http://schemas.microsoft.com/office/drawing/2014/main" id="{17C89250-E39C-4B25-895B-DE9D3AD3C5A6}"/>
              </a:ext>
            </a:extLst>
          </p:cNvPr>
          <p:cNvSpPr/>
          <p:nvPr/>
        </p:nvSpPr>
        <p:spPr>
          <a:xfrm>
            <a:off x="4372480" y="954464"/>
            <a:ext cx="3447035" cy="4564224"/>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nvGrpSpPr>
          <p:cNvPr id="8" name="群組 7">
            <a:extLst>
              <a:ext uri="{FF2B5EF4-FFF2-40B4-BE49-F238E27FC236}">
                <a16:creationId xmlns:a16="http://schemas.microsoft.com/office/drawing/2014/main" id="{31CD5558-B740-40BE-AF13-4C1A9EA7B9ED}"/>
              </a:ext>
            </a:extLst>
          </p:cNvPr>
          <p:cNvGrpSpPr/>
          <p:nvPr/>
        </p:nvGrpSpPr>
        <p:grpSpPr>
          <a:xfrm>
            <a:off x="6247223" y="1339312"/>
            <a:ext cx="1123854" cy="340496"/>
            <a:chOff x="9515420" y="2150920"/>
            <a:chExt cx="1123854" cy="340496"/>
          </a:xfrm>
        </p:grpSpPr>
        <p:sp>
          <p:nvSpPr>
            <p:cNvPr id="9" name="語音泡泡: 圓角矩形 13">
              <a:extLst>
                <a:ext uri="{FF2B5EF4-FFF2-40B4-BE49-F238E27FC236}">
                  <a16:creationId xmlns:a16="http://schemas.microsoft.com/office/drawing/2014/main" id="{AC850DED-B3B5-4624-9D1F-C138062855DD}"/>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0" name="群組 9">
              <a:extLst>
                <a:ext uri="{FF2B5EF4-FFF2-40B4-BE49-F238E27FC236}">
                  <a16:creationId xmlns:a16="http://schemas.microsoft.com/office/drawing/2014/main" id="{495AA7A3-68DF-48C2-8A74-7B8564A88857}"/>
                </a:ext>
              </a:extLst>
            </p:cNvPr>
            <p:cNvGrpSpPr/>
            <p:nvPr/>
          </p:nvGrpSpPr>
          <p:grpSpPr>
            <a:xfrm>
              <a:off x="9753884" y="2231501"/>
              <a:ext cx="646925" cy="179333"/>
              <a:chOff x="8524240" y="728663"/>
              <a:chExt cx="1659606" cy="460057"/>
            </a:xfrm>
            <a:solidFill>
              <a:schemeClr val="bg1"/>
            </a:solidFill>
          </p:grpSpPr>
          <p:sp>
            <p:nvSpPr>
              <p:cNvPr id="11" name="橢圓 10">
                <a:extLst>
                  <a:ext uri="{FF2B5EF4-FFF2-40B4-BE49-F238E27FC236}">
                    <a16:creationId xmlns:a16="http://schemas.microsoft.com/office/drawing/2014/main" id="{30B60826-7091-4287-96DF-1E091E9337EA}"/>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 name="橢圓 11">
                <a:extLst>
                  <a:ext uri="{FF2B5EF4-FFF2-40B4-BE49-F238E27FC236}">
                    <a16:creationId xmlns:a16="http://schemas.microsoft.com/office/drawing/2014/main" id="{85AC3A8B-11B1-4A3C-9E62-9A43863AA260}"/>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3" name="橢圓 12">
                <a:extLst>
                  <a:ext uri="{FF2B5EF4-FFF2-40B4-BE49-F238E27FC236}">
                    <a16:creationId xmlns:a16="http://schemas.microsoft.com/office/drawing/2014/main" id="{0FFB6B0D-5477-4960-82C9-78F35B364354}"/>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14" name="群組 13">
            <a:extLst>
              <a:ext uri="{FF2B5EF4-FFF2-40B4-BE49-F238E27FC236}">
                <a16:creationId xmlns:a16="http://schemas.microsoft.com/office/drawing/2014/main" id="{4D4C5102-0226-4034-9AED-D9B99A7C4BDA}"/>
              </a:ext>
            </a:extLst>
          </p:cNvPr>
          <p:cNvGrpSpPr/>
          <p:nvPr/>
        </p:nvGrpSpPr>
        <p:grpSpPr>
          <a:xfrm>
            <a:off x="6247223" y="2144706"/>
            <a:ext cx="1123854" cy="340496"/>
            <a:chOff x="9515420" y="2150920"/>
            <a:chExt cx="1123854" cy="340496"/>
          </a:xfrm>
        </p:grpSpPr>
        <p:sp>
          <p:nvSpPr>
            <p:cNvPr id="15" name="語音泡泡: 圓角矩形 20">
              <a:extLst>
                <a:ext uri="{FF2B5EF4-FFF2-40B4-BE49-F238E27FC236}">
                  <a16:creationId xmlns:a16="http://schemas.microsoft.com/office/drawing/2014/main" id="{77C905E6-B26B-4C9D-8DBE-34CE339ABC6A}"/>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6" name="群組 15">
              <a:extLst>
                <a:ext uri="{FF2B5EF4-FFF2-40B4-BE49-F238E27FC236}">
                  <a16:creationId xmlns:a16="http://schemas.microsoft.com/office/drawing/2014/main" id="{BA44F8C5-6371-4405-B4AF-8460E130B462}"/>
                </a:ext>
              </a:extLst>
            </p:cNvPr>
            <p:cNvGrpSpPr/>
            <p:nvPr/>
          </p:nvGrpSpPr>
          <p:grpSpPr>
            <a:xfrm>
              <a:off x="9753884" y="2231501"/>
              <a:ext cx="646925" cy="179333"/>
              <a:chOff x="8524240" y="728663"/>
              <a:chExt cx="1659606" cy="460057"/>
            </a:xfrm>
            <a:solidFill>
              <a:schemeClr val="bg1"/>
            </a:solidFill>
          </p:grpSpPr>
          <p:sp>
            <p:nvSpPr>
              <p:cNvPr id="17" name="橢圓 16">
                <a:extLst>
                  <a:ext uri="{FF2B5EF4-FFF2-40B4-BE49-F238E27FC236}">
                    <a16:creationId xmlns:a16="http://schemas.microsoft.com/office/drawing/2014/main" id="{CFCBA80A-7E76-4923-A565-188B5138441A}"/>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8" name="橢圓 17">
                <a:extLst>
                  <a:ext uri="{FF2B5EF4-FFF2-40B4-BE49-F238E27FC236}">
                    <a16:creationId xmlns:a16="http://schemas.microsoft.com/office/drawing/2014/main" id="{87F5B10C-E61D-40C0-BCA6-643A78D368F5}"/>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9" name="橢圓 18">
                <a:extLst>
                  <a:ext uri="{FF2B5EF4-FFF2-40B4-BE49-F238E27FC236}">
                    <a16:creationId xmlns:a16="http://schemas.microsoft.com/office/drawing/2014/main" id="{61C8B6C6-124C-413A-B18F-7975387B53CF}"/>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sp>
        <p:nvSpPr>
          <p:cNvPr id="20" name="語音泡泡: 圓角矩形 12">
            <a:extLst>
              <a:ext uri="{FF2B5EF4-FFF2-40B4-BE49-F238E27FC236}">
                <a16:creationId xmlns:a16="http://schemas.microsoft.com/office/drawing/2014/main" id="{4B9FB687-4E06-45E5-94B1-1CE3C62DB312}"/>
              </a:ext>
            </a:extLst>
          </p:cNvPr>
          <p:cNvSpPr/>
          <p:nvPr/>
        </p:nvSpPr>
        <p:spPr>
          <a:xfrm>
            <a:off x="4612640" y="1277814"/>
            <a:ext cx="2758437" cy="60178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那我們所要針對的使用者是誰呢</a:t>
            </a:r>
            <a:r>
              <a:rPr lang="en-US" altLang="zh-TW" b="1" dirty="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21" name="語音泡泡: 圓角矩形 25">
            <a:extLst>
              <a:ext uri="{FF2B5EF4-FFF2-40B4-BE49-F238E27FC236}">
                <a16:creationId xmlns:a16="http://schemas.microsoft.com/office/drawing/2014/main" id="{57011129-5B0C-48F6-8EB8-F3F5EE8F9176}"/>
              </a:ext>
            </a:extLst>
          </p:cNvPr>
          <p:cNvSpPr/>
          <p:nvPr/>
        </p:nvSpPr>
        <p:spPr>
          <a:xfrm>
            <a:off x="5234151" y="2120596"/>
            <a:ext cx="2136925" cy="498358"/>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所要的功能是什麼</a:t>
            </a:r>
          </a:p>
        </p:txBody>
      </p:sp>
      <p:grpSp>
        <p:nvGrpSpPr>
          <p:cNvPr id="22" name="群組 21">
            <a:extLst>
              <a:ext uri="{FF2B5EF4-FFF2-40B4-BE49-F238E27FC236}">
                <a16:creationId xmlns:a16="http://schemas.microsoft.com/office/drawing/2014/main" id="{4D7C7EC9-1951-43F5-8E1D-B0E532BFA4E8}"/>
              </a:ext>
            </a:extLst>
          </p:cNvPr>
          <p:cNvGrpSpPr/>
          <p:nvPr/>
        </p:nvGrpSpPr>
        <p:grpSpPr>
          <a:xfrm>
            <a:off x="6159204" y="2875484"/>
            <a:ext cx="1123854" cy="340496"/>
            <a:chOff x="9515420" y="2150920"/>
            <a:chExt cx="1123854" cy="340496"/>
          </a:xfrm>
        </p:grpSpPr>
        <p:sp>
          <p:nvSpPr>
            <p:cNvPr id="23" name="語音泡泡: 圓角矩形 34">
              <a:extLst>
                <a:ext uri="{FF2B5EF4-FFF2-40B4-BE49-F238E27FC236}">
                  <a16:creationId xmlns:a16="http://schemas.microsoft.com/office/drawing/2014/main" id="{7D8E0EB9-D43E-42C0-B564-097CEA7CA347}"/>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24" name="群組 23">
              <a:extLst>
                <a:ext uri="{FF2B5EF4-FFF2-40B4-BE49-F238E27FC236}">
                  <a16:creationId xmlns:a16="http://schemas.microsoft.com/office/drawing/2014/main" id="{CDE20740-15FF-4062-AF2C-7473DBC6FDC5}"/>
                </a:ext>
              </a:extLst>
            </p:cNvPr>
            <p:cNvGrpSpPr/>
            <p:nvPr/>
          </p:nvGrpSpPr>
          <p:grpSpPr>
            <a:xfrm>
              <a:off x="9753884" y="2231501"/>
              <a:ext cx="646925" cy="179333"/>
              <a:chOff x="8524240" y="728663"/>
              <a:chExt cx="1659606" cy="460057"/>
            </a:xfrm>
            <a:solidFill>
              <a:schemeClr val="bg1"/>
            </a:solidFill>
          </p:grpSpPr>
          <p:sp>
            <p:nvSpPr>
              <p:cNvPr id="25" name="橢圓 24">
                <a:extLst>
                  <a:ext uri="{FF2B5EF4-FFF2-40B4-BE49-F238E27FC236}">
                    <a16:creationId xmlns:a16="http://schemas.microsoft.com/office/drawing/2014/main" id="{03F03328-B33E-43CA-8034-DBABA493834E}"/>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6" name="橢圓 25">
                <a:extLst>
                  <a:ext uri="{FF2B5EF4-FFF2-40B4-BE49-F238E27FC236}">
                    <a16:creationId xmlns:a16="http://schemas.microsoft.com/office/drawing/2014/main" id="{5DD7FA63-1068-49F3-BE63-FD5B86E3AFF0}"/>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7" name="橢圓 26">
                <a:extLst>
                  <a:ext uri="{FF2B5EF4-FFF2-40B4-BE49-F238E27FC236}">
                    <a16:creationId xmlns:a16="http://schemas.microsoft.com/office/drawing/2014/main" id="{F6F31528-1FE4-4C62-B926-803F908AFC7B}"/>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28" name="群組 27">
            <a:extLst>
              <a:ext uri="{FF2B5EF4-FFF2-40B4-BE49-F238E27FC236}">
                <a16:creationId xmlns:a16="http://schemas.microsoft.com/office/drawing/2014/main" id="{72694E19-713D-449B-A844-4A0714221A64}"/>
              </a:ext>
            </a:extLst>
          </p:cNvPr>
          <p:cNvGrpSpPr/>
          <p:nvPr/>
        </p:nvGrpSpPr>
        <p:grpSpPr>
          <a:xfrm>
            <a:off x="6133735" y="3751830"/>
            <a:ext cx="1123854" cy="340496"/>
            <a:chOff x="9515420" y="2150920"/>
            <a:chExt cx="1123854" cy="340496"/>
          </a:xfrm>
        </p:grpSpPr>
        <p:sp>
          <p:nvSpPr>
            <p:cNvPr id="29" name="語音泡泡: 圓角矩形 40">
              <a:extLst>
                <a:ext uri="{FF2B5EF4-FFF2-40B4-BE49-F238E27FC236}">
                  <a16:creationId xmlns:a16="http://schemas.microsoft.com/office/drawing/2014/main" id="{17631466-6C73-4538-A5BB-1154B83E23B5}"/>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30" name="群組 29">
              <a:extLst>
                <a:ext uri="{FF2B5EF4-FFF2-40B4-BE49-F238E27FC236}">
                  <a16:creationId xmlns:a16="http://schemas.microsoft.com/office/drawing/2014/main" id="{97A50A2D-9DF2-4850-BA14-3030DF93E392}"/>
                </a:ext>
              </a:extLst>
            </p:cNvPr>
            <p:cNvGrpSpPr/>
            <p:nvPr/>
          </p:nvGrpSpPr>
          <p:grpSpPr>
            <a:xfrm>
              <a:off x="9753884" y="2231501"/>
              <a:ext cx="646925" cy="179333"/>
              <a:chOff x="8524240" y="728663"/>
              <a:chExt cx="1659606" cy="460057"/>
            </a:xfrm>
            <a:solidFill>
              <a:schemeClr val="bg1"/>
            </a:solidFill>
          </p:grpSpPr>
          <p:sp>
            <p:nvSpPr>
              <p:cNvPr id="31" name="橢圓 30">
                <a:extLst>
                  <a:ext uri="{FF2B5EF4-FFF2-40B4-BE49-F238E27FC236}">
                    <a16:creationId xmlns:a16="http://schemas.microsoft.com/office/drawing/2014/main" id="{E1B1C572-CFCE-4684-9924-16B3682FA12A}"/>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4F71B50B-0B15-429F-BA94-8A9EC90FDFCF}"/>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F0103A21-6918-4244-A7E5-C747BDDD5B38}"/>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34" name="語音泡泡: 圓角矩形 45">
            <a:extLst>
              <a:ext uri="{FF2B5EF4-FFF2-40B4-BE49-F238E27FC236}">
                <a16:creationId xmlns:a16="http://schemas.microsoft.com/office/drawing/2014/main" id="{050A5FA8-FD16-4DC9-B163-7BBE644172F4}"/>
              </a:ext>
            </a:extLst>
          </p:cNvPr>
          <p:cNvSpPr/>
          <p:nvPr/>
        </p:nvSpPr>
        <p:spPr>
          <a:xfrm>
            <a:off x="5869359" y="3754198"/>
            <a:ext cx="1501718" cy="452234"/>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使用者需求</a:t>
            </a:r>
          </a:p>
        </p:txBody>
      </p:sp>
      <p:sp>
        <p:nvSpPr>
          <p:cNvPr id="35" name="語音泡泡: 圓角矩形 26">
            <a:extLst>
              <a:ext uri="{FF2B5EF4-FFF2-40B4-BE49-F238E27FC236}">
                <a16:creationId xmlns:a16="http://schemas.microsoft.com/office/drawing/2014/main" id="{C20DCD9D-9D30-4204-8079-17AE606F55D1}"/>
              </a:ext>
            </a:extLst>
          </p:cNvPr>
          <p:cNvSpPr/>
          <p:nvPr/>
        </p:nvSpPr>
        <p:spPr>
          <a:xfrm>
            <a:off x="4826000" y="2845286"/>
            <a:ext cx="2545077" cy="680234"/>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最重要應該是降低時間成本吧</a:t>
            </a:r>
            <a:r>
              <a:rPr lang="en-US" altLang="zh-TW" b="1" dirty="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830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5639563-94A9-4DD7-950B-3D944B9FAB25}"/>
              </a:ext>
            </a:extLst>
          </p:cNvPr>
          <p:cNvGrpSpPr/>
          <p:nvPr/>
        </p:nvGrpSpPr>
        <p:grpSpPr>
          <a:xfrm>
            <a:off x="299317" y="229279"/>
            <a:ext cx="2301643" cy="655897"/>
            <a:chOff x="1007706" y="588533"/>
            <a:chExt cx="2700680" cy="1744123"/>
          </a:xfrm>
        </p:grpSpPr>
        <p:sp>
          <p:nvSpPr>
            <p:cNvPr id="3" name="流程圖: 程序 2">
              <a:extLst>
                <a:ext uri="{FF2B5EF4-FFF2-40B4-BE49-F238E27FC236}">
                  <a16:creationId xmlns:a16="http://schemas.microsoft.com/office/drawing/2014/main" id="{D348C1BD-B921-4726-93A2-813CB78A3F7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B35CE46D-38E9-4A84-947B-3BEFBB08D96E}"/>
                </a:ext>
              </a:extLst>
            </p:cNvPr>
            <p:cNvSpPr/>
            <p:nvPr/>
          </p:nvSpPr>
          <p:spPr>
            <a:xfrm>
              <a:off x="1007706" y="588533"/>
              <a:ext cx="2644695" cy="1660144"/>
            </a:xfrm>
            <a:prstGeom prst="flowChartProcess">
              <a:avLst/>
            </a:prstGeom>
            <a:solidFill>
              <a:srgbClr val="4472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使用者需求</a:t>
              </a:r>
            </a:p>
          </p:txBody>
        </p:sp>
      </p:grpSp>
      <p:grpSp>
        <p:nvGrpSpPr>
          <p:cNvPr id="5" name="群組 4">
            <a:extLst>
              <a:ext uri="{FF2B5EF4-FFF2-40B4-BE49-F238E27FC236}">
                <a16:creationId xmlns:a16="http://schemas.microsoft.com/office/drawing/2014/main" id="{AB839A08-BFE2-4568-9EA4-D8EF16B00421}"/>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F7978C0B-A2E6-47FB-B450-1E5D3BA35B80}"/>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89A6D1CE-EBFF-4179-A7F6-D79AAD675CEF}"/>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D2764085-5A7C-409F-814D-40CAE5AA797B}"/>
              </a:ext>
            </a:extLst>
          </p:cNvPr>
          <p:cNvSpPr txBox="1"/>
          <p:nvPr/>
        </p:nvSpPr>
        <p:spPr>
          <a:xfrm>
            <a:off x="8788399" y="423942"/>
            <a:ext cx="17375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功能需求</a:t>
            </a:r>
          </a:p>
        </p:txBody>
      </p:sp>
      <p:grpSp>
        <p:nvGrpSpPr>
          <p:cNvPr id="9" name="群組 8">
            <a:extLst>
              <a:ext uri="{FF2B5EF4-FFF2-40B4-BE49-F238E27FC236}">
                <a16:creationId xmlns:a16="http://schemas.microsoft.com/office/drawing/2014/main" id="{A2F6A02D-1522-472E-A8C0-E56C8A667941}"/>
              </a:ext>
            </a:extLst>
          </p:cNvPr>
          <p:cNvGrpSpPr/>
          <p:nvPr/>
        </p:nvGrpSpPr>
        <p:grpSpPr>
          <a:xfrm>
            <a:off x="2976255" y="1610996"/>
            <a:ext cx="5812144" cy="1998101"/>
            <a:chOff x="2030181" y="1384995"/>
            <a:chExt cx="5812144" cy="1998101"/>
          </a:xfrm>
        </p:grpSpPr>
        <p:sp>
          <p:nvSpPr>
            <p:cNvPr id="10" name="圓角矩形 7">
              <a:extLst>
                <a:ext uri="{FF2B5EF4-FFF2-40B4-BE49-F238E27FC236}">
                  <a16:creationId xmlns:a16="http://schemas.microsoft.com/office/drawing/2014/main" id="{CF997DF2-9016-4885-ADD1-A8BD089B0ADA}"/>
                </a:ext>
              </a:extLst>
            </p:cNvPr>
            <p:cNvSpPr/>
            <p:nvPr/>
          </p:nvSpPr>
          <p:spPr>
            <a:xfrm>
              <a:off x="2894377" y="1817093"/>
              <a:ext cx="4947948"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能辨識客戶輸入的問題</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1" name="圓角矩形 8">
              <a:extLst>
                <a:ext uri="{FF2B5EF4-FFF2-40B4-BE49-F238E27FC236}">
                  <a16:creationId xmlns:a16="http://schemas.microsoft.com/office/drawing/2014/main" id="{C97ACF70-FB57-4BA5-B7BE-CCA11E92FBBD}"/>
                </a:ext>
              </a:extLst>
            </p:cNvPr>
            <p:cNvSpPr/>
            <p:nvPr/>
          </p:nvSpPr>
          <p:spPr>
            <a:xfrm>
              <a:off x="2894377" y="2357486"/>
              <a:ext cx="4947948"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能依照判定傳遞對應的回答或圖表</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2" name="圓角矩形 9">
              <a:extLst>
                <a:ext uri="{FF2B5EF4-FFF2-40B4-BE49-F238E27FC236}">
                  <a16:creationId xmlns:a16="http://schemas.microsoft.com/office/drawing/2014/main" id="{F0BBD3E2-0805-44CD-B2AE-83948337FAEC}"/>
                </a:ext>
              </a:extLst>
            </p:cNvPr>
            <p:cNvSpPr/>
            <p:nvPr/>
          </p:nvSpPr>
          <p:spPr>
            <a:xfrm>
              <a:off x="2894377" y="2896265"/>
              <a:ext cx="4947948"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基本金融資訊能夠利用聊天機器人查詢</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3" name="手繪多邊形 10">
              <a:extLst>
                <a:ext uri="{FF2B5EF4-FFF2-40B4-BE49-F238E27FC236}">
                  <a16:creationId xmlns:a16="http://schemas.microsoft.com/office/drawing/2014/main" id="{99B836EB-0281-45A4-B7F4-EDEC38A5C63C}"/>
                </a:ext>
              </a:extLst>
            </p:cNvPr>
            <p:cNvSpPr/>
            <p:nvPr/>
          </p:nvSpPr>
          <p:spPr>
            <a:xfrm>
              <a:off x="2030181" y="1384995"/>
              <a:ext cx="1080246" cy="1080246"/>
            </a:xfrm>
            <a:custGeom>
              <a:avLst/>
              <a:gdLst>
                <a:gd name="connsiteX0" fmla="*/ 0 w 1202456"/>
                <a:gd name="connsiteY0" fmla="*/ 601228 h 1202456"/>
                <a:gd name="connsiteX1" fmla="*/ 601228 w 1202456"/>
                <a:gd name="connsiteY1" fmla="*/ 0 h 1202456"/>
                <a:gd name="connsiteX2" fmla="*/ 1202456 w 1202456"/>
                <a:gd name="connsiteY2" fmla="*/ 601228 h 1202456"/>
                <a:gd name="connsiteX3" fmla="*/ 601228 w 1202456"/>
                <a:gd name="connsiteY3" fmla="*/ 1202456 h 1202456"/>
                <a:gd name="connsiteX4" fmla="*/ 0 w 1202456"/>
                <a:gd name="connsiteY4" fmla="*/ 601228 h 120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56" h="1202456">
                  <a:moveTo>
                    <a:pt x="0" y="601228"/>
                  </a:moveTo>
                  <a:cubicBezTo>
                    <a:pt x="0" y="269179"/>
                    <a:pt x="269179" y="0"/>
                    <a:pt x="601228" y="0"/>
                  </a:cubicBezTo>
                  <a:cubicBezTo>
                    <a:pt x="933277" y="0"/>
                    <a:pt x="1202456" y="269179"/>
                    <a:pt x="1202456" y="601228"/>
                  </a:cubicBezTo>
                  <a:cubicBezTo>
                    <a:pt x="1202456" y="933277"/>
                    <a:pt x="933277" y="1202456"/>
                    <a:pt x="601228" y="1202456"/>
                  </a:cubicBezTo>
                  <a:cubicBezTo>
                    <a:pt x="269179" y="1202456"/>
                    <a:pt x="0" y="933277"/>
                    <a:pt x="0" y="601228"/>
                  </a:cubicBez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096" tIns="176096" rIns="176096" bIns="176096" numCol="1" spcCol="1270" anchor="ctr" anchorCtr="0">
              <a:noAutofit/>
            </a:bodyPr>
            <a:lstStyle/>
            <a:p>
              <a:pPr lvl="0" algn="ctr" defTabSz="1466850">
                <a:lnSpc>
                  <a:spcPct val="90000"/>
                </a:lnSpc>
                <a:spcBef>
                  <a:spcPct val="0"/>
                </a:spcBef>
                <a:spcAft>
                  <a:spcPct val="35000"/>
                </a:spcAft>
              </a:pPr>
              <a:r>
                <a:rPr lang="zh-TW" altLang="en-US" sz="2000" b="1" kern="1200" dirty="0">
                  <a:latin typeface="微軟正黑體" panose="020B0604030504040204" pitchFamily="34" charset="-120"/>
                  <a:ea typeface="微軟正黑體" panose="020B0604030504040204" pitchFamily="34" charset="-120"/>
                </a:rPr>
                <a:t>功能</a:t>
              </a:r>
              <a:endParaRPr lang="en-US" altLang="zh-TW" sz="2000" b="1" kern="1200" dirty="0">
                <a:latin typeface="微軟正黑體" panose="020B0604030504040204" pitchFamily="34" charset="-120"/>
                <a:ea typeface="微軟正黑體" panose="020B0604030504040204" pitchFamily="34" charset="-120"/>
              </a:endParaRPr>
            </a:p>
            <a:p>
              <a:pPr lvl="0" algn="ctr" defTabSz="1466850">
                <a:lnSpc>
                  <a:spcPct val="90000"/>
                </a:lnSpc>
                <a:spcBef>
                  <a:spcPct val="0"/>
                </a:spcBef>
                <a:spcAft>
                  <a:spcPct val="35000"/>
                </a:spcAft>
              </a:pPr>
              <a:r>
                <a:rPr lang="zh-TW" altLang="en-US" sz="2000" b="1" kern="1200" dirty="0">
                  <a:latin typeface="微軟正黑體" panose="020B0604030504040204" pitchFamily="34" charset="-120"/>
                  <a:ea typeface="微軟正黑體" panose="020B0604030504040204" pitchFamily="34" charset="-120"/>
                </a:rPr>
                <a:t>需求</a:t>
              </a:r>
            </a:p>
          </p:txBody>
        </p:sp>
      </p:grpSp>
      <p:sp>
        <p:nvSpPr>
          <p:cNvPr id="14" name="矩形 13">
            <a:extLst>
              <a:ext uri="{FF2B5EF4-FFF2-40B4-BE49-F238E27FC236}">
                <a16:creationId xmlns:a16="http://schemas.microsoft.com/office/drawing/2014/main" id="{D173035D-590D-4C12-BE97-A8513929C90D}"/>
              </a:ext>
            </a:extLst>
          </p:cNvPr>
          <p:cNvSpPr/>
          <p:nvPr/>
        </p:nvSpPr>
        <p:spPr>
          <a:xfrm>
            <a:off x="1485766" y="3963406"/>
            <a:ext cx="9606847" cy="2062103"/>
          </a:xfrm>
          <a:prstGeom prst="rect">
            <a:avLst/>
          </a:prstGeom>
        </p:spPr>
        <p:txBody>
          <a:bodyPr wrap="square">
            <a:spAutoFit/>
          </a:bodyPr>
          <a:lstStyle/>
          <a:p>
            <a:r>
              <a:rPr lang="zh-TW" altLang="zh-TW" sz="2800" b="1" dirty="0">
                <a:solidFill>
                  <a:srgbClr val="5B9BD5"/>
                </a:solidFill>
                <a:latin typeface="微軟正黑體" panose="020B0604030504040204" pitchFamily="34" charset="-120"/>
                <a:ea typeface="微軟正黑體" panose="020B0604030504040204" pitchFamily="34" charset="-120"/>
              </a:rPr>
              <a:t>功能需求</a:t>
            </a:r>
            <a:endParaRPr lang="en-US" altLang="zh-TW" sz="2800" b="1" dirty="0">
              <a:solidFill>
                <a:srgbClr val="5B9BD5"/>
              </a:solidFill>
              <a:latin typeface="微軟正黑體" panose="020B0604030504040204" pitchFamily="34" charset="-120"/>
              <a:ea typeface="微軟正黑體" panose="020B0604030504040204" pitchFamily="34" charset="-12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1.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系統所提供給使用者的功能項目</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2.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利用</a:t>
            </a:r>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聊天機器人而使用者傳遞訊息給聊天機器人</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3.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能辨識客戶輸入的問題</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4.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在依照系統進行判定系統傳回對應的回答或經過設計規劃的圖表</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5.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能利用聊天機器人用</a:t>
            </a:r>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rPr>
              <a:t>聊天機器人的按鍵方式查詢基本金融資訊。</a:t>
            </a:r>
          </a:p>
        </p:txBody>
      </p:sp>
    </p:spTree>
    <p:extLst>
      <p:ext uri="{BB962C8B-B14F-4D97-AF65-F5344CB8AC3E}">
        <p14:creationId xmlns:p14="http://schemas.microsoft.com/office/powerpoint/2010/main" val="365353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5639563-94A9-4DD7-950B-3D944B9FAB25}"/>
              </a:ext>
            </a:extLst>
          </p:cNvPr>
          <p:cNvGrpSpPr/>
          <p:nvPr/>
        </p:nvGrpSpPr>
        <p:grpSpPr>
          <a:xfrm>
            <a:off x="299317" y="229279"/>
            <a:ext cx="2301643" cy="655897"/>
            <a:chOff x="1007706" y="588533"/>
            <a:chExt cx="2700680" cy="1744123"/>
          </a:xfrm>
        </p:grpSpPr>
        <p:sp>
          <p:nvSpPr>
            <p:cNvPr id="3" name="流程圖: 程序 2">
              <a:extLst>
                <a:ext uri="{FF2B5EF4-FFF2-40B4-BE49-F238E27FC236}">
                  <a16:creationId xmlns:a16="http://schemas.microsoft.com/office/drawing/2014/main" id="{D348C1BD-B921-4726-93A2-813CB78A3F7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B35CE46D-38E9-4A84-947B-3BEFBB08D96E}"/>
                </a:ext>
              </a:extLst>
            </p:cNvPr>
            <p:cNvSpPr/>
            <p:nvPr/>
          </p:nvSpPr>
          <p:spPr>
            <a:xfrm>
              <a:off x="1007706" y="588533"/>
              <a:ext cx="2644695" cy="1660144"/>
            </a:xfrm>
            <a:prstGeom prst="flowChartProcess">
              <a:avLst/>
            </a:prstGeom>
            <a:solidFill>
              <a:srgbClr val="4472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使用者需求</a:t>
              </a:r>
            </a:p>
          </p:txBody>
        </p:sp>
      </p:grpSp>
      <p:grpSp>
        <p:nvGrpSpPr>
          <p:cNvPr id="5" name="群組 4">
            <a:extLst>
              <a:ext uri="{FF2B5EF4-FFF2-40B4-BE49-F238E27FC236}">
                <a16:creationId xmlns:a16="http://schemas.microsoft.com/office/drawing/2014/main" id="{AB839A08-BFE2-4568-9EA4-D8EF16B00421}"/>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F7978C0B-A2E6-47FB-B450-1E5D3BA35B80}"/>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89A6D1CE-EBFF-4179-A7F6-D79AAD675CEF}"/>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D2764085-5A7C-409F-814D-40CAE5AA797B}"/>
              </a:ext>
            </a:extLst>
          </p:cNvPr>
          <p:cNvSpPr txBox="1"/>
          <p:nvPr/>
        </p:nvSpPr>
        <p:spPr>
          <a:xfrm>
            <a:off x="8272041" y="423942"/>
            <a:ext cx="2253930"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非功能需求</a:t>
            </a:r>
          </a:p>
        </p:txBody>
      </p:sp>
      <p:grpSp>
        <p:nvGrpSpPr>
          <p:cNvPr id="15" name="群組 14">
            <a:extLst>
              <a:ext uri="{FF2B5EF4-FFF2-40B4-BE49-F238E27FC236}">
                <a16:creationId xmlns:a16="http://schemas.microsoft.com/office/drawing/2014/main" id="{12A122D3-8DB4-4451-B096-09368733354B}"/>
              </a:ext>
            </a:extLst>
          </p:cNvPr>
          <p:cNvGrpSpPr/>
          <p:nvPr/>
        </p:nvGrpSpPr>
        <p:grpSpPr>
          <a:xfrm>
            <a:off x="2980142" y="1590676"/>
            <a:ext cx="5808257" cy="2041131"/>
            <a:chOff x="4730798" y="1384995"/>
            <a:chExt cx="5808257" cy="2041131"/>
          </a:xfrm>
        </p:grpSpPr>
        <p:sp>
          <p:nvSpPr>
            <p:cNvPr id="16" name="圓角矩形 12">
              <a:extLst>
                <a:ext uri="{FF2B5EF4-FFF2-40B4-BE49-F238E27FC236}">
                  <a16:creationId xmlns:a16="http://schemas.microsoft.com/office/drawing/2014/main" id="{756D085A-5ED8-474A-94EE-172C52F873D3}"/>
                </a:ext>
              </a:extLst>
            </p:cNvPr>
            <p:cNvSpPr/>
            <p:nvPr/>
          </p:nvSpPr>
          <p:spPr>
            <a:xfrm>
              <a:off x="5594994" y="1817093"/>
              <a:ext cx="4944061"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能同時處理多種問題</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7" name="圓角矩形 13">
              <a:extLst>
                <a:ext uri="{FF2B5EF4-FFF2-40B4-BE49-F238E27FC236}">
                  <a16:creationId xmlns:a16="http://schemas.microsoft.com/office/drawing/2014/main" id="{C943282D-CE6D-48B7-8357-4C4B6A15EFF7}"/>
                </a:ext>
              </a:extLst>
            </p:cNvPr>
            <p:cNvSpPr/>
            <p:nvPr/>
          </p:nvSpPr>
          <p:spPr>
            <a:xfrm>
              <a:off x="5594995" y="2357486"/>
              <a:ext cx="4944060" cy="48683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降低搜尋時間成本及資料整理時間成本</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8" name="圓角矩形 14">
              <a:extLst>
                <a:ext uri="{FF2B5EF4-FFF2-40B4-BE49-F238E27FC236}">
                  <a16:creationId xmlns:a16="http://schemas.microsoft.com/office/drawing/2014/main" id="{4CC99ABA-F813-43AA-852C-FCE4EC74A024}"/>
                </a:ext>
              </a:extLst>
            </p:cNvPr>
            <p:cNvSpPr/>
            <p:nvPr/>
          </p:nvSpPr>
          <p:spPr>
            <a:xfrm>
              <a:off x="5594995" y="2896265"/>
              <a:ext cx="4944060" cy="529861"/>
            </a:xfrm>
            <a:prstGeom prst="rect">
              <a:avLst/>
            </a:prstGeom>
            <a:solidFill>
              <a:schemeClr val="accent3">
                <a:lumMod val="5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590" tIns="184912" rIns="184912" bIns="184912" numCol="1" spcCol="1270" anchor="ctr" anchorCtr="0">
              <a:noAutofit/>
            </a:bodyPr>
            <a:lstStyle/>
            <a:p>
              <a:pPr lvl="0" algn="ctr" defTabSz="1155700">
                <a:lnSpc>
                  <a:spcPct val="90000"/>
                </a:lnSpc>
                <a:spcBef>
                  <a:spcPct val="0"/>
                </a:spcBef>
                <a:spcAft>
                  <a:spcPct val="35000"/>
                </a:spcAft>
              </a:pPr>
              <a:r>
                <a:rPr lang="zh-TW" altLang="en-US" sz="2000" b="1" dirty="0">
                  <a:solidFill>
                    <a:schemeClr val="bg1"/>
                  </a:solidFill>
                  <a:latin typeface="微軟正黑體" panose="020B0604030504040204" pitchFamily="34" charset="-120"/>
                  <a:ea typeface="微軟正黑體" panose="020B0604030504040204" pitchFamily="34" charset="-120"/>
                </a:rPr>
                <a:t>回答能夠有一定的正確性</a:t>
              </a:r>
              <a:endParaRPr lang="zh-TW" altLang="en-US" sz="2000" b="1" kern="1200" dirty="0">
                <a:solidFill>
                  <a:schemeClr val="bg1"/>
                </a:solidFill>
                <a:latin typeface="微軟正黑體" panose="020B0604030504040204" pitchFamily="34" charset="-120"/>
                <a:ea typeface="微軟正黑體" panose="020B0604030504040204" pitchFamily="34" charset="-120"/>
              </a:endParaRPr>
            </a:p>
          </p:txBody>
        </p:sp>
        <p:sp>
          <p:nvSpPr>
            <p:cNvPr id="19" name="手繪多邊形 15">
              <a:extLst>
                <a:ext uri="{FF2B5EF4-FFF2-40B4-BE49-F238E27FC236}">
                  <a16:creationId xmlns:a16="http://schemas.microsoft.com/office/drawing/2014/main" id="{67AD0ADC-6584-49C2-A929-18729EEC1D3A}"/>
                </a:ext>
              </a:extLst>
            </p:cNvPr>
            <p:cNvSpPr/>
            <p:nvPr/>
          </p:nvSpPr>
          <p:spPr>
            <a:xfrm>
              <a:off x="4730798" y="1384995"/>
              <a:ext cx="1080246" cy="1080246"/>
            </a:xfrm>
            <a:custGeom>
              <a:avLst/>
              <a:gdLst>
                <a:gd name="connsiteX0" fmla="*/ 0 w 1202456"/>
                <a:gd name="connsiteY0" fmla="*/ 601228 h 1202456"/>
                <a:gd name="connsiteX1" fmla="*/ 601228 w 1202456"/>
                <a:gd name="connsiteY1" fmla="*/ 0 h 1202456"/>
                <a:gd name="connsiteX2" fmla="*/ 1202456 w 1202456"/>
                <a:gd name="connsiteY2" fmla="*/ 601228 h 1202456"/>
                <a:gd name="connsiteX3" fmla="*/ 601228 w 1202456"/>
                <a:gd name="connsiteY3" fmla="*/ 1202456 h 1202456"/>
                <a:gd name="connsiteX4" fmla="*/ 0 w 1202456"/>
                <a:gd name="connsiteY4" fmla="*/ 601228 h 120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56" h="1202456">
                  <a:moveTo>
                    <a:pt x="0" y="601228"/>
                  </a:moveTo>
                  <a:cubicBezTo>
                    <a:pt x="0" y="269179"/>
                    <a:pt x="269179" y="0"/>
                    <a:pt x="601228" y="0"/>
                  </a:cubicBezTo>
                  <a:cubicBezTo>
                    <a:pt x="933277" y="0"/>
                    <a:pt x="1202456" y="269179"/>
                    <a:pt x="1202456" y="601228"/>
                  </a:cubicBezTo>
                  <a:cubicBezTo>
                    <a:pt x="1202456" y="933277"/>
                    <a:pt x="933277" y="1202456"/>
                    <a:pt x="601228" y="1202456"/>
                  </a:cubicBezTo>
                  <a:cubicBezTo>
                    <a:pt x="269179" y="1202456"/>
                    <a:pt x="0" y="933277"/>
                    <a:pt x="0" y="601228"/>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096" tIns="176096" rIns="176096" bIns="176096" numCol="1" spcCol="1270" anchor="ctr" anchorCtr="0">
              <a:noAutofit/>
            </a:bodyPr>
            <a:lstStyle/>
            <a:p>
              <a:pPr lvl="0" algn="ctr" defTabSz="1466850">
                <a:lnSpc>
                  <a:spcPct val="90000"/>
                </a:lnSpc>
                <a:spcBef>
                  <a:spcPct val="0"/>
                </a:spcBef>
                <a:spcAft>
                  <a:spcPct val="35000"/>
                </a:spcAft>
              </a:pPr>
              <a:r>
                <a:rPr lang="zh-TW" altLang="en-US" b="1" kern="1200" dirty="0">
                  <a:latin typeface="微軟正黑體" panose="020B0604030504040204" pitchFamily="34" charset="-120"/>
                  <a:ea typeface="微軟正黑體" panose="020B0604030504040204" pitchFamily="34" charset="-120"/>
                </a:rPr>
                <a:t>非功能需求</a:t>
              </a:r>
            </a:p>
          </p:txBody>
        </p:sp>
      </p:grpSp>
      <p:sp>
        <p:nvSpPr>
          <p:cNvPr id="20" name="矩形 19">
            <a:extLst>
              <a:ext uri="{FF2B5EF4-FFF2-40B4-BE49-F238E27FC236}">
                <a16:creationId xmlns:a16="http://schemas.microsoft.com/office/drawing/2014/main" id="{74EF8BBC-AB0E-4970-B484-966FEEE21F49}"/>
              </a:ext>
            </a:extLst>
          </p:cNvPr>
          <p:cNvSpPr/>
          <p:nvPr/>
        </p:nvSpPr>
        <p:spPr>
          <a:xfrm>
            <a:off x="1487710" y="3943086"/>
            <a:ext cx="9606847" cy="1446550"/>
          </a:xfrm>
          <a:prstGeom prst="rect">
            <a:avLst/>
          </a:prstGeom>
        </p:spPr>
        <p:txBody>
          <a:bodyPr wrap="square">
            <a:spAutoFit/>
          </a:bodyPr>
          <a:lstStyle/>
          <a:p>
            <a:r>
              <a:rPr lang="zh-TW" altLang="zh-TW" sz="2800" b="1"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非功能需求</a:t>
            </a:r>
            <a:endParaRPr lang="en-US" altLang="zh-TW" sz="2800" b="1"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為滿足使用者需求而符合系統特定的行為或功能</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只需短短幾秒就能得到一個資料經過整理成的資訊</a:t>
            </a:r>
            <a:endParaRPr lang="en-US"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000" b="1" dirty="0">
                <a:solidFill>
                  <a:schemeClr val="accent3">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所得到的回應有一定的正確性且為使用者所需要的</a:t>
            </a:r>
            <a:endParaRPr lang="zh-TW" altLang="en-US" sz="2000" b="1" dirty="0">
              <a:solidFill>
                <a:schemeClr val="accent3">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382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5639563-94A9-4DD7-950B-3D944B9FAB25}"/>
              </a:ext>
            </a:extLst>
          </p:cNvPr>
          <p:cNvGrpSpPr/>
          <p:nvPr/>
        </p:nvGrpSpPr>
        <p:grpSpPr>
          <a:xfrm>
            <a:off x="299317" y="229279"/>
            <a:ext cx="2301643" cy="655897"/>
            <a:chOff x="1007706" y="588533"/>
            <a:chExt cx="2700680" cy="1744123"/>
          </a:xfrm>
        </p:grpSpPr>
        <p:sp>
          <p:nvSpPr>
            <p:cNvPr id="3" name="流程圖: 程序 2">
              <a:extLst>
                <a:ext uri="{FF2B5EF4-FFF2-40B4-BE49-F238E27FC236}">
                  <a16:creationId xmlns:a16="http://schemas.microsoft.com/office/drawing/2014/main" id="{D348C1BD-B921-4726-93A2-813CB78A3F7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B35CE46D-38E9-4A84-947B-3BEFBB08D96E}"/>
                </a:ext>
              </a:extLst>
            </p:cNvPr>
            <p:cNvSpPr/>
            <p:nvPr/>
          </p:nvSpPr>
          <p:spPr>
            <a:xfrm>
              <a:off x="1007706" y="588533"/>
              <a:ext cx="2644695" cy="1660144"/>
            </a:xfrm>
            <a:prstGeom prst="flowChartProcess">
              <a:avLst/>
            </a:prstGeom>
            <a:solidFill>
              <a:srgbClr val="4472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使用者需求</a:t>
              </a:r>
            </a:p>
          </p:txBody>
        </p:sp>
      </p:grpSp>
      <p:grpSp>
        <p:nvGrpSpPr>
          <p:cNvPr id="5" name="群組 4">
            <a:extLst>
              <a:ext uri="{FF2B5EF4-FFF2-40B4-BE49-F238E27FC236}">
                <a16:creationId xmlns:a16="http://schemas.microsoft.com/office/drawing/2014/main" id="{AB839A08-BFE2-4568-9EA4-D8EF16B00421}"/>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F7978C0B-A2E6-47FB-B450-1E5D3BA35B80}"/>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89A6D1CE-EBFF-4179-A7F6-D79AAD675CEF}"/>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D2764085-5A7C-409F-814D-40CAE5AA797B}"/>
              </a:ext>
            </a:extLst>
          </p:cNvPr>
          <p:cNvSpPr txBox="1"/>
          <p:nvPr/>
        </p:nvSpPr>
        <p:spPr>
          <a:xfrm>
            <a:off x="8272041" y="423942"/>
            <a:ext cx="2253930"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使用者個案圖</a:t>
            </a:r>
          </a:p>
        </p:txBody>
      </p:sp>
      <p:pic>
        <p:nvPicPr>
          <p:cNvPr id="12" name="圖片 11">
            <a:extLst>
              <a:ext uri="{FF2B5EF4-FFF2-40B4-BE49-F238E27FC236}">
                <a16:creationId xmlns:a16="http://schemas.microsoft.com/office/drawing/2014/main" id="{70976AD9-4779-41C0-8EE1-A7EBED30E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235" y="1175044"/>
            <a:ext cx="6325529" cy="54797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12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5639563-94A9-4DD7-950B-3D944B9FAB25}"/>
              </a:ext>
            </a:extLst>
          </p:cNvPr>
          <p:cNvGrpSpPr/>
          <p:nvPr/>
        </p:nvGrpSpPr>
        <p:grpSpPr>
          <a:xfrm>
            <a:off x="299317" y="229279"/>
            <a:ext cx="2301643" cy="655897"/>
            <a:chOff x="1007706" y="588533"/>
            <a:chExt cx="2700680" cy="1744123"/>
          </a:xfrm>
        </p:grpSpPr>
        <p:sp>
          <p:nvSpPr>
            <p:cNvPr id="3" name="流程圖: 程序 2">
              <a:extLst>
                <a:ext uri="{FF2B5EF4-FFF2-40B4-BE49-F238E27FC236}">
                  <a16:creationId xmlns:a16="http://schemas.microsoft.com/office/drawing/2014/main" id="{D348C1BD-B921-4726-93A2-813CB78A3F7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B35CE46D-38E9-4A84-947B-3BEFBB08D96E}"/>
                </a:ext>
              </a:extLst>
            </p:cNvPr>
            <p:cNvSpPr/>
            <p:nvPr/>
          </p:nvSpPr>
          <p:spPr>
            <a:xfrm>
              <a:off x="1007706" y="588533"/>
              <a:ext cx="2644695" cy="1660144"/>
            </a:xfrm>
            <a:prstGeom prst="flowChartProcess">
              <a:avLst/>
            </a:prstGeom>
            <a:solidFill>
              <a:srgbClr val="4472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使用者需求</a:t>
              </a:r>
            </a:p>
          </p:txBody>
        </p:sp>
      </p:grpSp>
      <p:grpSp>
        <p:nvGrpSpPr>
          <p:cNvPr id="5" name="群組 4">
            <a:extLst>
              <a:ext uri="{FF2B5EF4-FFF2-40B4-BE49-F238E27FC236}">
                <a16:creationId xmlns:a16="http://schemas.microsoft.com/office/drawing/2014/main" id="{AB839A08-BFE2-4568-9EA4-D8EF16B00421}"/>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F7978C0B-A2E6-47FB-B450-1E5D3BA35B80}"/>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89A6D1CE-EBFF-4179-A7F6-D79AAD675CEF}"/>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D2764085-5A7C-409F-814D-40CAE5AA797B}"/>
              </a:ext>
            </a:extLst>
          </p:cNvPr>
          <p:cNvSpPr txBox="1"/>
          <p:nvPr/>
        </p:nvSpPr>
        <p:spPr>
          <a:xfrm>
            <a:off x="7894320" y="423942"/>
            <a:ext cx="26316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使用者個案描述</a:t>
            </a:r>
          </a:p>
        </p:txBody>
      </p:sp>
      <p:pic>
        <p:nvPicPr>
          <p:cNvPr id="12" name="圖片 11">
            <a:extLst>
              <a:ext uri="{FF2B5EF4-FFF2-40B4-BE49-F238E27FC236}">
                <a16:creationId xmlns:a16="http://schemas.microsoft.com/office/drawing/2014/main" id="{ECE5D26C-C180-47CD-AC7C-57F504022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35512"/>
            <a:ext cx="8392160" cy="5098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21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圖: 程序 32">
            <a:extLst>
              <a:ext uri="{FF2B5EF4-FFF2-40B4-BE49-F238E27FC236}">
                <a16:creationId xmlns:a16="http://schemas.microsoft.com/office/drawing/2014/main" id="{D2C48DEA-7299-4466-9928-F478134A7403}"/>
              </a:ext>
            </a:extLst>
          </p:cNvPr>
          <p:cNvSpPr/>
          <p:nvPr/>
        </p:nvSpPr>
        <p:spPr>
          <a:xfrm>
            <a:off x="3916081" y="1717039"/>
            <a:ext cx="4576199" cy="3423921"/>
          </a:xfrm>
          <a:prstGeom prst="flowChartProcess">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流程圖: 程序 31">
            <a:extLst>
              <a:ext uri="{FF2B5EF4-FFF2-40B4-BE49-F238E27FC236}">
                <a16:creationId xmlns:a16="http://schemas.microsoft.com/office/drawing/2014/main" id="{3E14194D-428F-4595-8AC5-853EBB638C7C}"/>
              </a:ext>
            </a:extLst>
          </p:cNvPr>
          <p:cNvSpPr/>
          <p:nvPr/>
        </p:nvSpPr>
        <p:spPr>
          <a:xfrm>
            <a:off x="769501" y="396197"/>
            <a:ext cx="2298003" cy="1442516"/>
          </a:xfrm>
          <a:prstGeom prst="flowChartProcess">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流程圖: 程序 4">
            <a:extLst>
              <a:ext uri="{FF2B5EF4-FFF2-40B4-BE49-F238E27FC236}">
                <a16:creationId xmlns:a16="http://schemas.microsoft.com/office/drawing/2014/main" id="{5BC8142F-4F3F-4D3F-A16B-4E7BB5E9BD5F}"/>
              </a:ext>
            </a:extLst>
          </p:cNvPr>
          <p:cNvSpPr/>
          <p:nvPr/>
        </p:nvSpPr>
        <p:spPr>
          <a:xfrm>
            <a:off x="3824641" y="1615440"/>
            <a:ext cx="4576199" cy="3423920"/>
          </a:xfrm>
          <a:prstGeom prst="flowChartProcess">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流程圖: 程序 3">
            <a:extLst>
              <a:ext uri="{FF2B5EF4-FFF2-40B4-BE49-F238E27FC236}">
                <a16:creationId xmlns:a16="http://schemas.microsoft.com/office/drawing/2014/main" id="{290A338A-22A6-4BCE-93FB-848A86A9346D}"/>
              </a:ext>
            </a:extLst>
          </p:cNvPr>
          <p:cNvSpPr/>
          <p:nvPr/>
        </p:nvSpPr>
        <p:spPr>
          <a:xfrm>
            <a:off x="656875" y="319463"/>
            <a:ext cx="2298003" cy="1442516"/>
          </a:xfrm>
          <a:prstGeom prst="flowChartProces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a:latin typeface="微軟正黑體" panose="020B0604030504040204" pitchFamily="34" charset="-120"/>
                <a:ea typeface="微軟正黑體" panose="020B0604030504040204" pitchFamily="34" charset="-120"/>
              </a:rPr>
              <a:t>目錄</a:t>
            </a:r>
          </a:p>
        </p:txBody>
      </p:sp>
      <p:sp>
        <p:nvSpPr>
          <p:cNvPr id="24" name="語音泡泡: 圓角矩形 53">
            <a:extLst>
              <a:ext uri="{FF2B5EF4-FFF2-40B4-BE49-F238E27FC236}">
                <a16:creationId xmlns:a16="http://schemas.microsoft.com/office/drawing/2014/main" id="{9CDF95F7-BE31-4A53-B676-C90AED8D3C8D}"/>
              </a:ext>
            </a:extLst>
          </p:cNvPr>
          <p:cNvSpPr/>
          <p:nvPr/>
        </p:nvSpPr>
        <p:spPr>
          <a:xfrm>
            <a:off x="3747019" y="1466115"/>
            <a:ext cx="4576199" cy="4760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背景與動機</a:t>
            </a:r>
          </a:p>
        </p:txBody>
      </p:sp>
      <p:sp>
        <p:nvSpPr>
          <p:cNvPr id="25" name="語音泡泡: 圓角矩形 53">
            <a:extLst>
              <a:ext uri="{FF2B5EF4-FFF2-40B4-BE49-F238E27FC236}">
                <a16:creationId xmlns:a16="http://schemas.microsoft.com/office/drawing/2014/main" id="{9F4B5D27-94D8-4651-A47C-33C1E0758BDD}"/>
              </a:ext>
            </a:extLst>
          </p:cNvPr>
          <p:cNvSpPr/>
          <p:nvPr/>
        </p:nvSpPr>
        <p:spPr>
          <a:xfrm>
            <a:off x="3747019" y="2208988"/>
            <a:ext cx="4576199" cy="476088"/>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問題與機會</a:t>
            </a:r>
          </a:p>
        </p:txBody>
      </p:sp>
      <p:sp>
        <p:nvSpPr>
          <p:cNvPr id="26" name="語音泡泡: 圓角矩形 53">
            <a:extLst>
              <a:ext uri="{FF2B5EF4-FFF2-40B4-BE49-F238E27FC236}">
                <a16:creationId xmlns:a16="http://schemas.microsoft.com/office/drawing/2014/main" id="{C55BCB6C-FCE0-4C9D-AB51-016F6123E59B}"/>
              </a:ext>
            </a:extLst>
          </p:cNvPr>
          <p:cNvSpPr/>
          <p:nvPr/>
        </p:nvSpPr>
        <p:spPr>
          <a:xfrm>
            <a:off x="3747019" y="2952602"/>
            <a:ext cx="4576199" cy="47608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系統目標與預期成果</a:t>
            </a:r>
          </a:p>
        </p:txBody>
      </p:sp>
      <p:sp>
        <p:nvSpPr>
          <p:cNvPr id="27" name="語音泡泡: 圓角矩形 53">
            <a:extLst>
              <a:ext uri="{FF2B5EF4-FFF2-40B4-BE49-F238E27FC236}">
                <a16:creationId xmlns:a16="http://schemas.microsoft.com/office/drawing/2014/main" id="{126CF1E9-C632-4ADC-BE35-602BFED86051}"/>
              </a:ext>
            </a:extLst>
          </p:cNvPr>
          <p:cNvSpPr/>
          <p:nvPr/>
        </p:nvSpPr>
        <p:spPr>
          <a:xfrm>
            <a:off x="3721918" y="3695475"/>
            <a:ext cx="4576199" cy="476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使用者需求</a:t>
            </a:r>
          </a:p>
        </p:txBody>
      </p:sp>
      <p:sp>
        <p:nvSpPr>
          <p:cNvPr id="28" name="語音泡泡: 圓角矩形 53">
            <a:extLst>
              <a:ext uri="{FF2B5EF4-FFF2-40B4-BE49-F238E27FC236}">
                <a16:creationId xmlns:a16="http://schemas.microsoft.com/office/drawing/2014/main" id="{AA00732D-7167-4BCC-85AE-7D79D67B6C71}"/>
              </a:ext>
            </a:extLst>
          </p:cNvPr>
          <p:cNvSpPr/>
          <p:nvPr/>
        </p:nvSpPr>
        <p:spPr>
          <a:xfrm>
            <a:off x="3747019" y="4438348"/>
            <a:ext cx="4576199" cy="476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系統工具及專案時程</a:t>
            </a:r>
          </a:p>
        </p:txBody>
      </p:sp>
      <p:grpSp>
        <p:nvGrpSpPr>
          <p:cNvPr id="39" name="群組 38">
            <a:extLst>
              <a:ext uri="{FF2B5EF4-FFF2-40B4-BE49-F238E27FC236}">
                <a16:creationId xmlns:a16="http://schemas.microsoft.com/office/drawing/2014/main" id="{E51026DC-2B0D-442E-B512-2E398E576E0B}"/>
              </a:ext>
            </a:extLst>
          </p:cNvPr>
          <p:cNvGrpSpPr/>
          <p:nvPr/>
        </p:nvGrpSpPr>
        <p:grpSpPr>
          <a:xfrm>
            <a:off x="9594876" y="4545790"/>
            <a:ext cx="2129472" cy="2124328"/>
            <a:chOff x="9594876" y="4545790"/>
            <a:chExt cx="2129472" cy="2124328"/>
          </a:xfrm>
        </p:grpSpPr>
        <p:sp>
          <p:nvSpPr>
            <p:cNvPr id="38" name="流程圖: 程序 37">
              <a:extLst>
                <a:ext uri="{FF2B5EF4-FFF2-40B4-BE49-F238E27FC236}">
                  <a16:creationId xmlns:a16="http://schemas.microsoft.com/office/drawing/2014/main" id="{9F31507B-332A-4F85-A1F7-9F995B1D0A5F}"/>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0" name="圖片 29">
              <a:extLst>
                <a:ext uri="{FF2B5EF4-FFF2-40B4-BE49-F238E27FC236}">
                  <a16:creationId xmlns:a16="http://schemas.microsoft.com/office/drawing/2014/main" id="{B3C9D746-4E0F-4FB4-88F7-D14DCC6F249A}"/>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Tree>
    <p:extLst>
      <p:ext uri="{BB962C8B-B14F-4D97-AF65-F5344CB8AC3E}">
        <p14:creationId xmlns:p14="http://schemas.microsoft.com/office/powerpoint/2010/main" val="4026010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F0755EEA-4A8A-4F0B-81BC-C5B4F4923104}"/>
              </a:ext>
            </a:extLst>
          </p:cNvPr>
          <p:cNvGrpSpPr/>
          <p:nvPr/>
        </p:nvGrpSpPr>
        <p:grpSpPr>
          <a:xfrm>
            <a:off x="4159898" y="737118"/>
            <a:ext cx="3872204" cy="5477070"/>
            <a:chOff x="4637313" y="1035698"/>
            <a:chExt cx="3427445" cy="4702628"/>
          </a:xfrm>
        </p:grpSpPr>
        <p:sp>
          <p:nvSpPr>
            <p:cNvPr id="3" name="矩形: 圓角 2">
              <a:extLst>
                <a:ext uri="{FF2B5EF4-FFF2-40B4-BE49-F238E27FC236}">
                  <a16:creationId xmlns:a16="http://schemas.microsoft.com/office/drawing/2014/main" id="{16FC9648-2C46-4369-9A0D-429DDE86F3C4}"/>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圓角 3">
              <a:extLst>
                <a:ext uri="{FF2B5EF4-FFF2-40B4-BE49-F238E27FC236}">
                  <a16:creationId xmlns:a16="http://schemas.microsoft.com/office/drawing/2014/main" id="{42672373-932A-45A1-8778-81FBCD96503E}"/>
                </a:ext>
              </a:extLst>
            </p:cNvPr>
            <p:cNvSpPr/>
            <p:nvPr/>
          </p:nvSpPr>
          <p:spPr>
            <a:xfrm>
              <a:off x="4825479" y="1222312"/>
              <a:ext cx="3051111" cy="3918856"/>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5" name="橢圓 4">
              <a:extLst>
                <a:ext uri="{FF2B5EF4-FFF2-40B4-BE49-F238E27FC236}">
                  <a16:creationId xmlns:a16="http://schemas.microsoft.com/office/drawing/2014/main" id="{7DB522AD-7EDE-4598-8952-7B7F8B30245B}"/>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6" name="圖片 5">
            <a:extLst>
              <a:ext uri="{FF2B5EF4-FFF2-40B4-BE49-F238E27FC236}">
                <a16:creationId xmlns:a16="http://schemas.microsoft.com/office/drawing/2014/main" id="{7E2126E8-256B-4590-B116-75D35EE0E2C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12128" y="2752706"/>
            <a:ext cx="967740" cy="967740"/>
          </a:xfrm>
          <a:prstGeom prst="rect">
            <a:avLst/>
          </a:prstGeom>
        </p:spPr>
      </p:pic>
      <p:sp>
        <p:nvSpPr>
          <p:cNvPr id="7" name="矩形: 圓角 6">
            <a:extLst>
              <a:ext uri="{FF2B5EF4-FFF2-40B4-BE49-F238E27FC236}">
                <a16:creationId xmlns:a16="http://schemas.microsoft.com/office/drawing/2014/main" id="{CBEF88D8-CDDC-4E25-9246-5CD3E38E3AD8}"/>
              </a:ext>
            </a:extLst>
          </p:cNvPr>
          <p:cNvSpPr/>
          <p:nvPr/>
        </p:nvSpPr>
        <p:spPr>
          <a:xfrm>
            <a:off x="4372480" y="954464"/>
            <a:ext cx="3447035" cy="4564224"/>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nvGrpSpPr>
          <p:cNvPr id="8" name="群組 7">
            <a:extLst>
              <a:ext uri="{FF2B5EF4-FFF2-40B4-BE49-F238E27FC236}">
                <a16:creationId xmlns:a16="http://schemas.microsoft.com/office/drawing/2014/main" id="{8AE1F85F-ECF8-4700-A319-121F26833083}"/>
              </a:ext>
            </a:extLst>
          </p:cNvPr>
          <p:cNvGrpSpPr/>
          <p:nvPr/>
        </p:nvGrpSpPr>
        <p:grpSpPr>
          <a:xfrm>
            <a:off x="6247223" y="1339312"/>
            <a:ext cx="1123854" cy="340496"/>
            <a:chOff x="9515420" y="2150920"/>
            <a:chExt cx="1123854" cy="340496"/>
          </a:xfrm>
        </p:grpSpPr>
        <p:sp>
          <p:nvSpPr>
            <p:cNvPr id="9" name="語音泡泡: 圓角矩形 8">
              <a:extLst>
                <a:ext uri="{FF2B5EF4-FFF2-40B4-BE49-F238E27FC236}">
                  <a16:creationId xmlns:a16="http://schemas.microsoft.com/office/drawing/2014/main" id="{38532C9A-17FA-46AE-B758-72A54FC1A771}"/>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0" name="群組 9">
              <a:extLst>
                <a:ext uri="{FF2B5EF4-FFF2-40B4-BE49-F238E27FC236}">
                  <a16:creationId xmlns:a16="http://schemas.microsoft.com/office/drawing/2014/main" id="{146A7302-F97A-4583-9300-0915D71AEC8F}"/>
                </a:ext>
              </a:extLst>
            </p:cNvPr>
            <p:cNvGrpSpPr/>
            <p:nvPr/>
          </p:nvGrpSpPr>
          <p:grpSpPr>
            <a:xfrm>
              <a:off x="9753884" y="2231501"/>
              <a:ext cx="646925" cy="179333"/>
              <a:chOff x="8524240" y="728663"/>
              <a:chExt cx="1659606" cy="460057"/>
            </a:xfrm>
            <a:solidFill>
              <a:schemeClr val="bg1"/>
            </a:solidFill>
          </p:grpSpPr>
          <p:sp>
            <p:nvSpPr>
              <p:cNvPr id="11" name="橢圓 10">
                <a:extLst>
                  <a:ext uri="{FF2B5EF4-FFF2-40B4-BE49-F238E27FC236}">
                    <a16:creationId xmlns:a16="http://schemas.microsoft.com/office/drawing/2014/main" id="{E4DE326F-5C4A-4B94-BBB5-80662EC3A5C2}"/>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 name="橢圓 11">
                <a:extLst>
                  <a:ext uri="{FF2B5EF4-FFF2-40B4-BE49-F238E27FC236}">
                    <a16:creationId xmlns:a16="http://schemas.microsoft.com/office/drawing/2014/main" id="{610ED9C9-C80F-4832-93B0-F3E13F06F058}"/>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3" name="橢圓 12">
                <a:extLst>
                  <a:ext uri="{FF2B5EF4-FFF2-40B4-BE49-F238E27FC236}">
                    <a16:creationId xmlns:a16="http://schemas.microsoft.com/office/drawing/2014/main" id="{B3F679DF-56CA-4E73-B257-7BE7003E3749}"/>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14" name="群組 13">
            <a:extLst>
              <a:ext uri="{FF2B5EF4-FFF2-40B4-BE49-F238E27FC236}">
                <a16:creationId xmlns:a16="http://schemas.microsoft.com/office/drawing/2014/main" id="{F8AFB144-7F4B-469E-9D1A-DB8EC7F7366B}"/>
              </a:ext>
            </a:extLst>
          </p:cNvPr>
          <p:cNvGrpSpPr/>
          <p:nvPr/>
        </p:nvGrpSpPr>
        <p:grpSpPr>
          <a:xfrm>
            <a:off x="6247223" y="2144706"/>
            <a:ext cx="1123854" cy="340496"/>
            <a:chOff x="9515420" y="2150920"/>
            <a:chExt cx="1123854" cy="340496"/>
          </a:xfrm>
        </p:grpSpPr>
        <p:sp>
          <p:nvSpPr>
            <p:cNvPr id="15" name="語音泡泡: 圓角矩形 14">
              <a:extLst>
                <a:ext uri="{FF2B5EF4-FFF2-40B4-BE49-F238E27FC236}">
                  <a16:creationId xmlns:a16="http://schemas.microsoft.com/office/drawing/2014/main" id="{89DA6FCA-7C1C-42BC-AC16-92C81475021A}"/>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6" name="群組 15">
              <a:extLst>
                <a:ext uri="{FF2B5EF4-FFF2-40B4-BE49-F238E27FC236}">
                  <a16:creationId xmlns:a16="http://schemas.microsoft.com/office/drawing/2014/main" id="{B5908533-FA24-47E1-B3DA-26870D583951}"/>
                </a:ext>
              </a:extLst>
            </p:cNvPr>
            <p:cNvGrpSpPr/>
            <p:nvPr/>
          </p:nvGrpSpPr>
          <p:grpSpPr>
            <a:xfrm>
              <a:off x="9753884" y="2231501"/>
              <a:ext cx="646925" cy="179333"/>
              <a:chOff x="8524240" y="728663"/>
              <a:chExt cx="1659606" cy="460057"/>
            </a:xfrm>
            <a:solidFill>
              <a:schemeClr val="bg1"/>
            </a:solidFill>
          </p:grpSpPr>
          <p:sp>
            <p:nvSpPr>
              <p:cNvPr id="17" name="橢圓 16">
                <a:extLst>
                  <a:ext uri="{FF2B5EF4-FFF2-40B4-BE49-F238E27FC236}">
                    <a16:creationId xmlns:a16="http://schemas.microsoft.com/office/drawing/2014/main" id="{E3BFAAD8-D361-46FE-949F-2109324CF0DF}"/>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8" name="橢圓 17">
                <a:extLst>
                  <a:ext uri="{FF2B5EF4-FFF2-40B4-BE49-F238E27FC236}">
                    <a16:creationId xmlns:a16="http://schemas.microsoft.com/office/drawing/2014/main" id="{AD8BEDAF-15C4-4435-9570-D06EEF2685B1}"/>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9" name="橢圓 18">
                <a:extLst>
                  <a:ext uri="{FF2B5EF4-FFF2-40B4-BE49-F238E27FC236}">
                    <a16:creationId xmlns:a16="http://schemas.microsoft.com/office/drawing/2014/main" id="{E472F742-9E9F-4B36-AE55-6370089A3969}"/>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sp>
        <p:nvSpPr>
          <p:cNvPr id="20" name="語音泡泡: 圓角矩形 19">
            <a:extLst>
              <a:ext uri="{FF2B5EF4-FFF2-40B4-BE49-F238E27FC236}">
                <a16:creationId xmlns:a16="http://schemas.microsoft.com/office/drawing/2014/main" id="{314544A3-E431-4D74-86C8-B689DBC722E8}"/>
              </a:ext>
            </a:extLst>
          </p:cNvPr>
          <p:cNvSpPr/>
          <p:nvPr/>
        </p:nvSpPr>
        <p:spPr>
          <a:xfrm>
            <a:off x="4612640" y="1277814"/>
            <a:ext cx="2758437" cy="60178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若我們要完成我們的想法</a:t>
            </a:r>
          </a:p>
        </p:txBody>
      </p:sp>
      <p:sp>
        <p:nvSpPr>
          <p:cNvPr id="21" name="語音泡泡: 圓角矩形 20">
            <a:extLst>
              <a:ext uri="{FF2B5EF4-FFF2-40B4-BE49-F238E27FC236}">
                <a16:creationId xmlns:a16="http://schemas.microsoft.com/office/drawing/2014/main" id="{78304346-71A6-4135-8F00-B55884CF6320}"/>
              </a:ext>
            </a:extLst>
          </p:cNvPr>
          <p:cNvSpPr/>
          <p:nvPr/>
        </p:nvSpPr>
        <p:spPr>
          <a:xfrm>
            <a:off x="5234151" y="2120596"/>
            <a:ext cx="2136925" cy="498358"/>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需要用到什麼工具</a:t>
            </a:r>
          </a:p>
        </p:txBody>
      </p:sp>
      <p:grpSp>
        <p:nvGrpSpPr>
          <p:cNvPr id="22" name="群組 21">
            <a:extLst>
              <a:ext uri="{FF2B5EF4-FFF2-40B4-BE49-F238E27FC236}">
                <a16:creationId xmlns:a16="http://schemas.microsoft.com/office/drawing/2014/main" id="{7FADDDA0-76F6-42FF-B51A-569EFF64569F}"/>
              </a:ext>
            </a:extLst>
          </p:cNvPr>
          <p:cNvGrpSpPr/>
          <p:nvPr/>
        </p:nvGrpSpPr>
        <p:grpSpPr>
          <a:xfrm>
            <a:off x="6159204" y="2875484"/>
            <a:ext cx="1123854" cy="340496"/>
            <a:chOff x="9515420" y="2150920"/>
            <a:chExt cx="1123854" cy="340496"/>
          </a:xfrm>
        </p:grpSpPr>
        <p:sp>
          <p:nvSpPr>
            <p:cNvPr id="23" name="語音泡泡: 圓角矩形 22">
              <a:extLst>
                <a:ext uri="{FF2B5EF4-FFF2-40B4-BE49-F238E27FC236}">
                  <a16:creationId xmlns:a16="http://schemas.microsoft.com/office/drawing/2014/main" id="{CA9629A6-A208-4695-A5F1-F8432F7182DA}"/>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24" name="群組 23">
              <a:extLst>
                <a:ext uri="{FF2B5EF4-FFF2-40B4-BE49-F238E27FC236}">
                  <a16:creationId xmlns:a16="http://schemas.microsoft.com/office/drawing/2014/main" id="{B0487171-0A9B-499B-A592-F1351CFB72A2}"/>
                </a:ext>
              </a:extLst>
            </p:cNvPr>
            <p:cNvGrpSpPr/>
            <p:nvPr/>
          </p:nvGrpSpPr>
          <p:grpSpPr>
            <a:xfrm>
              <a:off x="9753884" y="2231501"/>
              <a:ext cx="646925" cy="179333"/>
              <a:chOff x="8524240" y="728663"/>
              <a:chExt cx="1659606" cy="460057"/>
            </a:xfrm>
            <a:solidFill>
              <a:schemeClr val="bg1"/>
            </a:solidFill>
          </p:grpSpPr>
          <p:sp>
            <p:nvSpPr>
              <p:cNvPr id="25" name="橢圓 24">
                <a:extLst>
                  <a:ext uri="{FF2B5EF4-FFF2-40B4-BE49-F238E27FC236}">
                    <a16:creationId xmlns:a16="http://schemas.microsoft.com/office/drawing/2014/main" id="{4D8B26E3-41E3-4A3D-A1D3-6ADF81EC974D}"/>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6" name="橢圓 25">
                <a:extLst>
                  <a:ext uri="{FF2B5EF4-FFF2-40B4-BE49-F238E27FC236}">
                    <a16:creationId xmlns:a16="http://schemas.microsoft.com/office/drawing/2014/main" id="{0A4CB425-1117-4C78-9C3E-66E2E67DEAA8}"/>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7" name="橢圓 26">
                <a:extLst>
                  <a:ext uri="{FF2B5EF4-FFF2-40B4-BE49-F238E27FC236}">
                    <a16:creationId xmlns:a16="http://schemas.microsoft.com/office/drawing/2014/main" id="{9A30C709-E58C-4A76-B3C1-60CCB248C8E0}"/>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28" name="群組 27">
            <a:extLst>
              <a:ext uri="{FF2B5EF4-FFF2-40B4-BE49-F238E27FC236}">
                <a16:creationId xmlns:a16="http://schemas.microsoft.com/office/drawing/2014/main" id="{550F44BD-2D21-479D-833A-FBB3F93D7E63}"/>
              </a:ext>
            </a:extLst>
          </p:cNvPr>
          <p:cNvGrpSpPr/>
          <p:nvPr/>
        </p:nvGrpSpPr>
        <p:grpSpPr>
          <a:xfrm>
            <a:off x="6133735" y="3751830"/>
            <a:ext cx="1123854" cy="340496"/>
            <a:chOff x="9515420" y="2150920"/>
            <a:chExt cx="1123854" cy="340496"/>
          </a:xfrm>
        </p:grpSpPr>
        <p:sp>
          <p:nvSpPr>
            <p:cNvPr id="29" name="語音泡泡: 圓角矩形 28">
              <a:extLst>
                <a:ext uri="{FF2B5EF4-FFF2-40B4-BE49-F238E27FC236}">
                  <a16:creationId xmlns:a16="http://schemas.microsoft.com/office/drawing/2014/main" id="{58AB293C-D8C1-40C6-8D6F-A9A04E4A41A5}"/>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30" name="群組 29">
              <a:extLst>
                <a:ext uri="{FF2B5EF4-FFF2-40B4-BE49-F238E27FC236}">
                  <a16:creationId xmlns:a16="http://schemas.microsoft.com/office/drawing/2014/main" id="{1118CDEB-1894-4D73-9CF3-C29B66594F3B}"/>
                </a:ext>
              </a:extLst>
            </p:cNvPr>
            <p:cNvGrpSpPr/>
            <p:nvPr/>
          </p:nvGrpSpPr>
          <p:grpSpPr>
            <a:xfrm>
              <a:off x="9753884" y="2231501"/>
              <a:ext cx="646925" cy="179333"/>
              <a:chOff x="8524240" y="728663"/>
              <a:chExt cx="1659606" cy="460057"/>
            </a:xfrm>
            <a:solidFill>
              <a:schemeClr val="bg1"/>
            </a:solidFill>
          </p:grpSpPr>
          <p:sp>
            <p:nvSpPr>
              <p:cNvPr id="31" name="橢圓 30">
                <a:extLst>
                  <a:ext uri="{FF2B5EF4-FFF2-40B4-BE49-F238E27FC236}">
                    <a16:creationId xmlns:a16="http://schemas.microsoft.com/office/drawing/2014/main" id="{C47CD768-6724-49E2-9831-6DF61EEC403A}"/>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326FD907-F4FE-4C56-B191-0B8E5AF50A82}"/>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D4511EE0-1C14-46D0-A22A-920C3B3648E2}"/>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34" name="語音泡泡: 圓角矩形 33">
            <a:extLst>
              <a:ext uri="{FF2B5EF4-FFF2-40B4-BE49-F238E27FC236}">
                <a16:creationId xmlns:a16="http://schemas.microsoft.com/office/drawing/2014/main" id="{9DE69AF1-F5EC-44A3-84AA-29CA1E895059}"/>
              </a:ext>
            </a:extLst>
          </p:cNvPr>
          <p:cNvSpPr/>
          <p:nvPr/>
        </p:nvSpPr>
        <p:spPr>
          <a:xfrm>
            <a:off x="5056787" y="3754197"/>
            <a:ext cx="2314290" cy="555475"/>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系統工具及專案時程</a:t>
            </a:r>
          </a:p>
        </p:txBody>
      </p:sp>
      <p:sp>
        <p:nvSpPr>
          <p:cNvPr id="35" name="語音泡泡: 圓角矩形 34">
            <a:extLst>
              <a:ext uri="{FF2B5EF4-FFF2-40B4-BE49-F238E27FC236}">
                <a16:creationId xmlns:a16="http://schemas.microsoft.com/office/drawing/2014/main" id="{6CCC1E7C-8318-43F7-BFF8-27E61EF59D25}"/>
              </a:ext>
            </a:extLst>
          </p:cNvPr>
          <p:cNvSpPr/>
          <p:nvPr/>
        </p:nvSpPr>
        <p:spPr>
          <a:xfrm>
            <a:off x="4826000" y="2845286"/>
            <a:ext cx="2545077" cy="680234"/>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需要花多少時間跟如何分配工作呢</a:t>
            </a:r>
          </a:p>
        </p:txBody>
      </p:sp>
    </p:spTree>
    <p:extLst>
      <p:ext uri="{BB962C8B-B14F-4D97-AF65-F5344CB8AC3E}">
        <p14:creationId xmlns:p14="http://schemas.microsoft.com/office/powerpoint/2010/main" val="73907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288DF97-D52F-4E19-8C16-BF79DCB64C40}"/>
              </a:ext>
            </a:extLst>
          </p:cNvPr>
          <p:cNvGrpSpPr/>
          <p:nvPr/>
        </p:nvGrpSpPr>
        <p:grpSpPr>
          <a:xfrm>
            <a:off x="299317" y="229279"/>
            <a:ext cx="3663083" cy="655897"/>
            <a:chOff x="1007706" y="588533"/>
            <a:chExt cx="2700680" cy="1744123"/>
          </a:xfrm>
        </p:grpSpPr>
        <p:sp>
          <p:nvSpPr>
            <p:cNvPr id="3" name="流程圖: 程序 2">
              <a:extLst>
                <a:ext uri="{FF2B5EF4-FFF2-40B4-BE49-F238E27FC236}">
                  <a16:creationId xmlns:a16="http://schemas.microsoft.com/office/drawing/2014/main" id="{1D5D8C66-4AAB-45DC-8CD1-FAAF7C394C38}"/>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35F2F461-1617-4FA0-AF5D-CDC88AA6E13A}"/>
                </a:ext>
              </a:extLst>
            </p:cNvPr>
            <p:cNvSpPr/>
            <p:nvPr/>
          </p:nvSpPr>
          <p:spPr>
            <a:xfrm>
              <a:off x="1007706" y="588533"/>
              <a:ext cx="2644695" cy="1660144"/>
            </a:xfrm>
            <a:prstGeom prst="flowChartProcess">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000" b="1" dirty="0">
                  <a:solidFill>
                    <a:schemeClr val="bg1"/>
                  </a:solidFill>
                  <a:latin typeface="微軟正黑體" panose="020B0604030504040204" pitchFamily="34" charset="-120"/>
                  <a:ea typeface="微軟正黑體" panose="020B0604030504040204" pitchFamily="34" charset="-120"/>
                </a:rPr>
                <a:t>系統軟、硬體需求與技術平台</a:t>
              </a:r>
            </a:p>
          </p:txBody>
        </p:sp>
      </p:grpSp>
      <p:grpSp>
        <p:nvGrpSpPr>
          <p:cNvPr id="5" name="群組 4">
            <a:extLst>
              <a:ext uri="{FF2B5EF4-FFF2-40B4-BE49-F238E27FC236}">
                <a16:creationId xmlns:a16="http://schemas.microsoft.com/office/drawing/2014/main" id="{1AABA286-3319-451E-9EC2-DE4A0FA3A4EE}"/>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3715B45B-E237-4E7E-B6D8-2509ECB6207F}"/>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65DB579F-23F3-43D4-967A-C581062B4385}"/>
                </a:ext>
              </a:extLst>
            </p:cNvPr>
            <p:cNvPicPr>
              <a:picLocks noChangeAspect="1"/>
            </p:cNvPicPr>
            <p:nvPr/>
          </p:nvPicPr>
          <p:blipFill rotWithShape="1">
            <a:blip r:embed="rId3">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8392C73B-3C66-473A-822B-79A171167A01}"/>
              </a:ext>
            </a:extLst>
          </p:cNvPr>
          <p:cNvSpPr txBox="1"/>
          <p:nvPr/>
        </p:nvSpPr>
        <p:spPr>
          <a:xfrm>
            <a:off x="8605520" y="423942"/>
            <a:ext cx="19204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系統流程圖</a:t>
            </a:r>
          </a:p>
        </p:txBody>
      </p:sp>
      <p:pic>
        <p:nvPicPr>
          <p:cNvPr id="39" name="圖片 38">
            <a:extLst>
              <a:ext uri="{FF2B5EF4-FFF2-40B4-BE49-F238E27FC236}">
                <a16:creationId xmlns:a16="http://schemas.microsoft.com/office/drawing/2014/main" id="{A65AFC45-0706-400F-9DED-82B7434DAE50}"/>
              </a:ext>
            </a:extLst>
          </p:cNvPr>
          <p:cNvPicPr>
            <a:picLocks noChangeAspect="1"/>
          </p:cNvPicPr>
          <p:nvPr/>
        </p:nvPicPr>
        <p:blipFill>
          <a:blip r:embed="rId4"/>
          <a:stretch>
            <a:fillRect/>
          </a:stretch>
        </p:blipFill>
        <p:spPr>
          <a:xfrm>
            <a:off x="1880915" y="1341807"/>
            <a:ext cx="8430169" cy="5162745"/>
          </a:xfrm>
          <a:prstGeom prst="rect">
            <a:avLst/>
          </a:prstGeom>
        </p:spPr>
      </p:pic>
    </p:spTree>
    <p:extLst>
      <p:ext uri="{BB962C8B-B14F-4D97-AF65-F5344CB8AC3E}">
        <p14:creationId xmlns:p14="http://schemas.microsoft.com/office/powerpoint/2010/main" val="213772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EB2115-A536-4FC3-8148-29A50070C6A5}"/>
              </a:ext>
            </a:extLst>
          </p:cNvPr>
          <p:cNvSpPr/>
          <p:nvPr/>
        </p:nvSpPr>
        <p:spPr>
          <a:xfrm>
            <a:off x="4181594" y="1601966"/>
            <a:ext cx="7579332" cy="4832092"/>
          </a:xfrm>
          <a:prstGeom prst="rect">
            <a:avLst/>
          </a:prstGeom>
        </p:spPr>
        <p:txBody>
          <a:bodyPr wrap="square">
            <a:spAutoFit/>
          </a:bodyPr>
          <a:lstStyle/>
          <a:p>
            <a:pPr algn="just">
              <a:spcAft>
                <a:spcPts val="0"/>
              </a:spcAft>
            </a:pPr>
            <a:r>
              <a:rPr lang="zh-TW" altLang="zh-TW" sz="2400" b="1" kern="100" dirty="0">
                <a:solidFill>
                  <a:schemeClr val="accent1"/>
                </a:solidFill>
                <a:latin typeface="微軟正黑體" panose="020B0604030504040204" pitchFamily="34" charset="-120"/>
                <a:ea typeface="微軟正黑體" panose="020B0604030504040204" pitchFamily="34" charset="-120"/>
              </a:rPr>
              <a:t>作業系統</a:t>
            </a:r>
            <a:r>
              <a:rPr lang="en-US" altLang="zh-TW" sz="2400" b="1" kern="100" dirty="0">
                <a:solidFill>
                  <a:schemeClr val="accent1"/>
                </a:solidFill>
                <a:latin typeface="微軟正黑體" panose="020B0604030504040204" pitchFamily="34" charset="-120"/>
                <a:ea typeface="微軟正黑體" panose="020B0604030504040204" pitchFamily="34" charset="-120"/>
              </a:rPr>
              <a:t>Windows 10</a:t>
            </a:r>
          </a:p>
          <a:p>
            <a:pPr algn="just">
              <a:spcAft>
                <a:spcPts val="0"/>
              </a:spcAft>
            </a:pP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主要原因為許多軟體像是</a:t>
            </a:r>
            <a:r>
              <a:rPr lang="en-US" altLang="zh-TW" sz="2000" b="1" kern="100" dirty="0" err="1">
                <a:solidFill>
                  <a:schemeClr val="accent3">
                    <a:lumMod val="50000"/>
                  </a:schemeClr>
                </a:solidFill>
                <a:latin typeface="微軟正黑體" panose="020B0604030504040204" pitchFamily="34" charset="-120"/>
                <a:ea typeface="微軟正黑體" panose="020B0604030504040204" pitchFamily="34" charset="-120"/>
              </a:rPr>
              <a:t>Ui</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-path</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Power-Bi</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Anaconda</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的介面等更多時候在</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Windows 10</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上使用較為便利</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endParaRPr lang="en-US" altLang="zh-TW" b="1" kern="100" dirty="0">
              <a:latin typeface="微軟正黑體" panose="020B0604030504040204" pitchFamily="34" charset="-120"/>
              <a:ea typeface="微軟正黑體" panose="020B0604030504040204" pitchFamily="34" charset="-120"/>
            </a:endParaRPr>
          </a:p>
          <a:p>
            <a:pPr algn="just">
              <a:spcAft>
                <a:spcPts val="0"/>
              </a:spcAft>
            </a:pPr>
            <a:r>
              <a:rPr lang="zh-TW" altLang="zh-TW" sz="2400" b="1" kern="100" dirty="0">
                <a:solidFill>
                  <a:srgbClr val="8497B0"/>
                </a:solidFill>
                <a:latin typeface="微軟正黑體" panose="020B0604030504040204" pitchFamily="34" charset="-120"/>
                <a:ea typeface="微軟正黑體" panose="020B0604030504040204" pitchFamily="34" charset="-120"/>
              </a:rPr>
              <a:t>介面軟體</a:t>
            </a:r>
            <a:r>
              <a:rPr lang="en-US" altLang="zh-TW" sz="2400" b="1" kern="100" dirty="0">
                <a:solidFill>
                  <a:srgbClr val="8497B0"/>
                </a:solidFill>
                <a:latin typeface="微軟正黑體" panose="020B0604030504040204" pitchFamily="34" charset="-120"/>
                <a:ea typeface="微軟正黑體" panose="020B0604030504040204" pitchFamily="34" charset="-120"/>
              </a:rPr>
              <a:t>Line Developers</a:t>
            </a: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建立屬於自己的聊天機器人且做基礎設定</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能利用</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Node.js</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做程式設定且</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Node.js</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能夠串接</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Python</a:t>
            </a:r>
          </a:p>
          <a:p>
            <a:pPr algn="just">
              <a:spcAft>
                <a:spcPts val="0"/>
              </a:spcAft>
            </a:pPr>
            <a:endParaRPr lang="en-US" altLang="zh-TW" sz="1600" b="1" kern="100" dirty="0">
              <a:latin typeface="微軟正黑體" panose="020B0604030504040204" pitchFamily="34" charset="-120"/>
              <a:ea typeface="微軟正黑體" panose="020B0604030504040204" pitchFamily="34" charset="-120"/>
            </a:endParaRPr>
          </a:p>
          <a:p>
            <a:pPr algn="just">
              <a:spcAft>
                <a:spcPts val="0"/>
              </a:spcAft>
            </a:pPr>
            <a:r>
              <a:rPr lang="en-US" altLang="zh-TW" sz="2400" b="1" kern="100" dirty="0">
                <a:solidFill>
                  <a:schemeClr val="accent1"/>
                </a:solidFill>
                <a:latin typeface="微軟正黑體" panose="020B0604030504040204" pitchFamily="34" charset="-120"/>
                <a:ea typeface="微軟正黑體" panose="020B0604030504040204" pitchFamily="34" charset="-120"/>
              </a:rPr>
              <a:t>NLP</a:t>
            </a:r>
            <a:r>
              <a:rPr lang="zh-TW" altLang="zh-TW" sz="2400" b="1" kern="100" dirty="0">
                <a:solidFill>
                  <a:schemeClr val="accent1"/>
                </a:solidFill>
                <a:latin typeface="微軟正黑體" panose="020B0604030504040204" pitchFamily="34" charset="-120"/>
                <a:ea typeface="微軟正黑體" panose="020B0604030504040204" pitchFamily="34" charset="-120"/>
              </a:rPr>
              <a:t>自然語言分析</a:t>
            </a:r>
            <a:endParaRPr lang="en-US" altLang="zh-TW" sz="2400" b="1" kern="100" dirty="0">
              <a:solidFill>
                <a:schemeClr val="accent1"/>
              </a:solidFill>
              <a:latin typeface="微軟正黑體" panose="020B0604030504040204" pitchFamily="34" charset="-120"/>
              <a:ea typeface="微軟正黑體" panose="020B0604030504040204" pitchFamily="34" charset="-120"/>
            </a:endParaRP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使用</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Python</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做開發</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處理機器學習與深度學習時有許多的模組能夠使用</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endParaRPr lang="en-US" altLang="zh-TW" b="1" kern="100" dirty="0">
              <a:latin typeface="微軟正黑體" panose="020B0604030504040204" pitchFamily="34" charset="-120"/>
              <a:ea typeface="微軟正黑體" panose="020B0604030504040204" pitchFamily="34" charset="-120"/>
            </a:endParaRPr>
          </a:p>
          <a:p>
            <a:pPr algn="just">
              <a:spcAft>
                <a:spcPts val="0"/>
              </a:spcAft>
            </a:pPr>
            <a:r>
              <a:rPr lang="zh-TW" altLang="zh-TW" sz="2400" b="1" kern="100" dirty="0">
                <a:solidFill>
                  <a:srgbClr val="8497B0"/>
                </a:solidFill>
                <a:latin typeface="微軟正黑體" panose="020B0604030504040204" pitchFamily="34" charset="-120"/>
                <a:ea typeface="微軟正黑體" panose="020B0604030504040204" pitchFamily="34" charset="-120"/>
              </a:rPr>
              <a:t>回傳圖表</a:t>
            </a:r>
            <a:endParaRPr lang="en-US" altLang="zh-TW" sz="2400" b="1" kern="100" dirty="0">
              <a:solidFill>
                <a:srgbClr val="8497B0"/>
              </a:solidFill>
              <a:latin typeface="微軟正黑體" panose="020B0604030504040204" pitchFamily="34" charset="-120"/>
              <a:ea typeface="微軟正黑體" panose="020B0604030504040204" pitchFamily="34" charset="-120"/>
            </a:endParaRP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Ui-path</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主要功能為建立</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RPA</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流程機器人</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Power-Bi</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主要功能為建立專業圖表。</a:t>
            </a:r>
            <a:endParaRPr lang="zh-TW" altLang="zh-TW"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7B47FEC2-C0F9-4C19-9989-B97B41C67BEA}"/>
              </a:ext>
            </a:extLst>
          </p:cNvPr>
          <p:cNvGrpSpPr/>
          <p:nvPr/>
        </p:nvGrpSpPr>
        <p:grpSpPr>
          <a:xfrm>
            <a:off x="299317" y="229279"/>
            <a:ext cx="3663083" cy="655897"/>
            <a:chOff x="1007706" y="588533"/>
            <a:chExt cx="2700680" cy="1744123"/>
          </a:xfrm>
        </p:grpSpPr>
        <p:sp>
          <p:nvSpPr>
            <p:cNvPr id="4" name="流程圖: 程序 3">
              <a:extLst>
                <a:ext uri="{FF2B5EF4-FFF2-40B4-BE49-F238E27FC236}">
                  <a16:creationId xmlns:a16="http://schemas.microsoft.com/office/drawing/2014/main" id="{8FF487C9-9D67-44D8-97A5-2F66D575D1A9}"/>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流程圖: 程序 4">
              <a:extLst>
                <a:ext uri="{FF2B5EF4-FFF2-40B4-BE49-F238E27FC236}">
                  <a16:creationId xmlns:a16="http://schemas.microsoft.com/office/drawing/2014/main" id="{EDC21784-53C8-46FE-9BD1-C9A45BD0CA01}"/>
                </a:ext>
              </a:extLst>
            </p:cNvPr>
            <p:cNvSpPr/>
            <p:nvPr/>
          </p:nvSpPr>
          <p:spPr>
            <a:xfrm>
              <a:off x="1007706" y="588533"/>
              <a:ext cx="2644695" cy="1660144"/>
            </a:xfrm>
            <a:prstGeom prst="flowChartProcess">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000" b="1" dirty="0">
                  <a:solidFill>
                    <a:schemeClr val="bg1"/>
                  </a:solidFill>
                  <a:latin typeface="微軟正黑體" panose="020B0604030504040204" pitchFamily="34" charset="-120"/>
                  <a:ea typeface="微軟正黑體" panose="020B0604030504040204" pitchFamily="34" charset="-120"/>
                </a:rPr>
                <a:t>系統軟、硬體需求與技術平台</a:t>
              </a:r>
            </a:p>
          </p:txBody>
        </p:sp>
      </p:grpSp>
      <p:grpSp>
        <p:nvGrpSpPr>
          <p:cNvPr id="6" name="群組 5">
            <a:extLst>
              <a:ext uri="{FF2B5EF4-FFF2-40B4-BE49-F238E27FC236}">
                <a16:creationId xmlns:a16="http://schemas.microsoft.com/office/drawing/2014/main" id="{AC8DB5B9-ECBD-404B-AD7E-00EF4063F591}"/>
              </a:ext>
            </a:extLst>
          </p:cNvPr>
          <p:cNvGrpSpPr/>
          <p:nvPr/>
        </p:nvGrpSpPr>
        <p:grpSpPr>
          <a:xfrm>
            <a:off x="10745091" y="278823"/>
            <a:ext cx="1107148" cy="1104474"/>
            <a:chOff x="9594876" y="4545790"/>
            <a:chExt cx="2129472" cy="2124328"/>
          </a:xfrm>
        </p:grpSpPr>
        <p:sp>
          <p:nvSpPr>
            <p:cNvPr id="7" name="流程圖: 程序 6">
              <a:extLst>
                <a:ext uri="{FF2B5EF4-FFF2-40B4-BE49-F238E27FC236}">
                  <a16:creationId xmlns:a16="http://schemas.microsoft.com/office/drawing/2014/main" id="{C2FB36F7-B3F0-47DF-AD7B-9D1C0CCC583D}"/>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57A6C5B8-E1A3-4DA1-9852-C0ACD9C78676}"/>
                </a:ext>
              </a:extLst>
            </p:cNvPr>
            <p:cNvPicPr>
              <a:picLocks noChangeAspect="1"/>
            </p:cNvPicPr>
            <p:nvPr/>
          </p:nvPicPr>
          <p:blipFill rotWithShape="1">
            <a:blip r:embed="rId3">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9" name="文字方塊 8">
            <a:extLst>
              <a:ext uri="{FF2B5EF4-FFF2-40B4-BE49-F238E27FC236}">
                <a16:creationId xmlns:a16="http://schemas.microsoft.com/office/drawing/2014/main" id="{2EC93C58-3069-4D2F-8E16-3228FAB4E167}"/>
              </a:ext>
            </a:extLst>
          </p:cNvPr>
          <p:cNvSpPr txBox="1"/>
          <p:nvPr/>
        </p:nvSpPr>
        <p:spPr>
          <a:xfrm>
            <a:off x="7894320" y="423942"/>
            <a:ext cx="26316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系統軟硬體使用</a:t>
            </a:r>
          </a:p>
        </p:txBody>
      </p:sp>
      <p:grpSp>
        <p:nvGrpSpPr>
          <p:cNvPr id="11" name="群組 10">
            <a:extLst>
              <a:ext uri="{FF2B5EF4-FFF2-40B4-BE49-F238E27FC236}">
                <a16:creationId xmlns:a16="http://schemas.microsoft.com/office/drawing/2014/main" id="{45D2CC88-C03B-4BED-AA4A-2A873AC25647}"/>
              </a:ext>
            </a:extLst>
          </p:cNvPr>
          <p:cNvGrpSpPr/>
          <p:nvPr/>
        </p:nvGrpSpPr>
        <p:grpSpPr>
          <a:xfrm>
            <a:off x="542522" y="1601966"/>
            <a:ext cx="3318278" cy="4727714"/>
            <a:chOff x="4637313" y="1035698"/>
            <a:chExt cx="3427445" cy="4702628"/>
          </a:xfrm>
        </p:grpSpPr>
        <p:sp>
          <p:nvSpPr>
            <p:cNvPr id="12" name="矩形: 圓角 1">
              <a:extLst>
                <a:ext uri="{FF2B5EF4-FFF2-40B4-BE49-F238E27FC236}">
                  <a16:creationId xmlns:a16="http://schemas.microsoft.com/office/drawing/2014/main" id="{CC67B9EC-6FEA-483B-9C2B-4C8E1A9C89C0}"/>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4" name="橢圓 13">
              <a:extLst>
                <a:ext uri="{FF2B5EF4-FFF2-40B4-BE49-F238E27FC236}">
                  <a16:creationId xmlns:a16="http://schemas.microsoft.com/office/drawing/2014/main" id="{3E4009B8-18C8-4EFF-B306-22D46496FE2E}"/>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aphicFrame>
        <p:nvGraphicFramePr>
          <p:cNvPr id="15" name="表格 14">
            <a:extLst>
              <a:ext uri="{FF2B5EF4-FFF2-40B4-BE49-F238E27FC236}">
                <a16:creationId xmlns:a16="http://schemas.microsoft.com/office/drawing/2014/main" id="{F7849DF6-5ED7-4073-92C1-8DABD0CEB06A}"/>
              </a:ext>
            </a:extLst>
          </p:cNvPr>
          <p:cNvGraphicFramePr>
            <a:graphicFrameLocks noGrp="1"/>
          </p:cNvGraphicFramePr>
          <p:nvPr>
            <p:extLst>
              <p:ext uri="{D42A27DB-BD31-4B8C-83A1-F6EECF244321}">
                <p14:modId xmlns:p14="http://schemas.microsoft.com/office/powerpoint/2010/main" val="775145652"/>
              </p:ext>
            </p:extLst>
          </p:nvPr>
        </p:nvGraphicFramePr>
        <p:xfrm>
          <a:off x="841066" y="1869440"/>
          <a:ext cx="2714934" cy="3769361"/>
        </p:xfrm>
        <a:graphic>
          <a:graphicData uri="http://schemas.openxmlformats.org/drawingml/2006/table">
            <a:tbl>
              <a:tblPr firstRow="1" firstCol="1" bandRow="1">
                <a:tableStyleId>{5C22544A-7EE6-4342-B048-85BDC9FD1C3A}</a:tableStyleId>
              </a:tblPr>
              <a:tblGrid>
                <a:gridCol w="913929">
                  <a:extLst>
                    <a:ext uri="{9D8B030D-6E8A-4147-A177-3AD203B41FA5}">
                      <a16:colId xmlns:a16="http://schemas.microsoft.com/office/drawing/2014/main" val="287989088"/>
                    </a:ext>
                  </a:extLst>
                </a:gridCol>
                <a:gridCol w="1801005">
                  <a:extLst>
                    <a:ext uri="{9D8B030D-6E8A-4147-A177-3AD203B41FA5}">
                      <a16:colId xmlns:a16="http://schemas.microsoft.com/office/drawing/2014/main" val="2519253282"/>
                    </a:ext>
                  </a:extLst>
                </a:gridCol>
              </a:tblGrid>
              <a:tr h="471170">
                <a:tc>
                  <a:txBody>
                    <a:bodyPr/>
                    <a:lstStyle/>
                    <a:p>
                      <a:pPr algn="ctr">
                        <a:spcAft>
                          <a:spcPts val="0"/>
                        </a:spcAft>
                      </a:pPr>
                      <a:r>
                        <a:rPr lang="zh-TW" sz="1500" b="1" kern="100" dirty="0">
                          <a:solidFill>
                            <a:schemeClr val="accent1"/>
                          </a:solidFill>
                          <a:effectLst/>
                          <a:latin typeface="微軟正黑體" panose="020B0604030504040204" pitchFamily="34" charset="-120"/>
                          <a:ea typeface="微軟正黑體" panose="020B0604030504040204" pitchFamily="34" charset="-120"/>
                        </a:rPr>
                        <a:t>作業系統</a:t>
                      </a:r>
                      <a:endParaRPr lang="zh-TW" sz="15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Windows 10</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4762760"/>
                  </a:ext>
                </a:extLst>
              </a:tr>
              <a:tr h="471170">
                <a:tc rowSpan="2">
                  <a:txBody>
                    <a:bodyPr/>
                    <a:lstStyle/>
                    <a:p>
                      <a:pPr algn="ctr">
                        <a:spcAft>
                          <a:spcPts val="0"/>
                        </a:spcAft>
                      </a:pPr>
                      <a:r>
                        <a:rPr lang="zh-TW" sz="1500" b="1" kern="100" dirty="0">
                          <a:solidFill>
                            <a:schemeClr val="accent1"/>
                          </a:solidFill>
                          <a:effectLst/>
                          <a:latin typeface="微軟正黑體" panose="020B0604030504040204" pitchFamily="34" charset="-120"/>
                          <a:ea typeface="微軟正黑體" panose="020B0604030504040204" pitchFamily="34" charset="-120"/>
                        </a:rPr>
                        <a:t>開發工具</a:t>
                      </a:r>
                      <a:endParaRPr lang="zh-TW" sz="15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Python</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31231782"/>
                  </a:ext>
                </a:extLst>
              </a:tr>
              <a:tr h="471170">
                <a:tc vMerge="1">
                  <a:txBody>
                    <a:bodyPr/>
                    <a:lstStyle/>
                    <a:p>
                      <a:endParaRPr lang="zh-TW" altLang="en-US"/>
                    </a:p>
                  </a:txBody>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Node.js</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0892558"/>
                  </a:ext>
                </a:extLst>
              </a:tr>
              <a:tr h="942341">
                <a:tc rowSpan="4">
                  <a:txBody>
                    <a:bodyPr/>
                    <a:lstStyle/>
                    <a:p>
                      <a:pPr algn="ctr">
                        <a:spcAft>
                          <a:spcPts val="0"/>
                        </a:spcAft>
                      </a:pPr>
                      <a:r>
                        <a:rPr lang="zh-TW" sz="1500" b="1" kern="100" dirty="0">
                          <a:solidFill>
                            <a:schemeClr val="accent1"/>
                          </a:solidFill>
                          <a:effectLst/>
                          <a:latin typeface="微軟正黑體" panose="020B0604030504040204" pitchFamily="34" charset="-120"/>
                          <a:ea typeface="微軟正黑體" panose="020B0604030504040204" pitchFamily="34" charset="-120"/>
                        </a:rPr>
                        <a:t>相關軟體</a:t>
                      </a:r>
                      <a:endParaRPr lang="zh-TW" sz="15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Line</a:t>
                      </a:r>
                      <a:r>
                        <a:rPr lang="zh-TW" alt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 </a:t>
                      </a:r>
                      <a:r>
                        <a:rPr lang="en-US" sz="1500" b="1" kern="100" dirty="0" err="1">
                          <a:solidFill>
                            <a:schemeClr val="accent3">
                              <a:lumMod val="50000"/>
                            </a:schemeClr>
                          </a:solidFill>
                          <a:effectLst/>
                          <a:latin typeface="微軟正黑體" panose="020B0604030504040204" pitchFamily="34" charset="-120"/>
                          <a:ea typeface="微軟正黑體" panose="020B0604030504040204" pitchFamily="34" charset="-120"/>
                        </a:rPr>
                        <a:t>Deveolopers</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027372"/>
                  </a:ext>
                </a:extLst>
              </a:tr>
              <a:tr h="471170">
                <a:tc vMerge="1">
                  <a:txBody>
                    <a:bodyPr/>
                    <a:lstStyle/>
                    <a:p>
                      <a:endParaRPr lang="zh-TW" altLang="en-US"/>
                    </a:p>
                  </a:txBody>
                  <a:tcPr/>
                </a:tc>
                <a:tc>
                  <a:txBody>
                    <a:bodyPr/>
                    <a:lstStyle/>
                    <a:p>
                      <a:pPr algn="just">
                        <a:spcAft>
                          <a:spcPts val="0"/>
                        </a:spcAft>
                      </a:pPr>
                      <a:r>
                        <a:rPr lang="en-US" sz="1500" b="1" kern="100" dirty="0" err="1">
                          <a:solidFill>
                            <a:schemeClr val="accent3">
                              <a:lumMod val="50000"/>
                            </a:schemeClr>
                          </a:solidFill>
                          <a:effectLst/>
                          <a:latin typeface="微軟正黑體" panose="020B0604030504040204" pitchFamily="34" charset="-120"/>
                          <a:ea typeface="微軟正黑體" panose="020B0604030504040204" pitchFamily="34" charset="-120"/>
                        </a:rPr>
                        <a:t>Ui</a:t>
                      </a: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-Path</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52451145"/>
                  </a:ext>
                </a:extLst>
              </a:tr>
              <a:tr h="471170">
                <a:tc vMerge="1">
                  <a:txBody>
                    <a:bodyPr/>
                    <a:lstStyle/>
                    <a:p>
                      <a:endParaRPr lang="zh-TW" altLang="en-US"/>
                    </a:p>
                  </a:txBody>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Power-Bi</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82709788"/>
                  </a:ext>
                </a:extLst>
              </a:tr>
              <a:tr h="471170">
                <a:tc vMerge="1">
                  <a:txBody>
                    <a:bodyPr/>
                    <a:lstStyle/>
                    <a:p>
                      <a:endParaRPr lang="zh-TW" altLang="en-US"/>
                    </a:p>
                  </a:txBody>
                  <a:tcPr/>
                </a:tc>
                <a:tc>
                  <a:txBody>
                    <a:bodyPr/>
                    <a:lstStyle/>
                    <a:p>
                      <a:pPr algn="just">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SQL Server</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6478" marR="564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78196577"/>
                  </a:ext>
                </a:extLst>
              </a:tr>
            </a:tbl>
          </a:graphicData>
        </a:graphic>
      </p:graphicFrame>
    </p:spTree>
    <p:extLst>
      <p:ext uri="{BB962C8B-B14F-4D97-AF65-F5344CB8AC3E}">
        <p14:creationId xmlns:p14="http://schemas.microsoft.com/office/powerpoint/2010/main" val="3552507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AC8DB5B9-ECBD-404B-AD7E-00EF4063F591}"/>
              </a:ext>
            </a:extLst>
          </p:cNvPr>
          <p:cNvGrpSpPr/>
          <p:nvPr/>
        </p:nvGrpSpPr>
        <p:grpSpPr>
          <a:xfrm>
            <a:off x="10745091" y="278823"/>
            <a:ext cx="1107148" cy="1104474"/>
            <a:chOff x="9594876" y="4545790"/>
            <a:chExt cx="2129472" cy="2124328"/>
          </a:xfrm>
        </p:grpSpPr>
        <p:sp>
          <p:nvSpPr>
            <p:cNvPr id="7" name="流程圖: 程序 6">
              <a:extLst>
                <a:ext uri="{FF2B5EF4-FFF2-40B4-BE49-F238E27FC236}">
                  <a16:creationId xmlns:a16="http://schemas.microsoft.com/office/drawing/2014/main" id="{C2FB36F7-B3F0-47DF-AD7B-9D1C0CCC583D}"/>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57A6C5B8-E1A3-4DA1-9852-C0ACD9C78676}"/>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9" name="文字方塊 8">
            <a:extLst>
              <a:ext uri="{FF2B5EF4-FFF2-40B4-BE49-F238E27FC236}">
                <a16:creationId xmlns:a16="http://schemas.microsoft.com/office/drawing/2014/main" id="{2EC93C58-3069-4D2F-8E16-3228FAB4E167}"/>
              </a:ext>
            </a:extLst>
          </p:cNvPr>
          <p:cNvSpPr txBox="1"/>
          <p:nvPr/>
        </p:nvSpPr>
        <p:spPr>
          <a:xfrm>
            <a:off x="8839200" y="423942"/>
            <a:ext cx="16867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使用工具</a:t>
            </a:r>
          </a:p>
        </p:txBody>
      </p:sp>
      <p:grpSp>
        <p:nvGrpSpPr>
          <p:cNvPr id="11" name="群組 10">
            <a:extLst>
              <a:ext uri="{FF2B5EF4-FFF2-40B4-BE49-F238E27FC236}">
                <a16:creationId xmlns:a16="http://schemas.microsoft.com/office/drawing/2014/main" id="{45D2CC88-C03B-4BED-AA4A-2A873AC25647}"/>
              </a:ext>
            </a:extLst>
          </p:cNvPr>
          <p:cNvGrpSpPr/>
          <p:nvPr/>
        </p:nvGrpSpPr>
        <p:grpSpPr>
          <a:xfrm>
            <a:off x="542522" y="1601966"/>
            <a:ext cx="3318278" cy="4727714"/>
            <a:chOff x="4637313" y="1035698"/>
            <a:chExt cx="3427445" cy="4702628"/>
          </a:xfrm>
        </p:grpSpPr>
        <p:sp>
          <p:nvSpPr>
            <p:cNvPr id="12" name="矩形: 圓角 1">
              <a:extLst>
                <a:ext uri="{FF2B5EF4-FFF2-40B4-BE49-F238E27FC236}">
                  <a16:creationId xmlns:a16="http://schemas.microsoft.com/office/drawing/2014/main" id="{CC67B9EC-6FEA-483B-9C2B-4C8E1A9C89C0}"/>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4" name="橢圓 13">
              <a:extLst>
                <a:ext uri="{FF2B5EF4-FFF2-40B4-BE49-F238E27FC236}">
                  <a16:creationId xmlns:a16="http://schemas.microsoft.com/office/drawing/2014/main" id="{3E4009B8-18C8-4EFF-B306-22D46496FE2E}"/>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aphicFrame>
        <p:nvGraphicFramePr>
          <p:cNvPr id="18" name="表格 17">
            <a:extLst>
              <a:ext uri="{FF2B5EF4-FFF2-40B4-BE49-F238E27FC236}">
                <a16:creationId xmlns:a16="http://schemas.microsoft.com/office/drawing/2014/main" id="{5ADFA1D3-DE49-4D52-9E77-C8647F8C80E9}"/>
              </a:ext>
            </a:extLst>
          </p:cNvPr>
          <p:cNvGraphicFramePr>
            <a:graphicFrameLocks noGrp="1"/>
          </p:cNvGraphicFramePr>
          <p:nvPr>
            <p:extLst>
              <p:ext uri="{D42A27DB-BD31-4B8C-83A1-F6EECF244321}">
                <p14:modId xmlns:p14="http://schemas.microsoft.com/office/powerpoint/2010/main" val="3372832266"/>
              </p:ext>
            </p:extLst>
          </p:nvPr>
        </p:nvGraphicFramePr>
        <p:xfrm>
          <a:off x="762000" y="1869440"/>
          <a:ext cx="2885440" cy="3870960"/>
        </p:xfrm>
        <a:graphic>
          <a:graphicData uri="http://schemas.openxmlformats.org/drawingml/2006/table">
            <a:tbl>
              <a:tblPr firstRow="1" firstCol="1" bandRow="1">
                <a:tableStyleId>{5C22544A-7EE6-4342-B048-85BDC9FD1C3A}</a:tableStyleId>
              </a:tblPr>
              <a:tblGrid>
                <a:gridCol w="1076960">
                  <a:extLst>
                    <a:ext uri="{9D8B030D-6E8A-4147-A177-3AD203B41FA5}">
                      <a16:colId xmlns:a16="http://schemas.microsoft.com/office/drawing/2014/main" val="3592884490"/>
                    </a:ext>
                  </a:extLst>
                </a:gridCol>
                <a:gridCol w="1808480">
                  <a:extLst>
                    <a:ext uri="{9D8B030D-6E8A-4147-A177-3AD203B41FA5}">
                      <a16:colId xmlns:a16="http://schemas.microsoft.com/office/drawing/2014/main" val="977305112"/>
                    </a:ext>
                  </a:extLst>
                </a:gridCol>
              </a:tblGrid>
              <a:tr h="731520">
                <a:tc>
                  <a:txBody>
                    <a:bodyPr/>
                    <a:lstStyle/>
                    <a:p>
                      <a:pPr algn="ctr">
                        <a:spcAft>
                          <a:spcPts val="0"/>
                        </a:spcAft>
                        <a:tabLst>
                          <a:tab pos="586740" algn="l"/>
                        </a:tabLst>
                      </a:pPr>
                      <a:r>
                        <a:rPr 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rPr>
                        <a:t>網頁爬蟲</a:t>
                      </a:r>
                      <a:endParaRPr 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sz="1500" b="1" kern="100" dirty="0" err="1">
                          <a:solidFill>
                            <a:schemeClr val="accent3">
                              <a:lumMod val="50000"/>
                            </a:schemeClr>
                          </a:solidFill>
                          <a:effectLst/>
                          <a:latin typeface="微軟正黑體" panose="020B0604030504040204" pitchFamily="34" charset="-120"/>
                          <a:ea typeface="微軟正黑體" panose="020B0604030504040204" pitchFamily="34" charset="-120"/>
                        </a:rPr>
                        <a:t>BeautifulSoup</a:t>
                      </a: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a:t>
                      </a:r>
                    </a:p>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Requests</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5342507"/>
                  </a:ext>
                </a:extLst>
              </a:tr>
              <a:tr h="731520">
                <a:tc>
                  <a:txBody>
                    <a:bodyPr/>
                    <a:lstStyle/>
                    <a:p>
                      <a:pPr algn="ctr">
                        <a:spcAft>
                          <a:spcPts val="0"/>
                        </a:spcAft>
                      </a:pPr>
                      <a:r>
                        <a:rPr lang="en-US" sz="1500" b="1" kern="100" dirty="0">
                          <a:solidFill>
                            <a:schemeClr val="accent5">
                              <a:lumMod val="50000"/>
                            </a:schemeClr>
                          </a:solidFill>
                          <a:effectLst/>
                          <a:latin typeface="微軟正黑體" panose="020B0604030504040204" pitchFamily="34" charset="-120"/>
                          <a:ea typeface="微軟正黑體" panose="020B0604030504040204" pitchFamily="34" charset="-120"/>
                        </a:rPr>
                        <a:t>Line Bot</a:t>
                      </a: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Line messaging API</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95082334"/>
                  </a:ext>
                </a:extLst>
              </a:tr>
              <a:tr h="975360">
                <a:tc>
                  <a:txBody>
                    <a:bodyPr/>
                    <a:lstStyle/>
                    <a:p>
                      <a:pPr algn="ctr">
                        <a:spcAft>
                          <a:spcPts val="0"/>
                        </a:spcAft>
                      </a:pPr>
                      <a:r>
                        <a:rPr lang="en-US" sz="1500" b="1" kern="100" dirty="0">
                          <a:solidFill>
                            <a:schemeClr val="accent5">
                              <a:lumMod val="50000"/>
                            </a:schemeClr>
                          </a:solidFill>
                          <a:effectLst/>
                          <a:latin typeface="微軟正黑體" panose="020B0604030504040204" pitchFamily="34" charset="-120"/>
                          <a:ea typeface="微軟正黑體" panose="020B0604030504040204" pitchFamily="34" charset="-120"/>
                        </a:rPr>
                        <a:t>NLP</a:t>
                      </a:r>
                      <a:endParaRPr lang="en-US" alt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sz="1500" b="1" kern="100" dirty="0" err="1">
                          <a:solidFill>
                            <a:schemeClr val="accent3">
                              <a:lumMod val="50000"/>
                            </a:schemeClr>
                          </a:solidFill>
                          <a:effectLst/>
                          <a:latin typeface="微軟正黑體" panose="020B0604030504040204" pitchFamily="34" charset="-120"/>
                          <a:ea typeface="微軟正黑體" panose="020B0604030504040204" pitchFamily="34" charset="-120"/>
                        </a:rPr>
                        <a:t>CKIPTagger</a:t>
                      </a: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a:t>
                      </a:r>
                    </a:p>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LSTM, </a:t>
                      </a:r>
                    </a:p>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Word2vector</a:t>
                      </a: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97894052"/>
                  </a:ext>
                </a:extLst>
              </a:tr>
              <a:tr h="487680">
                <a:tc>
                  <a:txBody>
                    <a:bodyPr/>
                    <a:lstStyle/>
                    <a:p>
                      <a:pPr algn="ctr">
                        <a:spcAft>
                          <a:spcPts val="0"/>
                        </a:spcAft>
                      </a:pPr>
                      <a:r>
                        <a:rPr lang="en-US" sz="1500" b="1" kern="100" dirty="0">
                          <a:solidFill>
                            <a:schemeClr val="accent5">
                              <a:lumMod val="50000"/>
                            </a:schemeClr>
                          </a:solidFill>
                          <a:effectLst/>
                          <a:latin typeface="微軟正黑體" panose="020B0604030504040204" pitchFamily="34" charset="-120"/>
                          <a:ea typeface="微軟正黑體" panose="020B0604030504040204" pitchFamily="34" charset="-120"/>
                        </a:rPr>
                        <a:t>Ui Path</a:t>
                      </a:r>
                      <a:endParaRPr lang="en-US" alt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Ui-Path, </a:t>
                      </a:r>
                    </a:p>
                    <a:p>
                      <a:pPr algn="ctr">
                        <a:spcAft>
                          <a:spcPts val="0"/>
                        </a:spcAft>
                      </a:pP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Python API</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07646305"/>
                  </a:ext>
                </a:extLst>
              </a:tr>
              <a:tr h="487680">
                <a:tc>
                  <a:txBody>
                    <a:bodyPr/>
                    <a:lstStyle/>
                    <a:p>
                      <a:pPr algn="ctr">
                        <a:spcAft>
                          <a:spcPts val="0"/>
                        </a:spcAft>
                      </a:pPr>
                      <a:r>
                        <a:rPr lang="en-US" sz="1500" b="1" kern="100" dirty="0">
                          <a:solidFill>
                            <a:schemeClr val="accent5">
                              <a:lumMod val="50000"/>
                            </a:schemeClr>
                          </a:solidFill>
                          <a:effectLst/>
                          <a:latin typeface="微軟正黑體" panose="020B0604030504040204" pitchFamily="34" charset="-120"/>
                          <a:ea typeface="微軟正黑體" panose="020B0604030504040204" pitchFamily="34" charset="-120"/>
                        </a:rPr>
                        <a:t>Power Bi</a:t>
                      </a:r>
                      <a:endParaRPr lang="en-US" alt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sz="1500" b="1" kern="100" dirty="0" err="1">
                          <a:solidFill>
                            <a:schemeClr val="accent3">
                              <a:lumMod val="50000"/>
                            </a:schemeClr>
                          </a:solidFill>
                          <a:effectLst/>
                          <a:latin typeface="微軟正黑體" panose="020B0604030504040204" pitchFamily="34" charset="-120"/>
                          <a:ea typeface="微軟正黑體" panose="020B0604030504040204" pitchFamily="34" charset="-120"/>
                        </a:rPr>
                        <a:t>PowerBi</a:t>
                      </a:r>
                      <a:r>
                        <a:rPr lang="en-US" sz="1500" b="1" kern="100" dirty="0">
                          <a:solidFill>
                            <a:schemeClr val="accent3">
                              <a:lumMod val="50000"/>
                            </a:schemeClr>
                          </a:solidFill>
                          <a:effectLst/>
                          <a:latin typeface="微軟正黑體" panose="020B0604030504040204" pitchFamily="34" charset="-120"/>
                          <a:ea typeface="微軟正黑體" panose="020B0604030504040204" pitchFamily="34" charset="-120"/>
                        </a:rPr>
                        <a:t> Desktop</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07146996"/>
                  </a:ext>
                </a:extLst>
              </a:tr>
              <a:tr h="243840">
                <a:tc>
                  <a:txBody>
                    <a:bodyPr/>
                    <a:lstStyle/>
                    <a:p>
                      <a:pPr algn="ctr">
                        <a:spcAft>
                          <a:spcPts val="0"/>
                        </a:spcAft>
                      </a:pPr>
                      <a:r>
                        <a:rPr lang="en-US" sz="1500" b="1" kern="100" dirty="0">
                          <a:solidFill>
                            <a:schemeClr val="accent5">
                              <a:lumMod val="50000"/>
                            </a:schemeClr>
                          </a:solidFill>
                          <a:effectLst/>
                          <a:latin typeface="微軟正黑體" panose="020B0604030504040204" pitchFamily="34" charset="-120"/>
                          <a:ea typeface="微軟正黑體" panose="020B0604030504040204" pitchFamily="34" charset="-120"/>
                        </a:rPr>
                        <a:t>SQL Server</a:t>
                      </a:r>
                      <a:endParaRPr lang="zh-TW" sz="1500" b="1" kern="100" dirty="0">
                        <a:solidFill>
                          <a:schemeClr val="accent5">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en-US" alt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MySQL</a:t>
                      </a:r>
                      <a:endParaRPr lang="zh-TW" sz="15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6806" marR="668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47466"/>
                  </a:ext>
                </a:extLst>
              </a:tr>
            </a:tbl>
          </a:graphicData>
        </a:graphic>
      </p:graphicFrame>
      <p:grpSp>
        <p:nvGrpSpPr>
          <p:cNvPr id="19" name="群組 18">
            <a:extLst>
              <a:ext uri="{FF2B5EF4-FFF2-40B4-BE49-F238E27FC236}">
                <a16:creationId xmlns:a16="http://schemas.microsoft.com/office/drawing/2014/main" id="{183C5515-39F3-4AD5-8598-99C4FA6DDDDB}"/>
              </a:ext>
            </a:extLst>
          </p:cNvPr>
          <p:cNvGrpSpPr/>
          <p:nvPr/>
        </p:nvGrpSpPr>
        <p:grpSpPr>
          <a:xfrm>
            <a:off x="299317" y="229279"/>
            <a:ext cx="3663083" cy="655897"/>
            <a:chOff x="1007706" y="588533"/>
            <a:chExt cx="2700680" cy="1744123"/>
          </a:xfrm>
        </p:grpSpPr>
        <p:sp>
          <p:nvSpPr>
            <p:cNvPr id="20" name="流程圖: 程序 19">
              <a:extLst>
                <a:ext uri="{FF2B5EF4-FFF2-40B4-BE49-F238E27FC236}">
                  <a16:creationId xmlns:a16="http://schemas.microsoft.com/office/drawing/2014/main" id="{F2CF33B8-C838-4DA2-AD53-D06F50AEB44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流程圖: 程序 20">
              <a:extLst>
                <a:ext uri="{FF2B5EF4-FFF2-40B4-BE49-F238E27FC236}">
                  <a16:creationId xmlns:a16="http://schemas.microsoft.com/office/drawing/2014/main" id="{46D0FC6F-8939-4ECE-80F8-7BA3719B1DE7}"/>
                </a:ext>
              </a:extLst>
            </p:cNvPr>
            <p:cNvSpPr/>
            <p:nvPr/>
          </p:nvSpPr>
          <p:spPr>
            <a:xfrm>
              <a:off x="1007706" y="588533"/>
              <a:ext cx="2644695" cy="1660144"/>
            </a:xfrm>
            <a:prstGeom prst="flowChartProcess">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000" b="1" dirty="0">
                  <a:solidFill>
                    <a:schemeClr val="bg1"/>
                  </a:solidFill>
                  <a:latin typeface="微軟正黑體" panose="020B0604030504040204" pitchFamily="34" charset="-120"/>
                  <a:ea typeface="微軟正黑體" panose="020B0604030504040204" pitchFamily="34" charset="-120"/>
                </a:rPr>
                <a:t>系統軟、硬體需求與技術平台</a:t>
              </a:r>
            </a:p>
          </p:txBody>
        </p:sp>
      </p:grpSp>
      <p:sp>
        <p:nvSpPr>
          <p:cNvPr id="15" name="矩形 14">
            <a:extLst>
              <a:ext uri="{FF2B5EF4-FFF2-40B4-BE49-F238E27FC236}">
                <a16:creationId xmlns:a16="http://schemas.microsoft.com/office/drawing/2014/main" id="{DD09096A-5C9D-4214-99C5-C2E843D0001B}"/>
              </a:ext>
            </a:extLst>
          </p:cNvPr>
          <p:cNvSpPr/>
          <p:nvPr/>
        </p:nvSpPr>
        <p:spPr>
          <a:xfrm>
            <a:off x="4181594" y="1601966"/>
            <a:ext cx="7579332" cy="5201424"/>
          </a:xfrm>
          <a:prstGeom prst="rect">
            <a:avLst/>
          </a:prstGeom>
        </p:spPr>
        <p:txBody>
          <a:bodyPr wrap="square">
            <a:spAutoFit/>
          </a:bodyPr>
          <a:lstStyle/>
          <a:p>
            <a:pPr algn="just">
              <a:spcAft>
                <a:spcPts val="0"/>
              </a:spcAft>
            </a:pPr>
            <a:r>
              <a:rPr lang="zh-TW" altLang="en-US" sz="2400" b="1" kern="100" dirty="0">
                <a:solidFill>
                  <a:schemeClr val="accent1"/>
                </a:solidFill>
                <a:latin typeface="微軟正黑體" panose="020B0604030504040204" pitchFamily="34" charset="-120"/>
                <a:ea typeface="微軟正黑體" panose="020B0604030504040204" pitchFamily="34" charset="-120"/>
              </a:rPr>
              <a:t>網頁爬蟲</a:t>
            </a:r>
            <a:endParaRPr lang="en-US" altLang="zh-TW" sz="2400" b="1" kern="100" dirty="0">
              <a:solidFill>
                <a:schemeClr val="accent1"/>
              </a:solidFill>
              <a:latin typeface="微軟正黑體" panose="020B0604030504040204" pitchFamily="34" charset="-120"/>
              <a:ea typeface="微軟正黑體" panose="020B0604030504040204" pitchFamily="34" charset="-120"/>
            </a:endParaRPr>
          </a:p>
          <a:p>
            <a:pPr algn="just">
              <a:spcAft>
                <a:spcPts val="0"/>
              </a:spcAft>
            </a:pPr>
            <a:r>
              <a:rPr lang="zh-TW" altLang="en-US" sz="2000" b="1" kern="100" dirty="0">
                <a:latin typeface="微軟正黑體" panose="020B0604030504040204" pitchFamily="34" charset="-120"/>
                <a:ea typeface="微軟正黑體" panose="020B0604030504040204" pitchFamily="34" charset="-120"/>
              </a:rPr>
              <a:t>利用</a:t>
            </a:r>
            <a:r>
              <a:rPr lang="en-US" altLang="zh-TW" sz="2000" b="1" kern="100" dirty="0">
                <a:latin typeface="微軟正黑體" panose="020B0604030504040204" pitchFamily="34" charset="-120"/>
                <a:ea typeface="微軟正黑體" panose="020B0604030504040204" pitchFamily="34" charset="-120"/>
              </a:rPr>
              <a:t>Python</a:t>
            </a:r>
            <a:r>
              <a:rPr lang="zh-TW" altLang="en-US" sz="2000" b="1" kern="100" dirty="0">
                <a:latin typeface="微軟正黑體" panose="020B0604030504040204" pitchFamily="34" charset="-120"/>
                <a:ea typeface="微軟正黑體" panose="020B0604030504040204" pitchFamily="34" charset="-120"/>
              </a:rPr>
              <a:t>套件</a:t>
            </a:r>
            <a:r>
              <a:rPr lang="en-US" altLang="zh-TW" sz="2000" b="1" kern="100" dirty="0" err="1">
                <a:latin typeface="微軟正黑體" panose="020B0604030504040204" pitchFamily="34" charset="-120"/>
                <a:ea typeface="微軟正黑體" panose="020B0604030504040204" pitchFamily="34" charset="-120"/>
              </a:rPr>
              <a:t>BeautifulSoup</a:t>
            </a:r>
            <a:r>
              <a:rPr lang="en-US" altLang="zh-TW" sz="2000" b="1" kern="100" dirty="0">
                <a:latin typeface="微軟正黑體" panose="020B0604030504040204" pitchFamily="34" charset="-120"/>
                <a:ea typeface="微軟正黑體" panose="020B0604030504040204" pitchFamily="34" charset="-120"/>
              </a:rPr>
              <a:t>,</a:t>
            </a:r>
            <a:r>
              <a:rPr lang="zh-TW" altLang="en-US" sz="2000" b="1" kern="100" dirty="0">
                <a:latin typeface="微軟正黑體" panose="020B0604030504040204" pitchFamily="34" charset="-120"/>
                <a:ea typeface="微軟正黑體" panose="020B0604030504040204" pitchFamily="34" charset="-120"/>
              </a:rPr>
              <a:t> </a:t>
            </a:r>
            <a:r>
              <a:rPr lang="en-US" altLang="zh-TW" sz="2000" b="1" kern="100" dirty="0">
                <a:latin typeface="微軟正黑體" panose="020B0604030504040204" pitchFamily="34" charset="-120"/>
                <a:ea typeface="微軟正黑體" panose="020B0604030504040204" pitchFamily="34" charset="-120"/>
              </a:rPr>
              <a:t>Requests</a:t>
            </a:r>
            <a:r>
              <a:rPr lang="zh-TW" altLang="en-US" sz="2000" b="1" kern="100" dirty="0">
                <a:latin typeface="微軟正黑體" panose="020B0604030504040204" pitchFamily="34" charset="-120"/>
                <a:ea typeface="微軟正黑體" panose="020B0604030504040204" pitchFamily="34" charset="-120"/>
              </a:rPr>
              <a:t>進行網頁爬蟲</a:t>
            </a:r>
            <a:endParaRPr lang="en-US" altLang="zh-TW" sz="2000" b="1" kern="100" dirty="0">
              <a:latin typeface="微軟正黑體" panose="020B0604030504040204" pitchFamily="34" charset="-120"/>
              <a:ea typeface="微軟正黑體" panose="020B0604030504040204" pitchFamily="34" charset="-120"/>
            </a:endParaRPr>
          </a:p>
          <a:p>
            <a:pPr algn="just">
              <a:spcAft>
                <a:spcPts val="0"/>
              </a:spcAft>
            </a:pPr>
            <a:endParaRPr lang="en-US" altLang="zh-TW" b="1" kern="100" dirty="0">
              <a:latin typeface="微軟正黑體" panose="020B0604030504040204" pitchFamily="34" charset="-120"/>
              <a:ea typeface="微軟正黑體" panose="020B0604030504040204" pitchFamily="34" charset="-120"/>
            </a:endParaRPr>
          </a:p>
          <a:p>
            <a:pPr algn="just">
              <a:spcAft>
                <a:spcPts val="0"/>
              </a:spcAft>
            </a:pPr>
            <a:r>
              <a:rPr lang="en-US" altLang="zh-TW" sz="2400" b="1" kern="100" dirty="0">
                <a:solidFill>
                  <a:srgbClr val="8497B0"/>
                </a:solidFill>
                <a:latin typeface="微軟正黑體" panose="020B0604030504040204" pitchFamily="34" charset="-120"/>
                <a:ea typeface="微軟正黑體" panose="020B0604030504040204" pitchFamily="34" charset="-120"/>
              </a:rPr>
              <a:t>Line Bot</a:t>
            </a:r>
          </a:p>
          <a:p>
            <a:pPr algn="just">
              <a:spcAft>
                <a:spcPts val="0"/>
              </a:spcAft>
            </a:pPr>
            <a:r>
              <a:rPr lang="zh-TW" altLang="en-US" sz="2000" b="1" kern="100" dirty="0">
                <a:latin typeface="微軟正黑體" panose="020B0604030504040204" pitchFamily="34" charset="-120"/>
                <a:ea typeface="微軟正黑體" panose="020B0604030504040204" pitchFamily="34" charset="-120"/>
              </a:rPr>
              <a:t>利用</a:t>
            </a:r>
            <a:r>
              <a:rPr lang="en-US" altLang="zh-TW" sz="2000" b="1" kern="100" dirty="0">
                <a:latin typeface="微軟正黑體" panose="020B0604030504040204" pitchFamily="34" charset="-120"/>
                <a:ea typeface="微軟正黑體" panose="020B0604030504040204" pitchFamily="34" charset="-120"/>
              </a:rPr>
              <a:t>Line messaging API </a:t>
            </a:r>
            <a:r>
              <a:rPr lang="zh-TW" altLang="en-US" sz="2000" b="1" kern="100" dirty="0">
                <a:latin typeface="微軟正黑體" panose="020B0604030504040204" pitchFamily="34" charset="-120"/>
                <a:ea typeface="微軟正黑體" panose="020B0604030504040204" pitchFamily="34" charset="-120"/>
              </a:rPr>
              <a:t>進行聊天機器人的建立及運行</a:t>
            </a:r>
            <a:endParaRPr lang="en-US" altLang="zh-TW" sz="2000" b="1" kern="100" dirty="0">
              <a:latin typeface="微軟正黑體" panose="020B0604030504040204" pitchFamily="34" charset="-120"/>
              <a:ea typeface="微軟正黑體" panose="020B0604030504040204" pitchFamily="34" charset="-120"/>
            </a:endParaRPr>
          </a:p>
          <a:p>
            <a:pPr algn="just">
              <a:spcAft>
                <a:spcPts val="0"/>
              </a:spcAft>
            </a:pPr>
            <a:endParaRPr lang="en-US" altLang="zh-TW" sz="1600" b="1" kern="100" dirty="0">
              <a:latin typeface="微軟正黑體" panose="020B0604030504040204" pitchFamily="34" charset="-120"/>
              <a:ea typeface="微軟正黑體" panose="020B0604030504040204" pitchFamily="34" charset="-120"/>
            </a:endParaRPr>
          </a:p>
          <a:p>
            <a:pPr algn="just">
              <a:spcAft>
                <a:spcPts val="0"/>
              </a:spcAft>
            </a:pPr>
            <a:r>
              <a:rPr lang="en-US" altLang="zh-TW" sz="2400" b="1" kern="100" dirty="0">
                <a:solidFill>
                  <a:schemeClr val="accent1"/>
                </a:solidFill>
                <a:latin typeface="微軟正黑體" panose="020B0604030504040204" pitchFamily="34" charset="-120"/>
                <a:ea typeface="微軟正黑體" panose="020B0604030504040204" pitchFamily="34" charset="-120"/>
              </a:rPr>
              <a:t>NLP</a:t>
            </a:r>
            <a:r>
              <a:rPr lang="zh-TW" altLang="zh-TW" sz="2400" b="1" kern="100" dirty="0">
                <a:solidFill>
                  <a:schemeClr val="accent1"/>
                </a:solidFill>
                <a:latin typeface="微軟正黑體" panose="020B0604030504040204" pitchFamily="34" charset="-120"/>
                <a:ea typeface="微軟正黑體" panose="020B0604030504040204" pitchFamily="34" charset="-120"/>
              </a:rPr>
              <a:t>自然語言分析</a:t>
            </a:r>
            <a:endParaRPr lang="en-US" altLang="zh-TW" sz="2400" b="1" kern="100" dirty="0">
              <a:solidFill>
                <a:schemeClr val="accent1"/>
              </a:solidFill>
              <a:latin typeface="微軟正黑體" panose="020B0604030504040204" pitchFamily="34" charset="-120"/>
              <a:ea typeface="微軟正黑體" panose="020B0604030504040204" pitchFamily="34" charset="-120"/>
            </a:endParaRPr>
          </a:p>
          <a:p>
            <a:pPr algn="just">
              <a:spcAft>
                <a:spcPts val="0"/>
              </a:spcAft>
            </a:pPr>
            <a:r>
              <a:rPr lang="zh-TW" altLang="en-US" sz="2000" b="1" kern="100" dirty="0">
                <a:latin typeface="微軟正黑體" panose="020B0604030504040204" pitchFamily="34" charset="-120"/>
                <a:ea typeface="微軟正黑體" panose="020B0604030504040204" pitchFamily="34" charset="-120"/>
              </a:rPr>
              <a:t>目前為利用</a:t>
            </a:r>
            <a:r>
              <a:rPr lang="en-US" altLang="zh-TW" sz="2000" b="1" kern="100" dirty="0" err="1">
                <a:latin typeface="微軟正黑體" panose="020B0604030504040204" pitchFamily="34" charset="-120"/>
                <a:ea typeface="微軟正黑體" panose="020B0604030504040204" pitchFamily="34" charset="-120"/>
              </a:rPr>
              <a:t>CKIPTagger</a:t>
            </a:r>
            <a:r>
              <a:rPr lang="zh-TW" altLang="en-US" sz="2000" b="1" kern="100" dirty="0">
                <a:latin typeface="微軟正黑體" panose="020B0604030504040204" pitchFamily="34" charset="-120"/>
                <a:ea typeface="微軟正黑體" panose="020B0604030504040204" pitchFamily="34" charset="-120"/>
              </a:rPr>
              <a:t>進行中文斷詞</a:t>
            </a:r>
            <a:endParaRPr lang="en-US" altLang="zh-TW" sz="2000" b="1" kern="100" dirty="0">
              <a:latin typeface="微軟正黑體" panose="020B0604030504040204" pitchFamily="34" charset="-120"/>
              <a:ea typeface="微軟正黑體" panose="020B0604030504040204" pitchFamily="34" charset="-120"/>
            </a:endParaRPr>
          </a:p>
          <a:p>
            <a:pPr algn="just">
              <a:spcAft>
                <a:spcPts val="0"/>
              </a:spcAft>
            </a:pPr>
            <a:r>
              <a:rPr lang="zh-TW" altLang="en-US" sz="2000" b="1" kern="100" dirty="0">
                <a:latin typeface="微軟正黑體" panose="020B0604030504040204" pitchFamily="34" charset="-120"/>
                <a:ea typeface="微軟正黑體" panose="020B0604030504040204" pitchFamily="34" charset="-120"/>
              </a:rPr>
              <a:t>再來利用</a:t>
            </a:r>
            <a:r>
              <a:rPr lang="en-US" altLang="zh-TW" sz="2000" b="1" kern="100" dirty="0">
                <a:latin typeface="微軟正黑體" panose="020B0604030504040204" pitchFamily="34" charset="-120"/>
                <a:ea typeface="微軟正黑體" panose="020B0604030504040204" pitchFamily="34" charset="-120"/>
              </a:rPr>
              <a:t>LSTM</a:t>
            </a:r>
            <a:r>
              <a:rPr lang="zh-TW" altLang="en-US" sz="2000" b="1" kern="100" dirty="0">
                <a:latin typeface="微軟正黑體" panose="020B0604030504040204" pitchFamily="34" charset="-120"/>
                <a:ea typeface="微軟正黑體" panose="020B0604030504040204" pitchFamily="34" charset="-120"/>
              </a:rPr>
              <a:t>及</a:t>
            </a:r>
            <a:r>
              <a:rPr lang="en-US" altLang="zh-TW" sz="2000" b="1" kern="100" dirty="0">
                <a:latin typeface="微軟正黑體" panose="020B0604030504040204" pitchFamily="34" charset="-120"/>
                <a:ea typeface="微軟正黑體" panose="020B0604030504040204" pitchFamily="34" charset="-120"/>
              </a:rPr>
              <a:t>Word2Vector</a:t>
            </a:r>
            <a:r>
              <a:rPr lang="zh-TW" altLang="en-US" sz="2000" b="1" kern="100" dirty="0">
                <a:latin typeface="微軟正黑體" panose="020B0604030504040204" pitchFamily="34" charset="-120"/>
                <a:ea typeface="微軟正黑體" panose="020B0604030504040204" pitchFamily="34" charset="-120"/>
              </a:rPr>
              <a:t>建立模型</a:t>
            </a:r>
            <a:endParaRPr lang="en-US" altLang="zh-TW" sz="2000" b="1" kern="100" dirty="0">
              <a:latin typeface="微軟正黑體" panose="020B0604030504040204" pitchFamily="34" charset="-120"/>
              <a:ea typeface="微軟正黑體" panose="020B0604030504040204" pitchFamily="34" charset="-120"/>
            </a:endParaRPr>
          </a:p>
          <a:p>
            <a:pPr algn="just">
              <a:spcAft>
                <a:spcPts val="0"/>
              </a:spcAft>
            </a:pPr>
            <a:endParaRPr lang="en-US" altLang="zh-TW" b="1" kern="100" dirty="0">
              <a:latin typeface="微軟正黑體" panose="020B0604030504040204" pitchFamily="34" charset="-120"/>
              <a:ea typeface="微軟正黑體" panose="020B0604030504040204" pitchFamily="34" charset="-120"/>
            </a:endParaRPr>
          </a:p>
          <a:p>
            <a:pPr algn="just">
              <a:spcAft>
                <a:spcPts val="0"/>
              </a:spcAft>
            </a:pPr>
            <a:r>
              <a:rPr lang="en-US" altLang="zh-TW" sz="2400" b="1" kern="100" dirty="0" err="1">
                <a:solidFill>
                  <a:srgbClr val="8497B0"/>
                </a:solidFill>
                <a:latin typeface="微軟正黑體" panose="020B0604030504040204" pitchFamily="34" charset="-120"/>
                <a:ea typeface="微軟正黑體" panose="020B0604030504040204" pitchFamily="34" charset="-120"/>
              </a:rPr>
              <a:t>UiPath</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 </a:t>
            </a:r>
          </a:p>
          <a:p>
            <a:pPr algn="just">
              <a:spcAft>
                <a:spcPts val="0"/>
              </a:spcAft>
            </a:pP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Ui-path</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建立</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RPA</a:t>
            </a:r>
            <a:r>
              <a:rPr lang="zh-TW"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流程機器人</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並利用</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Python</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 </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API</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存取進行串接</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r>
              <a:rPr lang="en-US" altLang="zh-TW" sz="2400" b="1" kern="100" dirty="0">
                <a:solidFill>
                  <a:srgbClr val="4472C4"/>
                </a:solidFill>
                <a:latin typeface="微軟正黑體" panose="020B0604030504040204" pitchFamily="34" charset="-120"/>
                <a:ea typeface="微軟正黑體" panose="020B0604030504040204" pitchFamily="34" charset="-120"/>
              </a:rPr>
              <a:t>Power Bi </a:t>
            </a:r>
          </a:p>
          <a:p>
            <a:pPr algn="just">
              <a:spcAft>
                <a:spcPts val="0"/>
              </a:spcAft>
            </a:pP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利用</a:t>
            </a:r>
            <a:r>
              <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rPr>
              <a:t>Power Bi Desktop</a:t>
            </a:r>
            <a:r>
              <a:rPr lang="zh-TW" altLang="en-US" sz="2000" b="1" kern="100" dirty="0">
                <a:solidFill>
                  <a:schemeClr val="accent3">
                    <a:lumMod val="50000"/>
                  </a:schemeClr>
                </a:solidFill>
                <a:latin typeface="微軟正黑體" panose="020B0604030504040204" pitchFamily="34" charset="-120"/>
                <a:ea typeface="微軟正黑體" panose="020B0604030504040204" pitchFamily="34" charset="-120"/>
              </a:rPr>
              <a:t>將資料匯入並製作相關金融圖表</a:t>
            </a: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a:p>
            <a:pPr algn="just">
              <a:spcAft>
                <a:spcPts val="0"/>
              </a:spcAft>
            </a:pPr>
            <a:endParaRPr lang="en-US" altLang="zh-TW" sz="20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7713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AC8DB5B9-ECBD-404B-AD7E-00EF4063F591}"/>
              </a:ext>
            </a:extLst>
          </p:cNvPr>
          <p:cNvGrpSpPr/>
          <p:nvPr/>
        </p:nvGrpSpPr>
        <p:grpSpPr>
          <a:xfrm>
            <a:off x="10745091" y="278823"/>
            <a:ext cx="1107148" cy="1104474"/>
            <a:chOff x="9594876" y="4545790"/>
            <a:chExt cx="2129472" cy="2124328"/>
          </a:xfrm>
        </p:grpSpPr>
        <p:sp>
          <p:nvSpPr>
            <p:cNvPr id="7" name="流程圖: 程序 6">
              <a:extLst>
                <a:ext uri="{FF2B5EF4-FFF2-40B4-BE49-F238E27FC236}">
                  <a16:creationId xmlns:a16="http://schemas.microsoft.com/office/drawing/2014/main" id="{C2FB36F7-B3F0-47DF-AD7B-9D1C0CCC583D}"/>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57A6C5B8-E1A3-4DA1-9852-C0ACD9C78676}"/>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9" name="文字方塊 8">
            <a:extLst>
              <a:ext uri="{FF2B5EF4-FFF2-40B4-BE49-F238E27FC236}">
                <a16:creationId xmlns:a16="http://schemas.microsoft.com/office/drawing/2014/main" id="{2EC93C58-3069-4D2F-8E16-3228FAB4E167}"/>
              </a:ext>
            </a:extLst>
          </p:cNvPr>
          <p:cNvSpPr txBox="1"/>
          <p:nvPr/>
        </p:nvSpPr>
        <p:spPr>
          <a:xfrm>
            <a:off x="8839200" y="423942"/>
            <a:ext cx="16867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專案時程</a:t>
            </a:r>
          </a:p>
        </p:txBody>
      </p:sp>
      <p:grpSp>
        <p:nvGrpSpPr>
          <p:cNvPr id="19" name="群組 18">
            <a:extLst>
              <a:ext uri="{FF2B5EF4-FFF2-40B4-BE49-F238E27FC236}">
                <a16:creationId xmlns:a16="http://schemas.microsoft.com/office/drawing/2014/main" id="{183C5515-39F3-4AD5-8598-99C4FA6DDDDB}"/>
              </a:ext>
            </a:extLst>
          </p:cNvPr>
          <p:cNvGrpSpPr/>
          <p:nvPr/>
        </p:nvGrpSpPr>
        <p:grpSpPr>
          <a:xfrm>
            <a:off x="299317" y="229279"/>
            <a:ext cx="2982363" cy="655897"/>
            <a:chOff x="1007706" y="588533"/>
            <a:chExt cx="2700680" cy="1744123"/>
          </a:xfrm>
        </p:grpSpPr>
        <p:sp>
          <p:nvSpPr>
            <p:cNvPr id="20" name="流程圖: 程序 19">
              <a:extLst>
                <a:ext uri="{FF2B5EF4-FFF2-40B4-BE49-F238E27FC236}">
                  <a16:creationId xmlns:a16="http://schemas.microsoft.com/office/drawing/2014/main" id="{F2CF33B8-C838-4DA2-AD53-D06F50AEB44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流程圖: 程序 20">
              <a:extLst>
                <a:ext uri="{FF2B5EF4-FFF2-40B4-BE49-F238E27FC236}">
                  <a16:creationId xmlns:a16="http://schemas.microsoft.com/office/drawing/2014/main" id="{46D0FC6F-8939-4ECE-80F8-7BA3719B1DE7}"/>
                </a:ext>
              </a:extLst>
            </p:cNvPr>
            <p:cNvSpPr/>
            <p:nvPr/>
          </p:nvSpPr>
          <p:spPr>
            <a:xfrm>
              <a:off x="1007706" y="588533"/>
              <a:ext cx="2644695" cy="1660144"/>
            </a:xfrm>
            <a:prstGeom prst="flowChartProcess">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專案時程與組織分工</a:t>
              </a:r>
            </a:p>
          </p:txBody>
        </p:sp>
      </p:grpSp>
      <p:graphicFrame>
        <p:nvGraphicFramePr>
          <p:cNvPr id="10" name="表格 9">
            <a:extLst>
              <a:ext uri="{FF2B5EF4-FFF2-40B4-BE49-F238E27FC236}">
                <a16:creationId xmlns:a16="http://schemas.microsoft.com/office/drawing/2014/main" id="{24078C4D-437D-40FB-A793-26FCED0B2731}"/>
              </a:ext>
            </a:extLst>
          </p:cNvPr>
          <p:cNvGraphicFramePr>
            <a:graphicFrameLocks noGrp="1"/>
          </p:cNvGraphicFramePr>
          <p:nvPr>
            <p:extLst>
              <p:ext uri="{D42A27DB-BD31-4B8C-83A1-F6EECF244321}">
                <p14:modId xmlns:p14="http://schemas.microsoft.com/office/powerpoint/2010/main" val="37564295"/>
              </p:ext>
            </p:extLst>
          </p:nvPr>
        </p:nvGraphicFramePr>
        <p:xfrm>
          <a:off x="299317" y="1424787"/>
          <a:ext cx="11552921" cy="5311880"/>
        </p:xfrm>
        <a:graphic>
          <a:graphicData uri="http://schemas.openxmlformats.org/drawingml/2006/table">
            <a:tbl>
              <a:tblPr firstRow="1" firstCol="1" bandRow="1">
                <a:tableStyleId>{5C22544A-7EE6-4342-B048-85BDC9FD1C3A}</a:tableStyleId>
              </a:tblPr>
              <a:tblGrid>
                <a:gridCol w="704729">
                  <a:extLst>
                    <a:ext uri="{9D8B030D-6E8A-4147-A177-3AD203B41FA5}">
                      <a16:colId xmlns:a16="http://schemas.microsoft.com/office/drawing/2014/main" val="2661571479"/>
                    </a:ext>
                  </a:extLst>
                </a:gridCol>
                <a:gridCol w="2865124">
                  <a:extLst>
                    <a:ext uri="{9D8B030D-6E8A-4147-A177-3AD203B41FA5}">
                      <a16:colId xmlns:a16="http://schemas.microsoft.com/office/drawing/2014/main" val="3510873153"/>
                    </a:ext>
                  </a:extLst>
                </a:gridCol>
                <a:gridCol w="649274">
                  <a:extLst>
                    <a:ext uri="{9D8B030D-6E8A-4147-A177-3AD203B41FA5}">
                      <a16:colId xmlns:a16="http://schemas.microsoft.com/office/drawing/2014/main" val="1749093408"/>
                    </a:ext>
                  </a:extLst>
                </a:gridCol>
                <a:gridCol w="649274">
                  <a:extLst>
                    <a:ext uri="{9D8B030D-6E8A-4147-A177-3AD203B41FA5}">
                      <a16:colId xmlns:a16="http://schemas.microsoft.com/office/drawing/2014/main" val="2786659184"/>
                    </a:ext>
                  </a:extLst>
                </a:gridCol>
                <a:gridCol w="1256957">
                  <a:extLst>
                    <a:ext uri="{9D8B030D-6E8A-4147-A177-3AD203B41FA5}">
                      <a16:colId xmlns:a16="http://schemas.microsoft.com/office/drawing/2014/main" val="2120775312"/>
                    </a:ext>
                  </a:extLst>
                </a:gridCol>
                <a:gridCol w="649274">
                  <a:extLst>
                    <a:ext uri="{9D8B030D-6E8A-4147-A177-3AD203B41FA5}">
                      <a16:colId xmlns:a16="http://schemas.microsoft.com/office/drawing/2014/main" val="3793051029"/>
                    </a:ext>
                  </a:extLst>
                </a:gridCol>
                <a:gridCol w="1388661">
                  <a:extLst>
                    <a:ext uri="{9D8B030D-6E8A-4147-A177-3AD203B41FA5}">
                      <a16:colId xmlns:a16="http://schemas.microsoft.com/office/drawing/2014/main" val="4246972994"/>
                    </a:ext>
                  </a:extLst>
                </a:gridCol>
                <a:gridCol w="695486">
                  <a:extLst>
                    <a:ext uri="{9D8B030D-6E8A-4147-A177-3AD203B41FA5}">
                      <a16:colId xmlns:a16="http://schemas.microsoft.com/office/drawing/2014/main" val="3262134210"/>
                    </a:ext>
                  </a:extLst>
                </a:gridCol>
                <a:gridCol w="695486">
                  <a:extLst>
                    <a:ext uri="{9D8B030D-6E8A-4147-A177-3AD203B41FA5}">
                      <a16:colId xmlns:a16="http://schemas.microsoft.com/office/drawing/2014/main" val="1476309011"/>
                    </a:ext>
                  </a:extLst>
                </a:gridCol>
                <a:gridCol w="1206125">
                  <a:extLst>
                    <a:ext uri="{9D8B030D-6E8A-4147-A177-3AD203B41FA5}">
                      <a16:colId xmlns:a16="http://schemas.microsoft.com/office/drawing/2014/main" val="4230334273"/>
                    </a:ext>
                  </a:extLst>
                </a:gridCol>
                <a:gridCol w="792531">
                  <a:extLst>
                    <a:ext uri="{9D8B030D-6E8A-4147-A177-3AD203B41FA5}">
                      <a16:colId xmlns:a16="http://schemas.microsoft.com/office/drawing/2014/main" val="2874860495"/>
                    </a:ext>
                  </a:extLst>
                </a:gridCol>
              </a:tblGrid>
              <a:tr h="253402">
                <a:tc>
                  <a:txBody>
                    <a:bodyPr/>
                    <a:lstStyle/>
                    <a:p>
                      <a:pPr algn="ctr">
                        <a:spcAft>
                          <a:spcPts val="0"/>
                        </a:spcAft>
                      </a:pP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序號</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任務名稱</a:t>
                      </a:r>
                      <a:endPar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1</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2</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3</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4</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5</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6</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7</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8</a:t>
                      </a: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月</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rPr>
                        <a:t>大四</a:t>
                      </a:r>
                      <a:endParaRPr lang="zh-TW" sz="1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588582315"/>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1.0</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專題起始階段</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759199116"/>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1.1</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專題架構討論</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1/1~1/28</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497195385"/>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1.2</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製作工具討論</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3/1~3/24</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558131977"/>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1.3</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專題初步分工</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3/25~4/1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723741999"/>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2.0</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專題計畫階段</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361008403"/>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2.1</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製作專題計畫書</a:t>
                      </a: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Pt.1</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5/1~5/13</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10368442"/>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2.2</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計劃書</a:t>
                      </a: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Pt.1</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修稿</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5/13~5/17</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61499274"/>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2.3</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製作專題計畫書</a:t>
                      </a: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Pt.2</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7/15~8/15</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hMerge="1">
                  <a:txBody>
                    <a:bodyPr/>
                    <a:lstStyle/>
                    <a:p>
                      <a:endParaRPr lang="zh-TW" altLang="en-US"/>
                    </a:p>
                  </a:txBody>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18434992"/>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2.4</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計劃書</a:t>
                      </a: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Pt.2</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修稿</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8/16~8/30</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868289054"/>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2.5</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整合專題計畫書</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8/30</a:t>
                      </a:r>
                      <a:r>
                        <a:rPr lang="zh-TW" sz="1600" b="1" kern="100" dirty="0">
                          <a:solidFill>
                            <a:schemeClr val="bg1"/>
                          </a:solidFill>
                          <a:effectLst/>
                          <a:latin typeface="微軟正黑體" panose="020B0604030504040204" pitchFamily="34" charset="-120"/>
                          <a:ea typeface="微軟正黑體" panose="020B0604030504040204" pitchFamily="34" charset="-120"/>
                        </a:rPr>
                        <a:t>、</a:t>
                      </a:r>
                      <a:r>
                        <a:rPr lang="en-US" sz="1600" b="1" kern="100" dirty="0">
                          <a:solidFill>
                            <a:schemeClr val="bg1"/>
                          </a:solidFill>
                          <a:effectLst/>
                          <a:latin typeface="微軟正黑體" panose="020B0604030504040204" pitchFamily="34" charset="-120"/>
                          <a:ea typeface="微軟正黑體" panose="020B0604030504040204" pitchFamily="34" charset="-120"/>
                        </a:rPr>
                        <a:t>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074482109"/>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3.0</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專案執行階段</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366631304"/>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3.1</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Line Bot-</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聊天機器人開發</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gridSpan="4">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4/1~7/31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FAADC"/>
                    </a:solidFill>
                  </a:tcPr>
                </a:tc>
                <a:tc hMerge="1">
                  <a:txBody>
                    <a:bodyPr/>
                    <a:lstStyle/>
                    <a:p>
                      <a:endParaRPr lang="zh-TW" altLang="en-US"/>
                    </a:p>
                  </a:txBody>
                  <a:tcPr/>
                </a:tc>
                <a:tc hMerge="1">
                  <a:txBody>
                    <a:bodyPr/>
                    <a:lstStyle/>
                    <a:p>
                      <a:endParaRPr lang="zh-TW" altLang="en-US"/>
                    </a:p>
                  </a:txBody>
                  <a:tcPr/>
                </a:tc>
                <a:tc hMerge="1">
                  <a:txBody>
                    <a:bodyPr/>
                    <a:lstStyle/>
                    <a:p>
                      <a:pPr algn="ctr">
                        <a:spcAft>
                          <a:spcPts val="0"/>
                        </a:spcAft>
                      </a:pP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09888829"/>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3.2</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NLP</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自然語言分析及應用</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gridSpan="4">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4/1~7/31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FAAD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451396114"/>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3.3</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b="1" kern="100" dirty="0" err="1">
                          <a:solidFill>
                            <a:schemeClr val="accent1">
                              <a:lumMod val="50000"/>
                            </a:schemeClr>
                          </a:solidFill>
                          <a:effectLst/>
                          <a:latin typeface="微軟正黑體" panose="020B0604030504040204" pitchFamily="34" charset="-120"/>
                          <a:ea typeface="微軟正黑體" panose="020B0604030504040204" pitchFamily="34" charset="-120"/>
                        </a:rPr>
                        <a:t>UiPath</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建立</a:t>
                      </a: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RPA</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模型</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gridSpan="4">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4/1~7/31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FAADC"/>
                    </a:solidFill>
                  </a:tcPr>
                </a:tc>
                <a:tc hMerge="1">
                  <a:txBody>
                    <a:bodyPr/>
                    <a:lstStyle/>
                    <a:p>
                      <a:endParaRPr lang="zh-TW" altLang="en-US"/>
                    </a:p>
                  </a:txBody>
                  <a:tcPr/>
                </a:tc>
                <a:tc hMerge="1">
                  <a:txBody>
                    <a:bodyPr/>
                    <a:lstStyle/>
                    <a:p>
                      <a:endParaRPr lang="zh-TW" altLang="en-US"/>
                    </a:p>
                  </a:txBody>
                  <a:tcPr/>
                </a:tc>
                <a:tc hMerge="1">
                  <a:txBody>
                    <a:bodyPr/>
                    <a:lstStyle/>
                    <a:p>
                      <a:pPr algn="ctr">
                        <a:spcAft>
                          <a:spcPts val="0"/>
                        </a:spcAft>
                      </a:pP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1849412"/>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3.4</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b="1" kern="100" dirty="0" err="1">
                          <a:solidFill>
                            <a:schemeClr val="accent1">
                              <a:lumMod val="50000"/>
                            </a:schemeClr>
                          </a:solidFill>
                          <a:effectLst/>
                          <a:latin typeface="微軟正黑體" panose="020B0604030504040204" pitchFamily="34" charset="-120"/>
                          <a:ea typeface="微軟正黑體" panose="020B0604030504040204" pitchFamily="34" charset="-120"/>
                        </a:rPr>
                        <a:t>PowerBi</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建立多種圖表</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4">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4/1~7/31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zh-TW" altLang="en-US"/>
                    </a:p>
                  </a:txBody>
                  <a:tcPr/>
                </a:tc>
                <a:tc hMerge="1">
                  <a:txBody>
                    <a:bodyPr/>
                    <a:lstStyle/>
                    <a:p>
                      <a:endParaRPr lang="zh-TW" altLang="en-US"/>
                    </a:p>
                  </a:txBody>
                  <a:tcPr/>
                </a:tc>
                <a:tc hMerge="1">
                  <a:txBody>
                    <a:bodyPr/>
                    <a:lstStyle/>
                    <a:p>
                      <a:pPr algn="ctr">
                        <a:spcAft>
                          <a:spcPts val="0"/>
                        </a:spcAft>
                      </a:pP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576866326"/>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3.5</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400" b="1" kern="100" dirty="0">
                          <a:solidFill>
                            <a:schemeClr val="accent1">
                              <a:lumMod val="50000"/>
                            </a:schemeClr>
                          </a:solidFill>
                          <a:effectLst/>
                          <a:latin typeface="微軟正黑體" panose="020B0604030504040204" pitchFamily="34" charset="-120"/>
                          <a:ea typeface="微軟正黑體" panose="020B0604030504040204" pitchFamily="34" charset="-120"/>
                        </a:rPr>
                        <a:t>SQL Server</a:t>
                      </a: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建立</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6/1~7/31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FAADC"/>
                    </a:solidFill>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593997008"/>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4.0</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專題控管階段</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974733370"/>
                  </a:ext>
                </a:extLst>
              </a:tr>
              <a:tr h="253402">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4.1</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系統整合</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6/30~7/31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25120599"/>
                  </a:ext>
                </a:extLst>
              </a:tr>
              <a:tr h="253402">
                <a:tc>
                  <a:txBody>
                    <a:bodyPr/>
                    <a:lstStyle/>
                    <a:p>
                      <a:pPr algn="ctr">
                        <a:spcAft>
                          <a:spcPts val="0"/>
                        </a:spcAft>
                      </a:pPr>
                      <a:r>
                        <a:rPr lang="en-US" sz="1400" kern="100" dirty="0">
                          <a:solidFill>
                            <a:schemeClr val="accent1">
                              <a:lumMod val="50000"/>
                            </a:schemeClr>
                          </a:solidFill>
                          <a:effectLst/>
                          <a:latin typeface="微軟正黑體" panose="020B0604030504040204" pitchFamily="34" charset="-120"/>
                          <a:ea typeface="微軟正黑體" panose="020B0604030504040204" pitchFamily="34" charset="-120"/>
                        </a:rPr>
                        <a:t>4.2</a:t>
                      </a:r>
                      <a:endParaRPr lang="zh-TW" sz="2400"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系統測試</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gridSpan="2">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7/15~8/31</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zh-TW" altLang="en-US"/>
                    </a:p>
                  </a:txBody>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670485546"/>
                  </a:ext>
                </a:extLst>
              </a:tr>
              <a:tr h="161973">
                <a:tc>
                  <a:txBody>
                    <a:bodyPr/>
                    <a:lstStyle/>
                    <a:p>
                      <a:pPr algn="ctr">
                        <a:spcAft>
                          <a:spcPts val="0"/>
                        </a:spcAft>
                      </a:pPr>
                      <a:r>
                        <a:rPr lang="en-US" sz="1400" kern="100">
                          <a:solidFill>
                            <a:schemeClr val="accent1">
                              <a:lumMod val="50000"/>
                            </a:schemeClr>
                          </a:solidFill>
                          <a:effectLst/>
                          <a:latin typeface="微軟正黑體" panose="020B0604030504040204" pitchFamily="34" charset="-120"/>
                          <a:ea typeface="微軟正黑體" panose="020B0604030504040204" pitchFamily="34" charset="-120"/>
                        </a:rPr>
                        <a:t>5.0</a:t>
                      </a:r>
                      <a:endParaRPr lang="zh-TW" sz="2400" kern="10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400" b="1" kern="100" dirty="0">
                          <a:solidFill>
                            <a:schemeClr val="accent1">
                              <a:lumMod val="50000"/>
                            </a:schemeClr>
                          </a:solidFill>
                          <a:effectLst/>
                          <a:latin typeface="微軟正黑體" panose="020B0604030504040204" pitchFamily="34" charset="-120"/>
                          <a:ea typeface="微軟正黑體" panose="020B0604030504040204" pitchFamily="34" charset="-120"/>
                        </a:rPr>
                        <a:t>專題結案階段</a:t>
                      </a:r>
                      <a:endParaRPr lang="zh-TW" sz="2400" b="1" kern="100" dirty="0">
                        <a:solidFill>
                          <a:schemeClr val="accent1">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a:solidFill>
                            <a:schemeClr val="bg1"/>
                          </a:solidFill>
                          <a:effectLst/>
                          <a:latin typeface="微軟正黑體" panose="020B0604030504040204" pitchFamily="34" charset="-120"/>
                          <a:ea typeface="微軟正黑體" panose="020B0604030504040204" pitchFamily="34" charset="-120"/>
                        </a:rPr>
                        <a:t> </a:t>
                      </a:r>
                      <a:endParaRPr lang="zh-TW" sz="2800" b="1"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en-US" sz="1600" b="1" kern="100" dirty="0">
                          <a:solidFill>
                            <a:schemeClr val="bg1"/>
                          </a:solidFill>
                          <a:effectLst/>
                          <a:latin typeface="微軟正黑體" panose="020B0604030504040204" pitchFamily="34" charset="-120"/>
                          <a:ea typeface="微軟正黑體" panose="020B0604030504040204" pitchFamily="34" charset="-120"/>
                        </a:rPr>
                        <a:t> </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spcAft>
                          <a:spcPts val="0"/>
                        </a:spcAft>
                      </a:pPr>
                      <a:r>
                        <a:rPr lang="zh-TW" sz="1600" b="1" kern="100" dirty="0">
                          <a:solidFill>
                            <a:schemeClr val="bg1"/>
                          </a:solidFill>
                          <a:effectLst/>
                          <a:latin typeface="微軟正黑體" panose="020B0604030504040204" pitchFamily="34" charset="-120"/>
                          <a:ea typeface="微軟正黑體" panose="020B0604030504040204" pitchFamily="34" charset="-120"/>
                        </a:rPr>
                        <a:t>大四</a:t>
                      </a:r>
                      <a:endParaRPr lang="zh-TW" sz="28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809935249"/>
                  </a:ext>
                </a:extLst>
              </a:tr>
            </a:tbl>
          </a:graphicData>
        </a:graphic>
      </p:graphicFrame>
    </p:spTree>
    <p:extLst>
      <p:ext uri="{BB962C8B-B14F-4D97-AF65-F5344CB8AC3E}">
        <p14:creationId xmlns:p14="http://schemas.microsoft.com/office/powerpoint/2010/main" val="13253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AC8DB5B9-ECBD-404B-AD7E-00EF4063F591}"/>
              </a:ext>
            </a:extLst>
          </p:cNvPr>
          <p:cNvGrpSpPr/>
          <p:nvPr/>
        </p:nvGrpSpPr>
        <p:grpSpPr>
          <a:xfrm>
            <a:off x="10745091" y="278823"/>
            <a:ext cx="1107148" cy="1104474"/>
            <a:chOff x="9594876" y="4545790"/>
            <a:chExt cx="2129472" cy="2124328"/>
          </a:xfrm>
        </p:grpSpPr>
        <p:sp>
          <p:nvSpPr>
            <p:cNvPr id="7" name="流程圖: 程序 6">
              <a:extLst>
                <a:ext uri="{FF2B5EF4-FFF2-40B4-BE49-F238E27FC236}">
                  <a16:creationId xmlns:a16="http://schemas.microsoft.com/office/drawing/2014/main" id="{C2FB36F7-B3F0-47DF-AD7B-9D1C0CCC583D}"/>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57A6C5B8-E1A3-4DA1-9852-C0ACD9C78676}"/>
                </a:ext>
              </a:extLst>
            </p:cNvPr>
            <p:cNvPicPr>
              <a:picLocks noChangeAspect="1"/>
            </p:cNvPicPr>
            <p:nvPr/>
          </p:nvPicPr>
          <p:blipFill rotWithShape="1">
            <a:blip r:embed="rId3">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9" name="文字方塊 8">
            <a:extLst>
              <a:ext uri="{FF2B5EF4-FFF2-40B4-BE49-F238E27FC236}">
                <a16:creationId xmlns:a16="http://schemas.microsoft.com/office/drawing/2014/main" id="{2EC93C58-3069-4D2F-8E16-3228FAB4E167}"/>
              </a:ext>
            </a:extLst>
          </p:cNvPr>
          <p:cNvSpPr txBox="1"/>
          <p:nvPr/>
        </p:nvSpPr>
        <p:spPr>
          <a:xfrm>
            <a:off x="8839200" y="423942"/>
            <a:ext cx="16867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組織分工</a:t>
            </a:r>
          </a:p>
        </p:txBody>
      </p:sp>
      <p:grpSp>
        <p:nvGrpSpPr>
          <p:cNvPr id="19" name="群組 18">
            <a:extLst>
              <a:ext uri="{FF2B5EF4-FFF2-40B4-BE49-F238E27FC236}">
                <a16:creationId xmlns:a16="http://schemas.microsoft.com/office/drawing/2014/main" id="{183C5515-39F3-4AD5-8598-99C4FA6DDDDB}"/>
              </a:ext>
            </a:extLst>
          </p:cNvPr>
          <p:cNvGrpSpPr/>
          <p:nvPr/>
        </p:nvGrpSpPr>
        <p:grpSpPr>
          <a:xfrm>
            <a:off x="299317" y="229279"/>
            <a:ext cx="2982363" cy="655897"/>
            <a:chOff x="1007706" y="588533"/>
            <a:chExt cx="2700680" cy="1744123"/>
          </a:xfrm>
        </p:grpSpPr>
        <p:sp>
          <p:nvSpPr>
            <p:cNvPr id="20" name="流程圖: 程序 19">
              <a:extLst>
                <a:ext uri="{FF2B5EF4-FFF2-40B4-BE49-F238E27FC236}">
                  <a16:creationId xmlns:a16="http://schemas.microsoft.com/office/drawing/2014/main" id="{F2CF33B8-C838-4DA2-AD53-D06F50AEB44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流程圖: 程序 20">
              <a:extLst>
                <a:ext uri="{FF2B5EF4-FFF2-40B4-BE49-F238E27FC236}">
                  <a16:creationId xmlns:a16="http://schemas.microsoft.com/office/drawing/2014/main" id="{46D0FC6F-8939-4ECE-80F8-7BA3719B1DE7}"/>
                </a:ext>
              </a:extLst>
            </p:cNvPr>
            <p:cNvSpPr/>
            <p:nvPr/>
          </p:nvSpPr>
          <p:spPr>
            <a:xfrm>
              <a:off x="1007706" y="588533"/>
              <a:ext cx="2644695" cy="1660144"/>
            </a:xfrm>
            <a:prstGeom prst="flowChartProcess">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專案時程與組織分工</a:t>
              </a:r>
            </a:p>
          </p:txBody>
        </p:sp>
      </p:grpSp>
      <p:graphicFrame>
        <p:nvGraphicFramePr>
          <p:cNvPr id="15" name="表格 14">
            <a:extLst>
              <a:ext uri="{FF2B5EF4-FFF2-40B4-BE49-F238E27FC236}">
                <a16:creationId xmlns:a16="http://schemas.microsoft.com/office/drawing/2014/main" id="{365D5558-8181-4B5A-83ED-27EA281C4E03}"/>
              </a:ext>
            </a:extLst>
          </p:cNvPr>
          <p:cNvGraphicFramePr>
            <a:graphicFrameLocks noGrp="1"/>
          </p:cNvGraphicFramePr>
          <p:nvPr>
            <p:extLst>
              <p:ext uri="{D42A27DB-BD31-4B8C-83A1-F6EECF244321}">
                <p14:modId xmlns:p14="http://schemas.microsoft.com/office/powerpoint/2010/main" val="4106644230"/>
              </p:ext>
            </p:extLst>
          </p:nvPr>
        </p:nvGraphicFramePr>
        <p:xfrm>
          <a:off x="152400" y="1564639"/>
          <a:ext cx="11897360" cy="5216237"/>
        </p:xfrm>
        <a:graphic>
          <a:graphicData uri="http://schemas.openxmlformats.org/drawingml/2006/table">
            <a:tbl>
              <a:tblPr firstRow="1" firstCol="1" bandRow="1">
                <a:tableStyleId>{2D5ABB26-0587-4C30-8999-92F81FD0307C}</a:tableStyleId>
              </a:tblPr>
              <a:tblGrid>
                <a:gridCol w="1014756">
                  <a:extLst>
                    <a:ext uri="{9D8B030D-6E8A-4147-A177-3AD203B41FA5}">
                      <a16:colId xmlns:a16="http://schemas.microsoft.com/office/drawing/2014/main" val="3793004953"/>
                    </a:ext>
                  </a:extLst>
                </a:gridCol>
                <a:gridCol w="4218107">
                  <a:extLst>
                    <a:ext uri="{9D8B030D-6E8A-4147-A177-3AD203B41FA5}">
                      <a16:colId xmlns:a16="http://schemas.microsoft.com/office/drawing/2014/main" val="3951442950"/>
                    </a:ext>
                  </a:extLst>
                </a:gridCol>
                <a:gridCol w="2221499">
                  <a:extLst>
                    <a:ext uri="{9D8B030D-6E8A-4147-A177-3AD203B41FA5}">
                      <a16:colId xmlns:a16="http://schemas.microsoft.com/office/drawing/2014/main" val="272077986"/>
                    </a:ext>
                  </a:extLst>
                </a:gridCol>
                <a:gridCol w="2221499">
                  <a:extLst>
                    <a:ext uri="{9D8B030D-6E8A-4147-A177-3AD203B41FA5}">
                      <a16:colId xmlns:a16="http://schemas.microsoft.com/office/drawing/2014/main" val="2162917773"/>
                    </a:ext>
                  </a:extLst>
                </a:gridCol>
                <a:gridCol w="2221499">
                  <a:extLst>
                    <a:ext uri="{9D8B030D-6E8A-4147-A177-3AD203B41FA5}">
                      <a16:colId xmlns:a16="http://schemas.microsoft.com/office/drawing/2014/main" val="3348050158"/>
                    </a:ext>
                  </a:extLst>
                </a:gridCol>
              </a:tblGrid>
              <a:tr h="267157">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序號</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任務名稱</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altLang="en-US"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rPr>
                        <a:t>傅家銘</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altLang="en-US"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rPr>
                        <a:t>曾浙豪</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altLang="en-US"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rPr>
                        <a:t>蘇信瑜</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0271317"/>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1.0</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專題起始階段</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algn="ctr">
                        <a:spcAft>
                          <a:spcPts val="0"/>
                        </a:spcAft>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73347116"/>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1.1</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專題架構討論</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2774093"/>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1.2</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製作工具討論</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32263791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1.3</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專題初步分工</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204293242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2.0</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專題計畫階段</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984220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2.1</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製作專題計畫書</a:t>
                      </a:r>
                      <a:r>
                        <a:rPr lang="en-US" sz="1400" b="1" kern="100" dirty="0">
                          <a:solidFill>
                            <a:schemeClr val="accent1"/>
                          </a:solidFill>
                          <a:effectLst/>
                          <a:latin typeface="微軟正黑體" panose="020B0604030504040204" pitchFamily="34" charset="-120"/>
                          <a:ea typeface="微軟正黑體" panose="020B0604030504040204" pitchFamily="34" charset="-120"/>
                        </a:rPr>
                        <a:t>Pt.1</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2223395"/>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2.2</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計劃書</a:t>
                      </a:r>
                      <a:r>
                        <a:rPr lang="en-US" sz="1400" b="1" kern="100" dirty="0">
                          <a:solidFill>
                            <a:schemeClr val="accent1"/>
                          </a:solidFill>
                          <a:effectLst/>
                          <a:latin typeface="微軟正黑體" panose="020B0604030504040204" pitchFamily="34" charset="-120"/>
                          <a:ea typeface="微軟正黑體" panose="020B0604030504040204" pitchFamily="34" charset="-120"/>
                        </a:rPr>
                        <a:t>Pt.1</a:t>
                      </a:r>
                      <a:r>
                        <a:rPr lang="zh-TW" sz="1400" b="1" kern="100" dirty="0">
                          <a:solidFill>
                            <a:schemeClr val="accent1"/>
                          </a:solidFill>
                          <a:effectLst/>
                          <a:latin typeface="微軟正黑體" panose="020B0604030504040204" pitchFamily="34" charset="-120"/>
                          <a:ea typeface="微軟正黑體" panose="020B0604030504040204" pitchFamily="34" charset="-120"/>
                        </a:rPr>
                        <a:t>修稿</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10362678"/>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2.3</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製作專題計畫書</a:t>
                      </a:r>
                      <a:r>
                        <a:rPr lang="en-US" sz="1400" b="1" kern="100" dirty="0">
                          <a:solidFill>
                            <a:schemeClr val="accent1"/>
                          </a:solidFill>
                          <a:effectLst/>
                          <a:latin typeface="微軟正黑體" panose="020B0604030504040204" pitchFamily="34" charset="-120"/>
                          <a:ea typeface="微軟正黑體" panose="020B0604030504040204" pitchFamily="34" charset="-120"/>
                        </a:rPr>
                        <a:t>Pt.2</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4971644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2.4</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計劃書</a:t>
                      </a:r>
                      <a:r>
                        <a:rPr lang="en-US" sz="1400" b="1" kern="100" dirty="0">
                          <a:solidFill>
                            <a:schemeClr val="accent1"/>
                          </a:solidFill>
                          <a:effectLst/>
                          <a:latin typeface="微軟正黑體" panose="020B0604030504040204" pitchFamily="34" charset="-120"/>
                          <a:ea typeface="微軟正黑體" panose="020B0604030504040204" pitchFamily="34" charset="-120"/>
                        </a:rPr>
                        <a:t>Pt.2</a:t>
                      </a:r>
                      <a:r>
                        <a:rPr lang="zh-TW" sz="1400" b="1" kern="100" dirty="0">
                          <a:solidFill>
                            <a:schemeClr val="accent1"/>
                          </a:solidFill>
                          <a:effectLst/>
                          <a:latin typeface="微軟正黑體" panose="020B0604030504040204" pitchFamily="34" charset="-120"/>
                          <a:ea typeface="微軟正黑體" panose="020B0604030504040204" pitchFamily="34" charset="-120"/>
                        </a:rPr>
                        <a:t>修稿</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9414620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2.5</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整合專題計畫書</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29490133"/>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3.0</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專案執行階段</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94578614"/>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3.1</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en-US" sz="1400" b="1" kern="100" dirty="0">
                          <a:solidFill>
                            <a:schemeClr val="accent1"/>
                          </a:solidFill>
                          <a:effectLst/>
                          <a:latin typeface="微軟正黑體" panose="020B0604030504040204" pitchFamily="34" charset="-120"/>
                          <a:ea typeface="微軟正黑體" panose="020B0604030504040204" pitchFamily="34" charset="-120"/>
                        </a:rPr>
                        <a:t>Line Bot-</a:t>
                      </a:r>
                      <a:r>
                        <a:rPr lang="zh-TW" sz="1400" b="1" kern="100" dirty="0">
                          <a:solidFill>
                            <a:schemeClr val="accent1"/>
                          </a:solidFill>
                          <a:effectLst/>
                          <a:latin typeface="微軟正黑體" panose="020B0604030504040204" pitchFamily="34" charset="-120"/>
                          <a:ea typeface="微軟正黑體" panose="020B0604030504040204" pitchFamily="34" charset="-120"/>
                        </a:rPr>
                        <a:t>聊天機器人開發</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677453112"/>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3.2</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en-US" sz="1400" b="1" kern="100" dirty="0">
                          <a:solidFill>
                            <a:schemeClr val="accent1"/>
                          </a:solidFill>
                          <a:effectLst/>
                          <a:latin typeface="微軟正黑體" panose="020B0604030504040204" pitchFamily="34" charset="-120"/>
                          <a:ea typeface="微軟正黑體" panose="020B0604030504040204" pitchFamily="34" charset="-120"/>
                        </a:rPr>
                        <a:t>NLP</a:t>
                      </a:r>
                      <a:r>
                        <a:rPr lang="zh-TW" sz="1400" b="1" kern="100" dirty="0">
                          <a:solidFill>
                            <a:schemeClr val="accent1"/>
                          </a:solidFill>
                          <a:effectLst/>
                          <a:latin typeface="微軟正黑體" panose="020B0604030504040204" pitchFamily="34" charset="-120"/>
                          <a:ea typeface="微軟正黑體" panose="020B0604030504040204" pitchFamily="34" charset="-120"/>
                        </a:rPr>
                        <a:t>自然語言分析及應用</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910028008"/>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3.3</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en-US" sz="1400" b="1" kern="100" dirty="0" err="1">
                          <a:solidFill>
                            <a:schemeClr val="accent1"/>
                          </a:solidFill>
                          <a:effectLst/>
                          <a:latin typeface="微軟正黑體" panose="020B0604030504040204" pitchFamily="34" charset="-120"/>
                          <a:ea typeface="微軟正黑體" panose="020B0604030504040204" pitchFamily="34" charset="-120"/>
                        </a:rPr>
                        <a:t>UiPath</a:t>
                      </a:r>
                      <a:r>
                        <a:rPr lang="zh-TW" sz="1400" b="1" kern="100" dirty="0">
                          <a:solidFill>
                            <a:schemeClr val="accent1"/>
                          </a:solidFill>
                          <a:effectLst/>
                          <a:latin typeface="微軟正黑體" panose="020B0604030504040204" pitchFamily="34" charset="-120"/>
                          <a:ea typeface="微軟正黑體" panose="020B0604030504040204" pitchFamily="34" charset="-120"/>
                        </a:rPr>
                        <a:t>建立</a:t>
                      </a:r>
                      <a:r>
                        <a:rPr lang="en-US" sz="1400" b="1" kern="100" dirty="0">
                          <a:solidFill>
                            <a:schemeClr val="accent1"/>
                          </a:solidFill>
                          <a:effectLst/>
                          <a:latin typeface="微軟正黑體" panose="020B0604030504040204" pitchFamily="34" charset="-120"/>
                          <a:ea typeface="微軟正黑體" panose="020B0604030504040204" pitchFamily="34" charset="-120"/>
                        </a:rPr>
                        <a:t>RPA</a:t>
                      </a:r>
                      <a:r>
                        <a:rPr lang="zh-TW" sz="1400" b="1" kern="100" dirty="0">
                          <a:solidFill>
                            <a:schemeClr val="accent1"/>
                          </a:solidFill>
                          <a:effectLst/>
                          <a:latin typeface="微軟正黑體" panose="020B0604030504040204" pitchFamily="34" charset="-120"/>
                          <a:ea typeface="微軟正黑體" panose="020B0604030504040204" pitchFamily="34" charset="-120"/>
                        </a:rPr>
                        <a:t>模型</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760866003"/>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3.4</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en-US" sz="1400" b="1" kern="100" dirty="0" err="1">
                          <a:solidFill>
                            <a:schemeClr val="accent1"/>
                          </a:solidFill>
                          <a:effectLst/>
                          <a:latin typeface="微軟正黑體" panose="020B0604030504040204" pitchFamily="34" charset="-120"/>
                          <a:ea typeface="微軟正黑體" panose="020B0604030504040204" pitchFamily="34" charset="-120"/>
                        </a:rPr>
                        <a:t>PowerBi</a:t>
                      </a:r>
                      <a:r>
                        <a:rPr lang="zh-TW" sz="1400" b="1" kern="100" dirty="0">
                          <a:solidFill>
                            <a:schemeClr val="accent1"/>
                          </a:solidFill>
                          <a:effectLst/>
                          <a:latin typeface="微軟正黑體" panose="020B0604030504040204" pitchFamily="34" charset="-120"/>
                          <a:ea typeface="微軟正黑體" panose="020B0604030504040204" pitchFamily="34" charset="-120"/>
                        </a:rPr>
                        <a:t>建立多種圖表</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endParaRPr 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44673118"/>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3.5</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spcAft>
                          <a:spcPts val="0"/>
                        </a:spcAft>
                      </a:pPr>
                      <a:r>
                        <a:rPr lang="en-US" sz="1400" b="1" kern="100" dirty="0">
                          <a:solidFill>
                            <a:schemeClr val="accent1"/>
                          </a:solidFill>
                          <a:effectLst/>
                          <a:latin typeface="微軟正黑體" panose="020B0604030504040204" pitchFamily="34" charset="-120"/>
                          <a:ea typeface="微軟正黑體" panose="020B0604030504040204" pitchFamily="34" charset="-120"/>
                        </a:rPr>
                        <a:t>SQL Server</a:t>
                      </a:r>
                      <a:r>
                        <a:rPr lang="zh-TW" sz="1400" b="1" kern="100" dirty="0">
                          <a:solidFill>
                            <a:schemeClr val="accent1"/>
                          </a:solidFill>
                          <a:effectLst/>
                          <a:latin typeface="微軟正黑體" panose="020B0604030504040204" pitchFamily="34" charset="-120"/>
                          <a:ea typeface="微軟正黑體" panose="020B0604030504040204" pitchFamily="34" charset="-120"/>
                        </a:rPr>
                        <a:t>建立</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161769021"/>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4.0</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專題控管階段</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95300778"/>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4.1</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系統整合</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zh-TW" sz="1400" b="1" kern="100" dirty="0">
                        <a:solidFill>
                          <a:schemeClr val="accent3">
                            <a:lumMod val="50000"/>
                          </a:schemeClr>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2190657"/>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4.2</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系統測試</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837525844"/>
                  </a:ext>
                </a:extLst>
              </a:tr>
              <a:tr h="247454">
                <a:tc>
                  <a:txBody>
                    <a:bodyPr/>
                    <a:lstStyle/>
                    <a:p>
                      <a:pPr algn="ctr">
                        <a:spcAft>
                          <a:spcPts val="0"/>
                        </a:spcAft>
                      </a:pPr>
                      <a:r>
                        <a:rPr lang="en-US" sz="1400" kern="100" dirty="0">
                          <a:effectLst/>
                          <a:latin typeface="微軟正黑體" panose="020B0604030504040204" pitchFamily="34" charset="-120"/>
                          <a:ea typeface="微軟正黑體" panose="020B0604030504040204" pitchFamily="34" charset="-120"/>
                        </a:rPr>
                        <a:t>5.0</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spcAft>
                          <a:spcPts val="0"/>
                        </a:spcAft>
                      </a:pPr>
                      <a:r>
                        <a:rPr lang="zh-TW" sz="1400" b="1" kern="100" dirty="0">
                          <a:solidFill>
                            <a:schemeClr val="accent1"/>
                          </a:solidFill>
                          <a:effectLst/>
                          <a:latin typeface="微軟正黑體" panose="020B0604030504040204" pitchFamily="34" charset="-120"/>
                          <a:ea typeface="微軟正黑體" panose="020B0604030504040204" pitchFamily="34" charset="-120"/>
                        </a:rPr>
                        <a:t>專題結案階段</a:t>
                      </a:r>
                      <a:endParaRPr lang="zh-TW" sz="1400" b="1" kern="100" dirty="0">
                        <a:solidFill>
                          <a:schemeClr val="accent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50659516"/>
                  </a:ext>
                </a:extLst>
              </a:tr>
            </a:tbl>
          </a:graphicData>
        </a:graphic>
      </p:graphicFrame>
    </p:spTree>
    <p:extLst>
      <p:ext uri="{BB962C8B-B14F-4D97-AF65-F5344CB8AC3E}">
        <p14:creationId xmlns:p14="http://schemas.microsoft.com/office/powerpoint/2010/main" val="47847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C85C9961-BEC6-46F8-AB69-78918D31113A}"/>
              </a:ext>
            </a:extLst>
          </p:cNvPr>
          <p:cNvGrpSpPr/>
          <p:nvPr/>
        </p:nvGrpSpPr>
        <p:grpSpPr>
          <a:xfrm>
            <a:off x="10745091" y="278823"/>
            <a:ext cx="1107148" cy="1104474"/>
            <a:chOff x="9594876" y="4545790"/>
            <a:chExt cx="2129472" cy="2124328"/>
          </a:xfrm>
        </p:grpSpPr>
        <p:sp>
          <p:nvSpPr>
            <p:cNvPr id="6" name="流程圖: 程序 5">
              <a:extLst>
                <a:ext uri="{FF2B5EF4-FFF2-40B4-BE49-F238E27FC236}">
                  <a16:creationId xmlns:a16="http://schemas.microsoft.com/office/drawing/2014/main" id="{A91B4709-4EAB-4259-A34A-3F6E96CAD201}"/>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3D4A0066-2992-495D-A5C5-6703D1025DC5}"/>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61B1AE4B-9A9E-493D-9F2F-E97B3DCA5390}"/>
              </a:ext>
            </a:extLst>
          </p:cNvPr>
          <p:cNvSpPr txBox="1"/>
          <p:nvPr/>
        </p:nvSpPr>
        <p:spPr>
          <a:xfrm>
            <a:off x="8839200" y="423942"/>
            <a:ext cx="168677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en-US" altLang="zh-TW" sz="2400" b="1" dirty="0" err="1">
                <a:solidFill>
                  <a:srgbClr val="4472C4"/>
                </a:solidFill>
                <a:latin typeface="微軟正黑體" panose="020B0604030504040204" pitchFamily="34" charset="-120"/>
                <a:ea typeface="微軟正黑體" panose="020B0604030504040204" pitchFamily="34" charset="-120"/>
              </a:rPr>
              <a:t>Github</a:t>
            </a:r>
            <a:endParaRPr lang="zh-TW" altLang="en-US" sz="2400" b="1" dirty="0">
              <a:solidFill>
                <a:srgbClr val="4472C4"/>
              </a:solidFill>
              <a:latin typeface="微軟正黑體" panose="020B0604030504040204" pitchFamily="34" charset="-120"/>
              <a:ea typeface="微軟正黑體" panose="020B0604030504040204" pitchFamily="34" charset="-120"/>
            </a:endParaRPr>
          </a:p>
        </p:txBody>
      </p:sp>
      <p:grpSp>
        <p:nvGrpSpPr>
          <p:cNvPr id="9" name="群組 8">
            <a:extLst>
              <a:ext uri="{FF2B5EF4-FFF2-40B4-BE49-F238E27FC236}">
                <a16:creationId xmlns:a16="http://schemas.microsoft.com/office/drawing/2014/main" id="{BB0DF1E2-6C67-4A9E-8883-8545C0ECCA0F}"/>
              </a:ext>
            </a:extLst>
          </p:cNvPr>
          <p:cNvGrpSpPr/>
          <p:nvPr/>
        </p:nvGrpSpPr>
        <p:grpSpPr>
          <a:xfrm>
            <a:off x="1917653" y="1288095"/>
            <a:ext cx="8356693" cy="5145963"/>
            <a:chOff x="2394164" y="1446550"/>
            <a:chExt cx="8356693" cy="5145963"/>
          </a:xfrm>
        </p:grpSpPr>
        <p:pic>
          <p:nvPicPr>
            <p:cNvPr id="10" name="圖片 9">
              <a:extLst>
                <a:ext uri="{FF2B5EF4-FFF2-40B4-BE49-F238E27FC236}">
                  <a16:creationId xmlns:a16="http://schemas.microsoft.com/office/drawing/2014/main" id="{ADFFACD2-3A6E-4134-A9A4-F2DC57F47F46}"/>
                </a:ext>
              </a:extLst>
            </p:cNvPr>
            <p:cNvPicPr>
              <a:picLocks noChangeAspect="1"/>
            </p:cNvPicPr>
            <p:nvPr/>
          </p:nvPicPr>
          <p:blipFill>
            <a:blip r:embed="rId3"/>
            <a:stretch>
              <a:fillRect/>
            </a:stretch>
          </p:blipFill>
          <p:spPr>
            <a:xfrm>
              <a:off x="2394164" y="1446550"/>
              <a:ext cx="8356693" cy="5145963"/>
            </a:xfrm>
            <a:prstGeom prst="rect">
              <a:avLst/>
            </a:prstGeom>
          </p:spPr>
        </p:pic>
        <p:sp>
          <p:nvSpPr>
            <p:cNvPr id="11" name="矩形 10">
              <a:extLst>
                <a:ext uri="{FF2B5EF4-FFF2-40B4-BE49-F238E27FC236}">
                  <a16:creationId xmlns:a16="http://schemas.microsoft.com/office/drawing/2014/main" id="{B8CC477E-9886-4C55-8F8B-30C5EAE36C00}"/>
                </a:ext>
              </a:extLst>
            </p:cNvPr>
            <p:cNvSpPr/>
            <p:nvPr/>
          </p:nvSpPr>
          <p:spPr>
            <a:xfrm>
              <a:off x="6572510" y="4019531"/>
              <a:ext cx="4178347" cy="2572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 name="群組 11">
            <a:extLst>
              <a:ext uri="{FF2B5EF4-FFF2-40B4-BE49-F238E27FC236}">
                <a16:creationId xmlns:a16="http://schemas.microsoft.com/office/drawing/2014/main" id="{A0D8CB37-060C-43F7-B895-1E181960225A}"/>
              </a:ext>
            </a:extLst>
          </p:cNvPr>
          <p:cNvGrpSpPr/>
          <p:nvPr/>
        </p:nvGrpSpPr>
        <p:grpSpPr>
          <a:xfrm>
            <a:off x="299317" y="229279"/>
            <a:ext cx="2982363" cy="655897"/>
            <a:chOff x="1007706" y="588533"/>
            <a:chExt cx="2700680" cy="1744123"/>
          </a:xfrm>
        </p:grpSpPr>
        <p:sp>
          <p:nvSpPr>
            <p:cNvPr id="13" name="流程圖: 程序 12">
              <a:extLst>
                <a:ext uri="{FF2B5EF4-FFF2-40B4-BE49-F238E27FC236}">
                  <a16:creationId xmlns:a16="http://schemas.microsoft.com/office/drawing/2014/main" id="{FA3779AB-2D68-4DB9-8B90-1501A5634325}"/>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程序 13">
              <a:extLst>
                <a:ext uri="{FF2B5EF4-FFF2-40B4-BE49-F238E27FC236}">
                  <a16:creationId xmlns:a16="http://schemas.microsoft.com/office/drawing/2014/main" id="{8E5FF95E-FB0D-4356-8DC7-72B90A0607A7}"/>
                </a:ext>
              </a:extLst>
            </p:cNvPr>
            <p:cNvSpPr/>
            <p:nvPr/>
          </p:nvSpPr>
          <p:spPr>
            <a:xfrm>
              <a:off x="1007706" y="588533"/>
              <a:ext cx="2644695" cy="1660144"/>
            </a:xfrm>
            <a:prstGeom prst="flowChartProcess">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系統目前進度</a:t>
              </a:r>
            </a:p>
          </p:txBody>
        </p:sp>
      </p:grpSp>
    </p:spTree>
    <p:extLst>
      <p:ext uri="{BB962C8B-B14F-4D97-AF65-F5344CB8AC3E}">
        <p14:creationId xmlns:p14="http://schemas.microsoft.com/office/powerpoint/2010/main" val="3017880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C85C9961-BEC6-46F8-AB69-78918D31113A}"/>
              </a:ext>
            </a:extLst>
          </p:cNvPr>
          <p:cNvGrpSpPr/>
          <p:nvPr/>
        </p:nvGrpSpPr>
        <p:grpSpPr>
          <a:xfrm>
            <a:off x="10186291" y="4952423"/>
            <a:ext cx="1107148" cy="1104474"/>
            <a:chOff x="9594876" y="4545790"/>
            <a:chExt cx="2129472" cy="2124328"/>
          </a:xfrm>
        </p:grpSpPr>
        <p:sp>
          <p:nvSpPr>
            <p:cNvPr id="6" name="流程圖: 程序 5">
              <a:extLst>
                <a:ext uri="{FF2B5EF4-FFF2-40B4-BE49-F238E27FC236}">
                  <a16:creationId xmlns:a16="http://schemas.microsoft.com/office/drawing/2014/main" id="{A91B4709-4EAB-4259-A34A-3F6E96CAD201}"/>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7" name="圖片 6">
              <a:extLst>
                <a:ext uri="{FF2B5EF4-FFF2-40B4-BE49-F238E27FC236}">
                  <a16:creationId xmlns:a16="http://schemas.microsoft.com/office/drawing/2014/main" id="{3D4A0066-2992-495D-A5C5-6703D1025DC5}"/>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8" name="文字方塊 7">
            <a:extLst>
              <a:ext uri="{FF2B5EF4-FFF2-40B4-BE49-F238E27FC236}">
                <a16:creationId xmlns:a16="http://schemas.microsoft.com/office/drawing/2014/main" id="{61B1AE4B-9A9E-493D-9F2F-E97B3DCA5390}"/>
              </a:ext>
            </a:extLst>
          </p:cNvPr>
          <p:cNvSpPr txBox="1"/>
          <p:nvPr/>
        </p:nvSpPr>
        <p:spPr>
          <a:xfrm>
            <a:off x="7640320" y="5097542"/>
            <a:ext cx="2326851" cy="578882"/>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800" b="1" dirty="0">
                <a:solidFill>
                  <a:srgbClr val="4472C4"/>
                </a:solidFill>
                <a:latin typeface="微軟正黑體" panose="020B0604030504040204" pitchFamily="34" charset="-120"/>
                <a:ea typeface="微軟正黑體" panose="020B0604030504040204" pitchFamily="34" charset="-120"/>
              </a:rPr>
              <a:t>謝謝聆聽</a:t>
            </a:r>
          </a:p>
        </p:txBody>
      </p:sp>
      <p:sp>
        <p:nvSpPr>
          <p:cNvPr id="13" name="矩形 11">
            <a:extLst>
              <a:ext uri="{FF2B5EF4-FFF2-40B4-BE49-F238E27FC236}">
                <a16:creationId xmlns:a16="http://schemas.microsoft.com/office/drawing/2014/main" id="{47F5A6AE-E77B-45B6-8A7C-61A451D9D5BF}"/>
              </a:ext>
            </a:extLst>
          </p:cNvPr>
          <p:cNvSpPr/>
          <p:nvPr/>
        </p:nvSpPr>
        <p:spPr>
          <a:xfrm>
            <a:off x="594169" y="1760458"/>
            <a:ext cx="3358282" cy="461665"/>
          </a:xfrm>
          <a:prstGeom prst="rect">
            <a:avLst/>
          </a:prstGeom>
          <a:solidFill>
            <a:schemeClr val="accent1">
              <a:lumMod val="60000"/>
              <a:lumOff val="40000"/>
            </a:schemeClr>
          </a:solidFill>
        </p:spPr>
        <p:txBody>
          <a:bodyPr wrap="square">
            <a:spAutoFit/>
          </a:bodyPr>
          <a:lstStyle/>
          <a:p>
            <a:pPr algn="ctr"/>
            <a:r>
              <a:rPr lang="en-US" altLang="zh-TW" sz="2400" b="1" kern="100" dirty="0">
                <a:solidFill>
                  <a:schemeClr val="bg1"/>
                </a:solidFill>
                <a:latin typeface="微軟正黑體" panose="020B0604030504040204" pitchFamily="34" charset="-120"/>
                <a:ea typeface="微軟正黑體" panose="020B0604030504040204" pitchFamily="34" charset="-120"/>
              </a:rPr>
              <a:t>Line</a:t>
            </a:r>
            <a:r>
              <a:rPr lang="zh-TW" altLang="en-US" sz="2400" b="1" kern="100" dirty="0">
                <a:solidFill>
                  <a:schemeClr val="bg1"/>
                </a:solidFill>
                <a:latin typeface="微軟正黑體" panose="020B0604030504040204" pitchFamily="34" charset="-120"/>
                <a:ea typeface="微軟正黑體" panose="020B0604030504040204" pitchFamily="34" charset="-120"/>
              </a:rPr>
              <a:t>聊天機器人呼叫</a:t>
            </a:r>
            <a:endParaRPr lang="zh-TW" altLang="en-US" sz="2400" b="1" dirty="0">
              <a:solidFill>
                <a:schemeClr val="bg1"/>
              </a:solidFill>
            </a:endParaRPr>
          </a:p>
        </p:txBody>
      </p:sp>
      <p:sp>
        <p:nvSpPr>
          <p:cNvPr id="17" name="文字方塊 16">
            <a:extLst>
              <a:ext uri="{FF2B5EF4-FFF2-40B4-BE49-F238E27FC236}">
                <a16:creationId xmlns:a16="http://schemas.microsoft.com/office/drawing/2014/main" id="{EC0310EF-270A-454F-B2A1-E1F71BE8FAAC}"/>
              </a:ext>
            </a:extLst>
          </p:cNvPr>
          <p:cNvSpPr txBox="1"/>
          <p:nvPr/>
        </p:nvSpPr>
        <p:spPr>
          <a:xfrm>
            <a:off x="4039619" y="1792731"/>
            <a:ext cx="5490671" cy="400110"/>
          </a:xfrm>
          <a:prstGeom prst="rect">
            <a:avLst/>
          </a:prstGeom>
          <a:noFill/>
        </p:spPr>
        <p:txBody>
          <a:bodyPr wrap="square" rtlCol="0">
            <a:spAutoFit/>
          </a:bodyPr>
          <a:lstStyle/>
          <a:p>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能夠利用</a:t>
            </a:r>
            <a:r>
              <a:rPr lang="en-US" altLang="zh-TW" sz="2000" b="1" dirty="0">
                <a:solidFill>
                  <a:schemeClr val="tx2">
                    <a:lumMod val="50000"/>
                  </a:schemeClr>
                </a:solidFill>
                <a:latin typeface="微軟正黑體" panose="020B0604030504040204" pitchFamily="34" charset="-120"/>
                <a:ea typeface="微軟正黑體" panose="020B0604030504040204" pitchFamily="34" charset="-120"/>
              </a:rPr>
              <a:t>Line</a:t>
            </a:r>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傳遞股市代碼進行呼叫的動作</a:t>
            </a:r>
          </a:p>
        </p:txBody>
      </p:sp>
      <p:sp>
        <p:nvSpPr>
          <p:cNvPr id="18" name="矩形 11">
            <a:extLst>
              <a:ext uri="{FF2B5EF4-FFF2-40B4-BE49-F238E27FC236}">
                <a16:creationId xmlns:a16="http://schemas.microsoft.com/office/drawing/2014/main" id="{386C5B05-5CE3-44DA-9D86-D09135491C7C}"/>
              </a:ext>
            </a:extLst>
          </p:cNvPr>
          <p:cNvSpPr/>
          <p:nvPr/>
        </p:nvSpPr>
        <p:spPr>
          <a:xfrm>
            <a:off x="594168" y="2390378"/>
            <a:ext cx="3358283" cy="461665"/>
          </a:xfrm>
          <a:prstGeom prst="rect">
            <a:avLst/>
          </a:prstGeom>
          <a:solidFill>
            <a:schemeClr val="accent1"/>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鑽研機器學習相關資訊</a:t>
            </a:r>
            <a:endParaRPr lang="zh-TW" altLang="en-US" sz="2400" b="1" dirty="0">
              <a:solidFill>
                <a:schemeClr val="bg1"/>
              </a:solidFill>
            </a:endParaRPr>
          </a:p>
        </p:txBody>
      </p:sp>
      <p:sp>
        <p:nvSpPr>
          <p:cNvPr id="19" name="文字方塊 18">
            <a:extLst>
              <a:ext uri="{FF2B5EF4-FFF2-40B4-BE49-F238E27FC236}">
                <a16:creationId xmlns:a16="http://schemas.microsoft.com/office/drawing/2014/main" id="{80B966B7-6163-4227-AF9A-9C6B3AC282AC}"/>
              </a:ext>
            </a:extLst>
          </p:cNvPr>
          <p:cNvSpPr txBox="1"/>
          <p:nvPr/>
        </p:nvSpPr>
        <p:spPr>
          <a:xfrm>
            <a:off x="4039619" y="2422651"/>
            <a:ext cx="8213552" cy="400110"/>
          </a:xfrm>
          <a:prstGeom prst="rect">
            <a:avLst/>
          </a:prstGeom>
          <a:noFill/>
        </p:spPr>
        <p:txBody>
          <a:bodyPr wrap="square" rtlCol="0">
            <a:spAutoFit/>
          </a:bodyPr>
          <a:lstStyle/>
          <a:p>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從基礎開始學習機器學習及深度學習領域並延伸至</a:t>
            </a:r>
            <a:r>
              <a:rPr lang="en-US" altLang="zh-TW" sz="2000" b="1" dirty="0">
                <a:solidFill>
                  <a:schemeClr val="tx2">
                    <a:lumMod val="50000"/>
                  </a:schemeClr>
                </a:solidFill>
                <a:latin typeface="微軟正黑體" panose="020B0604030504040204" pitchFamily="34" charset="-120"/>
                <a:ea typeface="微軟正黑體" panose="020B0604030504040204" pitchFamily="34" charset="-120"/>
              </a:rPr>
              <a:t>NLP</a:t>
            </a:r>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自然語言分析</a:t>
            </a:r>
          </a:p>
        </p:txBody>
      </p:sp>
      <p:sp>
        <p:nvSpPr>
          <p:cNvPr id="20" name="矩形 11">
            <a:extLst>
              <a:ext uri="{FF2B5EF4-FFF2-40B4-BE49-F238E27FC236}">
                <a16:creationId xmlns:a16="http://schemas.microsoft.com/office/drawing/2014/main" id="{13E5DA0A-4497-4DB8-9DDA-2CB4E3983796}"/>
              </a:ext>
            </a:extLst>
          </p:cNvPr>
          <p:cNvSpPr/>
          <p:nvPr/>
        </p:nvSpPr>
        <p:spPr>
          <a:xfrm>
            <a:off x="594169" y="3018803"/>
            <a:ext cx="3358282" cy="461665"/>
          </a:xfrm>
          <a:prstGeom prst="rect">
            <a:avLst/>
          </a:prstGeom>
          <a:solidFill>
            <a:schemeClr val="accent5"/>
          </a:solidFill>
        </p:spPr>
        <p:txBody>
          <a:bodyPr wrap="square">
            <a:spAutoFit/>
          </a:bodyPr>
          <a:lstStyle/>
          <a:p>
            <a:pPr algn="ctr"/>
            <a:r>
              <a:rPr lang="en-US" altLang="zh-TW" sz="2400" b="1" kern="100" dirty="0">
                <a:solidFill>
                  <a:schemeClr val="bg1"/>
                </a:solidFill>
                <a:latin typeface="微軟正黑體" panose="020B0604030504040204" pitchFamily="34" charset="-120"/>
                <a:ea typeface="微軟正黑體" panose="020B0604030504040204" pitchFamily="34" charset="-120"/>
              </a:rPr>
              <a:t>Power Bi</a:t>
            </a:r>
            <a:r>
              <a:rPr lang="zh-TW" altLang="en-US" sz="2400" b="1" kern="100" dirty="0">
                <a:solidFill>
                  <a:schemeClr val="bg1"/>
                </a:solidFill>
                <a:latin typeface="微軟正黑體" panose="020B0604030504040204" pitchFamily="34" charset="-120"/>
                <a:ea typeface="微軟正黑體" panose="020B0604030504040204" pitchFamily="34" charset="-120"/>
              </a:rPr>
              <a:t>設計資訊</a:t>
            </a:r>
            <a:endParaRPr lang="zh-TW" altLang="en-US" sz="2400" b="1" dirty="0">
              <a:solidFill>
                <a:schemeClr val="bg1"/>
              </a:solidFill>
            </a:endParaRPr>
          </a:p>
        </p:txBody>
      </p:sp>
      <p:sp>
        <p:nvSpPr>
          <p:cNvPr id="21" name="文字方塊 20">
            <a:extLst>
              <a:ext uri="{FF2B5EF4-FFF2-40B4-BE49-F238E27FC236}">
                <a16:creationId xmlns:a16="http://schemas.microsoft.com/office/drawing/2014/main" id="{FEC25E6D-BC0A-48BF-9DA2-E3734B3E6FA8}"/>
              </a:ext>
            </a:extLst>
          </p:cNvPr>
          <p:cNvSpPr txBox="1"/>
          <p:nvPr/>
        </p:nvSpPr>
        <p:spPr>
          <a:xfrm>
            <a:off x="4039619" y="3051076"/>
            <a:ext cx="7553151" cy="400110"/>
          </a:xfrm>
          <a:prstGeom prst="rect">
            <a:avLst/>
          </a:prstGeom>
          <a:noFill/>
        </p:spPr>
        <p:txBody>
          <a:bodyPr wrap="square" rtlCol="0">
            <a:spAutoFit/>
          </a:bodyPr>
          <a:lstStyle/>
          <a:p>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匯入金融資料進行資料剖析並進行相關圖表設計</a:t>
            </a:r>
          </a:p>
        </p:txBody>
      </p:sp>
      <p:grpSp>
        <p:nvGrpSpPr>
          <p:cNvPr id="22" name="群組 21">
            <a:extLst>
              <a:ext uri="{FF2B5EF4-FFF2-40B4-BE49-F238E27FC236}">
                <a16:creationId xmlns:a16="http://schemas.microsoft.com/office/drawing/2014/main" id="{9E06A26F-A924-4FAC-B791-C9DF2C0C4A95}"/>
              </a:ext>
            </a:extLst>
          </p:cNvPr>
          <p:cNvGrpSpPr/>
          <p:nvPr/>
        </p:nvGrpSpPr>
        <p:grpSpPr>
          <a:xfrm>
            <a:off x="299317" y="229279"/>
            <a:ext cx="2982363" cy="655897"/>
            <a:chOff x="1007706" y="588533"/>
            <a:chExt cx="2700680" cy="1744123"/>
          </a:xfrm>
        </p:grpSpPr>
        <p:sp>
          <p:nvSpPr>
            <p:cNvPr id="23" name="流程圖: 程序 22">
              <a:extLst>
                <a:ext uri="{FF2B5EF4-FFF2-40B4-BE49-F238E27FC236}">
                  <a16:creationId xmlns:a16="http://schemas.microsoft.com/office/drawing/2014/main" id="{F607BA7D-F624-4F39-A943-6ED4E11FF711}"/>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流程圖: 程序 23">
              <a:extLst>
                <a:ext uri="{FF2B5EF4-FFF2-40B4-BE49-F238E27FC236}">
                  <a16:creationId xmlns:a16="http://schemas.microsoft.com/office/drawing/2014/main" id="{AD7F3879-A8D0-4CE5-B86C-581402F30202}"/>
                </a:ext>
              </a:extLst>
            </p:cNvPr>
            <p:cNvSpPr/>
            <p:nvPr/>
          </p:nvSpPr>
          <p:spPr>
            <a:xfrm>
              <a:off x="1007706" y="588533"/>
              <a:ext cx="2644695" cy="1660144"/>
            </a:xfrm>
            <a:prstGeom prst="flowChartProcess">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1"/>
                  </a:solidFill>
                  <a:latin typeface="微軟正黑體" panose="020B0604030504040204" pitchFamily="34" charset="-120"/>
                  <a:ea typeface="微軟正黑體" panose="020B0604030504040204" pitchFamily="34" charset="-120"/>
                </a:rPr>
                <a:t>系統目前進度</a:t>
              </a:r>
            </a:p>
          </p:txBody>
        </p:sp>
      </p:grpSp>
      <p:sp>
        <p:nvSpPr>
          <p:cNvPr id="25" name="矩形 11">
            <a:extLst>
              <a:ext uri="{FF2B5EF4-FFF2-40B4-BE49-F238E27FC236}">
                <a16:creationId xmlns:a16="http://schemas.microsoft.com/office/drawing/2014/main" id="{EE263A09-866F-4852-B031-4EF57D30EDDF}"/>
              </a:ext>
            </a:extLst>
          </p:cNvPr>
          <p:cNvSpPr/>
          <p:nvPr/>
        </p:nvSpPr>
        <p:spPr>
          <a:xfrm>
            <a:off x="594168" y="3678006"/>
            <a:ext cx="3358283" cy="461665"/>
          </a:xfrm>
          <a:prstGeom prst="rect">
            <a:avLst/>
          </a:prstGeom>
          <a:solidFill>
            <a:schemeClr val="tx2">
              <a:lumMod val="60000"/>
              <a:lumOff val="40000"/>
            </a:schemeClr>
          </a:solidFill>
        </p:spPr>
        <p:txBody>
          <a:bodyPr wrap="square">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專案製作進行中</a:t>
            </a:r>
          </a:p>
        </p:txBody>
      </p:sp>
      <p:sp>
        <p:nvSpPr>
          <p:cNvPr id="27" name="文字方塊 26">
            <a:extLst>
              <a:ext uri="{FF2B5EF4-FFF2-40B4-BE49-F238E27FC236}">
                <a16:creationId xmlns:a16="http://schemas.microsoft.com/office/drawing/2014/main" id="{319229D9-A083-4643-BCBD-8FD22865D6E7}"/>
              </a:ext>
            </a:extLst>
          </p:cNvPr>
          <p:cNvSpPr txBox="1"/>
          <p:nvPr/>
        </p:nvSpPr>
        <p:spPr>
          <a:xfrm>
            <a:off x="4039619" y="3693395"/>
            <a:ext cx="7553151" cy="400110"/>
          </a:xfrm>
          <a:prstGeom prst="rect">
            <a:avLst/>
          </a:prstGeom>
          <a:noFill/>
        </p:spPr>
        <p:txBody>
          <a:bodyPr wrap="square" rtlCol="0">
            <a:spAutoFit/>
          </a:bodyPr>
          <a:lstStyle/>
          <a:p>
            <a:r>
              <a:rPr lang="zh-TW" altLang="en-US" sz="2000" b="1" dirty="0">
                <a:solidFill>
                  <a:schemeClr val="tx2">
                    <a:lumMod val="50000"/>
                  </a:schemeClr>
                </a:solidFill>
                <a:latin typeface="微軟正黑體" panose="020B0604030504040204" pitchFamily="34" charset="-120"/>
                <a:ea typeface="微軟正黑體" panose="020B0604030504040204" pitchFamily="34" charset="-120"/>
              </a:rPr>
              <a:t>依照進度持續製作中</a:t>
            </a:r>
          </a:p>
        </p:txBody>
      </p:sp>
    </p:spTree>
    <p:extLst>
      <p:ext uri="{BB962C8B-B14F-4D97-AF65-F5344CB8AC3E}">
        <p14:creationId xmlns:p14="http://schemas.microsoft.com/office/powerpoint/2010/main" val="156555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53B65AD6-3B25-4147-9612-A10C52F4A2E6}"/>
              </a:ext>
            </a:extLst>
          </p:cNvPr>
          <p:cNvGrpSpPr/>
          <p:nvPr/>
        </p:nvGrpSpPr>
        <p:grpSpPr>
          <a:xfrm>
            <a:off x="4159898" y="737118"/>
            <a:ext cx="3872204" cy="5477070"/>
            <a:chOff x="4637313" y="1035698"/>
            <a:chExt cx="3427445" cy="4702628"/>
          </a:xfrm>
        </p:grpSpPr>
        <p:sp>
          <p:nvSpPr>
            <p:cNvPr id="3" name="矩形: 圓角 2">
              <a:extLst>
                <a:ext uri="{FF2B5EF4-FFF2-40B4-BE49-F238E27FC236}">
                  <a16:creationId xmlns:a16="http://schemas.microsoft.com/office/drawing/2014/main" id="{4FC2A04F-95C5-4458-B784-1243DC718271}"/>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圓角 3">
              <a:extLst>
                <a:ext uri="{FF2B5EF4-FFF2-40B4-BE49-F238E27FC236}">
                  <a16:creationId xmlns:a16="http://schemas.microsoft.com/office/drawing/2014/main" id="{36E08299-7431-43E7-AD2E-F7F324AB2BD5}"/>
                </a:ext>
              </a:extLst>
            </p:cNvPr>
            <p:cNvSpPr/>
            <p:nvPr/>
          </p:nvSpPr>
          <p:spPr>
            <a:xfrm>
              <a:off x="4825479" y="1222312"/>
              <a:ext cx="3051111" cy="3918856"/>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5" name="橢圓 4">
              <a:extLst>
                <a:ext uri="{FF2B5EF4-FFF2-40B4-BE49-F238E27FC236}">
                  <a16:creationId xmlns:a16="http://schemas.microsoft.com/office/drawing/2014/main" id="{B007161C-C890-4567-A2D8-D91AE9E399E7}"/>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6" name="圖片 5">
            <a:extLst>
              <a:ext uri="{FF2B5EF4-FFF2-40B4-BE49-F238E27FC236}">
                <a16:creationId xmlns:a16="http://schemas.microsoft.com/office/drawing/2014/main" id="{F8BC4BAF-5D3A-4FCD-9D2B-3FE36C58DA2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12128" y="2752706"/>
            <a:ext cx="967740" cy="967740"/>
          </a:xfrm>
          <a:prstGeom prst="rect">
            <a:avLst/>
          </a:prstGeom>
        </p:spPr>
      </p:pic>
      <p:sp>
        <p:nvSpPr>
          <p:cNvPr id="7" name="矩形: 圓角 6">
            <a:extLst>
              <a:ext uri="{FF2B5EF4-FFF2-40B4-BE49-F238E27FC236}">
                <a16:creationId xmlns:a16="http://schemas.microsoft.com/office/drawing/2014/main" id="{5AD40083-FA71-414F-8817-C0364168DB5C}"/>
              </a:ext>
            </a:extLst>
          </p:cNvPr>
          <p:cNvSpPr/>
          <p:nvPr/>
        </p:nvSpPr>
        <p:spPr>
          <a:xfrm>
            <a:off x="4372480" y="954464"/>
            <a:ext cx="3447035" cy="4564224"/>
          </a:xfrm>
          <a:prstGeom prst="roundRect">
            <a:avLst>
              <a:gd name="adj" fmla="val 82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nvGrpSpPr>
          <p:cNvPr id="8" name="群組 7">
            <a:extLst>
              <a:ext uri="{FF2B5EF4-FFF2-40B4-BE49-F238E27FC236}">
                <a16:creationId xmlns:a16="http://schemas.microsoft.com/office/drawing/2014/main" id="{4ABAE67F-5C67-4B84-A90A-B0DCFB1B730D}"/>
              </a:ext>
            </a:extLst>
          </p:cNvPr>
          <p:cNvGrpSpPr/>
          <p:nvPr/>
        </p:nvGrpSpPr>
        <p:grpSpPr>
          <a:xfrm>
            <a:off x="6247223" y="1339312"/>
            <a:ext cx="1123854" cy="340496"/>
            <a:chOff x="9515420" y="2150920"/>
            <a:chExt cx="1123854" cy="340496"/>
          </a:xfrm>
        </p:grpSpPr>
        <p:sp>
          <p:nvSpPr>
            <p:cNvPr id="9" name="語音泡泡: 圓角矩形 8">
              <a:extLst>
                <a:ext uri="{FF2B5EF4-FFF2-40B4-BE49-F238E27FC236}">
                  <a16:creationId xmlns:a16="http://schemas.microsoft.com/office/drawing/2014/main" id="{B97D46AC-F9E8-4555-8C56-4D7F8F3256F5}"/>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0" name="群組 9">
              <a:extLst>
                <a:ext uri="{FF2B5EF4-FFF2-40B4-BE49-F238E27FC236}">
                  <a16:creationId xmlns:a16="http://schemas.microsoft.com/office/drawing/2014/main" id="{B0DF6D36-4CB7-48E1-B1DB-6E6E1829A9D1}"/>
                </a:ext>
              </a:extLst>
            </p:cNvPr>
            <p:cNvGrpSpPr/>
            <p:nvPr/>
          </p:nvGrpSpPr>
          <p:grpSpPr>
            <a:xfrm>
              <a:off x="9753884" y="2231501"/>
              <a:ext cx="646925" cy="179333"/>
              <a:chOff x="8524240" y="728663"/>
              <a:chExt cx="1659606" cy="460057"/>
            </a:xfrm>
            <a:solidFill>
              <a:schemeClr val="bg1"/>
            </a:solidFill>
          </p:grpSpPr>
          <p:sp>
            <p:nvSpPr>
              <p:cNvPr id="11" name="橢圓 10">
                <a:extLst>
                  <a:ext uri="{FF2B5EF4-FFF2-40B4-BE49-F238E27FC236}">
                    <a16:creationId xmlns:a16="http://schemas.microsoft.com/office/drawing/2014/main" id="{E7F59DC4-3D6F-4429-88BF-82CD25EC4CE0}"/>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 name="橢圓 11">
                <a:extLst>
                  <a:ext uri="{FF2B5EF4-FFF2-40B4-BE49-F238E27FC236}">
                    <a16:creationId xmlns:a16="http://schemas.microsoft.com/office/drawing/2014/main" id="{6333BC96-5D13-4418-A12E-3CE5E8299D38}"/>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3" name="橢圓 12">
                <a:extLst>
                  <a:ext uri="{FF2B5EF4-FFF2-40B4-BE49-F238E27FC236}">
                    <a16:creationId xmlns:a16="http://schemas.microsoft.com/office/drawing/2014/main" id="{6C5A2087-D54B-49C5-BAD9-65BDA261D014}"/>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14" name="群組 13">
            <a:extLst>
              <a:ext uri="{FF2B5EF4-FFF2-40B4-BE49-F238E27FC236}">
                <a16:creationId xmlns:a16="http://schemas.microsoft.com/office/drawing/2014/main" id="{24F1E65E-1884-451E-B55A-D0B7B3606FDB}"/>
              </a:ext>
            </a:extLst>
          </p:cNvPr>
          <p:cNvGrpSpPr/>
          <p:nvPr/>
        </p:nvGrpSpPr>
        <p:grpSpPr>
          <a:xfrm>
            <a:off x="6247223" y="2144706"/>
            <a:ext cx="1123854" cy="340496"/>
            <a:chOff x="9515420" y="2150920"/>
            <a:chExt cx="1123854" cy="340496"/>
          </a:xfrm>
        </p:grpSpPr>
        <p:sp>
          <p:nvSpPr>
            <p:cNvPr id="15" name="語音泡泡: 圓角矩形 14">
              <a:extLst>
                <a:ext uri="{FF2B5EF4-FFF2-40B4-BE49-F238E27FC236}">
                  <a16:creationId xmlns:a16="http://schemas.microsoft.com/office/drawing/2014/main" id="{6DC15D2B-36AD-4DD5-8563-358B4F3DC0C8}"/>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16" name="群組 15">
              <a:extLst>
                <a:ext uri="{FF2B5EF4-FFF2-40B4-BE49-F238E27FC236}">
                  <a16:creationId xmlns:a16="http://schemas.microsoft.com/office/drawing/2014/main" id="{7FF1220F-A8F1-4BD4-B40C-8FB130BB543D}"/>
                </a:ext>
              </a:extLst>
            </p:cNvPr>
            <p:cNvGrpSpPr/>
            <p:nvPr/>
          </p:nvGrpSpPr>
          <p:grpSpPr>
            <a:xfrm>
              <a:off x="9753884" y="2231501"/>
              <a:ext cx="646925" cy="179333"/>
              <a:chOff x="8524240" y="728663"/>
              <a:chExt cx="1659606" cy="460057"/>
            </a:xfrm>
            <a:solidFill>
              <a:schemeClr val="bg1"/>
            </a:solidFill>
          </p:grpSpPr>
          <p:sp>
            <p:nvSpPr>
              <p:cNvPr id="17" name="橢圓 16">
                <a:extLst>
                  <a:ext uri="{FF2B5EF4-FFF2-40B4-BE49-F238E27FC236}">
                    <a16:creationId xmlns:a16="http://schemas.microsoft.com/office/drawing/2014/main" id="{BDCB8FBD-87CD-4A3E-ABA9-EFBFC2722271}"/>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8" name="橢圓 17">
                <a:extLst>
                  <a:ext uri="{FF2B5EF4-FFF2-40B4-BE49-F238E27FC236}">
                    <a16:creationId xmlns:a16="http://schemas.microsoft.com/office/drawing/2014/main" id="{36D151BD-9CA6-4F17-9C21-456C42F1FAB8}"/>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9" name="橢圓 18">
                <a:extLst>
                  <a:ext uri="{FF2B5EF4-FFF2-40B4-BE49-F238E27FC236}">
                    <a16:creationId xmlns:a16="http://schemas.microsoft.com/office/drawing/2014/main" id="{7D7B3BAC-334F-4551-A9FB-174FEF2B10C1}"/>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sp>
        <p:nvSpPr>
          <p:cNvPr id="20" name="語音泡泡: 圓角矩形 19">
            <a:extLst>
              <a:ext uri="{FF2B5EF4-FFF2-40B4-BE49-F238E27FC236}">
                <a16:creationId xmlns:a16="http://schemas.microsoft.com/office/drawing/2014/main" id="{8F891F0E-8A49-48E9-B870-A9EC8FEE3898}"/>
              </a:ext>
            </a:extLst>
          </p:cNvPr>
          <p:cNvSpPr/>
          <p:nvPr/>
        </p:nvSpPr>
        <p:spPr>
          <a:xfrm>
            <a:off x="5056787" y="1277814"/>
            <a:ext cx="2314290" cy="60178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越來越多人開證券戶</a:t>
            </a:r>
          </a:p>
        </p:txBody>
      </p:sp>
      <p:sp>
        <p:nvSpPr>
          <p:cNvPr id="21" name="語音泡泡: 圓角矩形 20">
            <a:extLst>
              <a:ext uri="{FF2B5EF4-FFF2-40B4-BE49-F238E27FC236}">
                <a16:creationId xmlns:a16="http://schemas.microsoft.com/office/drawing/2014/main" id="{275DABA8-0482-4AC8-B548-D531DCDC4BCB}"/>
              </a:ext>
            </a:extLst>
          </p:cNvPr>
          <p:cNvSpPr/>
          <p:nvPr/>
        </p:nvSpPr>
        <p:spPr>
          <a:xfrm>
            <a:off x="5056787" y="2120596"/>
            <a:ext cx="2314290" cy="498358"/>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越來越多年輕人投資</a:t>
            </a:r>
          </a:p>
        </p:txBody>
      </p:sp>
      <p:grpSp>
        <p:nvGrpSpPr>
          <p:cNvPr id="22" name="群組 21">
            <a:extLst>
              <a:ext uri="{FF2B5EF4-FFF2-40B4-BE49-F238E27FC236}">
                <a16:creationId xmlns:a16="http://schemas.microsoft.com/office/drawing/2014/main" id="{581EE198-C86D-452F-9841-6C6117ADE47A}"/>
              </a:ext>
            </a:extLst>
          </p:cNvPr>
          <p:cNvGrpSpPr/>
          <p:nvPr/>
        </p:nvGrpSpPr>
        <p:grpSpPr>
          <a:xfrm>
            <a:off x="6159204" y="2875484"/>
            <a:ext cx="1123854" cy="340496"/>
            <a:chOff x="9515420" y="2150920"/>
            <a:chExt cx="1123854" cy="340496"/>
          </a:xfrm>
        </p:grpSpPr>
        <p:sp>
          <p:nvSpPr>
            <p:cNvPr id="23" name="語音泡泡: 圓角矩形 22">
              <a:extLst>
                <a:ext uri="{FF2B5EF4-FFF2-40B4-BE49-F238E27FC236}">
                  <a16:creationId xmlns:a16="http://schemas.microsoft.com/office/drawing/2014/main" id="{99F6AF86-E47A-40CF-80F1-B81687B48065}"/>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24" name="群組 23">
              <a:extLst>
                <a:ext uri="{FF2B5EF4-FFF2-40B4-BE49-F238E27FC236}">
                  <a16:creationId xmlns:a16="http://schemas.microsoft.com/office/drawing/2014/main" id="{09FA7A58-D91C-48E3-949B-A3240C1DD37E}"/>
                </a:ext>
              </a:extLst>
            </p:cNvPr>
            <p:cNvGrpSpPr/>
            <p:nvPr/>
          </p:nvGrpSpPr>
          <p:grpSpPr>
            <a:xfrm>
              <a:off x="9753884" y="2231501"/>
              <a:ext cx="646925" cy="179333"/>
              <a:chOff x="8524240" y="728663"/>
              <a:chExt cx="1659606" cy="460057"/>
            </a:xfrm>
            <a:solidFill>
              <a:schemeClr val="bg1"/>
            </a:solidFill>
          </p:grpSpPr>
          <p:sp>
            <p:nvSpPr>
              <p:cNvPr id="25" name="橢圓 24">
                <a:extLst>
                  <a:ext uri="{FF2B5EF4-FFF2-40B4-BE49-F238E27FC236}">
                    <a16:creationId xmlns:a16="http://schemas.microsoft.com/office/drawing/2014/main" id="{4814E759-9ACF-4891-A6C4-ED97A186CCF8}"/>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6" name="橢圓 25">
                <a:extLst>
                  <a:ext uri="{FF2B5EF4-FFF2-40B4-BE49-F238E27FC236}">
                    <a16:creationId xmlns:a16="http://schemas.microsoft.com/office/drawing/2014/main" id="{AC40D2E8-D76F-4E8C-80A3-6EF52CCEFF7A}"/>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7" name="橢圓 26">
                <a:extLst>
                  <a:ext uri="{FF2B5EF4-FFF2-40B4-BE49-F238E27FC236}">
                    <a16:creationId xmlns:a16="http://schemas.microsoft.com/office/drawing/2014/main" id="{5B887C37-4BBB-453B-90D6-FFC24495E385}"/>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grpSp>
      <p:grpSp>
        <p:nvGrpSpPr>
          <p:cNvPr id="28" name="群組 27">
            <a:extLst>
              <a:ext uri="{FF2B5EF4-FFF2-40B4-BE49-F238E27FC236}">
                <a16:creationId xmlns:a16="http://schemas.microsoft.com/office/drawing/2014/main" id="{B17D78EB-3EF5-4D99-A5C4-86DB2CBAFA66}"/>
              </a:ext>
            </a:extLst>
          </p:cNvPr>
          <p:cNvGrpSpPr/>
          <p:nvPr/>
        </p:nvGrpSpPr>
        <p:grpSpPr>
          <a:xfrm>
            <a:off x="6133735" y="3751830"/>
            <a:ext cx="1123854" cy="340496"/>
            <a:chOff x="9515420" y="2150920"/>
            <a:chExt cx="1123854" cy="340496"/>
          </a:xfrm>
        </p:grpSpPr>
        <p:sp>
          <p:nvSpPr>
            <p:cNvPr id="29" name="語音泡泡: 圓角矩形 28">
              <a:extLst>
                <a:ext uri="{FF2B5EF4-FFF2-40B4-BE49-F238E27FC236}">
                  <a16:creationId xmlns:a16="http://schemas.microsoft.com/office/drawing/2014/main" id="{A13DB348-9313-48D0-9007-9575933ACE5A}"/>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30" name="群組 29">
              <a:extLst>
                <a:ext uri="{FF2B5EF4-FFF2-40B4-BE49-F238E27FC236}">
                  <a16:creationId xmlns:a16="http://schemas.microsoft.com/office/drawing/2014/main" id="{78F7BB5D-B56E-4EAC-AA8B-97569D02D406}"/>
                </a:ext>
              </a:extLst>
            </p:cNvPr>
            <p:cNvGrpSpPr/>
            <p:nvPr/>
          </p:nvGrpSpPr>
          <p:grpSpPr>
            <a:xfrm>
              <a:off x="9753884" y="2231501"/>
              <a:ext cx="646925" cy="179333"/>
              <a:chOff x="8524240" y="728663"/>
              <a:chExt cx="1659606" cy="460057"/>
            </a:xfrm>
            <a:solidFill>
              <a:schemeClr val="bg1"/>
            </a:solidFill>
          </p:grpSpPr>
          <p:sp>
            <p:nvSpPr>
              <p:cNvPr id="31" name="橢圓 30">
                <a:extLst>
                  <a:ext uri="{FF2B5EF4-FFF2-40B4-BE49-F238E27FC236}">
                    <a16:creationId xmlns:a16="http://schemas.microsoft.com/office/drawing/2014/main" id="{53DD5E88-F754-4160-A8CF-3B77403BB513}"/>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D9B84D88-1902-4FE7-A308-613C2B20C09F}"/>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85FB1813-FD38-4F9E-8E7D-687DD70B97FA}"/>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34" name="語音泡泡: 圓角矩形 33">
            <a:extLst>
              <a:ext uri="{FF2B5EF4-FFF2-40B4-BE49-F238E27FC236}">
                <a16:creationId xmlns:a16="http://schemas.microsoft.com/office/drawing/2014/main" id="{676C1B17-95DB-4A4F-B7ED-E322BC5E1282}"/>
              </a:ext>
            </a:extLst>
          </p:cNvPr>
          <p:cNvSpPr/>
          <p:nvPr/>
        </p:nvSpPr>
        <p:spPr>
          <a:xfrm>
            <a:off x="5201921" y="2845286"/>
            <a:ext cx="2169156" cy="680234"/>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b="1" dirty="0">
                <a:solidFill>
                  <a:schemeClr val="tx1"/>
                </a:solidFill>
                <a:latin typeface="微軟正黑體" panose="020B0604030504040204" pitchFamily="34" charset="-120"/>
                <a:ea typeface="微軟正黑體" panose="020B0604030504040204" pitchFamily="34" charset="-120"/>
              </a:rPr>
              <a:t>全台</a:t>
            </a:r>
            <a:r>
              <a:rPr lang="en-US" altLang="zh-TW" b="1" dirty="0">
                <a:solidFill>
                  <a:schemeClr val="tx1"/>
                </a:solidFill>
                <a:latin typeface="微軟正黑體" panose="020B0604030504040204" pitchFamily="34" charset="-120"/>
                <a:ea typeface="微軟正黑體" panose="020B0604030504040204" pitchFamily="34" charset="-120"/>
              </a:rPr>
              <a:t>LINE</a:t>
            </a:r>
            <a:r>
              <a:rPr lang="zh-TW" altLang="zh-TW" b="1" dirty="0">
                <a:solidFill>
                  <a:schemeClr val="tx1"/>
                </a:solidFill>
                <a:latin typeface="微軟正黑體" panose="020B0604030504040204" pitchFamily="34" charset="-120"/>
                <a:ea typeface="微軟正黑體" panose="020B0604030504040204" pitchFamily="34" charset="-120"/>
              </a:rPr>
              <a:t>使用人數</a:t>
            </a:r>
            <a:endParaRPr lang="en-US" altLang="zh-TW" b="1" dirty="0">
              <a:solidFill>
                <a:schemeClr val="tx1"/>
              </a:solidFill>
              <a:latin typeface="微軟正黑體" panose="020B0604030504040204" pitchFamily="34" charset="-120"/>
              <a:ea typeface="微軟正黑體" panose="020B0604030504040204" pitchFamily="34" charset="-120"/>
            </a:endParaRPr>
          </a:p>
          <a:p>
            <a:r>
              <a:rPr lang="zh-TW" altLang="zh-TW" b="1" dirty="0">
                <a:solidFill>
                  <a:schemeClr val="tx1"/>
                </a:solidFill>
                <a:latin typeface="微軟正黑體" panose="020B0604030504040204" pitchFamily="34" charset="-120"/>
                <a:ea typeface="微軟正黑體" panose="020B0604030504040204" pitchFamily="34" charset="-120"/>
              </a:rPr>
              <a:t>約</a:t>
            </a:r>
            <a:r>
              <a:rPr lang="en-US" altLang="zh-TW" b="1" dirty="0">
                <a:solidFill>
                  <a:schemeClr val="tx1"/>
                </a:solidFill>
                <a:latin typeface="微軟正黑體" panose="020B0604030504040204" pitchFamily="34" charset="-120"/>
                <a:ea typeface="微軟正黑體" panose="020B0604030504040204" pitchFamily="34" charset="-120"/>
              </a:rPr>
              <a:t>2100</a:t>
            </a:r>
            <a:r>
              <a:rPr lang="zh-TW" altLang="zh-TW" b="1" dirty="0">
                <a:solidFill>
                  <a:schemeClr val="tx1"/>
                </a:solidFill>
                <a:latin typeface="微軟正黑體" panose="020B0604030504040204" pitchFamily="34" charset="-120"/>
                <a:ea typeface="微軟正黑體" panose="020B0604030504040204" pitchFamily="34" charset="-120"/>
              </a:rPr>
              <a:t>萬人</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nvGrpSpPr>
          <p:cNvPr id="35" name="群組 34">
            <a:extLst>
              <a:ext uri="{FF2B5EF4-FFF2-40B4-BE49-F238E27FC236}">
                <a16:creationId xmlns:a16="http://schemas.microsoft.com/office/drawing/2014/main" id="{39C9AC80-90AC-4344-ACCF-CB25184F6715}"/>
              </a:ext>
            </a:extLst>
          </p:cNvPr>
          <p:cNvGrpSpPr/>
          <p:nvPr/>
        </p:nvGrpSpPr>
        <p:grpSpPr>
          <a:xfrm>
            <a:off x="6247548" y="4611933"/>
            <a:ext cx="1123854" cy="340496"/>
            <a:chOff x="9515420" y="2150920"/>
            <a:chExt cx="1123854" cy="340496"/>
          </a:xfrm>
        </p:grpSpPr>
        <p:sp>
          <p:nvSpPr>
            <p:cNvPr id="36" name="語音泡泡: 圓角矩形 35">
              <a:extLst>
                <a:ext uri="{FF2B5EF4-FFF2-40B4-BE49-F238E27FC236}">
                  <a16:creationId xmlns:a16="http://schemas.microsoft.com/office/drawing/2014/main" id="{57A65219-87EB-42FA-8280-DBE51924C7CB}"/>
                </a:ext>
              </a:extLst>
            </p:cNvPr>
            <p:cNvSpPr/>
            <p:nvPr/>
          </p:nvSpPr>
          <p:spPr>
            <a:xfrm>
              <a:off x="9515420" y="2150920"/>
              <a:ext cx="1123854" cy="34049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37" name="群組 36">
              <a:extLst>
                <a:ext uri="{FF2B5EF4-FFF2-40B4-BE49-F238E27FC236}">
                  <a16:creationId xmlns:a16="http://schemas.microsoft.com/office/drawing/2014/main" id="{FA80C6AE-9425-4CB8-9DBA-0DF527D5175E}"/>
                </a:ext>
              </a:extLst>
            </p:cNvPr>
            <p:cNvGrpSpPr/>
            <p:nvPr/>
          </p:nvGrpSpPr>
          <p:grpSpPr>
            <a:xfrm>
              <a:off x="9753884" y="2231501"/>
              <a:ext cx="646925" cy="179333"/>
              <a:chOff x="8524240" y="728663"/>
              <a:chExt cx="1659606" cy="460057"/>
            </a:xfrm>
            <a:solidFill>
              <a:schemeClr val="bg1"/>
            </a:solidFill>
          </p:grpSpPr>
          <p:sp>
            <p:nvSpPr>
              <p:cNvPr id="38" name="橢圓 37">
                <a:extLst>
                  <a:ext uri="{FF2B5EF4-FFF2-40B4-BE49-F238E27FC236}">
                    <a16:creationId xmlns:a16="http://schemas.microsoft.com/office/drawing/2014/main" id="{C7936945-57FF-4A80-B560-3B4EB00F7BCE}"/>
                  </a:ext>
                </a:extLst>
              </p:cNvPr>
              <p:cNvSpPr/>
              <p:nvPr/>
            </p:nvSpPr>
            <p:spPr>
              <a:xfrm>
                <a:off x="8524240" y="737118"/>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a:extLst>
                  <a:ext uri="{FF2B5EF4-FFF2-40B4-BE49-F238E27FC236}">
                    <a16:creationId xmlns:a16="http://schemas.microsoft.com/office/drawing/2014/main" id="{6976C04D-3680-450B-8B45-39517139D4E1}"/>
                  </a:ext>
                </a:extLst>
              </p:cNvPr>
              <p:cNvSpPr/>
              <p:nvPr/>
            </p:nvSpPr>
            <p:spPr>
              <a:xfrm>
                <a:off x="9732244"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a:extLst>
                  <a:ext uri="{FF2B5EF4-FFF2-40B4-BE49-F238E27FC236}">
                    <a16:creationId xmlns:a16="http://schemas.microsoft.com/office/drawing/2014/main" id="{4F7A1262-EFDC-4586-B772-E7735011306F}"/>
                  </a:ext>
                </a:extLst>
              </p:cNvPr>
              <p:cNvSpPr/>
              <p:nvPr/>
            </p:nvSpPr>
            <p:spPr>
              <a:xfrm>
                <a:off x="9128242" y="728663"/>
                <a:ext cx="451602" cy="451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41" name="語音泡泡: 圓角矩形 40">
            <a:extLst>
              <a:ext uri="{FF2B5EF4-FFF2-40B4-BE49-F238E27FC236}">
                <a16:creationId xmlns:a16="http://schemas.microsoft.com/office/drawing/2014/main" id="{624BB3AF-DC74-4CFF-8D40-A4AF43D7E500}"/>
              </a:ext>
            </a:extLst>
          </p:cNvPr>
          <p:cNvSpPr/>
          <p:nvPr/>
        </p:nvSpPr>
        <p:spPr>
          <a:xfrm>
            <a:off x="5387872" y="3707742"/>
            <a:ext cx="1968653" cy="552916"/>
          </a:xfrm>
          <a:prstGeom prst="wedgeRoundRectCallout">
            <a:avLst>
              <a:gd name="adj1" fmla="val 60043"/>
              <a:gd name="adj2" fmla="val -3111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若能結合金融呢</a:t>
            </a:r>
            <a:r>
              <a:rPr lang="en-US" altLang="zh-TW" b="1" dirty="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42" name="語音泡泡: 圓角矩形 41">
            <a:extLst>
              <a:ext uri="{FF2B5EF4-FFF2-40B4-BE49-F238E27FC236}">
                <a16:creationId xmlns:a16="http://schemas.microsoft.com/office/drawing/2014/main" id="{5CB3AFE4-00CB-4B6D-87AF-5212EB9CE323}"/>
              </a:ext>
            </a:extLst>
          </p:cNvPr>
          <p:cNvSpPr/>
          <p:nvPr/>
        </p:nvSpPr>
        <p:spPr>
          <a:xfrm>
            <a:off x="5962261" y="4570198"/>
            <a:ext cx="1419733" cy="476088"/>
          </a:xfrm>
          <a:prstGeom prst="wedgeRoundRectCallout">
            <a:avLst>
              <a:gd name="adj1" fmla="val 60043"/>
              <a:gd name="adj2" fmla="val -3797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solidFill>
                  <a:schemeClr val="tx1"/>
                </a:solidFill>
                <a:latin typeface="微軟正黑體" panose="020B0604030504040204" pitchFamily="34" charset="-120"/>
                <a:ea typeface="微軟正黑體" panose="020B0604030504040204" pitchFamily="34" charset="-120"/>
              </a:rPr>
              <a:t>背景與動機</a:t>
            </a:r>
          </a:p>
        </p:txBody>
      </p:sp>
    </p:spTree>
    <p:extLst>
      <p:ext uri="{BB962C8B-B14F-4D97-AF65-F5344CB8AC3E}">
        <p14:creationId xmlns:p14="http://schemas.microsoft.com/office/powerpoint/2010/main" val="30314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750" tmFilter="0, 0; .2, .5; .8, .5; 1, 0"/>
                                        <p:tgtEl>
                                          <p:spTgt spid="6"/>
                                        </p:tgtEl>
                                      </p:cBhvr>
                                    </p:animEffect>
                                    <p:animScale>
                                      <p:cBhvr>
                                        <p:cTn id="7" dur="375" autoRev="1" fill="hold"/>
                                        <p:tgtEl>
                                          <p:spTgt spid="6"/>
                                        </p:tgtEl>
                                      </p:cBhvr>
                                      <p:by x="105000" y="105000"/>
                                    </p:animScale>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P spid="34"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60E3268-5567-41B2-A196-81582860E061}"/>
              </a:ext>
            </a:extLst>
          </p:cNvPr>
          <p:cNvGrpSpPr/>
          <p:nvPr/>
        </p:nvGrpSpPr>
        <p:grpSpPr>
          <a:xfrm>
            <a:off x="291115" y="278823"/>
            <a:ext cx="2346649" cy="655897"/>
            <a:chOff x="1007706" y="588533"/>
            <a:chExt cx="2700680" cy="1744123"/>
          </a:xfrm>
        </p:grpSpPr>
        <p:sp>
          <p:nvSpPr>
            <p:cNvPr id="3" name="流程圖: 程序 2">
              <a:extLst>
                <a:ext uri="{FF2B5EF4-FFF2-40B4-BE49-F238E27FC236}">
                  <a16:creationId xmlns:a16="http://schemas.microsoft.com/office/drawing/2014/main" id="{0ADD1410-A3F0-46EB-8F62-99EAE7BAD60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78BDA3FE-8AFB-41B3-8BD2-758BDC578155}"/>
                </a:ext>
              </a:extLst>
            </p:cNvPr>
            <p:cNvSpPr/>
            <p:nvPr/>
          </p:nvSpPr>
          <p:spPr>
            <a:xfrm>
              <a:off x="1007706" y="588533"/>
              <a:ext cx="2644695" cy="1660144"/>
            </a:xfrm>
            <a:prstGeom prst="flowChartProces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背景與動機</a:t>
              </a:r>
            </a:p>
          </p:txBody>
        </p:sp>
      </p:grpSp>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7917597" y="423942"/>
            <a:ext cx="2608373"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目前的金融趨勢</a:t>
            </a:r>
          </a:p>
        </p:txBody>
      </p:sp>
      <p:sp>
        <p:nvSpPr>
          <p:cNvPr id="12" name="矩形 11">
            <a:extLst>
              <a:ext uri="{FF2B5EF4-FFF2-40B4-BE49-F238E27FC236}">
                <a16:creationId xmlns:a16="http://schemas.microsoft.com/office/drawing/2014/main" id="{0354EA18-60BA-4A70-A3F7-3A26D5A72851}"/>
              </a:ext>
            </a:extLst>
          </p:cNvPr>
          <p:cNvSpPr/>
          <p:nvPr/>
        </p:nvSpPr>
        <p:spPr>
          <a:xfrm>
            <a:off x="1074062" y="1839657"/>
            <a:ext cx="4355395" cy="461665"/>
          </a:xfrm>
          <a:prstGeom prst="rect">
            <a:avLst/>
          </a:prstGeom>
          <a:solidFill>
            <a:schemeClr val="accent1">
              <a:lumMod val="75000"/>
            </a:schemeClr>
          </a:solidFill>
        </p:spPr>
        <p:txBody>
          <a:bodyPr wrap="square">
            <a:spAutoFit/>
          </a:bodyPr>
          <a:lstStyle/>
          <a:p>
            <a:pPr algn="ctr"/>
            <a:r>
              <a:rPr lang="zh-TW" altLang="zh-TW" sz="2400" b="1" kern="100" dirty="0">
                <a:solidFill>
                  <a:schemeClr val="bg1"/>
                </a:solidFill>
                <a:latin typeface="微軟正黑體" panose="020B0604030504040204" pitchFamily="34" charset="-120"/>
                <a:ea typeface="微軟正黑體" panose="020B0604030504040204" pitchFamily="34" charset="-120"/>
              </a:rPr>
              <a:t>台股開戶人數是連年攀升</a:t>
            </a:r>
            <a:endParaRPr lang="zh-TW" altLang="en-US" sz="2400" b="1" dirty="0">
              <a:solidFill>
                <a:schemeClr val="bg1"/>
              </a:solidFill>
            </a:endParaRPr>
          </a:p>
        </p:txBody>
      </p:sp>
      <p:sp>
        <p:nvSpPr>
          <p:cNvPr id="13" name="矩形 12">
            <a:extLst>
              <a:ext uri="{FF2B5EF4-FFF2-40B4-BE49-F238E27FC236}">
                <a16:creationId xmlns:a16="http://schemas.microsoft.com/office/drawing/2014/main" id="{5A7CA36C-6F90-42D5-B598-DB91A8AAD17C}"/>
              </a:ext>
            </a:extLst>
          </p:cNvPr>
          <p:cNvSpPr/>
          <p:nvPr/>
        </p:nvSpPr>
        <p:spPr>
          <a:xfrm>
            <a:off x="808311" y="2392086"/>
            <a:ext cx="4886890" cy="461665"/>
          </a:xfrm>
          <a:prstGeom prst="rect">
            <a:avLst/>
          </a:prstGeom>
          <a:noFill/>
        </p:spPr>
        <p:txBody>
          <a:bodyPr wrap="square">
            <a:spAutoFit/>
          </a:bodyPr>
          <a:lstStyle/>
          <a:p>
            <a:pPr lvl="0" algn="ctr">
              <a:spcAft>
                <a:spcPts val="0"/>
              </a:spcAft>
            </a:pP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總開戶人數</a:t>
            </a:r>
            <a:r>
              <a:rPr lang="zh-TW" altLang="zh-TW" sz="2400" b="1" kern="100" dirty="0">
                <a:solidFill>
                  <a:srgbClr val="4472C4"/>
                </a:solidFill>
                <a:latin typeface="微軟正黑體" panose="020B0604030504040204" pitchFamily="34" charset="-120"/>
                <a:ea typeface="微軟正黑體" panose="020B0604030504040204" pitchFamily="34" charset="-120"/>
              </a:rPr>
              <a:t>超過</a:t>
            </a:r>
            <a:r>
              <a:rPr lang="en-US" altLang="zh-TW" sz="2400" b="1" kern="100" dirty="0">
                <a:solidFill>
                  <a:srgbClr val="4472C4"/>
                </a:solidFill>
                <a:latin typeface="微軟正黑體" panose="020B0604030504040204" pitchFamily="34" charset="-120"/>
                <a:ea typeface="微軟正黑體" panose="020B0604030504040204" pitchFamily="34" charset="-120"/>
              </a:rPr>
              <a:t>1124</a:t>
            </a:r>
            <a:r>
              <a:rPr lang="zh-TW" altLang="zh-TW" sz="2400" b="1" kern="100" dirty="0">
                <a:solidFill>
                  <a:srgbClr val="4472C4"/>
                </a:solidFill>
                <a:latin typeface="微軟正黑體" panose="020B0604030504040204" pitchFamily="34" charset="-120"/>
                <a:ea typeface="微軟正黑體" panose="020B0604030504040204" pitchFamily="34" charset="-120"/>
              </a:rPr>
              <a:t>萬人</a:t>
            </a:r>
          </a:p>
        </p:txBody>
      </p:sp>
      <p:sp>
        <p:nvSpPr>
          <p:cNvPr id="14" name="矩形 13">
            <a:extLst>
              <a:ext uri="{FF2B5EF4-FFF2-40B4-BE49-F238E27FC236}">
                <a16:creationId xmlns:a16="http://schemas.microsoft.com/office/drawing/2014/main" id="{DBE2D877-74CB-4B89-B90A-726C087D494C}"/>
              </a:ext>
            </a:extLst>
          </p:cNvPr>
          <p:cNvSpPr/>
          <p:nvPr/>
        </p:nvSpPr>
        <p:spPr>
          <a:xfrm>
            <a:off x="1074056" y="3847426"/>
            <a:ext cx="4355397" cy="461665"/>
          </a:xfrm>
          <a:prstGeom prst="rect">
            <a:avLst/>
          </a:prstGeom>
          <a:solidFill>
            <a:srgbClr val="4472C4"/>
          </a:solidFill>
        </p:spPr>
        <p:txBody>
          <a:bodyPr wrap="square">
            <a:spAutoFit/>
          </a:bodyPr>
          <a:lstStyle/>
          <a:p>
            <a:pPr algn="ctr"/>
            <a:r>
              <a:rPr lang="zh-TW" altLang="zh-TW" sz="2400" b="1" kern="100" dirty="0">
                <a:solidFill>
                  <a:schemeClr val="bg1"/>
                </a:solidFill>
                <a:latin typeface="微軟正黑體" panose="020B0604030504040204" pitchFamily="34" charset="-120"/>
                <a:ea typeface="微軟正黑體" panose="020B0604030504040204" pitchFamily="34" charset="-120"/>
              </a:rPr>
              <a:t>台灣證交所建構投資友善環境</a:t>
            </a:r>
            <a:endParaRPr lang="zh-TW" altLang="en-US" sz="2400" b="1" dirty="0">
              <a:solidFill>
                <a:schemeClr val="bg1"/>
              </a:solidFill>
            </a:endParaRPr>
          </a:p>
        </p:txBody>
      </p:sp>
      <p:sp>
        <p:nvSpPr>
          <p:cNvPr id="15" name="矩形 14">
            <a:extLst>
              <a:ext uri="{FF2B5EF4-FFF2-40B4-BE49-F238E27FC236}">
                <a16:creationId xmlns:a16="http://schemas.microsoft.com/office/drawing/2014/main" id="{C0669823-08B7-4399-96A9-44495C11C69D}"/>
              </a:ext>
            </a:extLst>
          </p:cNvPr>
          <p:cNvSpPr/>
          <p:nvPr/>
        </p:nvSpPr>
        <p:spPr>
          <a:xfrm>
            <a:off x="808311" y="4399855"/>
            <a:ext cx="4886886" cy="830997"/>
          </a:xfrm>
          <a:prstGeom prst="rect">
            <a:avLst/>
          </a:prstGeom>
          <a:noFill/>
        </p:spPr>
        <p:txBody>
          <a:bodyPr wrap="square">
            <a:spAutoFit/>
          </a:bodyPr>
          <a:lstStyle/>
          <a:p>
            <a:pPr lvl="0" algn="ctr">
              <a:spcAft>
                <a:spcPts val="0"/>
              </a:spcAft>
            </a:pP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針對小資族推動定期定額投資</a:t>
            </a:r>
            <a:endPar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ctr">
              <a:spcAft>
                <a:spcPts val="0"/>
              </a:spcAft>
            </a:pPr>
            <a:r>
              <a:rPr lang="zh-TW" altLang="zh-TW" sz="2400" b="1" kern="100" dirty="0">
                <a:solidFill>
                  <a:srgbClr val="4472C4"/>
                </a:solidFill>
                <a:latin typeface="微軟正黑體" panose="020B0604030504040204" pitchFamily="34" charset="-120"/>
                <a:ea typeface="微軟正黑體" panose="020B0604030504040204" pitchFamily="34" charset="-120"/>
              </a:rPr>
              <a:t>投資金額達</a:t>
            </a:r>
            <a:r>
              <a:rPr lang="en-US" altLang="zh-TW" sz="2400" b="1" kern="100" dirty="0">
                <a:solidFill>
                  <a:srgbClr val="4472C4"/>
                </a:solidFill>
                <a:latin typeface="微軟正黑體" panose="020B0604030504040204" pitchFamily="34" charset="-120"/>
                <a:ea typeface="微軟正黑體" panose="020B0604030504040204" pitchFamily="34" charset="-120"/>
              </a:rPr>
              <a:t>171.3</a:t>
            </a:r>
            <a:r>
              <a:rPr lang="zh-TW" altLang="zh-TW" sz="2400" b="1" kern="100" dirty="0">
                <a:solidFill>
                  <a:srgbClr val="4472C4"/>
                </a:solidFill>
                <a:latin typeface="微軟正黑體" panose="020B0604030504040204" pitchFamily="34" charset="-120"/>
                <a:ea typeface="微軟正黑體" panose="020B0604030504040204" pitchFamily="34" charset="-120"/>
              </a:rPr>
              <a:t>億元</a:t>
            </a:r>
          </a:p>
        </p:txBody>
      </p:sp>
      <p:sp>
        <p:nvSpPr>
          <p:cNvPr id="16" name="矩形 15">
            <a:extLst>
              <a:ext uri="{FF2B5EF4-FFF2-40B4-BE49-F238E27FC236}">
                <a16:creationId xmlns:a16="http://schemas.microsoft.com/office/drawing/2014/main" id="{C93D2604-1538-4118-8C57-CB2E23882065}"/>
              </a:ext>
            </a:extLst>
          </p:cNvPr>
          <p:cNvSpPr/>
          <p:nvPr/>
        </p:nvSpPr>
        <p:spPr>
          <a:xfrm>
            <a:off x="6699608" y="1839657"/>
            <a:ext cx="4355395" cy="461665"/>
          </a:xfrm>
          <a:prstGeom prst="rect">
            <a:avLst/>
          </a:prstGeom>
          <a:solidFill>
            <a:srgbClr val="4472C4"/>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年齡層逐年下降</a:t>
            </a:r>
            <a:endParaRPr lang="zh-TW" altLang="en-US" sz="2400" b="1" dirty="0">
              <a:solidFill>
                <a:schemeClr val="bg1"/>
              </a:solidFill>
            </a:endParaRPr>
          </a:p>
        </p:txBody>
      </p:sp>
      <p:sp>
        <p:nvSpPr>
          <p:cNvPr id="17" name="矩形 16">
            <a:extLst>
              <a:ext uri="{FF2B5EF4-FFF2-40B4-BE49-F238E27FC236}">
                <a16:creationId xmlns:a16="http://schemas.microsoft.com/office/drawing/2014/main" id="{8643733F-619B-49AD-8345-DDD79A55D713}"/>
              </a:ext>
            </a:extLst>
          </p:cNvPr>
          <p:cNvSpPr/>
          <p:nvPr/>
        </p:nvSpPr>
        <p:spPr>
          <a:xfrm>
            <a:off x="6433857" y="2392086"/>
            <a:ext cx="4886890" cy="1200329"/>
          </a:xfrm>
          <a:prstGeom prst="rect">
            <a:avLst/>
          </a:prstGeom>
          <a:noFill/>
        </p:spPr>
        <p:txBody>
          <a:bodyPr wrap="square">
            <a:spAutoFit/>
          </a:bodyPr>
          <a:lstStyle/>
          <a:p>
            <a:pPr lvl="0" algn="ctr">
              <a:spcAft>
                <a:spcPts val="0"/>
              </a:spcAft>
            </a:pP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20</a:t>
            </a: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至</a:t>
            </a: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30</a:t>
            </a: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歲的年輕族群</a:t>
            </a:r>
            <a:endPar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ctr">
              <a:spcAft>
                <a:spcPts val="0"/>
              </a:spcAft>
            </a:pP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占比從之前</a:t>
            </a:r>
            <a:r>
              <a:rPr lang="en-US" altLang="zh-TW" sz="2400" b="1" kern="100" dirty="0">
                <a:solidFill>
                  <a:srgbClr val="4472C4"/>
                </a:solidFill>
                <a:latin typeface="微軟正黑體" panose="020B0604030504040204" pitchFamily="34" charset="-120"/>
                <a:ea typeface="微軟正黑體" panose="020B0604030504040204" pitchFamily="34" charset="-120"/>
              </a:rPr>
              <a:t>25.4%</a:t>
            </a:r>
            <a:r>
              <a:rPr lang="zh-TW" altLang="zh-TW" sz="2400" b="1" kern="100" dirty="0">
                <a:solidFill>
                  <a:srgbClr val="4472C4"/>
                </a:solidFill>
                <a:latin typeface="微軟正黑體" panose="020B0604030504040204" pitchFamily="34" charset="-120"/>
                <a:ea typeface="微軟正黑體" panose="020B0604030504040204" pitchFamily="34" charset="-120"/>
              </a:rPr>
              <a:t>增加至</a:t>
            </a:r>
            <a:r>
              <a:rPr lang="en-US" altLang="zh-TW" sz="2400" b="1" kern="100" dirty="0">
                <a:solidFill>
                  <a:srgbClr val="4472C4"/>
                </a:solidFill>
                <a:latin typeface="微軟正黑體" panose="020B0604030504040204" pitchFamily="34" charset="-120"/>
                <a:ea typeface="微軟正黑體" panose="020B0604030504040204" pitchFamily="34" charset="-120"/>
              </a:rPr>
              <a:t>36.1%</a:t>
            </a:r>
          </a:p>
          <a:p>
            <a:pPr lvl="0" algn="ctr">
              <a:spcAft>
                <a:spcPts val="0"/>
              </a:spcAft>
            </a:pP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大幅成長至</a:t>
            </a: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123</a:t>
            </a: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萬人</a:t>
            </a:r>
          </a:p>
        </p:txBody>
      </p:sp>
      <p:sp>
        <p:nvSpPr>
          <p:cNvPr id="18" name="矩形 17">
            <a:extLst>
              <a:ext uri="{FF2B5EF4-FFF2-40B4-BE49-F238E27FC236}">
                <a16:creationId xmlns:a16="http://schemas.microsoft.com/office/drawing/2014/main" id="{A04C6845-8F48-48A8-803D-7E858C7B310B}"/>
              </a:ext>
            </a:extLst>
          </p:cNvPr>
          <p:cNvSpPr/>
          <p:nvPr/>
        </p:nvSpPr>
        <p:spPr>
          <a:xfrm>
            <a:off x="6699608" y="3847426"/>
            <a:ext cx="4355395" cy="461665"/>
          </a:xfrm>
          <a:prstGeom prst="rect">
            <a:avLst/>
          </a:prstGeom>
          <a:solidFill>
            <a:schemeClr val="accent1">
              <a:lumMod val="75000"/>
            </a:schemeClr>
          </a:solidFill>
        </p:spPr>
        <p:txBody>
          <a:bodyPr wrap="square">
            <a:spAutoFit/>
          </a:bodyPr>
          <a:lstStyle/>
          <a:p>
            <a:pPr algn="ctr"/>
            <a:r>
              <a:rPr lang="zh-TW" altLang="en-US" sz="2400" b="1" kern="100" dirty="0">
                <a:solidFill>
                  <a:schemeClr val="bg1"/>
                </a:solidFill>
                <a:latin typeface="微軟正黑體" panose="020B0604030504040204" pitchFamily="34" charset="-120"/>
                <a:ea typeface="微軟正黑體" panose="020B0604030504040204" pitchFamily="34" charset="-120"/>
              </a:rPr>
              <a:t>更多投資標的</a:t>
            </a:r>
            <a:endParaRPr lang="zh-TW" altLang="en-US" sz="2400" b="1" dirty="0">
              <a:solidFill>
                <a:schemeClr val="bg1"/>
              </a:solidFill>
            </a:endParaRPr>
          </a:p>
        </p:txBody>
      </p:sp>
      <p:sp>
        <p:nvSpPr>
          <p:cNvPr id="19" name="矩形 18">
            <a:extLst>
              <a:ext uri="{FF2B5EF4-FFF2-40B4-BE49-F238E27FC236}">
                <a16:creationId xmlns:a16="http://schemas.microsoft.com/office/drawing/2014/main" id="{27802E1D-912B-432B-882F-2D53C00A4CAF}"/>
              </a:ext>
            </a:extLst>
          </p:cNvPr>
          <p:cNvSpPr/>
          <p:nvPr/>
        </p:nvSpPr>
        <p:spPr>
          <a:xfrm>
            <a:off x="6433857" y="4399855"/>
            <a:ext cx="4886890" cy="1569660"/>
          </a:xfrm>
          <a:prstGeom prst="rect">
            <a:avLst/>
          </a:prstGeom>
          <a:noFill/>
        </p:spPr>
        <p:txBody>
          <a:bodyPr wrap="square">
            <a:spAutoFit/>
          </a:bodyPr>
          <a:lstStyle/>
          <a:p>
            <a:pPr lvl="0" algn="ctr">
              <a:spcAft>
                <a:spcPts val="0"/>
              </a:spcAft>
            </a:pP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權證、指數股票型基金（</a:t>
            </a: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ETF</a:t>
            </a: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）等小額投資商品</a:t>
            </a:r>
            <a:endPar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ctr">
              <a:spcAft>
                <a:spcPts val="0"/>
              </a:spcAft>
            </a:pPr>
            <a:r>
              <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實施盤中零股交易制度</a:t>
            </a:r>
            <a:endPar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ctr">
              <a:spcAft>
                <a:spcPts val="0"/>
              </a:spcAft>
            </a:pPr>
            <a:r>
              <a:rPr lang="zh-TW" altLang="zh-TW" sz="2400" b="1" kern="100" dirty="0">
                <a:solidFill>
                  <a:srgbClr val="4472C4"/>
                </a:solidFill>
                <a:latin typeface="微軟正黑體" panose="020B0604030504040204" pitchFamily="34" charset="-120"/>
                <a:ea typeface="微軟正黑體" panose="020B0604030504040204" pitchFamily="34" charset="-120"/>
              </a:rPr>
              <a:t>入門門檻降低</a:t>
            </a:r>
          </a:p>
        </p:txBody>
      </p:sp>
    </p:spTree>
    <p:extLst>
      <p:ext uri="{BB962C8B-B14F-4D97-AF65-F5344CB8AC3E}">
        <p14:creationId xmlns:p14="http://schemas.microsoft.com/office/powerpoint/2010/main" val="257107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60E3268-5567-41B2-A196-81582860E061}"/>
              </a:ext>
            </a:extLst>
          </p:cNvPr>
          <p:cNvGrpSpPr/>
          <p:nvPr/>
        </p:nvGrpSpPr>
        <p:grpSpPr>
          <a:xfrm>
            <a:off x="291115" y="278823"/>
            <a:ext cx="2346649" cy="655897"/>
            <a:chOff x="1007706" y="588533"/>
            <a:chExt cx="2700680" cy="1744123"/>
          </a:xfrm>
        </p:grpSpPr>
        <p:sp>
          <p:nvSpPr>
            <p:cNvPr id="3" name="流程圖: 程序 2">
              <a:extLst>
                <a:ext uri="{FF2B5EF4-FFF2-40B4-BE49-F238E27FC236}">
                  <a16:creationId xmlns:a16="http://schemas.microsoft.com/office/drawing/2014/main" id="{0ADD1410-A3F0-46EB-8F62-99EAE7BAD60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78BDA3FE-8AFB-41B3-8BD2-758BDC578155}"/>
                </a:ext>
              </a:extLst>
            </p:cNvPr>
            <p:cNvSpPr/>
            <p:nvPr/>
          </p:nvSpPr>
          <p:spPr>
            <a:xfrm>
              <a:off x="1007706" y="588533"/>
              <a:ext cx="2644695" cy="1660144"/>
            </a:xfrm>
            <a:prstGeom prst="flowChartProces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背景與動機</a:t>
              </a:r>
            </a:p>
          </p:txBody>
        </p:sp>
      </p:grpSp>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7579361" y="423942"/>
            <a:ext cx="2946610"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想利用</a:t>
            </a:r>
            <a:r>
              <a:rPr lang="en-US" altLang="zh-TW" sz="2400" b="1" dirty="0">
                <a:solidFill>
                  <a:srgbClr val="4472C4"/>
                </a:solidFill>
                <a:latin typeface="微軟正黑體" panose="020B0604030504040204" pitchFamily="34" charset="-120"/>
                <a:ea typeface="微軟正黑體" panose="020B0604030504040204" pitchFamily="34" charset="-120"/>
              </a:rPr>
              <a:t>Line</a:t>
            </a:r>
            <a:r>
              <a:rPr lang="zh-TW" altLang="en-US" sz="2400" b="1" dirty="0">
                <a:solidFill>
                  <a:srgbClr val="4472C4"/>
                </a:solidFill>
                <a:latin typeface="微軟正黑體" panose="020B0604030504040204" pitchFamily="34" charset="-120"/>
                <a:ea typeface="微軟正黑體" panose="020B0604030504040204" pitchFamily="34" charset="-120"/>
              </a:rPr>
              <a:t>的目的</a:t>
            </a:r>
          </a:p>
        </p:txBody>
      </p:sp>
      <p:grpSp>
        <p:nvGrpSpPr>
          <p:cNvPr id="20" name="群組 19">
            <a:extLst>
              <a:ext uri="{FF2B5EF4-FFF2-40B4-BE49-F238E27FC236}">
                <a16:creationId xmlns:a16="http://schemas.microsoft.com/office/drawing/2014/main" id="{33863A99-36A3-4F03-8B1D-1C4CF6143059}"/>
              </a:ext>
            </a:extLst>
          </p:cNvPr>
          <p:cNvGrpSpPr/>
          <p:nvPr/>
        </p:nvGrpSpPr>
        <p:grpSpPr>
          <a:xfrm>
            <a:off x="1077027" y="2072066"/>
            <a:ext cx="4886894" cy="1354217"/>
            <a:chOff x="1699436" y="1906697"/>
            <a:chExt cx="4886894" cy="1354217"/>
          </a:xfrm>
        </p:grpSpPr>
        <p:sp>
          <p:nvSpPr>
            <p:cNvPr id="21" name="矩形 20">
              <a:extLst>
                <a:ext uri="{FF2B5EF4-FFF2-40B4-BE49-F238E27FC236}">
                  <a16:creationId xmlns:a16="http://schemas.microsoft.com/office/drawing/2014/main" id="{4A3E9A13-69CD-469C-87E1-F887340B4FDE}"/>
                </a:ext>
              </a:extLst>
            </p:cNvPr>
            <p:cNvSpPr/>
            <p:nvPr/>
          </p:nvSpPr>
          <p:spPr>
            <a:xfrm>
              <a:off x="1699439" y="1906697"/>
              <a:ext cx="4886891" cy="523220"/>
            </a:xfrm>
            <a:prstGeom prst="rect">
              <a:avLst/>
            </a:prstGeom>
            <a:solidFill>
              <a:srgbClr val="4472C4"/>
            </a:solidFill>
          </p:spPr>
          <p:txBody>
            <a:bodyPr wrap="square">
              <a:spAutoFit/>
            </a:bodyPr>
            <a:lstStyle/>
            <a:p>
              <a:pPr algn="ctr"/>
              <a:r>
                <a:rPr lang="en-US" altLang="zh-TW" sz="2800" b="1" kern="100" dirty="0">
                  <a:solidFill>
                    <a:schemeClr val="bg1"/>
                  </a:solidFill>
                  <a:latin typeface="微軟正黑體" panose="020B0604030504040204" pitchFamily="34" charset="-120"/>
                  <a:ea typeface="微軟正黑體" panose="020B0604030504040204" pitchFamily="34" charset="-120"/>
                </a:rPr>
                <a:t>Line</a:t>
              </a:r>
              <a:r>
                <a:rPr lang="zh-TW" altLang="en-US" sz="2800" b="1" kern="100" dirty="0">
                  <a:solidFill>
                    <a:schemeClr val="bg1"/>
                  </a:solidFill>
                  <a:latin typeface="微軟正黑體" panose="020B0604030504040204" pitchFamily="34" charset="-120"/>
                  <a:ea typeface="微軟正黑體" panose="020B0604030504040204" pitchFamily="34" charset="-120"/>
                </a:rPr>
                <a:t>使用人數眾多</a:t>
              </a:r>
              <a:endParaRPr lang="zh-TW" altLang="en-US" sz="2800" b="1" dirty="0">
                <a:solidFill>
                  <a:schemeClr val="bg1"/>
                </a:solidFill>
              </a:endParaRPr>
            </a:p>
          </p:txBody>
        </p:sp>
        <p:sp>
          <p:nvSpPr>
            <p:cNvPr id="22" name="矩形 21">
              <a:extLst>
                <a:ext uri="{FF2B5EF4-FFF2-40B4-BE49-F238E27FC236}">
                  <a16:creationId xmlns:a16="http://schemas.microsoft.com/office/drawing/2014/main" id="{04816AE7-6AE2-493C-BB0A-10E15868D2E0}"/>
                </a:ext>
              </a:extLst>
            </p:cNvPr>
            <p:cNvSpPr/>
            <p:nvPr/>
          </p:nvSpPr>
          <p:spPr>
            <a:xfrm>
              <a:off x="1699436" y="2429917"/>
              <a:ext cx="4886890" cy="830997"/>
            </a:xfrm>
            <a:prstGeom prst="rect">
              <a:avLst/>
            </a:prstGeom>
            <a:noFill/>
          </p:spPr>
          <p:txBody>
            <a:bodyPr wrap="square">
              <a:spAutoFit/>
            </a:bodyPr>
            <a:lstStyle/>
            <a:p>
              <a:pPr lvl="0" algn="ctr">
                <a:spcAft>
                  <a:spcPts val="0"/>
                </a:spcAft>
              </a:pP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全台</a:t>
              </a: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使用人數</a:t>
              </a:r>
              <a:r>
                <a:rPr lang="zh-TW" altLang="en-US" sz="2400" b="1" kern="100" dirty="0">
                  <a:solidFill>
                    <a:srgbClr val="4472C4"/>
                  </a:solidFill>
                  <a:latin typeface="微軟正黑體" panose="020B0604030504040204" pitchFamily="34" charset="-120"/>
                  <a:ea typeface="微軟正黑體" panose="020B0604030504040204" pitchFamily="34" charset="-120"/>
                </a:rPr>
                <a:t>約</a:t>
              </a:r>
              <a:r>
                <a:rPr lang="en-US" altLang="zh-TW" sz="2400" b="1" kern="100" dirty="0">
                  <a:solidFill>
                    <a:srgbClr val="4472C4"/>
                  </a:solidFill>
                  <a:latin typeface="微軟正黑體" panose="020B0604030504040204" pitchFamily="34" charset="-120"/>
                  <a:ea typeface="微軟正黑體" panose="020B0604030504040204" pitchFamily="34" charset="-120"/>
                </a:rPr>
                <a:t>2100</a:t>
              </a:r>
              <a:r>
                <a:rPr lang="zh-TW" altLang="en-US" sz="2400" b="1" kern="100" dirty="0">
                  <a:solidFill>
                    <a:srgbClr val="4472C4"/>
                  </a:solidFill>
                  <a:latin typeface="微軟正黑體" panose="020B0604030504040204" pitchFamily="34" charset="-120"/>
                  <a:ea typeface="微軟正黑體" panose="020B0604030504040204" pitchFamily="34" charset="-120"/>
                </a:rPr>
                <a:t>萬人</a:t>
              </a:r>
              <a:endParaRPr lang="en-US" altLang="zh-TW" sz="2400" b="1" kern="100" dirty="0">
                <a:solidFill>
                  <a:srgbClr val="4472C4"/>
                </a:solidFill>
                <a:latin typeface="微軟正黑體" panose="020B0604030504040204" pitchFamily="34" charset="-120"/>
                <a:ea typeface="微軟正黑體" panose="020B0604030504040204" pitchFamily="34" charset="-120"/>
              </a:endParaRPr>
            </a:p>
            <a:p>
              <a:pPr lvl="0" algn="ctr">
                <a:spcAft>
                  <a:spcPts val="0"/>
                </a:spcAft>
              </a:pP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等同所有成年人都有使用</a:t>
              </a:r>
              <a:r>
                <a:rPr lang="en-US" altLang="zh-TW" sz="2400" b="1" kern="100" dirty="0">
                  <a:solidFill>
                    <a:schemeClr val="accent3">
                      <a:lumMod val="50000"/>
                    </a:schemeClr>
                  </a:solidFill>
                  <a:latin typeface="微軟正黑體" panose="020B0604030504040204" pitchFamily="34" charset="-120"/>
                  <a:ea typeface="微軟正黑體" panose="020B0604030504040204" pitchFamily="34" charset="-120"/>
                </a:rPr>
                <a:t>LINE</a:t>
              </a:r>
              <a:endParaRPr lang="zh-TW" altLang="zh-TW" sz="24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grpSp>
      <p:grpSp>
        <p:nvGrpSpPr>
          <p:cNvPr id="23" name="群組 22">
            <a:extLst>
              <a:ext uri="{FF2B5EF4-FFF2-40B4-BE49-F238E27FC236}">
                <a16:creationId xmlns:a16="http://schemas.microsoft.com/office/drawing/2014/main" id="{6341B81B-60F2-417D-A8AF-29B1B1493C6F}"/>
              </a:ext>
            </a:extLst>
          </p:cNvPr>
          <p:cNvGrpSpPr/>
          <p:nvPr/>
        </p:nvGrpSpPr>
        <p:grpSpPr>
          <a:xfrm>
            <a:off x="1077027" y="4079835"/>
            <a:ext cx="4886894" cy="1354217"/>
            <a:chOff x="1699436" y="1906697"/>
            <a:chExt cx="4886894" cy="1354217"/>
          </a:xfrm>
        </p:grpSpPr>
        <p:sp>
          <p:nvSpPr>
            <p:cNvPr id="24" name="矩形 23">
              <a:extLst>
                <a:ext uri="{FF2B5EF4-FFF2-40B4-BE49-F238E27FC236}">
                  <a16:creationId xmlns:a16="http://schemas.microsoft.com/office/drawing/2014/main" id="{8279C211-981F-4E03-B429-A5D23817AEEC}"/>
                </a:ext>
              </a:extLst>
            </p:cNvPr>
            <p:cNvSpPr/>
            <p:nvPr/>
          </p:nvSpPr>
          <p:spPr>
            <a:xfrm>
              <a:off x="1699439" y="1906697"/>
              <a:ext cx="4886891" cy="523220"/>
            </a:xfrm>
            <a:prstGeom prst="rect">
              <a:avLst/>
            </a:prstGeom>
            <a:solidFill>
              <a:schemeClr val="accent5"/>
            </a:solidFill>
          </p:spPr>
          <p:txBody>
            <a:bodyPr wrap="square">
              <a:spAutoFit/>
            </a:bodyPr>
            <a:lstStyle/>
            <a:p>
              <a:pPr algn="ctr"/>
              <a:r>
                <a:rPr lang="zh-TW" altLang="en-US" sz="2800" b="1" kern="100" dirty="0">
                  <a:solidFill>
                    <a:schemeClr val="bg1"/>
                  </a:solidFill>
                  <a:latin typeface="微軟正黑體" panose="020B0604030504040204" pitchFamily="34" charset="-120"/>
                  <a:ea typeface="微軟正黑體" panose="020B0604030504040204" pitchFamily="34" charset="-120"/>
                </a:rPr>
                <a:t>訊息量大</a:t>
              </a:r>
              <a:endParaRPr lang="zh-TW" altLang="en-US" sz="2800" b="1" dirty="0">
                <a:solidFill>
                  <a:schemeClr val="bg1"/>
                </a:solidFill>
              </a:endParaRPr>
            </a:p>
          </p:txBody>
        </p:sp>
        <p:sp>
          <p:nvSpPr>
            <p:cNvPr id="25" name="矩形 24">
              <a:extLst>
                <a:ext uri="{FF2B5EF4-FFF2-40B4-BE49-F238E27FC236}">
                  <a16:creationId xmlns:a16="http://schemas.microsoft.com/office/drawing/2014/main" id="{E3D6726C-69E8-4065-9570-4723926FAD9B}"/>
                </a:ext>
              </a:extLst>
            </p:cNvPr>
            <p:cNvSpPr/>
            <p:nvPr/>
          </p:nvSpPr>
          <p:spPr>
            <a:xfrm>
              <a:off x="1699436" y="2429917"/>
              <a:ext cx="4886890" cy="830997"/>
            </a:xfrm>
            <a:prstGeom prst="rect">
              <a:avLst/>
            </a:prstGeom>
            <a:noFill/>
          </p:spPr>
          <p:txBody>
            <a:bodyPr wrap="square">
              <a:spAutoFit/>
            </a:bodyPr>
            <a:lstStyle/>
            <a:p>
              <a:pPr lvl="0" algn="ctr">
                <a:spcAft>
                  <a:spcPts val="0"/>
                </a:spcAft>
              </a:pP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日訊息量超過十億</a:t>
              </a:r>
            </a:p>
            <a:p>
              <a:pPr lvl="0" algn="ctr">
                <a:spcAft>
                  <a:spcPts val="0"/>
                </a:spcAft>
              </a:pPr>
              <a:r>
                <a:rPr lang="zh-TW" altLang="en-US" sz="2400" b="1" kern="100" dirty="0">
                  <a:solidFill>
                    <a:schemeClr val="accent3">
                      <a:lumMod val="50000"/>
                    </a:schemeClr>
                  </a:solidFill>
                  <a:latin typeface="微軟正黑體" panose="020B0604030504040204" pitchFamily="34" charset="-120"/>
                  <a:ea typeface="微軟正黑體" panose="020B0604030504040204" pitchFamily="34" charset="-120"/>
                </a:rPr>
                <a:t>平均每人一天發</a:t>
              </a:r>
              <a:r>
                <a:rPr lang="zh-TW" altLang="en-US" sz="2400" b="1" kern="100" dirty="0">
                  <a:solidFill>
                    <a:srgbClr val="4472C4"/>
                  </a:solidFill>
                  <a:latin typeface="微軟正黑體" panose="020B0604030504040204" pitchFamily="34" charset="-120"/>
                  <a:ea typeface="微軟正黑體" panose="020B0604030504040204" pitchFamily="34" charset="-120"/>
                </a:rPr>
                <a:t>超過</a:t>
              </a:r>
              <a:r>
                <a:rPr lang="en-US" altLang="zh-TW" sz="2400" b="1" kern="100" dirty="0">
                  <a:solidFill>
                    <a:srgbClr val="4472C4"/>
                  </a:solidFill>
                  <a:latin typeface="微軟正黑體" panose="020B0604030504040204" pitchFamily="34" charset="-120"/>
                  <a:ea typeface="微軟正黑體" panose="020B0604030504040204" pitchFamily="34" charset="-120"/>
                </a:rPr>
                <a:t>60</a:t>
              </a:r>
              <a:r>
                <a:rPr lang="zh-TW" altLang="en-US" sz="2400" b="1" kern="100" dirty="0">
                  <a:solidFill>
                    <a:srgbClr val="4472C4"/>
                  </a:solidFill>
                  <a:latin typeface="微軟正黑體" panose="020B0604030504040204" pitchFamily="34" charset="-120"/>
                  <a:ea typeface="微軟正黑體" panose="020B0604030504040204" pitchFamily="34" charset="-120"/>
                </a:rPr>
                <a:t>則訊息</a:t>
              </a:r>
            </a:p>
          </p:txBody>
        </p:sp>
      </p:grpSp>
      <p:grpSp>
        <p:nvGrpSpPr>
          <p:cNvPr id="26" name="群組 25">
            <a:extLst>
              <a:ext uri="{FF2B5EF4-FFF2-40B4-BE49-F238E27FC236}">
                <a16:creationId xmlns:a16="http://schemas.microsoft.com/office/drawing/2014/main" id="{C34079B4-094F-42D6-8AFA-44B004ABDBED}"/>
              </a:ext>
            </a:extLst>
          </p:cNvPr>
          <p:cNvGrpSpPr/>
          <p:nvPr/>
        </p:nvGrpSpPr>
        <p:grpSpPr>
          <a:xfrm>
            <a:off x="6450784" y="2073307"/>
            <a:ext cx="4886894" cy="1354217"/>
            <a:chOff x="1699436" y="1906697"/>
            <a:chExt cx="4886894" cy="1354217"/>
          </a:xfrm>
        </p:grpSpPr>
        <p:sp>
          <p:nvSpPr>
            <p:cNvPr id="27" name="矩形 26">
              <a:extLst>
                <a:ext uri="{FF2B5EF4-FFF2-40B4-BE49-F238E27FC236}">
                  <a16:creationId xmlns:a16="http://schemas.microsoft.com/office/drawing/2014/main" id="{D9F9D3B0-1259-4A97-8E98-1582CB4B950D}"/>
                </a:ext>
              </a:extLst>
            </p:cNvPr>
            <p:cNvSpPr/>
            <p:nvPr/>
          </p:nvSpPr>
          <p:spPr>
            <a:xfrm>
              <a:off x="1699439" y="1906697"/>
              <a:ext cx="4886891" cy="523220"/>
            </a:xfrm>
            <a:prstGeom prst="rect">
              <a:avLst/>
            </a:prstGeom>
            <a:solidFill>
              <a:schemeClr val="accent5"/>
            </a:solidFill>
          </p:spPr>
          <p:txBody>
            <a:bodyPr wrap="square">
              <a:spAutoFit/>
            </a:bodyPr>
            <a:lstStyle/>
            <a:p>
              <a:pPr algn="ctr"/>
              <a:r>
                <a:rPr lang="en-US" altLang="zh-TW" sz="2800" b="1" kern="100" dirty="0">
                  <a:solidFill>
                    <a:schemeClr val="bg1"/>
                  </a:solidFill>
                  <a:latin typeface="微軟正黑體" panose="020B0604030504040204" pitchFamily="34" charset="-120"/>
                  <a:ea typeface="微軟正黑體" panose="020B0604030504040204" pitchFamily="34" charset="-120"/>
                </a:rPr>
                <a:t>Line</a:t>
              </a:r>
              <a:r>
                <a:rPr lang="zh-TW" altLang="en-US" sz="2800" b="1" kern="100" dirty="0">
                  <a:solidFill>
                    <a:schemeClr val="bg1"/>
                  </a:solidFill>
                  <a:latin typeface="微軟正黑體" panose="020B0604030504040204" pitchFamily="34" charset="-120"/>
                  <a:ea typeface="微軟正黑體" panose="020B0604030504040204" pitchFamily="34" charset="-120"/>
                </a:rPr>
                <a:t>聊天機器人</a:t>
              </a:r>
              <a:endParaRPr lang="zh-TW" altLang="en-US" sz="2800" b="1" dirty="0">
                <a:solidFill>
                  <a:schemeClr val="bg1"/>
                </a:solidFill>
              </a:endParaRPr>
            </a:p>
          </p:txBody>
        </p:sp>
        <p:sp>
          <p:nvSpPr>
            <p:cNvPr id="28" name="矩形 27">
              <a:extLst>
                <a:ext uri="{FF2B5EF4-FFF2-40B4-BE49-F238E27FC236}">
                  <a16:creationId xmlns:a16="http://schemas.microsoft.com/office/drawing/2014/main" id="{17424A79-CDEA-48FF-A116-50BE44C8157D}"/>
                </a:ext>
              </a:extLst>
            </p:cNvPr>
            <p:cNvSpPr/>
            <p:nvPr/>
          </p:nvSpPr>
          <p:spPr>
            <a:xfrm>
              <a:off x="1699436" y="2429917"/>
              <a:ext cx="4886890" cy="830997"/>
            </a:xfrm>
            <a:prstGeom prst="rect">
              <a:avLst/>
            </a:prstGeom>
            <a:noFill/>
          </p:spPr>
          <p:txBody>
            <a:bodyPr wrap="square">
              <a:spAutoFit/>
            </a:bodyPr>
            <a:lstStyle/>
            <a:p>
              <a:pPr lvl="0" algn="ct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利用</a:t>
              </a:r>
              <a:r>
                <a:rPr lang="en-US" altLang="zh-TW" sz="2400" b="1" dirty="0">
                  <a:solidFill>
                    <a:srgbClr val="4472C4"/>
                  </a:solidFill>
                  <a:latin typeface="微軟正黑體" panose="020B0604030504040204" pitchFamily="34" charset="-120"/>
                  <a:ea typeface="微軟正黑體" panose="020B0604030504040204" pitchFamily="34" charset="-120"/>
                </a:rPr>
                <a:t>Line</a:t>
              </a:r>
              <a:r>
                <a:rPr lang="zh-TW" altLang="zh-TW" sz="2400" b="1" dirty="0">
                  <a:solidFill>
                    <a:srgbClr val="4472C4"/>
                  </a:solidFill>
                  <a:latin typeface="微軟正黑體" panose="020B0604030504040204" pitchFamily="34" charset="-120"/>
                  <a:ea typeface="微軟正黑體" panose="020B0604030504040204" pitchFamily="34" charset="-120"/>
                </a:rPr>
                <a:t>機器人</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就能</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詢問</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lvl="0" algn="ct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相關金融資訊或者相關金融知識</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p:txBody>
        </p:sp>
      </p:grpSp>
      <p:grpSp>
        <p:nvGrpSpPr>
          <p:cNvPr id="29" name="群組 28">
            <a:extLst>
              <a:ext uri="{FF2B5EF4-FFF2-40B4-BE49-F238E27FC236}">
                <a16:creationId xmlns:a16="http://schemas.microsoft.com/office/drawing/2014/main" id="{CC03560E-8F2B-4A2C-8D1F-456F31402EB3}"/>
              </a:ext>
            </a:extLst>
          </p:cNvPr>
          <p:cNvGrpSpPr/>
          <p:nvPr/>
        </p:nvGrpSpPr>
        <p:grpSpPr>
          <a:xfrm>
            <a:off x="6450780" y="4079835"/>
            <a:ext cx="4886894" cy="1354217"/>
            <a:chOff x="1699436" y="1906697"/>
            <a:chExt cx="4886894" cy="1354217"/>
          </a:xfrm>
        </p:grpSpPr>
        <p:sp>
          <p:nvSpPr>
            <p:cNvPr id="30" name="矩形 29">
              <a:extLst>
                <a:ext uri="{FF2B5EF4-FFF2-40B4-BE49-F238E27FC236}">
                  <a16:creationId xmlns:a16="http://schemas.microsoft.com/office/drawing/2014/main" id="{35A5F3EB-C5C5-4C1F-9F49-C5F4B3DD9D04}"/>
                </a:ext>
              </a:extLst>
            </p:cNvPr>
            <p:cNvSpPr/>
            <p:nvPr/>
          </p:nvSpPr>
          <p:spPr>
            <a:xfrm>
              <a:off x="1699439" y="1906697"/>
              <a:ext cx="4886891" cy="523220"/>
            </a:xfrm>
            <a:prstGeom prst="rect">
              <a:avLst/>
            </a:prstGeom>
            <a:solidFill>
              <a:srgbClr val="4472C4"/>
            </a:solidFill>
          </p:spPr>
          <p:txBody>
            <a:bodyPr wrap="square">
              <a:spAutoFit/>
            </a:bodyPr>
            <a:lstStyle/>
            <a:p>
              <a:pPr algn="ctr"/>
              <a:r>
                <a:rPr lang="zh-TW" altLang="en-US" sz="2800" b="1" kern="100" dirty="0">
                  <a:solidFill>
                    <a:schemeClr val="bg1"/>
                  </a:solidFill>
                  <a:latin typeface="微軟正黑體" panose="020B0604030504040204" pitchFamily="34" charset="-120"/>
                  <a:ea typeface="微軟正黑體" panose="020B0604030504040204" pitchFamily="34" charset="-120"/>
                </a:rPr>
                <a:t>資訊整合</a:t>
              </a:r>
              <a:endParaRPr lang="zh-TW" altLang="en-US" sz="2800" b="1" dirty="0">
                <a:solidFill>
                  <a:schemeClr val="bg1"/>
                </a:solidFill>
              </a:endParaRPr>
            </a:p>
          </p:txBody>
        </p:sp>
        <p:sp>
          <p:nvSpPr>
            <p:cNvPr id="31" name="矩形 30">
              <a:extLst>
                <a:ext uri="{FF2B5EF4-FFF2-40B4-BE49-F238E27FC236}">
                  <a16:creationId xmlns:a16="http://schemas.microsoft.com/office/drawing/2014/main" id="{CDE77CAA-9CA5-4B67-B0DF-8CB9AD63D70B}"/>
                </a:ext>
              </a:extLst>
            </p:cNvPr>
            <p:cNvSpPr/>
            <p:nvPr/>
          </p:nvSpPr>
          <p:spPr>
            <a:xfrm>
              <a:off x="1699436" y="2429917"/>
              <a:ext cx="4886890" cy="830997"/>
            </a:xfrm>
            <a:prstGeom prst="rect">
              <a:avLst/>
            </a:prstGeom>
            <a:noFill/>
          </p:spPr>
          <p:txBody>
            <a:bodyPr wrap="square">
              <a:spAutoFit/>
            </a:bodyPr>
            <a:lstStyle/>
            <a:p>
              <a:pPr lvl="0" algn="ctr"/>
              <a:r>
                <a:rPr lang="zh-TW" altLang="en-US" sz="2400" b="1" dirty="0">
                  <a:solidFill>
                    <a:srgbClr val="4472C4"/>
                  </a:solidFill>
                  <a:latin typeface="微軟正黑體" panose="020B0604030504040204" pitchFamily="34" charset="-120"/>
                  <a:ea typeface="微軟正黑體" panose="020B0604030504040204" pitchFamily="34" charset="-120"/>
                </a:rPr>
                <a:t>不</a:t>
              </a:r>
              <a:r>
                <a:rPr lang="zh-TW" altLang="zh-TW" sz="2400" b="1" dirty="0">
                  <a:solidFill>
                    <a:srgbClr val="4472C4"/>
                  </a:solidFill>
                  <a:latin typeface="微軟正黑體" panose="020B0604030504040204" pitchFamily="34" charset="-120"/>
                  <a:ea typeface="微軟正黑體" panose="020B0604030504040204" pitchFamily="34" charset="-120"/>
                </a:rPr>
                <a:t>用像過去一樣</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需要自己搜尋資料</a:t>
              </a:r>
            </a:p>
            <a:p>
              <a:pPr lvl="0" algn="ct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只需在</a:t>
              </a:r>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通訊軟體</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內做使用即可</a:t>
              </a:r>
            </a:p>
          </p:txBody>
        </p:sp>
      </p:grpSp>
    </p:spTree>
    <p:extLst>
      <p:ext uri="{BB962C8B-B14F-4D97-AF65-F5344CB8AC3E}">
        <p14:creationId xmlns:p14="http://schemas.microsoft.com/office/powerpoint/2010/main" val="35241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60E3268-5567-41B2-A196-81582860E061}"/>
              </a:ext>
            </a:extLst>
          </p:cNvPr>
          <p:cNvGrpSpPr/>
          <p:nvPr/>
        </p:nvGrpSpPr>
        <p:grpSpPr>
          <a:xfrm>
            <a:off x="291115" y="278823"/>
            <a:ext cx="2346649" cy="655897"/>
            <a:chOff x="1007706" y="588533"/>
            <a:chExt cx="2700680" cy="1744123"/>
          </a:xfrm>
        </p:grpSpPr>
        <p:sp>
          <p:nvSpPr>
            <p:cNvPr id="3" name="流程圖: 程序 2">
              <a:extLst>
                <a:ext uri="{FF2B5EF4-FFF2-40B4-BE49-F238E27FC236}">
                  <a16:creationId xmlns:a16="http://schemas.microsoft.com/office/drawing/2014/main" id="{0ADD1410-A3F0-46EB-8F62-99EAE7BAD60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流程圖: 程序 3">
              <a:extLst>
                <a:ext uri="{FF2B5EF4-FFF2-40B4-BE49-F238E27FC236}">
                  <a16:creationId xmlns:a16="http://schemas.microsoft.com/office/drawing/2014/main" id="{78BDA3FE-8AFB-41B3-8BD2-758BDC578155}"/>
                </a:ext>
              </a:extLst>
            </p:cNvPr>
            <p:cNvSpPr/>
            <p:nvPr/>
          </p:nvSpPr>
          <p:spPr>
            <a:xfrm>
              <a:off x="1007706" y="588533"/>
              <a:ext cx="2644695" cy="1660144"/>
            </a:xfrm>
            <a:prstGeom prst="flowChartProcess">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問題與機會</a:t>
              </a:r>
            </a:p>
          </p:txBody>
        </p:sp>
      </p:grpSp>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8605519" y="423942"/>
            <a:ext cx="19204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內外在環境</a:t>
            </a:r>
          </a:p>
        </p:txBody>
      </p:sp>
      <p:sp>
        <p:nvSpPr>
          <p:cNvPr id="5" name="文字方塊 4">
            <a:extLst>
              <a:ext uri="{FF2B5EF4-FFF2-40B4-BE49-F238E27FC236}">
                <a16:creationId xmlns:a16="http://schemas.microsoft.com/office/drawing/2014/main" id="{1F9DE28C-0B98-4921-A94C-DA29BF3EA0B8}"/>
              </a:ext>
            </a:extLst>
          </p:cNvPr>
          <p:cNvSpPr txBox="1"/>
          <p:nvPr/>
        </p:nvSpPr>
        <p:spPr>
          <a:xfrm>
            <a:off x="1066012" y="2049517"/>
            <a:ext cx="4532148" cy="523220"/>
          </a:xfrm>
          <a:prstGeom prst="rect">
            <a:avLst/>
          </a:prstGeom>
          <a:solidFill>
            <a:schemeClr val="accent1"/>
          </a:solid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內在環境</a:t>
            </a:r>
          </a:p>
        </p:txBody>
      </p:sp>
      <p:sp>
        <p:nvSpPr>
          <p:cNvPr id="32" name="文字方塊 31">
            <a:extLst>
              <a:ext uri="{FF2B5EF4-FFF2-40B4-BE49-F238E27FC236}">
                <a16:creationId xmlns:a16="http://schemas.microsoft.com/office/drawing/2014/main" id="{5D5FA68B-A0F7-411B-9BC9-D299ACBEAF50}"/>
              </a:ext>
            </a:extLst>
          </p:cNvPr>
          <p:cNvSpPr txBox="1"/>
          <p:nvPr/>
        </p:nvSpPr>
        <p:spPr>
          <a:xfrm>
            <a:off x="6481895" y="2049517"/>
            <a:ext cx="4918230" cy="523220"/>
          </a:xfrm>
          <a:prstGeom prst="rect">
            <a:avLst/>
          </a:prstGeom>
          <a:solidFill>
            <a:schemeClr val="accent1">
              <a:lumMod val="60000"/>
              <a:lumOff val="40000"/>
            </a:schemeClr>
          </a:solid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外在環境</a:t>
            </a:r>
          </a:p>
        </p:txBody>
      </p:sp>
      <p:sp>
        <p:nvSpPr>
          <p:cNvPr id="33" name="文字方塊 32">
            <a:extLst>
              <a:ext uri="{FF2B5EF4-FFF2-40B4-BE49-F238E27FC236}">
                <a16:creationId xmlns:a16="http://schemas.microsoft.com/office/drawing/2014/main" id="{FE343ED3-ED17-40BF-A031-43FCFC6027B5}"/>
              </a:ext>
            </a:extLst>
          </p:cNvPr>
          <p:cNvSpPr txBox="1"/>
          <p:nvPr/>
        </p:nvSpPr>
        <p:spPr>
          <a:xfrm>
            <a:off x="6481895" y="2835570"/>
            <a:ext cx="4918230" cy="1938992"/>
          </a:xfrm>
          <a:prstGeom prst="rect">
            <a:avLst/>
          </a:prstGeom>
          <a:noFill/>
        </p:spPr>
        <p:txBody>
          <a:bodyPr wrap="square" rtlCol="0">
            <a:spAutoFit/>
          </a:bodyPr>
          <a:lstStyle/>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en-US" sz="2400" b="1" dirty="0">
                <a:solidFill>
                  <a:srgbClr val="8FAADC"/>
                </a:solidFill>
                <a:latin typeface="微軟正黑體" panose="020B0604030504040204" pitchFamily="34" charset="-120"/>
                <a:ea typeface="微軟正黑體" panose="020B0604030504040204" pitchFamily="34" charset="-120"/>
              </a:rPr>
              <a:t>疫情影響</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重創台灣</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被減班、砍工時、縮編人員</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3.</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放</a:t>
            </a:r>
            <a:r>
              <a:rPr lang="zh-TW" altLang="en-US" sz="2400" b="1" dirty="0">
                <a:solidFill>
                  <a:srgbClr val="8FAADC"/>
                </a:solidFill>
                <a:latin typeface="微軟正黑體" panose="020B0604030504040204" pitchFamily="34" charset="-120"/>
                <a:ea typeface="微軟正黑體" panose="020B0604030504040204" pitchFamily="34" charset="-120"/>
              </a:rPr>
              <a:t>無薪假</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等情況發生</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4.</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無法取得穩定收入</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5.</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選擇利用其他管道</a:t>
            </a:r>
            <a:r>
              <a:rPr lang="zh-TW" altLang="en-US" sz="2400" b="1" dirty="0">
                <a:solidFill>
                  <a:srgbClr val="8FAADC"/>
                </a:solidFill>
                <a:latin typeface="微軟正黑體" panose="020B0604030504040204" pitchFamily="34" charset="-120"/>
                <a:ea typeface="微軟正黑體" panose="020B0604030504040204" pitchFamily="34" charset="-120"/>
              </a:rPr>
              <a:t>增加本身收入</a:t>
            </a:r>
            <a:endParaRPr lang="en-US" altLang="zh-TW" sz="2400" b="1" dirty="0">
              <a:solidFill>
                <a:srgbClr val="8FAADC"/>
              </a:solidFill>
              <a:latin typeface="微軟正黑體" panose="020B0604030504040204" pitchFamily="34" charset="-120"/>
              <a:ea typeface="微軟正黑體" panose="020B0604030504040204" pitchFamily="34" charset="-120"/>
            </a:endParaRPr>
          </a:p>
        </p:txBody>
      </p:sp>
      <p:sp>
        <p:nvSpPr>
          <p:cNvPr id="34" name="文字方塊 33">
            <a:extLst>
              <a:ext uri="{FF2B5EF4-FFF2-40B4-BE49-F238E27FC236}">
                <a16:creationId xmlns:a16="http://schemas.microsoft.com/office/drawing/2014/main" id="{4AB06837-43D9-46DE-B923-508E9FC2CCBA}"/>
              </a:ext>
            </a:extLst>
          </p:cNvPr>
          <p:cNvSpPr txBox="1"/>
          <p:nvPr/>
        </p:nvSpPr>
        <p:spPr>
          <a:xfrm>
            <a:off x="1066012" y="2835570"/>
            <a:ext cx="4532148" cy="1938992"/>
          </a:xfrm>
          <a:prstGeom prst="rect">
            <a:avLst/>
          </a:prstGeom>
          <a:noFill/>
        </p:spPr>
        <p:txBody>
          <a:bodyPr wrap="square" rtlCol="0">
            <a:spAutoFit/>
          </a:bodyPr>
          <a:lstStyle/>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金融相關專業知識</a:t>
            </a:r>
            <a:r>
              <a:rPr lang="zh-TW" altLang="zh-TW" sz="2400" b="1" dirty="0">
                <a:solidFill>
                  <a:srgbClr val="4472C4"/>
                </a:solidFill>
                <a:latin typeface="微軟正黑體" panose="020B0604030504040204" pitchFamily="34" charset="-120"/>
                <a:ea typeface="微軟正黑體" panose="020B0604030504040204" pitchFamily="34" charset="-120"/>
              </a:rPr>
              <a:t>較為不足</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金融資訊龐大內容</a:t>
            </a:r>
            <a:r>
              <a:rPr lang="zh-TW" altLang="zh-TW" sz="2400" b="1" dirty="0">
                <a:solidFill>
                  <a:srgbClr val="4472C4"/>
                </a:solidFill>
                <a:latin typeface="微軟正黑體" panose="020B0604030504040204" pitchFamily="34" charset="-120"/>
                <a:ea typeface="微軟正黑體" panose="020B0604030504040204" pitchFamily="34" charset="-120"/>
              </a:rPr>
              <a:t>參差不齊</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3.</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相關資料</a:t>
            </a:r>
            <a:r>
              <a:rPr lang="zh-TW" altLang="zh-TW" sz="2400" b="1" dirty="0">
                <a:solidFill>
                  <a:srgbClr val="4472C4"/>
                </a:solidFill>
                <a:latin typeface="微軟正黑體" panose="020B0604030504040204" pitchFamily="34" charset="-120"/>
                <a:ea typeface="微軟正黑體" panose="020B0604030504040204" pitchFamily="34" charset="-120"/>
              </a:rPr>
              <a:t>並不一定是正確</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4.</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資料</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重新整合</a:t>
            </a:r>
            <a:r>
              <a:rPr lang="zh-TW" altLang="zh-TW" sz="2400" b="1" dirty="0">
                <a:solidFill>
                  <a:srgbClr val="4472C4"/>
                </a:solidFill>
                <a:latin typeface="微軟正黑體" panose="020B0604030504040204" pitchFamily="34" charset="-120"/>
                <a:ea typeface="微軟正黑體" panose="020B0604030504040204" pitchFamily="34" charset="-120"/>
              </a:rPr>
              <a:t>需要</a:t>
            </a:r>
            <a:r>
              <a:rPr lang="zh-TW" altLang="en-US" sz="2400" b="1" dirty="0">
                <a:solidFill>
                  <a:srgbClr val="4472C4"/>
                </a:solidFill>
                <a:latin typeface="微軟正黑體" panose="020B0604030504040204" pitchFamily="34" charset="-120"/>
                <a:ea typeface="微軟正黑體" panose="020B0604030504040204" pitchFamily="34" charset="-120"/>
              </a:rPr>
              <a:t>花時間</a:t>
            </a: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5.</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容易在</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金融市場</a:t>
            </a:r>
            <a:r>
              <a:rPr lang="zh-TW" altLang="zh-TW" sz="2400" b="1" dirty="0">
                <a:solidFill>
                  <a:srgbClr val="4472C4"/>
                </a:solidFill>
                <a:latin typeface="微軟正黑體" panose="020B0604030504040204" pitchFamily="34" charset="-120"/>
                <a:ea typeface="微軟正黑體" panose="020B0604030504040204" pitchFamily="34" charset="-120"/>
              </a:rPr>
              <a:t>做出錯誤決定</a:t>
            </a:r>
            <a:endParaRPr lang="zh-TW" altLang="en-US" sz="2400" b="1" dirty="0">
              <a:solidFill>
                <a:srgbClr val="4472C4"/>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5143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8605519" y="423942"/>
            <a:ext cx="19204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en-US" altLang="zh-TW" sz="2400" b="1" dirty="0">
                <a:solidFill>
                  <a:srgbClr val="4472C4"/>
                </a:solidFill>
                <a:latin typeface="微軟正黑體" panose="020B0604030504040204" pitchFamily="34" charset="-120"/>
                <a:ea typeface="微軟正黑體" panose="020B0604030504040204" pitchFamily="34" charset="-120"/>
              </a:rPr>
              <a:t>SWOT</a:t>
            </a:r>
            <a:r>
              <a:rPr lang="zh-TW" altLang="en-US" sz="2400" b="1" dirty="0">
                <a:solidFill>
                  <a:srgbClr val="4472C4"/>
                </a:solidFill>
                <a:latin typeface="微軟正黑體" panose="020B0604030504040204" pitchFamily="34" charset="-120"/>
                <a:ea typeface="微軟正黑體" panose="020B0604030504040204" pitchFamily="34" charset="-120"/>
              </a:rPr>
              <a:t>分析</a:t>
            </a:r>
          </a:p>
        </p:txBody>
      </p:sp>
      <p:sp>
        <p:nvSpPr>
          <p:cNvPr id="13" name="矩形: 圓角 12">
            <a:extLst>
              <a:ext uri="{FF2B5EF4-FFF2-40B4-BE49-F238E27FC236}">
                <a16:creationId xmlns:a16="http://schemas.microsoft.com/office/drawing/2014/main" id="{C61C52BB-33CE-4666-90F6-F376E86D3202}"/>
              </a:ext>
            </a:extLst>
          </p:cNvPr>
          <p:cNvSpPr/>
          <p:nvPr/>
        </p:nvSpPr>
        <p:spPr>
          <a:xfrm>
            <a:off x="6122866" y="3810268"/>
            <a:ext cx="4965344" cy="15077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EC77BDF-BD61-4EB4-AB3A-C353436BCD63}"/>
              </a:ext>
            </a:extLst>
          </p:cNvPr>
          <p:cNvSpPr/>
          <p:nvPr/>
        </p:nvSpPr>
        <p:spPr>
          <a:xfrm rot="16200000">
            <a:off x="4882684" y="2418425"/>
            <a:ext cx="2572903" cy="15788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2AC72DB6-EB03-4AE7-BF31-628698651081}"/>
              </a:ext>
            </a:extLst>
          </p:cNvPr>
          <p:cNvSpPr/>
          <p:nvPr/>
        </p:nvSpPr>
        <p:spPr>
          <a:xfrm rot="5400000">
            <a:off x="4731560" y="5043469"/>
            <a:ext cx="2571643" cy="145621"/>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20FE936B-060D-4C1A-95B1-44B4B32B12E4}"/>
              </a:ext>
            </a:extLst>
          </p:cNvPr>
          <p:cNvSpPr/>
          <p:nvPr/>
        </p:nvSpPr>
        <p:spPr>
          <a:xfrm>
            <a:off x="1103789" y="3667675"/>
            <a:ext cx="4965348" cy="1559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A4511191-DF35-4E16-B6E1-EE578B744F23}"/>
              </a:ext>
            </a:extLst>
          </p:cNvPr>
          <p:cNvSpPr txBox="1"/>
          <p:nvPr/>
        </p:nvSpPr>
        <p:spPr>
          <a:xfrm>
            <a:off x="3460763" y="3295704"/>
            <a:ext cx="1823742" cy="461665"/>
          </a:xfrm>
          <a:prstGeom prst="rect">
            <a:avLst/>
          </a:prstGeom>
          <a:noFill/>
        </p:spPr>
        <p:txBody>
          <a:bodyPr wrap="square" rtlCol="0">
            <a:spAutoFit/>
          </a:bodyPr>
          <a:lstStyle/>
          <a:p>
            <a:pPr algn="ctr"/>
            <a:r>
              <a:rPr lang="en-US" altLang="zh-TW" sz="2400" dirty="0">
                <a:solidFill>
                  <a:schemeClr val="accent1"/>
                </a:solidFill>
                <a:latin typeface="Cooper Black" panose="0208090404030B020404" pitchFamily="18" charset="0"/>
              </a:rPr>
              <a:t>Strength</a:t>
            </a:r>
          </a:p>
        </p:txBody>
      </p:sp>
      <p:sp>
        <p:nvSpPr>
          <p:cNvPr id="18" name="文字方塊 17">
            <a:extLst>
              <a:ext uri="{FF2B5EF4-FFF2-40B4-BE49-F238E27FC236}">
                <a16:creationId xmlns:a16="http://schemas.microsoft.com/office/drawing/2014/main" id="{43BB40D6-6F4E-4F62-967F-C27766D95869}"/>
              </a:ext>
            </a:extLst>
          </p:cNvPr>
          <p:cNvSpPr txBox="1"/>
          <p:nvPr/>
        </p:nvSpPr>
        <p:spPr>
          <a:xfrm>
            <a:off x="3460763" y="3846990"/>
            <a:ext cx="1823742" cy="461665"/>
          </a:xfrm>
          <a:prstGeom prst="rect">
            <a:avLst/>
          </a:prstGeom>
          <a:noFill/>
        </p:spPr>
        <p:txBody>
          <a:bodyPr wrap="square" rtlCol="0">
            <a:spAutoFit/>
          </a:bodyPr>
          <a:lstStyle/>
          <a:p>
            <a:pPr algn="ctr"/>
            <a:r>
              <a:rPr lang="en-US" altLang="zh-TW" sz="2400" dirty="0">
                <a:solidFill>
                  <a:srgbClr val="FFC000"/>
                </a:solidFill>
                <a:latin typeface="Cooper Black" panose="0208090404030B020404" pitchFamily="18" charset="0"/>
              </a:rPr>
              <a:t>Weakness</a:t>
            </a:r>
          </a:p>
        </p:txBody>
      </p:sp>
      <p:sp>
        <p:nvSpPr>
          <p:cNvPr id="19" name="文字方塊 18">
            <a:extLst>
              <a:ext uri="{FF2B5EF4-FFF2-40B4-BE49-F238E27FC236}">
                <a16:creationId xmlns:a16="http://schemas.microsoft.com/office/drawing/2014/main" id="{780367B9-4B29-477E-A5B8-B4C13C38D36A}"/>
              </a:ext>
            </a:extLst>
          </p:cNvPr>
          <p:cNvSpPr txBox="1"/>
          <p:nvPr/>
        </p:nvSpPr>
        <p:spPr>
          <a:xfrm>
            <a:off x="6906575" y="3295704"/>
            <a:ext cx="2326201" cy="461665"/>
          </a:xfrm>
          <a:prstGeom prst="rect">
            <a:avLst/>
          </a:prstGeom>
          <a:noFill/>
        </p:spPr>
        <p:txBody>
          <a:bodyPr wrap="square" rtlCol="0">
            <a:spAutoFit/>
          </a:bodyPr>
          <a:lstStyle/>
          <a:p>
            <a:pPr algn="ctr"/>
            <a:r>
              <a:rPr lang="en-US" altLang="zh-TW" sz="2400" dirty="0">
                <a:solidFill>
                  <a:schemeClr val="accent5"/>
                </a:solidFill>
                <a:latin typeface="Cooper Black" panose="0208090404030B020404" pitchFamily="18" charset="0"/>
              </a:rPr>
              <a:t>Opportunity</a:t>
            </a:r>
          </a:p>
        </p:txBody>
      </p:sp>
      <p:sp>
        <p:nvSpPr>
          <p:cNvPr id="20" name="文字方塊 19">
            <a:extLst>
              <a:ext uri="{FF2B5EF4-FFF2-40B4-BE49-F238E27FC236}">
                <a16:creationId xmlns:a16="http://schemas.microsoft.com/office/drawing/2014/main" id="{52830BC5-C36E-4AA1-9F19-39BC0664DD4A}"/>
              </a:ext>
            </a:extLst>
          </p:cNvPr>
          <p:cNvSpPr txBox="1"/>
          <p:nvPr/>
        </p:nvSpPr>
        <p:spPr>
          <a:xfrm>
            <a:off x="6906576" y="3846990"/>
            <a:ext cx="2326200" cy="461665"/>
          </a:xfrm>
          <a:prstGeom prst="rect">
            <a:avLst/>
          </a:prstGeom>
          <a:noFill/>
        </p:spPr>
        <p:txBody>
          <a:bodyPr wrap="square" rtlCol="0">
            <a:spAutoFit/>
          </a:bodyPr>
          <a:lstStyle/>
          <a:p>
            <a:pPr algn="ctr"/>
            <a:r>
              <a:rPr lang="en-US" altLang="zh-TW" sz="2400" dirty="0">
                <a:solidFill>
                  <a:srgbClr val="ED7D31"/>
                </a:solidFill>
                <a:latin typeface="Cooper Black" panose="0208090404030B020404" pitchFamily="18" charset="0"/>
              </a:rPr>
              <a:t>Threat</a:t>
            </a:r>
          </a:p>
        </p:txBody>
      </p:sp>
      <p:sp>
        <p:nvSpPr>
          <p:cNvPr id="21" name="文字方塊 20">
            <a:extLst>
              <a:ext uri="{FF2B5EF4-FFF2-40B4-BE49-F238E27FC236}">
                <a16:creationId xmlns:a16="http://schemas.microsoft.com/office/drawing/2014/main" id="{AB921463-3501-4FA9-A561-3773F95F9292}"/>
              </a:ext>
            </a:extLst>
          </p:cNvPr>
          <p:cNvSpPr txBox="1"/>
          <p:nvPr/>
        </p:nvSpPr>
        <p:spPr>
          <a:xfrm>
            <a:off x="1743923" y="1989998"/>
            <a:ext cx="3540812" cy="1200329"/>
          </a:xfrm>
          <a:prstGeom prst="rect">
            <a:avLst/>
          </a:prstGeom>
          <a:noFill/>
        </p:spPr>
        <p:txBody>
          <a:bodyPr wrap="square" rtlCol="0">
            <a:spAutoFit/>
          </a:bodyPr>
          <a:lstStyle/>
          <a:p>
            <a:pPr marL="342900" indent="-342900">
              <a:buAutoNum type="arabicPeriod"/>
            </a:pPr>
            <a:r>
              <a:rPr lang="en-US" altLang="zh-TW" sz="2400" b="1" dirty="0">
                <a:solidFill>
                  <a:schemeClr val="accent2"/>
                </a:solidFill>
                <a:latin typeface="微軟正黑體" panose="020B0604030504040204" pitchFamily="34" charset="-120"/>
                <a:ea typeface="微軟正黑體" panose="020B0604030504040204" pitchFamily="34" charset="-120"/>
              </a:rPr>
              <a:t>AI</a:t>
            </a: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聊天機器人</a:t>
            </a:r>
            <a:endParaRPr lang="en-US" altLang="zh-TW" sz="2400" b="1" dirty="0">
              <a:solidFill>
                <a:schemeClr val="accent3">
                  <a:lumMod val="75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2"/>
                </a:solidFill>
                <a:latin typeface="微軟正黑體" panose="020B0604030504040204" pitchFamily="34" charset="-120"/>
                <a:ea typeface="微軟正黑體" panose="020B0604030504040204" pitchFamily="34" charset="-120"/>
              </a:rPr>
              <a:t>一站式</a:t>
            </a: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的資訊平台</a:t>
            </a:r>
            <a:endParaRPr lang="en-US" altLang="zh-TW" sz="2400" b="1" dirty="0">
              <a:solidFill>
                <a:schemeClr val="accent3">
                  <a:lumMod val="75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2"/>
                </a:solidFill>
                <a:latin typeface="微軟正黑體" panose="020B0604030504040204" pitchFamily="34" charset="-120"/>
                <a:ea typeface="微軟正黑體" panose="020B0604030504040204" pitchFamily="34" charset="-120"/>
              </a:rPr>
              <a:t>降低</a:t>
            </a: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使用者時間成本</a:t>
            </a:r>
          </a:p>
        </p:txBody>
      </p:sp>
      <p:sp>
        <p:nvSpPr>
          <p:cNvPr id="22" name="文字方塊 21">
            <a:extLst>
              <a:ext uri="{FF2B5EF4-FFF2-40B4-BE49-F238E27FC236}">
                <a16:creationId xmlns:a16="http://schemas.microsoft.com/office/drawing/2014/main" id="{322E57FB-DF2B-4856-886B-DDA7AE1F041D}"/>
              </a:ext>
            </a:extLst>
          </p:cNvPr>
          <p:cNvSpPr txBox="1"/>
          <p:nvPr/>
        </p:nvSpPr>
        <p:spPr>
          <a:xfrm>
            <a:off x="1712907" y="4415000"/>
            <a:ext cx="3540812" cy="1200329"/>
          </a:xfrm>
          <a:prstGeom prst="rect">
            <a:avLst/>
          </a:prstGeom>
          <a:noFill/>
        </p:spPr>
        <p:txBody>
          <a:bodyPr wrap="square" rtlCol="0">
            <a:spAutoFit/>
          </a:bodyPr>
          <a:lstStyle/>
          <a:p>
            <a:pPr marL="342900" indent="-342900">
              <a:buAutoNum type="arabicPeriod"/>
            </a:pP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目前</a:t>
            </a:r>
            <a:r>
              <a:rPr lang="zh-TW" altLang="en-US" sz="2400" b="1" dirty="0">
                <a:solidFill>
                  <a:schemeClr val="accent2"/>
                </a:solidFill>
                <a:latin typeface="微軟正黑體" panose="020B0604030504040204" pitchFamily="34" charset="-120"/>
                <a:ea typeface="微軟正黑體" panose="020B0604030504040204" pitchFamily="34" charset="-120"/>
              </a:rPr>
              <a:t>只有</a:t>
            </a:r>
            <a:r>
              <a:rPr lang="en-US" altLang="zh-TW" sz="2400" b="1" dirty="0">
                <a:solidFill>
                  <a:schemeClr val="accent2"/>
                </a:solidFill>
                <a:latin typeface="微軟正黑體" panose="020B0604030504040204" pitchFamily="34" charset="-120"/>
                <a:ea typeface="微軟正黑體" panose="020B0604030504040204" pitchFamily="34" charset="-120"/>
              </a:rPr>
              <a:t>Line</a:t>
            </a:r>
            <a:r>
              <a:rPr lang="zh-TW" altLang="en-US" sz="2400" b="1" dirty="0">
                <a:solidFill>
                  <a:schemeClr val="accent2"/>
                </a:solidFill>
                <a:latin typeface="微軟正黑體" panose="020B0604030504040204" pitchFamily="34" charset="-120"/>
                <a:ea typeface="微軟正黑體" panose="020B0604030504040204" pitchFamily="34" charset="-120"/>
              </a:rPr>
              <a:t>介面</a:t>
            </a:r>
            <a:endParaRPr lang="en-US" altLang="zh-TW" sz="2400" b="1" dirty="0">
              <a:solidFill>
                <a:schemeClr val="accent2"/>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2"/>
                </a:solidFill>
                <a:latin typeface="微軟正黑體" panose="020B0604030504040204" pitchFamily="34" charset="-120"/>
                <a:ea typeface="微軟正黑體" panose="020B0604030504040204" pitchFamily="34" charset="-120"/>
              </a:rPr>
              <a:t>花時間</a:t>
            </a: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在資料預處理</a:t>
            </a:r>
            <a:endParaRPr lang="en-US" altLang="zh-TW" sz="2400" b="1" dirty="0">
              <a:solidFill>
                <a:schemeClr val="accent3">
                  <a:lumMod val="75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畫面</a:t>
            </a:r>
            <a:r>
              <a:rPr lang="zh-TW" altLang="en-US" sz="2400" b="1" dirty="0">
                <a:solidFill>
                  <a:schemeClr val="accent2"/>
                </a:solidFill>
                <a:latin typeface="微軟正黑體" panose="020B0604030504040204" pitchFamily="34" charset="-120"/>
                <a:ea typeface="微軟正黑體" panose="020B0604030504040204" pitchFamily="34" charset="-120"/>
              </a:rPr>
              <a:t>呈現有限</a:t>
            </a:r>
          </a:p>
        </p:txBody>
      </p:sp>
      <p:sp>
        <p:nvSpPr>
          <p:cNvPr id="23" name="文字方塊 22">
            <a:extLst>
              <a:ext uri="{FF2B5EF4-FFF2-40B4-BE49-F238E27FC236}">
                <a16:creationId xmlns:a16="http://schemas.microsoft.com/office/drawing/2014/main" id="{B9D26336-5227-4DCA-A3EE-9FC47F59A3E7}"/>
              </a:ext>
            </a:extLst>
          </p:cNvPr>
          <p:cNvSpPr txBox="1"/>
          <p:nvPr/>
        </p:nvSpPr>
        <p:spPr>
          <a:xfrm>
            <a:off x="6906575" y="1987786"/>
            <a:ext cx="3977448" cy="1200329"/>
          </a:xfrm>
          <a:prstGeom prst="rect">
            <a:avLst/>
          </a:prstGeom>
          <a:noFill/>
        </p:spPr>
        <p:txBody>
          <a:bodyPr wrap="square" rtlCol="0">
            <a:spAutoFit/>
          </a:bodyPr>
          <a:lstStyle/>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金融市場人口增加</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市場需要更加完善的平台</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AI</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智能的發展</a:t>
            </a:r>
          </a:p>
        </p:txBody>
      </p:sp>
      <p:sp>
        <p:nvSpPr>
          <p:cNvPr id="24" name="文字方塊 23">
            <a:extLst>
              <a:ext uri="{FF2B5EF4-FFF2-40B4-BE49-F238E27FC236}">
                <a16:creationId xmlns:a16="http://schemas.microsoft.com/office/drawing/2014/main" id="{38592286-56A6-4112-B9FD-B2994E7BC62C}"/>
              </a:ext>
            </a:extLst>
          </p:cNvPr>
          <p:cNvSpPr txBox="1"/>
          <p:nvPr/>
        </p:nvSpPr>
        <p:spPr>
          <a:xfrm>
            <a:off x="6906346" y="4415000"/>
            <a:ext cx="3977448" cy="830997"/>
          </a:xfrm>
          <a:prstGeom prst="rect">
            <a:avLst/>
          </a:prstGeom>
          <a:noFill/>
        </p:spPr>
        <p:txBody>
          <a:bodyPr wrap="square" rtlCol="0">
            <a:spAutoFit/>
          </a:bodyPr>
          <a:lstStyle/>
          <a:p>
            <a:pPr marL="342900" indent="-342900">
              <a:buAutoNum type="arabicPeriod"/>
            </a:pP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市場上有</a:t>
            </a:r>
            <a:r>
              <a:rPr lang="zh-TW" altLang="en-US" sz="2400" b="1" dirty="0">
                <a:solidFill>
                  <a:schemeClr val="accent2"/>
                </a:solidFill>
                <a:latin typeface="微軟正黑體" panose="020B0604030504040204" pitchFamily="34" charset="-120"/>
                <a:ea typeface="微軟正黑體" panose="020B0604030504040204" pitchFamily="34" charset="-120"/>
              </a:rPr>
              <a:t>相似的平台</a:t>
            </a:r>
            <a:endParaRPr lang="en-US" altLang="zh-TW" sz="2400" b="1" dirty="0">
              <a:solidFill>
                <a:schemeClr val="accent2"/>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75000"/>
                  </a:schemeClr>
                </a:solidFill>
                <a:latin typeface="微軟正黑體" panose="020B0604030504040204" pitchFamily="34" charset="-120"/>
                <a:ea typeface="微軟正黑體" panose="020B0604030504040204" pitchFamily="34" charset="-120"/>
              </a:rPr>
              <a:t>知名度不足</a:t>
            </a:r>
          </a:p>
        </p:txBody>
      </p:sp>
      <p:grpSp>
        <p:nvGrpSpPr>
          <p:cNvPr id="25" name="群組 24">
            <a:extLst>
              <a:ext uri="{FF2B5EF4-FFF2-40B4-BE49-F238E27FC236}">
                <a16:creationId xmlns:a16="http://schemas.microsoft.com/office/drawing/2014/main" id="{C19D6521-3D2F-471C-B894-338B2C477C89}"/>
              </a:ext>
            </a:extLst>
          </p:cNvPr>
          <p:cNvGrpSpPr/>
          <p:nvPr/>
        </p:nvGrpSpPr>
        <p:grpSpPr>
          <a:xfrm>
            <a:off x="5284964" y="3018408"/>
            <a:ext cx="1622071" cy="1622857"/>
            <a:chOff x="3724249" y="1249069"/>
            <a:chExt cx="4552967" cy="4555172"/>
          </a:xfrm>
        </p:grpSpPr>
        <p:sp>
          <p:nvSpPr>
            <p:cNvPr id="26" name="手繪多邊形: 圖案 25">
              <a:extLst>
                <a:ext uri="{FF2B5EF4-FFF2-40B4-BE49-F238E27FC236}">
                  <a16:creationId xmlns:a16="http://schemas.microsoft.com/office/drawing/2014/main" id="{961A9392-1758-42D0-96A8-5D0467E60D73}"/>
                </a:ext>
              </a:extLst>
            </p:cNvPr>
            <p:cNvSpPr/>
            <p:nvPr/>
          </p:nvSpPr>
          <p:spPr>
            <a:xfrm>
              <a:off x="3725536" y="1252561"/>
              <a:ext cx="4551680" cy="4551680"/>
            </a:xfrm>
            <a:custGeom>
              <a:avLst/>
              <a:gdLst>
                <a:gd name="connsiteX0" fmla="*/ 2275840 w 4551680"/>
                <a:gd name="connsiteY0" fmla="*/ 0 h 4551680"/>
                <a:gd name="connsiteX1" fmla="*/ 4551680 w 4551680"/>
                <a:gd name="connsiteY1" fmla="*/ 2275840 h 4551680"/>
                <a:gd name="connsiteX2" fmla="*/ 2275840 w 4551680"/>
                <a:gd name="connsiteY2" fmla="*/ 2275840 h 4551680"/>
                <a:gd name="connsiteX3" fmla="*/ 2275840 w 4551680"/>
                <a:gd name="connsiteY3" fmla="*/ 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0"/>
                  </a:moveTo>
                  <a:cubicBezTo>
                    <a:pt x="3532752" y="0"/>
                    <a:pt x="4551680" y="1018928"/>
                    <a:pt x="4551680" y="2275840"/>
                  </a:cubicBezTo>
                  <a:lnTo>
                    <a:pt x="2275840" y="2275840"/>
                  </a:lnTo>
                  <a:lnTo>
                    <a:pt x="227584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0410" tIns="924611" rIns="626584" bIns="2437503" numCol="1" spcCol="1270" anchor="ctr" anchorCtr="0">
              <a:noAutofit/>
            </a:bodyPr>
            <a:lstStyle/>
            <a:p>
              <a:pPr marL="0" lvl="0" indent="0" algn="ctr" defTabSz="2889250">
                <a:lnSpc>
                  <a:spcPct val="90000"/>
                </a:lnSpc>
                <a:spcBef>
                  <a:spcPct val="0"/>
                </a:spcBef>
                <a:spcAft>
                  <a:spcPct val="35000"/>
                </a:spcAft>
                <a:buNone/>
              </a:pPr>
              <a:endParaRPr lang="zh-TW" altLang="en-US" sz="3600" kern="1200" dirty="0">
                <a:latin typeface="微軟正黑體" panose="020B0604030504040204" pitchFamily="34" charset="-120"/>
                <a:ea typeface="微軟正黑體" panose="020B0604030504040204" pitchFamily="34" charset="-120"/>
              </a:endParaRPr>
            </a:p>
          </p:txBody>
        </p:sp>
        <p:sp>
          <p:nvSpPr>
            <p:cNvPr id="27" name="手繪多邊形: 圖案 26">
              <a:extLst>
                <a:ext uri="{FF2B5EF4-FFF2-40B4-BE49-F238E27FC236}">
                  <a16:creationId xmlns:a16="http://schemas.microsoft.com/office/drawing/2014/main" id="{903A6B19-FF63-4106-A7EF-F014CD0B5862}"/>
                </a:ext>
              </a:extLst>
            </p:cNvPr>
            <p:cNvSpPr/>
            <p:nvPr/>
          </p:nvSpPr>
          <p:spPr>
            <a:xfrm>
              <a:off x="3724249" y="1249069"/>
              <a:ext cx="4551680" cy="4551680"/>
            </a:xfrm>
            <a:custGeom>
              <a:avLst/>
              <a:gdLst>
                <a:gd name="connsiteX0" fmla="*/ 4551680 w 4551680"/>
                <a:gd name="connsiteY0" fmla="*/ 2275840 h 4551680"/>
                <a:gd name="connsiteX1" fmla="*/ 2275840 w 4551680"/>
                <a:gd name="connsiteY1" fmla="*/ 4551680 h 4551680"/>
                <a:gd name="connsiteX2" fmla="*/ 2275840 w 4551680"/>
                <a:gd name="connsiteY2" fmla="*/ 2275840 h 4551680"/>
                <a:gd name="connsiteX3" fmla="*/ 4551680 w 4551680"/>
                <a:gd name="connsiteY3" fmla="*/ 227584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551680" y="2275840"/>
                  </a:moveTo>
                  <a:cubicBezTo>
                    <a:pt x="4551680" y="3532752"/>
                    <a:pt x="3532752" y="4551680"/>
                    <a:pt x="2275840" y="4551680"/>
                  </a:cubicBezTo>
                  <a:lnTo>
                    <a:pt x="2275840" y="2275840"/>
                  </a:lnTo>
                  <a:lnTo>
                    <a:pt x="4551680" y="227584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9670" tIns="2439670" rIns="597324" bIns="922444" numCol="1" spcCol="1270" anchor="ctr" anchorCtr="0">
              <a:noAutofit/>
            </a:bodyPr>
            <a:lstStyle/>
            <a:p>
              <a:pPr marL="0" lvl="0" indent="0" algn="ctr" defTabSz="2889250">
                <a:lnSpc>
                  <a:spcPct val="90000"/>
                </a:lnSpc>
                <a:spcBef>
                  <a:spcPct val="0"/>
                </a:spcBef>
                <a:spcAft>
                  <a:spcPct val="35000"/>
                </a:spcAft>
                <a:buNone/>
              </a:pPr>
              <a:endParaRPr lang="zh-TW" altLang="en-US" sz="3600" kern="1200" dirty="0">
                <a:latin typeface="微軟正黑體" panose="020B0604030504040204" pitchFamily="34" charset="-120"/>
                <a:ea typeface="微軟正黑體" panose="020B0604030504040204" pitchFamily="34" charset="-120"/>
              </a:endParaRPr>
            </a:p>
          </p:txBody>
        </p:sp>
        <p:sp>
          <p:nvSpPr>
            <p:cNvPr id="28" name="手繪多邊形: 圖案 27">
              <a:extLst>
                <a:ext uri="{FF2B5EF4-FFF2-40B4-BE49-F238E27FC236}">
                  <a16:creationId xmlns:a16="http://schemas.microsoft.com/office/drawing/2014/main" id="{64250D27-E899-4E13-ABCB-A59B8D15F60E}"/>
                </a:ext>
              </a:extLst>
            </p:cNvPr>
            <p:cNvSpPr/>
            <p:nvPr/>
          </p:nvSpPr>
          <p:spPr>
            <a:xfrm>
              <a:off x="3724249" y="1249069"/>
              <a:ext cx="4551680" cy="4551680"/>
            </a:xfrm>
            <a:custGeom>
              <a:avLst/>
              <a:gdLst>
                <a:gd name="connsiteX0" fmla="*/ 2275840 w 4551680"/>
                <a:gd name="connsiteY0" fmla="*/ 4551680 h 4551680"/>
                <a:gd name="connsiteX1" fmla="*/ 0 w 4551680"/>
                <a:gd name="connsiteY1" fmla="*/ 227584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018928" y="4551680"/>
                    <a:pt x="0" y="3532752"/>
                    <a:pt x="0" y="2275840"/>
                  </a:cubicBezTo>
                  <a:lnTo>
                    <a:pt x="2275840" y="2275840"/>
                  </a:lnTo>
                  <a:lnTo>
                    <a:pt x="2275840" y="4551680"/>
                  </a:ln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7323" tIns="2439670" rIns="2439671" bIns="922444" numCol="1" spcCol="1270" anchor="ctr" anchorCtr="0">
              <a:noAutofit/>
            </a:bodyPr>
            <a:lstStyle/>
            <a:p>
              <a:pPr marL="0" lvl="0" indent="0" algn="ctr" defTabSz="2889250">
                <a:lnSpc>
                  <a:spcPct val="90000"/>
                </a:lnSpc>
                <a:spcBef>
                  <a:spcPct val="0"/>
                </a:spcBef>
                <a:spcAft>
                  <a:spcPct val="35000"/>
                </a:spcAft>
                <a:buNone/>
              </a:pPr>
              <a:endParaRPr lang="zh-TW" altLang="en-US" sz="3600" kern="1200" dirty="0">
                <a:latin typeface="微軟正黑體" panose="020B0604030504040204" pitchFamily="34" charset="-120"/>
                <a:ea typeface="微軟正黑體" panose="020B0604030504040204" pitchFamily="34" charset="-120"/>
              </a:endParaRPr>
            </a:p>
          </p:txBody>
        </p:sp>
        <p:sp>
          <p:nvSpPr>
            <p:cNvPr id="29" name="手繪多邊形: 圖案 28">
              <a:extLst>
                <a:ext uri="{FF2B5EF4-FFF2-40B4-BE49-F238E27FC236}">
                  <a16:creationId xmlns:a16="http://schemas.microsoft.com/office/drawing/2014/main" id="{1F4347B5-1146-42BB-9488-7B83100E8CC1}"/>
                </a:ext>
              </a:extLst>
            </p:cNvPr>
            <p:cNvSpPr/>
            <p:nvPr/>
          </p:nvSpPr>
          <p:spPr>
            <a:xfrm>
              <a:off x="3724249" y="1249069"/>
              <a:ext cx="4551680" cy="4551680"/>
            </a:xfrm>
            <a:custGeom>
              <a:avLst/>
              <a:gdLst>
                <a:gd name="connsiteX0" fmla="*/ 0 w 4551680"/>
                <a:gd name="connsiteY0" fmla="*/ 2275840 h 4551680"/>
                <a:gd name="connsiteX1" fmla="*/ 2275840 w 4551680"/>
                <a:gd name="connsiteY1" fmla="*/ 0 h 4551680"/>
                <a:gd name="connsiteX2" fmla="*/ 2275840 w 4551680"/>
                <a:gd name="connsiteY2" fmla="*/ 2275840 h 4551680"/>
                <a:gd name="connsiteX3" fmla="*/ 0 w 4551680"/>
                <a:gd name="connsiteY3" fmla="*/ 227584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0" y="2275840"/>
                  </a:moveTo>
                  <a:cubicBezTo>
                    <a:pt x="0" y="1018928"/>
                    <a:pt x="1018928" y="0"/>
                    <a:pt x="2275840" y="0"/>
                  </a:cubicBezTo>
                  <a:lnTo>
                    <a:pt x="2275840" y="2275840"/>
                  </a:lnTo>
                  <a:lnTo>
                    <a:pt x="0" y="227584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7323" tIns="922444" rIns="2439671" bIns="2439670" numCol="1" spcCol="1270" anchor="ctr" anchorCtr="0">
              <a:noAutofit/>
            </a:bodyPr>
            <a:lstStyle/>
            <a:p>
              <a:pPr marL="0" lvl="0" indent="0" algn="ctr" defTabSz="2889250">
                <a:lnSpc>
                  <a:spcPct val="90000"/>
                </a:lnSpc>
                <a:spcBef>
                  <a:spcPct val="0"/>
                </a:spcBef>
                <a:spcAft>
                  <a:spcPct val="35000"/>
                </a:spcAft>
                <a:buNone/>
              </a:pPr>
              <a:endParaRPr lang="zh-TW" altLang="en-US" sz="3600" kern="1200" dirty="0">
                <a:latin typeface="微軟正黑體" panose="020B0604030504040204" pitchFamily="34" charset="-120"/>
                <a:ea typeface="微軟正黑體" panose="020B0604030504040204" pitchFamily="34" charset="-120"/>
              </a:endParaRPr>
            </a:p>
          </p:txBody>
        </p:sp>
      </p:grpSp>
      <p:sp>
        <p:nvSpPr>
          <p:cNvPr id="30" name="文字方塊 29">
            <a:extLst>
              <a:ext uri="{FF2B5EF4-FFF2-40B4-BE49-F238E27FC236}">
                <a16:creationId xmlns:a16="http://schemas.microsoft.com/office/drawing/2014/main" id="{F94F995B-0F53-4955-BB2B-3B83BB2777A5}"/>
              </a:ext>
            </a:extLst>
          </p:cNvPr>
          <p:cNvSpPr txBox="1"/>
          <p:nvPr/>
        </p:nvSpPr>
        <p:spPr>
          <a:xfrm>
            <a:off x="1744152" y="1987786"/>
            <a:ext cx="3540812" cy="1200329"/>
          </a:xfrm>
          <a:prstGeom prst="rect">
            <a:avLst/>
          </a:prstGeom>
          <a:noFill/>
        </p:spPr>
        <p:txBody>
          <a:bodyPr wrap="square" rtlCol="0">
            <a:spAutoFit/>
          </a:bodyPr>
          <a:lstStyle/>
          <a:p>
            <a:pPr marL="342900" indent="-342900">
              <a:buAutoNum type="arabicPeriod"/>
            </a:pPr>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AI</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聊天機器人</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一站式的資訊平台</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降低使用者時間成本</a:t>
            </a:r>
          </a:p>
        </p:txBody>
      </p:sp>
      <p:sp>
        <p:nvSpPr>
          <p:cNvPr id="31" name="文字方塊 30">
            <a:extLst>
              <a:ext uri="{FF2B5EF4-FFF2-40B4-BE49-F238E27FC236}">
                <a16:creationId xmlns:a16="http://schemas.microsoft.com/office/drawing/2014/main" id="{9D36A0A3-7B2D-4C98-BB3D-1D5DA826E4F8}"/>
              </a:ext>
            </a:extLst>
          </p:cNvPr>
          <p:cNvSpPr txBox="1"/>
          <p:nvPr/>
        </p:nvSpPr>
        <p:spPr>
          <a:xfrm>
            <a:off x="1713136" y="4412788"/>
            <a:ext cx="3540812" cy="1200329"/>
          </a:xfrm>
          <a:prstGeom prst="rect">
            <a:avLst/>
          </a:prstGeom>
          <a:noFill/>
        </p:spPr>
        <p:txBody>
          <a:bodyPr wrap="square" rtlCol="0">
            <a:spAutoFit/>
          </a:bodyPr>
          <a:lstStyle/>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目前只有</a:t>
            </a:r>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Line</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介面</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花時間在資料預處理</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畫面呈現有限</a:t>
            </a:r>
          </a:p>
        </p:txBody>
      </p:sp>
      <p:sp>
        <p:nvSpPr>
          <p:cNvPr id="35" name="文字方塊 34">
            <a:extLst>
              <a:ext uri="{FF2B5EF4-FFF2-40B4-BE49-F238E27FC236}">
                <a16:creationId xmlns:a16="http://schemas.microsoft.com/office/drawing/2014/main" id="{3CA618F2-A0D4-472D-A3ED-B9D52331C35B}"/>
              </a:ext>
            </a:extLst>
          </p:cNvPr>
          <p:cNvSpPr txBox="1"/>
          <p:nvPr/>
        </p:nvSpPr>
        <p:spPr>
          <a:xfrm>
            <a:off x="6906575" y="4412788"/>
            <a:ext cx="3977448" cy="830997"/>
          </a:xfrm>
          <a:prstGeom prst="rect">
            <a:avLst/>
          </a:prstGeom>
          <a:noFill/>
        </p:spPr>
        <p:txBody>
          <a:bodyPr wrap="square" rtlCol="0">
            <a:spAutoFit/>
          </a:bodyPr>
          <a:lstStyle/>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市場上有相似的平台</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知名度不足</a:t>
            </a:r>
          </a:p>
        </p:txBody>
      </p:sp>
      <p:grpSp>
        <p:nvGrpSpPr>
          <p:cNvPr id="39" name="群組 38">
            <a:extLst>
              <a:ext uri="{FF2B5EF4-FFF2-40B4-BE49-F238E27FC236}">
                <a16:creationId xmlns:a16="http://schemas.microsoft.com/office/drawing/2014/main" id="{A76A05D8-EB35-44A2-9D41-9534BACCE3A6}"/>
              </a:ext>
            </a:extLst>
          </p:cNvPr>
          <p:cNvGrpSpPr/>
          <p:nvPr/>
        </p:nvGrpSpPr>
        <p:grpSpPr>
          <a:xfrm>
            <a:off x="291115" y="278823"/>
            <a:ext cx="2346649" cy="655897"/>
            <a:chOff x="1007706" y="588533"/>
            <a:chExt cx="2700680" cy="1744123"/>
          </a:xfrm>
        </p:grpSpPr>
        <p:sp>
          <p:nvSpPr>
            <p:cNvPr id="40" name="流程圖: 程序 39">
              <a:extLst>
                <a:ext uri="{FF2B5EF4-FFF2-40B4-BE49-F238E27FC236}">
                  <a16:creationId xmlns:a16="http://schemas.microsoft.com/office/drawing/2014/main" id="{CEA395D0-D506-455E-BE4F-C52C18B3A7FC}"/>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流程圖: 程序 40">
              <a:extLst>
                <a:ext uri="{FF2B5EF4-FFF2-40B4-BE49-F238E27FC236}">
                  <a16:creationId xmlns:a16="http://schemas.microsoft.com/office/drawing/2014/main" id="{BA225D4A-2253-4810-A04D-6A656E2970D5}"/>
                </a:ext>
              </a:extLst>
            </p:cNvPr>
            <p:cNvSpPr/>
            <p:nvPr/>
          </p:nvSpPr>
          <p:spPr>
            <a:xfrm>
              <a:off x="1007706" y="588533"/>
              <a:ext cx="2644695" cy="1660144"/>
            </a:xfrm>
            <a:prstGeom prst="flowChartProcess">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問題與機會</a:t>
              </a:r>
            </a:p>
          </p:txBody>
        </p:sp>
      </p:grpSp>
    </p:spTree>
    <p:extLst>
      <p:ext uri="{BB962C8B-B14F-4D97-AF65-F5344CB8AC3E}">
        <p14:creationId xmlns:p14="http://schemas.microsoft.com/office/powerpoint/2010/main" val="106358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8605519" y="423942"/>
            <a:ext cx="1920451"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初步想法</a:t>
            </a:r>
          </a:p>
        </p:txBody>
      </p:sp>
      <p:grpSp>
        <p:nvGrpSpPr>
          <p:cNvPr id="32" name="群組 31">
            <a:extLst>
              <a:ext uri="{FF2B5EF4-FFF2-40B4-BE49-F238E27FC236}">
                <a16:creationId xmlns:a16="http://schemas.microsoft.com/office/drawing/2014/main" id="{0F4B44FE-729F-4688-A943-E71CAA78F94C}"/>
              </a:ext>
            </a:extLst>
          </p:cNvPr>
          <p:cNvGrpSpPr/>
          <p:nvPr/>
        </p:nvGrpSpPr>
        <p:grpSpPr>
          <a:xfrm>
            <a:off x="5249417" y="2231544"/>
            <a:ext cx="1693165" cy="2394911"/>
            <a:chOff x="5303602" y="2308186"/>
            <a:chExt cx="1584796" cy="2241628"/>
          </a:xfrm>
        </p:grpSpPr>
        <p:grpSp>
          <p:nvGrpSpPr>
            <p:cNvPr id="33" name="群組 32">
              <a:extLst>
                <a:ext uri="{FF2B5EF4-FFF2-40B4-BE49-F238E27FC236}">
                  <a16:creationId xmlns:a16="http://schemas.microsoft.com/office/drawing/2014/main" id="{54EE560A-5BEC-4D26-A859-A788CA4A6382}"/>
                </a:ext>
              </a:extLst>
            </p:cNvPr>
            <p:cNvGrpSpPr/>
            <p:nvPr/>
          </p:nvGrpSpPr>
          <p:grpSpPr>
            <a:xfrm>
              <a:off x="5303602" y="2308186"/>
              <a:ext cx="1584796" cy="2241628"/>
              <a:chOff x="4637313" y="1035698"/>
              <a:chExt cx="3427445" cy="4702628"/>
            </a:xfrm>
          </p:grpSpPr>
          <p:sp>
            <p:nvSpPr>
              <p:cNvPr id="36" name="矩形: 圓角 35">
                <a:extLst>
                  <a:ext uri="{FF2B5EF4-FFF2-40B4-BE49-F238E27FC236}">
                    <a16:creationId xmlns:a16="http://schemas.microsoft.com/office/drawing/2014/main" id="{B063397A-24BD-483B-8623-FC221B92619B}"/>
                  </a:ext>
                </a:extLst>
              </p:cNvPr>
              <p:cNvSpPr/>
              <p:nvPr/>
            </p:nvSpPr>
            <p:spPr>
              <a:xfrm>
                <a:off x="4637313" y="1035698"/>
                <a:ext cx="3427445" cy="4702628"/>
              </a:xfrm>
              <a:prstGeom prst="roundRect">
                <a:avLst>
                  <a:gd name="adj" fmla="val 822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7" name="矩形: 圓角 36">
                <a:extLst>
                  <a:ext uri="{FF2B5EF4-FFF2-40B4-BE49-F238E27FC236}">
                    <a16:creationId xmlns:a16="http://schemas.microsoft.com/office/drawing/2014/main" id="{9ECCA441-4E11-4461-8B36-8BC820DDDB97}"/>
                  </a:ext>
                </a:extLst>
              </p:cNvPr>
              <p:cNvSpPr/>
              <p:nvPr/>
            </p:nvSpPr>
            <p:spPr>
              <a:xfrm>
                <a:off x="4825479" y="1222312"/>
                <a:ext cx="3051111" cy="3918856"/>
              </a:xfrm>
              <a:prstGeom prst="roundRect">
                <a:avLst>
                  <a:gd name="adj" fmla="val 8228"/>
                </a:avLst>
              </a:prstGeom>
              <a:solidFill>
                <a:srgbClr val="6EB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p>
            </p:txBody>
          </p:sp>
          <p:sp>
            <p:nvSpPr>
              <p:cNvPr id="38" name="橢圓 37">
                <a:extLst>
                  <a:ext uri="{FF2B5EF4-FFF2-40B4-BE49-F238E27FC236}">
                    <a16:creationId xmlns:a16="http://schemas.microsoft.com/office/drawing/2014/main" id="{82612830-9CD1-4190-BF55-AD395A0AA872}"/>
                  </a:ext>
                </a:extLst>
              </p:cNvPr>
              <p:cNvSpPr/>
              <p:nvPr/>
            </p:nvSpPr>
            <p:spPr>
              <a:xfrm>
                <a:off x="6150426" y="5239139"/>
                <a:ext cx="401216" cy="4012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grpSp>
        <p:pic>
          <p:nvPicPr>
            <p:cNvPr id="34" name="圖片 33">
              <a:extLst>
                <a:ext uri="{FF2B5EF4-FFF2-40B4-BE49-F238E27FC236}">
                  <a16:creationId xmlns:a16="http://schemas.microsoft.com/office/drawing/2014/main" id="{E5AEB67D-DD72-47F5-9E68-3E32349C231B}"/>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r="-1" b="249"/>
            <a:stretch/>
          </p:blipFill>
          <p:spPr>
            <a:xfrm>
              <a:off x="5585978" y="2821130"/>
              <a:ext cx="1020042" cy="102004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pSp>
      <p:sp>
        <p:nvSpPr>
          <p:cNvPr id="39" name="文字方塊 38">
            <a:extLst>
              <a:ext uri="{FF2B5EF4-FFF2-40B4-BE49-F238E27FC236}">
                <a16:creationId xmlns:a16="http://schemas.microsoft.com/office/drawing/2014/main" id="{88D3C01B-336A-468F-B75A-0BBEA9955631}"/>
              </a:ext>
            </a:extLst>
          </p:cNvPr>
          <p:cNvSpPr txBox="1"/>
          <p:nvPr/>
        </p:nvSpPr>
        <p:spPr>
          <a:xfrm>
            <a:off x="323044" y="2231544"/>
            <a:ext cx="4532148" cy="523220"/>
          </a:xfrm>
          <a:prstGeom prst="rect">
            <a:avLst/>
          </a:prstGeom>
          <a:solidFill>
            <a:schemeClr val="accent1"/>
          </a:solid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整合所有金融資訊的平台</a:t>
            </a:r>
          </a:p>
        </p:txBody>
      </p:sp>
      <p:sp>
        <p:nvSpPr>
          <p:cNvPr id="40" name="矩形 39">
            <a:extLst>
              <a:ext uri="{FF2B5EF4-FFF2-40B4-BE49-F238E27FC236}">
                <a16:creationId xmlns:a16="http://schemas.microsoft.com/office/drawing/2014/main" id="{8D1D8AEB-5D7D-4451-8C08-2B1B505AA717}"/>
              </a:ext>
            </a:extLst>
          </p:cNvPr>
          <p:cNvSpPr/>
          <p:nvPr/>
        </p:nvSpPr>
        <p:spPr>
          <a:xfrm>
            <a:off x="323044" y="2849801"/>
            <a:ext cx="4532148" cy="1938992"/>
          </a:xfrm>
          <a:prstGeom prst="rect">
            <a:avLst/>
          </a:prstGeom>
        </p:spPr>
        <p:txBody>
          <a:bodyPr wrap="square">
            <a:spAutoFit/>
          </a:bodyPr>
          <a:lstStyle/>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1.</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問</a:t>
            </a:r>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AI</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聊天機器人相關</a:t>
            </a:r>
            <a:r>
              <a:rPr lang="zh-TW" altLang="en-US" sz="2400" b="1" dirty="0">
                <a:solidFill>
                  <a:srgbClr val="4472C4"/>
                </a:solidFill>
                <a:latin typeface="微軟正黑體" panose="020B0604030504040204" pitchFamily="34" charset="-120"/>
                <a:ea typeface="微軟正黑體" panose="020B0604030504040204" pitchFamily="34" charset="-120"/>
              </a:rPr>
              <a:t>金融問題</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2.</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像是與</a:t>
            </a:r>
            <a:r>
              <a:rPr lang="zh-TW" altLang="en-US" sz="2400" b="1" dirty="0">
                <a:solidFill>
                  <a:srgbClr val="4472C4"/>
                </a:solidFill>
                <a:latin typeface="微軟正黑體" panose="020B0604030504040204" pitchFamily="34" charset="-120"/>
                <a:ea typeface="微軟正黑體" panose="020B0604030504040204" pitchFamily="34" charset="-120"/>
              </a:rPr>
              <a:t>朋友聊天一樣</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3.</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減少查詢資料耗費的</a:t>
            </a:r>
            <a:r>
              <a:rPr lang="zh-TW" altLang="zh-TW" sz="2400" b="1" dirty="0">
                <a:solidFill>
                  <a:srgbClr val="4472C4"/>
                </a:solidFill>
                <a:latin typeface="微軟正黑體" panose="020B0604030504040204" pitchFamily="34" charset="-120"/>
                <a:ea typeface="微軟正黑體" panose="020B0604030504040204" pitchFamily="34" charset="-120"/>
              </a:rPr>
              <a:t>時間成本</a:t>
            </a:r>
            <a:endParaRPr lang="en-US" altLang="zh-TW" sz="2400" b="1" dirty="0">
              <a:solidFill>
                <a:srgbClr val="4472C4"/>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4.</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增加學習</a:t>
            </a:r>
            <a:r>
              <a:rPr lang="zh-TW" altLang="zh-TW" sz="2400" b="1" dirty="0">
                <a:solidFill>
                  <a:srgbClr val="4472C4"/>
                </a:solidFill>
                <a:latin typeface="微軟正黑體" panose="020B0604030504040204" pitchFamily="34" charset="-120"/>
                <a:ea typeface="微軟正黑體" panose="020B0604030504040204" pitchFamily="34" charset="-120"/>
              </a:rPr>
              <a:t>專業知識</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管道</a:t>
            </a:r>
            <a:endParaRPr lang="en-US" altLang="zh-TW" sz="2400" b="1" dirty="0">
              <a:solidFill>
                <a:schemeClr val="accent3">
                  <a:lumMod val="50000"/>
                </a:schemeClr>
              </a:solidFill>
              <a:latin typeface="微軟正黑體" panose="020B0604030504040204" pitchFamily="34" charset="-120"/>
              <a:ea typeface="微軟正黑體" panose="020B0604030504040204" pitchFamily="34" charset="-120"/>
            </a:endParaRP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5.</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 </a:t>
            </a:r>
            <a:r>
              <a:rPr lang="zh-TW" altLang="zh-TW" sz="2400" b="1" dirty="0">
                <a:solidFill>
                  <a:schemeClr val="accent3">
                    <a:lumMod val="50000"/>
                  </a:schemeClr>
                </a:solidFill>
                <a:latin typeface="微軟正黑體" panose="020B0604030504040204" pitchFamily="34" charset="-120"/>
                <a:ea typeface="微軟正黑體" panose="020B0604030504040204" pitchFamily="34" charset="-120"/>
              </a:rPr>
              <a:t>降低繳交學費並</a:t>
            </a:r>
            <a:r>
              <a:rPr lang="zh-TW" altLang="zh-TW" sz="2400" b="1" dirty="0">
                <a:solidFill>
                  <a:srgbClr val="4472C4"/>
                </a:solidFill>
                <a:latin typeface="微軟正黑體" panose="020B0604030504040204" pitchFamily="34" charset="-120"/>
                <a:ea typeface="微軟正黑體" panose="020B0604030504040204" pitchFamily="34" charset="-120"/>
              </a:rPr>
              <a:t>減少資訊落差</a:t>
            </a:r>
          </a:p>
        </p:txBody>
      </p:sp>
      <p:sp>
        <p:nvSpPr>
          <p:cNvPr id="41" name="文字方塊 40">
            <a:extLst>
              <a:ext uri="{FF2B5EF4-FFF2-40B4-BE49-F238E27FC236}">
                <a16:creationId xmlns:a16="http://schemas.microsoft.com/office/drawing/2014/main" id="{4530E0D8-85DE-4365-9445-8E68AD713607}"/>
              </a:ext>
            </a:extLst>
          </p:cNvPr>
          <p:cNvSpPr txBox="1"/>
          <p:nvPr/>
        </p:nvSpPr>
        <p:spPr>
          <a:xfrm>
            <a:off x="7275926" y="2231544"/>
            <a:ext cx="4532148" cy="523220"/>
          </a:xfrm>
          <a:prstGeom prst="rect">
            <a:avLst/>
          </a:prstGeom>
          <a:solidFill>
            <a:schemeClr val="tx2">
              <a:lumMod val="60000"/>
              <a:lumOff val="40000"/>
            </a:schemeClr>
          </a:solidFill>
        </p:spPr>
        <p:txBody>
          <a:bodyPr wrap="squar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rPr>
              <a:t>我們擅長的優勢</a:t>
            </a:r>
          </a:p>
        </p:txBody>
      </p:sp>
      <p:sp>
        <p:nvSpPr>
          <p:cNvPr id="42" name="矩形 41">
            <a:extLst>
              <a:ext uri="{FF2B5EF4-FFF2-40B4-BE49-F238E27FC236}">
                <a16:creationId xmlns:a16="http://schemas.microsoft.com/office/drawing/2014/main" id="{77515DEC-5C4C-415E-977F-A4E707A5695E}"/>
              </a:ext>
            </a:extLst>
          </p:cNvPr>
          <p:cNvSpPr/>
          <p:nvPr/>
        </p:nvSpPr>
        <p:spPr>
          <a:xfrm>
            <a:off x="7275926" y="2849801"/>
            <a:ext cx="4532148" cy="1938992"/>
          </a:xfrm>
          <a:prstGeom prst="rect">
            <a:avLst/>
          </a:prstGeom>
        </p:spPr>
        <p:txBody>
          <a:bodyPr wrap="square">
            <a:spAutoFit/>
          </a:bodyPr>
          <a:lstStyle/>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1.</a:t>
            </a:r>
            <a:r>
              <a:rPr lang="en-US" altLang="zh-TW" sz="2400" b="1" dirty="0">
                <a:solidFill>
                  <a:srgbClr val="6EB5FE"/>
                </a:solidFill>
                <a:latin typeface="微軟正黑體" panose="020B0604030504040204" pitchFamily="34" charset="-120"/>
                <a:ea typeface="微軟正黑體" panose="020B0604030504040204" pitchFamily="34" charset="-120"/>
              </a:rPr>
              <a:t> </a:t>
            </a:r>
            <a:r>
              <a:rPr lang="en-US" altLang="zh-TW" sz="2400" b="1" dirty="0">
                <a:solidFill>
                  <a:srgbClr val="4472C4"/>
                </a:solidFill>
                <a:latin typeface="微軟正黑體" panose="020B0604030504040204" pitchFamily="34" charset="-120"/>
                <a:ea typeface="微軟正黑體" panose="020B0604030504040204" pitchFamily="34" charset="-120"/>
              </a:rPr>
              <a:t>AI</a:t>
            </a:r>
            <a:r>
              <a:rPr lang="zh-TW" altLang="en-US" sz="2400" b="1" dirty="0">
                <a:solidFill>
                  <a:srgbClr val="4472C4"/>
                </a:solidFill>
                <a:latin typeface="微軟正黑體" panose="020B0604030504040204" pitchFamily="34" charset="-120"/>
                <a:ea typeface="微軟正黑體" panose="020B0604030504040204" pitchFamily="34" charset="-120"/>
              </a:rPr>
              <a:t>聊天機器人</a:t>
            </a: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2. </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一站式的</a:t>
            </a:r>
            <a:r>
              <a:rPr lang="zh-TW" altLang="en-US" sz="2400" b="1" dirty="0">
                <a:solidFill>
                  <a:srgbClr val="4472C4"/>
                </a:solidFill>
                <a:latin typeface="微軟正黑體" panose="020B0604030504040204" pitchFamily="34" charset="-120"/>
                <a:ea typeface="微軟正黑體" panose="020B0604030504040204" pitchFamily="34" charset="-120"/>
              </a:rPr>
              <a:t>資訊整合平台</a:t>
            </a: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3. </a:t>
            </a:r>
            <a:r>
              <a:rPr lang="zh-TW" altLang="en-US" sz="2400" b="1" dirty="0">
                <a:solidFill>
                  <a:srgbClr val="4472C4"/>
                </a:solidFill>
                <a:latin typeface="微軟正黑體" panose="020B0604030504040204" pitchFamily="34" charset="-120"/>
                <a:ea typeface="微軟正黑體" panose="020B0604030504040204" pitchFamily="34" charset="-120"/>
              </a:rPr>
              <a:t>改變</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現有的金融市場</a:t>
            </a: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4. </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學習到如何</a:t>
            </a:r>
            <a:r>
              <a:rPr lang="zh-TW" altLang="en-US" sz="2400" b="1" dirty="0">
                <a:solidFill>
                  <a:srgbClr val="4472C4"/>
                </a:solidFill>
                <a:latin typeface="微軟正黑體" panose="020B0604030504040204" pitchFamily="34" charset="-120"/>
                <a:ea typeface="微軟正黑體" panose="020B0604030504040204" pitchFamily="34" charset="-120"/>
              </a:rPr>
              <a:t>換為思考</a:t>
            </a:r>
          </a:p>
          <a:p>
            <a:r>
              <a:rPr lang="en-US" altLang="zh-TW" sz="2400" b="1" dirty="0">
                <a:solidFill>
                  <a:schemeClr val="accent3">
                    <a:lumMod val="50000"/>
                  </a:schemeClr>
                </a:solidFill>
                <a:latin typeface="微軟正黑體" panose="020B0604030504040204" pitchFamily="34" charset="-120"/>
                <a:ea typeface="微軟正黑體" panose="020B0604030504040204" pitchFamily="34" charset="-120"/>
              </a:rPr>
              <a:t>5. </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設計會</a:t>
            </a:r>
            <a:r>
              <a:rPr lang="zh-TW" altLang="en-US" sz="2400" b="1" dirty="0">
                <a:solidFill>
                  <a:srgbClr val="4472C4"/>
                </a:solidFill>
                <a:latin typeface="微軟正黑體" panose="020B0604030504040204" pitchFamily="34" charset="-120"/>
                <a:ea typeface="微軟正黑體" panose="020B0604030504040204" pitchFamily="34" charset="-120"/>
              </a:rPr>
              <a:t>吸引使用者</a:t>
            </a:r>
            <a:r>
              <a:rPr lang="zh-TW" altLang="en-US" sz="2400" b="1" dirty="0">
                <a:solidFill>
                  <a:schemeClr val="accent3">
                    <a:lumMod val="50000"/>
                  </a:schemeClr>
                </a:solidFill>
                <a:latin typeface="微軟正黑體" panose="020B0604030504040204" pitchFamily="34" charset="-120"/>
                <a:ea typeface="微軟正黑體" panose="020B0604030504040204" pitchFamily="34" charset="-120"/>
              </a:rPr>
              <a:t>來使用</a:t>
            </a:r>
          </a:p>
        </p:txBody>
      </p:sp>
      <p:grpSp>
        <p:nvGrpSpPr>
          <p:cNvPr id="43" name="群組 42">
            <a:extLst>
              <a:ext uri="{FF2B5EF4-FFF2-40B4-BE49-F238E27FC236}">
                <a16:creationId xmlns:a16="http://schemas.microsoft.com/office/drawing/2014/main" id="{32FC2E21-A5BD-4B45-8A34-79E5C1F24DEC}"/>
              </a:ext>
            </a:extLst>
          </p:cNvPr>
          <p:cNvGrpSpPr/>
          <p:nvPr/>
        </p:nvGrpSpPr>
        <p:grpSpPr>
          <a:xfrm>
            <a:off x="291115" y="278823"/>
            <a:ext cx="2346649" cy="655897"/>
            <a:chOff x="1007706" y="588533"/>
            <a:chExt cx="2700680" cy="1744123"/>
          </a:xfrm>
        </p:grpSpPr>
        <p:sp>
          <p:nvSpPr>
            <p:cNvPr id="44" name="流程圖: 程序 43">
              <a:extLst>
                <a:ext uri="{FF2B5EF4-FFF2-40B4-BE49-F238E27FC236}">
                  <a16:creationId xmlns:a16="http://schemas.microsoft.com/office/drawing/2014/main" id="{F0F813C8-A56B-41F7-B884-72CF47953F3C}"/>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程序 44">
              <a:extLst>
                <a:ext uri="{FF2B5EF4-FFF2-40B4-BE49-F238E27FC236}">
                  <a16:creationId xmlns:a16="http://schemas.microsoft.com/office/drawing/2014/main" id="{87E32E71-5CB0-431F-9A7F-C97C859537EF}"/>
                </a:ext>
              </a:extLst>
            </p:cNvPr>
            <p:cNvSpPr/>
            <p:nvPr/>
          </p:nvSpPr>
          <p:spPr>
            <a:xfrm>
              <a:off x="1007706" y="588533"/>
              <a:ext cx="2644695" cy="1660144"/>
            </a:xfrm>
            <a:prstGeom prst="flowChartProcess">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問題與機會</a:t>
              </a:r>
            </a:p>
          </p:txBody>
        </p:sp>
      </p:grpSp>
    </p:spTree>
    <p:extLst>
      <p:ext uri="{BB962C8B-B14F-4D97-AF65-F5344CB8AC3E}">
        <p14:creationId xmlns:p14="http://schemas.microsoft.com/office/powerpoint/2010/main" val="182023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38938497-C927-480F-8DAA-9F45D5B2E7FC}"/>
              </a:ext>
            </a:extLst>
          </p:cNvPr>
          <p:cNvGrpSpPr/>
          <p:nvPr/>
        </p:nvGrpSpPr>
        <p:grpSpPr>
          <a:xfrm>
            <a:off x="10745091" y="278823"/>
            <a:ext cx="1107148" cy="1104474"/>
            <a:chOff x="9594876" y="4545790"/>
            <a:chExt cx="2129472" cy="2124328"/>
          </a:xfrm>
        </p:grpSpPr>
        <p:sp>
          <p:nvSpPr>
            <p:cNvPr id="9" name="流程圖: 程序 8">
              <a:extLst>
                <a:ext uri="{FF2B5EF4-FFF2-40B4-BE49-F238E27FC236}">
                  <a16:creationId xmlns:a16="http://schemas.microsoft.com/office/drawing/2014/main" id="{123F3ECA-C571-4120-9527-B93F6A4E0687}"/>
                </a:ext>
              </a:extLst>
            </p:cNvPr>
            <p:cNvSpPr/>
            <p:nvPr/>
          </p:nvSpPr>
          <p:spPr>
            <a:xfrm>
              <a:off x="9679821" y="4625592"/>
              <a:ext cx="2044527" cy="2044526"/>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D44637B-3C79-4AF9-8FFA-30B25A5487FE}"/>
                </a:ext>
              </a:extLst>
            </p:cNvPr>
            <p:cNvPicPr>
              <a:picLocks noChangeAspect="1"/>
            </p:cNvPicPr>
            <p:nvPr/>
          </p:nvPicPr>
          <p:blipFill rotWithShape="1">
            <a:blip r:embed="rId2">
              <a:extLst>
                <a:ext uri="{28A0092B-C50C-407E-A947-70E740481C1C}">
                  <a14:useLocalDpi xmlns:a14="http://schemas.microsoft.com/office/drawing/2010/main" val="0"/>
                </a:ext>
              </a:extLst>
            </a:blip>
            <a:srcRect r="-2" b="248"/>
            <a:stretch/>
          </p:blipFill>
          <p:spPr>
            <a:xfrm>
              <a:off x="9594876" y="4545790"/>
              <a:ext cx="2044526" cy="2044526"/>
            </a:xfrm>
            <a:prstGeom prst="rect">
              <a:avLst/>
            </a:prstGeom>
            <a:ln w="28575">
              <a:noFill/>
            </a:ln>
          </p:spPr>
        </p:pic>
      </p:grpSp>
      <p:sp>
        <p:nvSpPr>
          <p:cNvPr id="11" name="文字方塊 10">
            <a:extLst>
              <a:ext uri="{FF2B5EF4-FFF2-40B4-BE49-F238E27FC236}">
                <a16:creationId xmlns:a16="http://schemas.microsoft.com/office/drawing/2014/main" id="{5E655436-8257-4112-A36C-97E3A930A236}"/>
              </a:ext>
            </a:extLst>
          </p:cNvPr>
          <p:cNvSpPr txBox="1"/>
          <p:nvPr/>
        </p:nvSpPr>
        <p:spPr>
          <a:xfrm>
            <a:off x="8227969" y="423942"/>
            <a:ext cx="2298002" cy="510778"/>
          </a:xfrm>
          <a:prstGeom prst="wedgeRoundRectCallout">
            <a:avLst>
              <a:gd name="adj1" fmla="val 57070"/>
              <a:gd name="adj2" fmla="val -9108"/>
              <a:gd name="adj3" fmla="val 16667"/>
            </a:avLst>
          </a:prstGeom>
          <a:solidFill>
            <a:schemeClr val="accent5">
              <a:lumMod val="20000"/>
              <a:lumOff val="80000"/>
            </a:schemeClr>
          </a:solidFill>
        </p:spPr>
        <p:txBody>
          <a:bodyPr wrap="square" rtlCol="0">
            <a:spAutoFit/>
          </a:bodyPr>
          <a:lstStyle/>
          <a:p>
            <a:pPr algn="ctr"/>
            <a:r>
              <a:rPr lang="zh-TW" altLang="en-US" sz="2400" b="1" dirty="0">
                <a:solidFill>
                  <a:srgbClr val="4472C4"/>
                </a:solidFill>
                <a:latin typeface="微軟正黑體" panose="020B0604030504040204" pitchFamily="34" charset="-120"/>
                <a:ea typeface="微軟正黑體" panose="020B0604030504040204" pitchFamily="34" charset="-120"/>
              </a:rPr>
              <a:t>相關系統比較</a:t>
            </a:r>
          </a:p>
        </p:txBody>
      </p:sp>
      <p:grpSp>
        <p:nvGrpSpPr>
          <p:cNvPr id="19" name="群組 18">
            <a:extLst>
              <a:ext uri="{FF2B5EF4-FFF2-40B4-BE49-F238E27FC236}">
                <a16:creationId xmlns:a16="http://schemas.microsoft.com/office/drawing/2014/main" id="{6A63A93F-4561-4596-846C-B10702BBB628}"/>
              </a:ext>
            </a:extLst>
          </p:cNvPr>
          <p:cNvGrpSpPr/>
          <p:nvPr/>
        </p:nvGrpSpPr>
        <p:grpSpPr>
          <a:xfrm>
            <a:off x="1001858" y="1699107"/>
            <a:ext cx="5093056" cy="1249680"/>
            <a:chOff x="1398098" y="1763396"/>
            <a:chExt cx="5093056" cy="1249680"/>
          </a:xfrm>
        </p:grpSpPr>
        <p:grpSp>
          <p:nvGrpSpPr>
            <p:cNvPr id="20" name="群組 19">
              <a:extLst>
                <a:ext uri="{FF2B5EF4-FFF2-40B4-BE49-F238E27FC236}">
                  <a16:creationId xmlns:a16="http://schemas.microsoft.com/office/drawing/2014/main" id="{6ED65691-7E43-454A-85D1-69A431731C31}"/>
                </a:ext>
              </a:extLst>
            </p:cNvPr>
            <p:cNvGrpSpPr/>
            <p:nvPr/>
          </p:nvGrpSpPr>
          <p:grpSpPr>
            <a:xfrm>
              <a:off x="1398098" y="1763396"/>
              <a:ext cx="5093056" cy="1249680"/>
              <a:chOff x="1699440" y="1763396"/>
              <a:chExt cx="5093056" cy="1249680"/>
            </a:xfrm>
          </p:grpSpPr>
          <p:grpSp>
            <p:nvGrpSpPr>
              <p:cNvPr id="22" name="群組 21">
                <a:extLst>
                  <a:ext uri="{FF2B5EF4-FFF2-40B4-BE49-F238E27FC236}">
                    <a16:creationId xmlns:a16="http://schemas.microsoft.com/office/drawing/2014/main" id="{CB6C49A5-6AA0-4D3F-AEA4-E82DB2C65A9F}"/>
                  </a:ext>
                </a:extLst>
              </p:cNvPr>
              <p:cNvGrpSpPr/>
              <p:nvPr/>
            </p:nvGrpSpPr>
            <p:grpSpPr>
              <a:xfrm>
                <a:off x="1699440" y="1763396"/>
                <a:ext cx="5093056" cy="1249680"/>
                <a:chOff x="1699440" y="1763396"/>
                <a:chExt cx="5093056" cy="1249680"/>
              </a:xfrm>
              <a:solidFill>
                <a:schemeClr val="accent3">
                  <a:lumMod val="60000"/>
                  <a:lumOff val="40000"/>
                </a:schemeClr>
              </a:solidFill>
            </p:grpSpPr>
            <p:sp>
              <p:nvSpPr>
                <p:cNvPr id="24" name="橢圓 23">
                  <a:extLst>
                    <a:ext uri="{FF2B5EF4-FFF2-40B4-BE49-F238E27FC236}">
                      <a16:creationId xmlns:a16="http://schemas.microsoft.com/office/drawing/2014/main" id="{FC3B726E-D395-497C-A58D-B8A3702AAFFA}"/>
                    </a:ext>
                  </a:extLst>
                </p:cNvPr>
                <p:cNvSpPr/>
                <p:nvPr/>
              </p:nvSpPr>
              <p:spPr>
                <a:xfrm>
                  <a:off x="1699440" y="1763396"/>
                  <a:ext cx="1249680" cy="12496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B374F0CE-50BD-4CF2-B148-232DFEE1BDFD}"/>
                    </a:ext>
                  </a:extLst>
                </p:cNvPr>
                <p:cNvSpPr/>
                <p:nvPr/>
              </p:nvSpPr>
              <p:spPr>
                <a:xfrm>
                  <a:off x="2527480" y="2305665"/>
                  <a:ext cx="4265016" cy="1604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3" name="文字方塊 22">
                <a:extLst>
                  <a:ext uri="{FF2B5EF4-FFF2-40B4-BE49-F238E27FC236}">
                    <a16:creationId xmlns:a16="http://schemas.microsoft.com/office/drawing/2014/main" id="{D1459D03-85E9-4838-B4B1-8AEA6076A40F}"/>
                  </a:ext>
                </a:extLst>
              </p:cNvPr>
              <p:cNvSpPr txBox="1"/>
              <p:nvPr/>
            </p:nvSpPr>
            <p:spPr>
              <a:xfrm>
                <a:off x="2920164" y="1866329"/>
                <a:ext cx="1612721" cy="523220"/>
              </a:xfrm>
              <a:prstGeom prst="rect">
                <a:avLst/>
              </a:prstGeom>
              <a:noFill/>
            </p:spPr>
            <p:txBody>
              <a:bodyPr wrap="square" rtlCol="0">
                <a:spAutoFit/>
              </a:bodyPr>
              <a:lstStyle/>
              <a:p>
                <a:pPr algn="ctr"/>
                <a:r>
                  <a:rPr lang="zh-TW" altLang="zh-TW" sz="2800" b="1" dirty="0">
                    <a:solidFill>
                      <a:srgbClr val="3A5FAB"/>
                    </a:solidFill>
                    <a:latin typeface="微軟正黑體" panose="020B0604030504040204" pitchFamily="34" charset="-120"/>
                    <a:ea typeface="微軟正黑體" panose="020B0604030504040204" pitchFamily="34" charset="-120"/>
                  </a:rPr>
                  <a:t>微股力</a:t>
                </a:r>
                <a:endParaRPr lang="zh-TW" altLang="en-US" sz="2800" b="1" dirty="0">
                  <a:solidFill>
                    <a:srgbClr val="3A5FAB"/>
                  </a:solidFill>
                  <a:latin typeface="微軟正黑體" panose="020B0604030504040204" pitchFamily="34" charset="-120"/>
                  <a:ea typeface="微軟正黑體" panose="020B0604030504040204" pitchFamily="34" charset="-120"/>
                </a:endParaRPr>
              </a:p>
            </p:txBody>
          </p:sp>
        </p:grpSp>
        <p:pic>
          <p:nvPicPr>
            <p:cNvPr id="21" name="圖片 20">
              <a:extLst>
                <a:ext uri="{FF2B5EF4-FFF2-40B4-BE49-F238E27FC236}">
                  <a16:creationId xmlns:a16="http://schemas.microsoft.com/office/drawing/2014/main" id="{CC4B1791-F97E-4C22-AF6A-B5A9EF123F9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48734" y="1807989"/>
              <a:ext cx="1148407" cy="1148407"/>
            </a:xfrm>
            <a:prstGeom prst="ellipse">
              <a:avLst/>
            </a:prstGeom>
          </p:spPr>
        </p:pic>
      </p:grpSp>
      <p:grpSp>
        <p:nvGrpSpPr>
          <p:cNvPr id="26" name="群組 25">
            <a:extLst>
              <a:ext uri="{FF2B5EF4-FFF2-40B4-BE49-F238E27FC236}">
                <a16:creationId xmlns:a16="http://schemas.microsoft.com/office/drawing/2014/main" id="{886495E1-3980-4FE9-B037-755E30BBB606}"/>
              </a:ext>
            </a:extLst>
          </p:cNvPr>
          <p:cNvGrpSpPr/>
          <p:nvPr/>
        </p:nvGrpSpPr>
        <p:grpSpPr>
          <a:xfrm>
            <a:off x="6314537" y="1700420"/>
            <a:ext cx="5090583" cy="1249680"/>
            <a:chOff x="5014341" y="1786404"/>
            <a:chExt cx="5090583" cy="1249680"/>
          </a:xfrm>
        </p:grpSpPr>
        <p:grpSp>
          <p:nvGrpSpPr>
            <p:cNvPr id="27" name="群組 26">
              <a:extLst>
                <a:ext uri="{FF2B5EF4-FFF2-40B4-BE49-F238E27FC236}">
                  <a16:creationId xmlns:a16="http://schemas.microsoft.com/office/drawing/2014/main" id="{AA514BF7-CDFA-4E1B-AF1C-6744A4F128B0}"/>
                </a:ext>
              </a:extLst>
            </p:cNvPr>
            <p:cNvGrpSpPr/>
            <p:nvPr/>
          </p:nvGrpSpPr>
          <p:grpSpPr>
            <a:xfrm>
              <a:off x="5014341" y="1786404"/>
              <a:ext cx="5090583" cy="1249680"/>
              <a:chOff x="1699440" y="1763396"/>
              <a:chExt cx="5090583" cy="1249680"/>
            </a:xfrm>
          </p:grpSpPr>
          <p:grpSp>
            <p:nvGrpSpPr>
              <p:cNvPr id="29" name="群組 28">
                <a:extLst>
                  <a:ext uri="{FF2B5EF4-FFF2-40B4-BE49-F238E27FC236}">
                    <a16:creationId xmlns:a16="http://schemas.microsoft.com/office/drawing/2014/main" id="{8341E64A-EC61-466E-8C8D-6D906243C8E4}"/>
                  </a:ext>
                </a:extLst>
              </p:cNvPr>
              <p:cNvGrpSpPr/>
              <p:nvPr/>
            </p:nvGrpSpPr>
            <p:grpSpPr>
              <a:xfrm>
                <a:off x="1699440" y="1763396"/>
                <a:ext cx="5090583" cy="1249680"/>
                <a:chOff x="1699440" y="1763396"/>
                <a:chExt cx="5090583" cy="1249680"/>
              </a:xfrm>
              <a:solidFill>
                <a:schemeClr val="accent3">
                  <a:lumMod val="60000"/>
                  <a:lumOff val="40000"/>
                </a:schemeClr>
              </a:solidFill>
            </p:grpSpPr>
            <p:sp>
              <p:nvSpPr>
                <p:cNvPr id="31" name="橢圓 30">
                  <a:extLst>
                    <a:ext uri="{FF2B5EF4-FFF2-40B4-BE49-F238E27FC236}">
                      <a16:creationId xmlns:a16="http://schemas.microsoft.com/office/drawing/2014/main" id="{CAD56D2D-081F-4DFC-B6A5-4B817B9D20E7}"/>
                    </a:ext>
                  </a:extLst>
                </p:cNvPr>
                <p:cNvSpPr/>
                <p:nvPr/>
              </p:nvSpPr>
              <p:spPr>
                <a:xfrm>
                  <a:off x="1699440" y="1763396"/>
                  <a:ext cx="1249680" cy="12496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圓角 34">
                  <a:extLst>
                    <a:ext uri="{FF2B5EF4-FFF2-40B4-BE49-F238E27FC236}">
                      <a16:creationId xmlns:a16="http://schemas.microsoft.com/office/drawing/2014/main" id="{E7B834E9-D6C4-43E5-8EDF-D680E3A3C48C}"/>
                    </a:ext>
                  </a:extLst>
                </p:cNvPr>
                <p:cNvSpPr/>
                <p:nvPr/>
              </p:nvSpPr>
              <p:spPr>
                <a:xfrm>
                  <a:off x="2527481" y="2305666"/>
                  <a:ext cx="4262542" cy="1760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0" name="文字方塊 29">
                <a:extLst>
                  <a:ext uri="{FF2B5EF4-FFF2-40B4-BE49-F238E27FC236}">
                    <a16:creationId xmlns:a16="http://schemas.microsoft.com/office/drawing/2014/main" id="{E75C3D52-7F60-4A7E-8AA2-FAA90892F5ED}"/>
                  </a:ext>
                </a:extLst>
              </p:cNvPr>
              <p:cNvSpPr txBox="1"/>
              <p:nvPr/>
            </p:nvSpPr>
            <p:spPr>
              <a:xfrm>
                <a:off x="2920164" y="1866329"/>
                <a:ext cx="1612721" cy="523220"/>
              </a:xfrm>
              <a:prstGeom prst="rect">
                <a:avLst/>
              </a:prstGeom>
              <a:noFill/>
            </p:spPr>
            <p:txBody>
              <a:bodyPr wrap="square" rtlCol="0">
                <a:spAutoFit/>
              </a:bodyPr>
              <a:lstStyle/>
              <a:p>
                <a:pPr algn="ctr"/>
                <a:r>
                  <a:rPr lang="zh-TW" altLang="en-US" sz="2800" b="1" dirty="0">
                    <a:solidFill>
                      <a:srgbClr val="8921B4"/>
                    </a:solidFill>
                    <a:latin typeface="微軟正黑體" panose="020B0604030504040204" pitchFamily="34" charset="-120"/>
                    <a:ea typeface="微軟正黑體" panose="020B0604030504040204" pitchFamily="34" charset="-120"/>
                  </a:rPr>
                  <a:t>奇摩股市</a:t>
                </a:r>
              </a:p>
            </p:txBody>
          </p:sp>
        </p:grpSp>
        <p:pic>
          <p:nvPicPr>
            <p:cNvPr id="28" name="圖片 27">
              <a:extLst>
                <a:ext uri="{FF2B5EF4-FFF2-40B4-BE49-F238E27FC236}">
                  <a16:creationId xmlns:a16="http://schemas.microsoft.com/office/drawing/2014/main" id="{0564A6C5-D838-4DF6-A87D-598E8A9B4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4977" y="1838353"/>
              <a:ext cx="1148407" cy="1148407"/>
            </a:xfrm>
            <a:prstGeom prst="ellipse">
              <a:avLst/>
            </a:prstGeom>
          </p:spPr>
        </p:pic>
      </p:grpSp>
      <p:grpSp>
        <p:nvGrpSpPr>
          <p:cNvPr id="43" name="群組 42">
            <a:extLst>
              <a:ext uri="{FF2B5EF4-FFF2-40B4-BE49-F238E27FC236}">
                <a16:creationId xmlns:a16="http://schemas.microsoft.com/office/drawing/2014/main" id="{0587C4CB-D37E-42C5-9778-B93EB3739AC8}"/>
              </a:ext>
            </a:extLst>
          </p:cNvPr>
          <p:cNvGrpSpPr/>
          <p:nvPr/>
        </p:nvGrpSpPr>
        <p:grpSpPr>
          <a:xfrm>
            <a:off x="1001858" y="4299987"/>
            <a:ext cx="5118617" cy="1249680"/>
            <a:chOff x="8630584" y="1807989"/>
            <a:chExt cx="5118617" cy="1249680"/>
          </a:xfrm>
        </p:grpSpPr>
        <p:grpSp>
          <p:nvGrpSpPr>
            <p:cNvPr id="44" name="群組 43">
              <a:extLst>
                <a:ext uri="{FF2B5EF4-FFF2-40B4-BE49-F238E27FC236}">
                  <a16:creationId xmlns:a16="http://schemas.microsoft.com/office/drawing/2014/main" id="{ADAF36A6-1F72-4A79-8C7E-147A1389031E}"/>
                </a:ext>
              </a:extLst>
            </p:cNvPr>
            <p:cNvGrpSpPr/>
            <p:nvPr/>
          </p:nvGrpSpPr>
          <p:grpSpPr>
            <a:xfrm>
              <a:off x="8630584" y="1807989"/>
              <a:ext cx="5118617" cy="1249680"/>
              <a:chOff x="1699440" y="1763396"/>
              <a:chExt cx="5118617" cy="1249680"/>
            </a:xfrm>
          </p:grpSpPr>
          <p:grpSp>
            <p:nvGrpSpPr>
              <p:cNvPr id="46" name="群組 45">
                <a:extLst>
                  <a:ext uri="{FF2B5EF4-FFF2-40B4-BE49-F238E27FC236}">
                    <a16:creationId xmlns:a16="http://schemas.microsoft.com/office/drawing/2014/main" id="{0DD1E205-47E0-4C76-B8F7-A77E6AB5D70D}"/>
                  </a:ext>
                </a:extLst>
              </p:cNvPr>
              <p:cNvGrpSpPr/>
              <p:nvPr/>
            </p:nvGrpSpPr>
            <p:grpSpPr>
              <a:xfrm>
                <a:off x="1699440" y="1763396"/>
                <a:ext cx="5118617" cy="1249680"/>
                <a:chOff x="1699440" y="1763396"/>
                <a:chExt cx="5118617" cy="1249680"/>
              </a:xfrm>
              <a:solidFill>
                <a:schemeClr val="accent3">
                  <a:lumMod val="60000"/>
                  <a:lumOff val="40000"/>
                </a:schemeClr>
              </a:solidFill>
            </p:grpSpPr>
            <p:sp>
              <p:nvSpPr>
                <p:cNvPr id="48" name="橢圓 47">
                  <a:extLst>
                    <a:ext uri="{FF2B5EF4-FFF2-40B4-BE49-F238E27FC236}">
                      <a16:creationId xmlns:a16="http://schemas.microsoft.com/office/drawing/2014/main" id="{B9F81762-FC02-4910-A645-556BF7EE5722}"/>
                    </a:ext>
                  </a:extLst>
                </p:cNvPr>
                <p:cNvSpPr/>
                <p:nvPr/>
              </p:nvSpPr>
              <p:spPr>
                <a:xfrm>
                  <a:off x="1699440" y="1763396"/>
                  <a:ext cx="1249680" cy="12496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55F0F79-27E7-4054-8B5D-D630362A082D}"/>
                    </a:ext>
                  </a:extLst>
                </p:cNvPr>
                <p:cNvSpPr/>
                <p:nvPr/>
              </p:nvSpPr>
              <p:spPr>
                <a:xfrm>
                  <a:off x="2527481" y="2305666"/>
                  <a:ext cx="4290576" cy="18681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7" name="文字方塊 46">
                <a:extLst>
                  <a:ext uri="{FF2B5EF4-FFF2-40B4-BE49-F238E27FC236}">
                    <a16:creationId xmlns:a16="http://schemas.microsoft.com/office/drawing/2014/main" id="{39979DC3-491F-4632-8C05-6EEA2D314EBF}"/>
                  </a:ext>
                </a:extLst>
              </p:cNvPr>
              <p:cNvSpPr txBox="1"/>
              <p:nvPr/>
            </p:nvSpPr>
            <p:spPr>
              <a:xfrm>
                <a:off x="2920164" y="1866329"/>
                <a:ext cx="1612721" cy="523220"/>
              </a:xfrm>
              <a:prstGeom prst="rect">
                <a:avLst/>
              </a:prstGeom>
              <a:noFill/>
            </p:spPr>
            <p:txBody>
              <a:bodyPr wrap="square" rtlCol="0">
                <a:spAutoFit/>
              </a:bodyPr>
              <a:lstStyle/>
              <a:p>
                <a:pPr algn="ctr"/>
                <a:r>
                  <a:rPr lang="en-US" altLang="zh-TW" sz="2800" b="1" dirty="0">
                    <a:solidFill>
                      <a:schemeClr val="accent1"/>
                    </a:solidFill>
                    <a:latin typeface="微軟正黑體" panose="020B0604030504040204" pitchFamily="34" charset="-120"/>
                    <a:ea typeface="微軟正黑體" panose="020B0604030504040204" pitchFamily="34" charset="-120"/>
                  </a:rPr>
                  <a:t>Google</a:t>
                </a:r>
                <a:endParaRPr lang="zh-TW" altLang="en-US" sz="2800" b="1" dirty="0">
                  <a:solidFill>
                    <a:schemeClr val="accent1"/>
                  </a:solidFill>
                  <a:latin typeface="微軟正黑體" panose="020B0604030504040204" pitchFamily="34" charset="-120"/>
                  <a:ea typeface="微軟正黑體" panose="020B0604030504040204" pitchFamily="34" charset="-120"/>
                </a:endParaRPr>
              </a:p>
            </p:txBody>
          </p:sp>
        </p:grpSp>
        <p:pic>
          <p:nvPicPr>
            <p:cNvPr id="45" name="圖片 44">
              <a:extLst>
                <a:ext uri="{FF2B5EF4-FFF2-40B4-BE49-F238E27FC236}">
                  <a16:creationId xmlns:a16="http://schemas.microsoft.com/office/drawing/2014/main" id="{48CA7D8E-9E3C-4B6B-87D8-E206F28C7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1220" y="1859938"/>
              <a:ext cx="1148407" cy="1148407"/>
            </a:xfrm>
            <a:prstGeom prst="ellipse">
              <a:avLst/>
            </a:prstGeom>
          </p:spPr>
        </p:pic>
      </p:grpSp>
      <p:grpSp>
        <p:nvGrpSpPr>
          <p:cNvPr id="50" name="群組 49">
            <a:extLst>
              <a:ext uri="{FF2B5EF4-FFF2-40B4-BE49-F238E27FC236}">
                <a16:creationId xmlns:a16="http://schemas.microsoft.com/office/drawing/2014/main" id="{6DC404F1-A3FC-47AA-84EF-B0E7A7E251A0}"/>
              </a:ext>
            </a:extLst>
          </p:cNvPr>
          <p:cNvGrpSpPr/>
          <p:nvPr/>
        </p:nvGrpSpPr>
        <p:grpSpPr>
          <a:xfrm>
            <a:off x="6285581" y="4293944"/>
            <a:ext cx="5119539" cy="1249680"/>
            <a:chOff x="1699440" y="1763396"/>
            <a:chExt cx="5119539" cy="1249680"/>
          </a:xfrm>
        </p:grpSpPr>
        <p:grpSp>
          <p:nvGrpSpPr>
            <p:cNvPr id="51" name="群組 50">
              <a:extLst>
                <a:ext uri="{FF2B5EF4-FFF2-40B4-BE49-F238E27FC236}">
                  <a16:creationId xmlns:a16="http://schemas.microsoft.com/office/drawing/2014/main" id="{847382D1-033E-400B-A538-DAA4D9418AB6}"/>
                </a:ext>
              </a:extLst>
            </p:cNvPr>
            <p:cNvGrpSpPr/>
            <p:nvPr/>
          </p:nvGrpSpPr>
          <p:grpSpPr>
            <a:xfrm>
              <a:off x="1699440" y="1763396"/>
              <a:ext cx="5119539" cy="1249680"/>
              <a:chOff x="1699440" y="1763396"/>
              <a:chExt cx="5119539" cy="1249680"/>
            </a:xfrm>
            <a:solidFill>
              <a:schemeClr val="accent3">
                <a:lumMod val="60000"/>
                <a:lumOff val="40000"/>
              </a:schemeClr>
            </a:solidFill>
          </p:grpSpPr>
          <p:sp>
            <p:nvSpPr>
              <p:cNvPr id="53" name="矩形: 圓角 52">
                <a:extLst>
                  <a:ext uri="{FF2B5EF4-FFF2-40B4-BE49-F238E27FC236}">
                    <a16:creationId xmlns:a16="http://schemas.microsoft.com/office/drawing/2014/main" id="{D2533A19-6BAB-4B3D-9F28-DC68F589F59D}"/>
                  </a:ext>
                </a:extLst>
              </p:cNvPr>
              <p:cNvSpPr/>
              <p:nvPr/>
            </p:nvSpPr>
            <p:spPr>
              <a:xfrm>
                <a:off x="2527480" y="2305666"/>
                <a:ext cx="4291499" cy="18681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橢圓 53">
                <a:extLst>
                  <a:ext uri="{FF2B5EF4-FFF2-40B4-BE49-F238E27FC236}">
                    <a16:creationId xmlns:a16="http://schemas.microsoft.com/office/drawing/2014/main" id="{39DA7D61-D834-4BDF-BC35-796A0C52D620}"/>
                  </a:ext>
                </a:extLst>
              </p:cNvPr>
              <p:cNvSpPr/>
              <p:nvPr/>
            </p:nvSpPr>
            <p:spPr>
              <a:xfrm>
                <a:off x="1699440" y="1763396"/>
                <a:ext cx="1249680" cy="12496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b="1" dirty="0">
                    <a:solidFill>
                      <a:schemeClr val="accent2"/>
                    </a:solidFill>
                  </a:rPr>
                  <a:t>G</a:t>
                </a:r>
                <a:endParaRPr lang="zh-TW" altLang="en-US" sz="9600" b="1" dirty="0">
                  <a:solidFill>
                    <a:schemeClr val="accent2"/>
                  </a:solidFill>
                </a:endParaRPr>
              </a:p>
            </p:txBody>
          </p:sp>
        </p:grpSp>
        <p:sp>
          <p:nvSpPr>
            <p:cNvPr id="52" name="文字方塊 51">
              <a:extLst>
                <a:ext uri="{FF2B5EF4-FFF2-40B4-BE49-F238E27FC236}">
                  <a16:creationId xmlns:a16="http://schemas.microsoft.com/office/drawing/2014/main" id="{7FE241D1-7293-4B71-A1FD-92D4184A9E6F}"/>
                </a:ext>
              </a:extLst>
            </p:cNvPr>
            <p:cNvSpPr txBox="1"/>
            <p:nvPr/>
          </p:nvSpPr>
          <p:spPr>
            <a:xfrm>
              <a:off x="2920164" y="1866329"/>
              <a:ext cx="2694335" cy="523220"/>
            </a:xfrm>
            <a:prstGeom prst="rect">
              <a:avLst/>
            </a:prstGeom>
            <a:noFill/>
          </p:spPr>
          <p:txBody>
            <a:bodyPr wrap="square" rtlCol="0">
              <a:spAutoFit/>
            </a:bodyPr>
            <a:lstStyle/>
            <a:p>
              <a:pPr algn="ctr"/>
              <a:r>
                <a:rPr lang="zh-TW" altLang="en-US" sz="2800" b="1" dirty="0">
                  <a:solidFill>
                    <a:schemeClr val="accent2"/>
                  </a:solidFill>
                  <a:latin typeface="微軟正黑體" panose="020B0604030504040204" pitchFamily="34" charset="-120"/>
                  <a:ea typeface="微軟正黑體" panose="020B0604030504040204" pitchFamily="34" charset="-120"/>
                </a:rPr>
                <a:t>公開資訊觀測站</a:t>
              </a:r>
            </a:p>
          </p:txBody>
        </p:sp>
      </p:grpSp>
      <p:sp>
        <p:nvSpPr>
          <p:cNvPr id="55" name="矩形 54">
            <a:extLst>
              <a:ext uri="{FF2B5EF4-FFF2-40B4-BE49-F238E27FC236}">
                <a16:creationId xmlns:a16="http://schemas.microsoft.com/office/drawing/2014/main" id="{2A1F2089-6FF5-4138-A1D3-FC40FC9BB78D}"/>
              </a:ext>
            </a:extLst>
          </p:cNvPr>
          <p:cNvSpPr/>
          <p:nvPr/>
        </p:nvSpPr>
        <p:spPr>
          <a:xfrm>
            <a:off x="2225054" y="2418766"/>
            <a:ext cx="3869860" cy="1200329"/>
          </a:xfrm>
          <a:prstGeom prst="rect">
            <a:avLst/>
          </a:prstGeom>
        </p:spPr>
        <p:txBody>
          <a:bodyPr wrap="square">
            <a:spAutoFit/>
          </a:bodyPr>
          <a:lstStyle/>
          <a:p>
            <a:pPr lvl="0" algn="just">
              <a:spcAft>
                <a:spcPts val="0"/>
              </a:spcAft>
            </a:pPr>
            <a:r>
              <a:rPr lang="zh-TW" altLang="zh-TW" b="1" kern="100" dirty="0">
                <a:solidFill>
                  <a:schemeClr val="accent3">
                    <a:lumMod val="50000"/>
                  </a:schemeClr>
                </a:solidFill>
                <a:latin typeface="微軟正黑體" panose="020B0604030504040204" pitchFamily="34" charset="-120"/>
                <a:ea typeface="微軟正黑體" panose="020B0604030504040204" pitchFamily="34" charset="-120"/>
              </a:rPr>
              <a:t>一邊討論能一邊呼叫股票圖表的服務</a:t>
            </a:r>
            <a:endParaRPr lang="en-US" altLang="zh-TW"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kern="100" dirty="0">
                <a:solidFill>
                  <a:schemeClr val="accent3">
                    <a:lumMod val="50000"/>
                  </a:schemeClr>
                </a:solidFill>
                <a:latin typeface="微軟正黑體" panose="020B0604030504040204" pitchFamily="34" charset="-120"/>
                <a:ea typeface="微軟正黑體" panose="020B0604030504040204" pitchFamily="34" charset="-120"/>
              </a:rPr>
              <a:t>介面顯示台股、期貨、外匯相關資訊</a:t>
            </a:r>
            <a:endParaRPr lang="en-US" altLang="zh-TW" b="1" kern="100"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kern="100" dirty="0">
                <a:solidFill>
                  <a:schemeClr val="accent3">
                    <a:lumMod val="50000"/>
                  </a:schemeClr>
                </a:solidFill>
                <a:latin typeface="微軟正黑體" panose="020B0604030504040204" pitchFamily="34" charset="-120"/>
                <a:ea typeface="微軟正黑體" panose="020B0604030504040204" pitchFamily="34" charset="-120"/>
              </a:rPr>
              <a:t>使用者可導入自己券商投資股票數字系統就會</a:t>
            </a:r>
            <a:r>
              <a:rPr lang="zh-TW" altLang="zh-TW" b="1" kern="100" dirty="0">
                <a:solidFill>
                  <a:srgbClr val="4472C4"/>
                </a:solidFill>
                <a:latin typeface="微軟正黑體" panose="020B0604030504040204" pitchFamily="34" charset="-120"/>
                <a:ea typeface="微軟正黑體" panose="020B0604030504040204" pitchFamily="34" charset="-120"/>
              </a:rPr>
              <a:t>直接算出損益</a:t>
            </a:r>
            <a:endParaRPr lang="zh-TW" altLang="zh-TW" sz="1600" b="1" kern="100" dirty="0">
              <a:solidFill>
                <a:srgbClr val="4472C4"/>
              </a:solidFill>
              <a:latin typeface="微軟正黑體" panose="020B0604030504040204" pitchFamily="34" charset="-120"/>
              <a:ea typeface="微軟正黑體" panose="020B0604030504040204" pitchFamily="34" charset="-120"/>
            </a:endParaRPr>
          </a:p>
        </p:txBody>
      </p:sp>
      <p:sp>
        <p:nvSpPr>
          <p:cNvPr id="56" name="矩形 55">
            <a:extLst>
              <a:ext uri="{FF2B5EF4-FFF2-40B4-BE49-F238E27FC236}">
                <a16:creationId xmlns:a16="http://schemas.microsoft.com/office/drawing/2014/main" id="{58A47AED-0320-4295-A6FB-08D3140DF927}"/>
              </a:ext>
            </a:extLst>
          </p:cNvPr>
          <p:cNvSpPr/>
          <p:nvPr/>
        </p:nvSpPr>
        <p:spPr>
          <a:xfrm>
            <a:off x="2250615" y="5038678"/>
            <a:ext cx="3869860" cy="923330"/>
          </a:xfrm>
          <a:prstGeom prst="rect">
            <a:avLst/>
          </a:prstGeom>
        </p:spPr>
        <p:txBody>
          <a:bodyPr wrap="square">
            <a:spAutoFit/>
          </a:bodyPr>
          <a:lstStyle/>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搜尋引擎也能當作金融相關的查詢</a:t>
            </a:r>
            <a:endParaRPr lang="en-US" altLang="zh-TW" b="1"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在</a:t>
            </a:r>
            <a:r>
              <a:rPr lang="en-US" altLang="zh-TW" b="1" dirty="0">
                <a:solidFill>
                  <a:srgbClr val="4472C4"/>
                </a:solidFill>
                <a:latin typeface="微軟正黑體" panose="020B0604030504040204" pitchFamily="34" charset="-120"/>
                <a:ea typeface="微軟正黑體" panose="020B0604030504040204" pitchFamily="34" charset="-120"/>
              </a:rPr>
              <a:t>Google</a:t>
            </a:r>
            <a:r>
              <a:rPr lang="zh-TW" altLang="zh-TW" b="1" dirty="0">
                <a:solidFill>
                  <a:srgbClr val="4472C4"/>
                </a:solidFill>
                <a:latin typeface="微軟正黑體" panose="020B0604030504040204" pitchFamily="34" charset="-120"/>
                <a:ea typeface="微軟正黑體" panose="020B0604030504040204" pitchFamily="34" charset="-120"/>
              </a:rPr>
              <a:t>上搜尋</a:t>
            </a: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企業的資訊及代碼</a:t>
            </a:r>
            <a:endParaRPr lang="en-US" altLang="zh-TW" b="1"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畫面會出簡單的個股分析圖</a:t>
            </a:r>
            <a:endParaRPr lang="zh-TW" altLang="zh-TW" sz="16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sp>
        <p:nvSpPr>
          <p:cNvPr id="57" name="矩形 56">
            <a:extLst>
              <a:ext uri="{FF2B5EF4-FFF2-40B4-BE49-F238E27FC236}">
                <a16:creationId xmlns:a16="http://schemas.microsoft.com/office/drawing/2014/main" id="{EB1B6729-8C4E-4161-85F8-770A1E33E3A2}"/>
              </a:ext>
            </a:extLst>
          </p:cNvPr>
          <p:cNvSpPr/>
          <p:nvPr/>
        </p:nvSpPr>
        <p:spPr>
          <a:xfrm>
            <a:off x="7535261" y="5023030"/>
            <a:ext cx="3869860" cy="1200329"/>
          </a:xfrm>
          <a:prstGeom prst="rect">
            <a:avLst/>
          </a:prstGeom>
        </p:spPr>
        <p:txBody>
          <a:bodyPr wrap="square">
            <a:spAutoFit/>
          </a:bodyPr>
          <a:lstStyle/>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根據開放政府三原則滿足民眾需求，開放平台強化公民監督</a:t>
            </a:r>
            <a:endParaRPr lang="en-US" altLang="zh-TW" b="1"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正式推動「</a:t>
            </a:r>
            <a:r>
              <a:rPr lang="en-US" altLang="zh-TW" b="1" dirty="0">
                <a:solidFill>
                  <a:srgbClr val="4472C4"/>
                </a:solidFill>
                <a:latin typeface="微軟正黑體" panose="020B0604030504040204" pitchFamily="34" charset="-120"/>
                <a:ea typeface="微軟正黑體" panose="020B0604030504040204" pitchFamily="34" charset="-120"/>
              </a:rPr>
              <a:t>Open Data</a:t>
            </a:r>
            <a:r>
              <a:rPr lang="zh-TW" altLang="zh-TW" b="1" dirty="0">
                <a:solidFill>
                  <a:srgbClr val="4472C4"/>
                </a:solidFill>
                <a:latin typeface="微軟正黑體" panose="020B0604030504040204" pitchFamily="34" charset="-120"/>
                <a:ea typeface="微軟正黑體" panose="020B0604030504040204" pitchFamily="34" charset="-120"/>
              </a:rPr>
              <a:t>開放資料</a:t>
            </a: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a:t>
            </a:r>
            <a:endParaRPr lang="en-US" altLang="zh-TW" b="1" dirty="0">
              <a:solidFill>
                <a:schemeClr val="accent3">
                  <a:lumMod val="50000"/>
                </a:schemeClr>
              </a:solidFill>
              <a:latin typeface="微軟正黑體" panose="020B0604030504040204" pitchFamily="34" charset="-120"/>
              <a:ea typeface="微軟正黑體" panose="020B0604030504040204" pitchFamily="34" charset="-120"/>
            </a:endParaRPr>
          </a:p>
          <a:p>
            <a:pPr lvl="0" algn="just">
              <a:spcAft>
                <a:spcPts val="0"/>
              </a:spcAft>
            </a:pP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提供完善的開放資料以供使用者參考</a:t>
            </a:r>
            <a:endParaRPr lang="zh-TW" altLang="zh-TW" sz="1600" b="1" kern="100" dirty="0">
              <a:solidFill>
                <a:schemeClr val="accent3">
                  <a:lumMod val="50000"/>
                </a:schemeClr>
              </a:solidFill>
              <a:latin typeface="微軟正黑體" panose="020B0604030504040204" pitchFamily="34" charset="-120"/>
              <a:ea typeface="微軟正黑體" panose="020B0604030504040204" pitchFamily="34" charset="-120"/>
            </a:endParaRPr>
          </a:p>
        </p:txBody>
      </p:sp>
      <p:sp>
        <p:nvSpPr>
          <p:cNvPr id="58" name="矩形 57">
            <a:extLst>
              <a:ext uri="{FF2B5EF4-FFF2-40B4-BE49-F238E27FC236}">
                <a16:creationId xmlns:a16="http://schemas.microsoft.com/office/drawing/2014/main" id="{BBE534E9-DFDE-4011-8EC9-FB6EC912745D}"/>
              </a:ext>
            </a:extLst>
          </p:cNvPr>
          <p:cNvSpPr/>
          <p:nvPr/>
        </p:nvSpPr>
        <p:spPr>
          <a:xfrm>
            <a:off x="7568328" y="2401402"/>
            <a:ext cx="3869860" cy="923330"/>
          </a:xfrm>
          <a:prstGeom prst="rect">
            <a:avLst/>
          </a:prstGeom>
        </p:spPr>
        <p:txBody>
          <a:bodyPr wrap="square">
            <a:spAutoFit/>
          </a:bodyPr>
          <a:lstStyle/>
          <a:p>
            <a:pPr lvl="0"/>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使用者可以在上面查詢相關資訊</a:t>
            </a:r>
            <a:endParaRPr lang="en-US" altLang="zh-TW" b="1" dirty="0">
              <a:solidFill>
                <a:schemeClr val="accent3">
                  <a:lumMod val="50000"/>
                </a:schemeClr>
              </a:solidFill>
              <a:latin typeface="微軟正黑體" panose="020B0604030504040204" pitchFamily="34" charset="-120"/>
              <a:ea typeface="微軟正黑體" panose="020B0604030504040204" pitchFamily="34" charset="-120"/>
            </a:endParaRPr>
          </a:p>
          <a:p>
            <a:pPr lvl="0"/>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有</a:t>
            </a:r>
            <a:r>
              <a:rPr lang="zh-TW" altLang="zh-TW" b="1" dirty="0">
                <a:solidFill>
                  <a:srgbClr val="4472C4"/>
                </a:solidFill>
                <a:latin typeface="微軟正黑體" panose="020B0604030504040204" pitchFamily="34" charset="-120"/>
                <a:ea typeface="微軟正黑體" panose="020B0604030504040204" pitchFamily="34" charset="-120"/>
              </a:rPr>
              <a:t>專屬的影音頻道</a:t>
            </a:r>
            <a:r>
              <a:rPr lang="zh-TW" altLang="zh-TW" b="1" dirty="0">
                <a:solidFill>
                  <a:schemeClr val="accent3">
                    <a:lumMod val="50000"/>
                  </a:schemeClr>
                </a:solidFill>
                <a:latin typeface="微軟正黑體" panose="020B0604030504040204" pitchFamily="34" charset="-120"/>
                <a:ea typeface="微軟正黑體" panose="020B0604030504040204" pitchFamily="34" charset="-120"/>
              </a:rPr>
              <a:t>供使用者觀看影片學習相關知識或者得知相關新聞資訊</a:t>
            </a:r>
          </a:p>
        </p:txBody>
      </p:sp>
      <p:grpSp>
        <p:nvGrpSpPr>
          <p:cNvPr id="59" name="群組 58">
            <a:extLst>
              <a:ext uri="{FF2B5EF4-FFF2-40B4-BE49-F238E27FC236}">
                <a16:creationId xmlns:a16="http://schemas.microsoft.com/office/drawing/2014/main" id="{D9D49E39-AE22-4F41-AA0B-46C5FCF89F5B}"/>
              </a:ext>
            </a:extLst>
          </p:cNvPr>
          <p:cNvGrpSpPr/>
          <p:nvPr/>
        </p:nvGrpSpPr>
        <p:grpSpPr>
          <a:xfrm>
            <a:off x="291115" y="278823"/>
            <a:ext cx="2346649" cy="655897"/>
            <a:chOff x="1007706" y="588533"/>
            <a:chExt cx="2700680" cy="1744123"/>
          </a:xfrm>
        </p:grpSpPr>
        <p:sp>
          <p:nvSpPr>
            <p:cNvPr id="60" name="流程圖: 程序 59">
              <a:extLst>
                <a:ext uri="{FF2B5EF4-FFF2-40B4-BE49-F238E27FC236}">
                  <a16:creationId xmlns:a16="http://schemas.microsoft.com/office/drawing/2014/main" id="{D29ACB31-C25E-4021-9130-68364A1B9E33}"/>
                </a:ext>
              </a:extLst>
            </p:cNvPr>
            <p:cNvSpPr/>
            <p:nvPr/>
          </p:nvSpPr>
          <p:spPr>
            <a:xfrm>
              <a:off x="1063691" y="672512"/>
              <a:ext cx="2644695" cy="1660144"/>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程序 60">
              <a:extLst>
                <a:ext uri="{FF2B5EF4-FFF2-40B4-BE49-F238E27FC236}">
                  <a16:creationId xmlns:a16="http://schemas.microsoft.com/office/drawing/2014/main" id="{2B6755FA-9175-41CF-A35A-5711FF83A17B}"/>
                </a:ext>
              </a:extLst>
            </p:cNvPr>
            <p:cNvSpPr/>
            <p:nvPr/>
          </p:nvSpPr>
          <p:spPr>
            <a:xfrm>
              <a:off x="1007706" y="588533"/>
              <a:ext cx="2644695" cy="1660144"/>
            </a:xfrm>
            <a:prstGeom prst="flowChartProcess">
              <a:avLst/>
            </a:prstGeom>
            <a:solidFill>
              <a:srgbClr val="2E75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微軟正黑體" panose="020B0604030504040204" pitchFamily="34" charset="-120"/>
                  <a:ea typeface="微軟正黑體" panose="020B0604030504040204" pitchFamily="34" charset="-120"/>
                </a:rPr>
                <a:t>問題與機會</a:t>
              </a:r>
            </a:p>
          </p:txBody>
        </p:sp>
      </p:grpSp>
    </p:spTree>
    <p:extLst>
      <p:ext uri="{BB962C8B-B14F-4D97-AF65-F5344CB8AC3E}">
        <p14:creationId xmlns:p14="http://schemas.microsoft.com/office/powerpoint/2010/main" val="33051994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2281</Words>
  <Application>Microsoft Office PowerPoint</Application>
  <PresentationFormat>寬螢幕</PresentationFormat>
  <Paragraphs>632</Paragraphs>
  <Slides>27</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27</vt:i4>
      </vt:variant>
    </vt:vector>
  </HeadingPairs>
  <TitlesOfParts>
    <vt:vector size="35" baseType="lpstr">
      <vt:lpstr>微軟正黑體</vt:lpstr>
      <vt:lpstr>新細明體</vt:lpstr>
      <vt:lpstr>Arial</vt:lpstr>
      <vt:lpstr>Calibri</vt:lpstr>
      <vt:lpstr>Calibri Light</vt:lpstr>
      <vt:lpstr>Cooper Black</vt:lpstr>
      <vt:lpstr>Times New Roman</vt:lpstr>
      <vt:lpstr>Office 佈景主題</vt:lpstr>
      <vt:lpstr>鯊科經理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鯊科經理</dc:title>
  <dc:creator>傅家銘</dc:creator>
  <cp:lastModifiedBy>傅家銘</cp:lastModifiedBy>
  <cp:revision>33</cp:revision>
  <dcterms:created xsi:type="dcterms:W3CDTF">2021-06-06T09:11:02Z</dcterms:created>
  <dcterms:modified xsi:type="dcterms:W3CDTF">2021-06-11T02:00:24Z</dcterms:modified>
</cp:coreProperties>
</file>