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4" r:id="rId3"/>
    <p:sldId id="295" r:id="rId4"/>
    <p:sldId id="296" r:id="rId5"/>
    <p:sldId id="261" r:id="rId6"/>
    <p:sldId id="263" r:id="rId7"/>
    <p:sldId id="264" r:id="rId8"/>
    <p:sldId id="262" r:id="rId9"/>
    <p:sldId id="266" r:id="rId10"/>
    <p:sldId id="267" r:id="rId11"/>
    <p:sldId id="268" r:id="rId12"/>
    <p:sldId id="270" r:id="rId13"/>
    <p:sldId id="272" r:id="rId14"/>
    <p:sldId id="271" r:id="rId15"/>
    <p:sldId id="274" r:id="rId16"/>
    <p:sldId id="275" r:id="rId17"/>
    <p:sldId id="273" r:id="rId18"/>
    <p:sldId id="276" r:id="rId19"/>
    <p:sldId id="269" r:id="rId20"/>
    <p:sldId id="280" r:id="rId21"/>
    <p:sldId id="281" r:id="rId22"/>
    <p:sldId id="277" r:id="rId23"/>
    <p:sldId id="279" r:id="rId24"/>
    <p:sldId id="282" r:id="rId25"/>
    <p:sldId id="283" r:id="rId26"/>
    <p:sldId id="286" r:id="rId27"/>
    <p:sldId id="287" r:id="rId28"/>
    <p:sldId id="288" r:id="rId29"/>
    <p:sldId id="289" r:id="rId30"/>
    <p:sldId id="284" r:id="rId31"/>
    <p:sldId id="292" r:id="rId32"/>
    <p:sldId id="285" r:id="rId33"/>
    <p:sldId id="291" r:id="rId34"/>
    <p:sldId id="293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4C7"/>
    <a:srgbClr val="88E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1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8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0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2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38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1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6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2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8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4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5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1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52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45.png"/><Relationship Id="rId7" Type="http://schemas.openxmlformats.org/officeDocument/2006/relationships/image" Target="../media/image77.png"/><Relationship Id="rId12" Type="http://schemas.openxmlformats.org/officeDocument/2006/relationships/image" Target="../media/image82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1.png"/><Relationship Id="rId5" Type="http://schemas.openxmlformats.org/officeDocument/2006/relationships/image" Target="../media/image3.png"/><Relationship Id="rId10" Type="http://schemas.openxmlformats.org/officeDocument/2006/relationships/image" Target="../media/image80.svg"/><Relationship Id="rId4" Type="http://schemas.openxmlformats.org/officeDocument/2006/relationships/image" Target="../media/image46.png"/><Relationship Id="rId9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35.svg"/><Relationship Id="rId7" Type="http://schemas.openxmlformats.org/officeDocument/2006/relationships/image" Target="../media/image22.png"/><Relationship Id="rId12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9.svg"/><Relationship Id="rId5" Type="http://schemas.openxmlformats.org/officeDocument/2006/relationships/image" Target="../media/image2.png"/><Relationship Id="rId10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3439539" y="1518284"/>
            <a:ext cx="5312923" cy="37242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3387610" y="1589721"/>
            <a:ext cx="5416780" cy="3581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Chapter2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建構</a:t>
            </a:r>
            <a:r>
              <a:rPr lang="en-US" altLang="zh-TW" sz="36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TensorFlow</a:t>
            </a:r>
            <a:r>
              <a:rPr lang="zh-TW" altLang="en-US" sz="36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與</a:t>
            </a:r>
            <a:endParaRPr lang="en-US" altLang="zh-TW" sz="3600" b="1" i="1" kern="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6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Keras</a:t>
            </a:r>
            <a:r>
              <a:rPr lang="zh-TW" altLang="en-US" sz="36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34" charset="-127"/>
              </a:rPr>
              <a:t>開發環境</a:t>
            </a:r>
            <a:endParaRPr kumimoji="0" lang="en-US" altLang="zh-TW" sz="36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575384" y="1813408"/>
            <a:ext cx="610836" cy="311641"/>
            <a:chOff x="2728672" y="2543023"/>
            <a:chExt cx="610836" cy="311641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3276056" y="2543023"/>
              <a:ext cx="63452" cy="634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H="1">
              <a:off x="3101246" y="2597183"/>
              <a:ext cx="184102" cy="83553"/>
            </a:xfrm>
            <a:prstGeom prst="line">
              <a:avLst/>
            </a:prstGeom>
            <a:ln w="508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/>
            <p:cNvSpPr/>
            <p:nvPr/>
          </p:nvSpPr>
          <p:spPr>
            <a:xfrm rot="19816045" flipH="1">
              <a:off x="3069110" y="2553022"/>
              <a:ext cx="257255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63500" cap="rnd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2749877" y="2798252"/>
              <a:ext cx="56412" cy="564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8831" y="2738438"/>
              <a:ext cx="163444" cy="84977"/>
            </a:xfrm>
            <a:prstGeom prst="line">
              <a:avLst/>
            </a:prstGeom>
            <a:ln w="508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자유형 58"/>
            <p:cNvSpPr/>
            <p:nvPr/>
          </p:nvSpPr>
          <p:spPr>
            <a:xfrm rot="20244873">
              <a:off x="2728672" y="2712334"/>
              <a:ext cx="254909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63500" cap="rnd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38458" y="1711408"/>
            <a:ext cx="580007" cy="296352"/>
            <a:chOff x="853282" y="999269"/>
            <a:chExt cx="458579" cy="23430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1268661" y="1011881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083" y="1033481"/>
              <a:ext cx="137668" cy="50178"/>
            </a:xfrm>
            <a:prstGeom prst="line">
              <a:avLst/>
            </a:prstGeom>
            <a:ln w="381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자유형 47"/>
            <p:cNvSpPr/>
            <p:nvPr/>
          </p:nvSpPr>
          <p:spPr>
            <a:xfrm rot="19816045" flipH="1">
              <a:off x="1103313" y="999269"/>
              <a:ext cx="194884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74657" y="119037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57" y="1144345"/>
              <a:ext cx="131605" cy="65342"/>
            </a:xfrm>
            <a:prstGeom prst="line">
              <a:avLst/>
            </a:prstGeom>
            <a:ln w="381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자유형 2"/>
            <p:cNvSpPr/>
            <p:nvPr/>
          </p:nvSpPr>
          <p:spPr>
            <a:xfrm rot="20244873">
              <a:off x="853282" y="1110133"/>
              <a:ext cx="194884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3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2-2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建構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Python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深度學習的開發環境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sp>
        <p:nvSpPr>
          <p:cNvPr id="13" name="Rectangle 64">
            <a:extLst>
              <a:ext uri="{FF2B5EF4-FFF2-40B4-BE49-F238E27FC236}">
                <a16:creationId xmlns:a16="http://schemas.microsoft.com/office/drawing/2014/main" id="{4001BFB8-0A8E-4BCF-99C7-B3F497988728}"/>
              </a:ext>
            </a:extLst>
          </p:cNvPr>
          <p:cNvSpPr/>
          <p:nvPr/>
        </p:nvSpPr>
        <p:spPr>
          <a:xfrm>
            <a:off x="996596" y="883651"/>
            <a:ext cx="3275530" cy="517827"/>
          </a:xfrm>
          <a:prstGeom prst="roundRect">
            <a:avLst/>
          </a:prstGeom>
          <a:solidFill>
            <a:srgbClr val="008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65">
            <a:extLst>
              <a:ext uri="{FF2B5EF4-FFF2-40B4-BE49-F238E27FC236}">
                <a16:creationId xmlns:a16="http://schemas.microsoft.com/office/drawing/2014/main" id="{2DB08C9D-FEB7-4EF7-BEDB-1547D54B9A63}"/>
              </a:ext>
            </a:extLst>
          </p:cNvPr>
          <p:cNvSpPr txBox="1"/>
          <p:nvPr/>
        </p:nvSpPr>
        <p:spPr>
          <a:xfrm>
            <a:off x="996596" y="963733"/>
            <a:ext cx="3447067" cy="40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安裝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TensorFlow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和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Keras</a:t>
            </a:r>
          </a:p>
        </p:txBody>
      </p: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B82B3429-B9D8-4F52-A071-9B77D9813A31}"/>
              </a:ext>
            </a:extLst>
          </p:cNvPr>
          <p:cNvSpPr/>
          <p:nvPr/>
        </p:nvSpPr>
        <p:spPr>
          <a:xfrm>
            <a:off x="4538913" y="955446"/>
            <a:ext cx="6913654" cy="12262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4" name="양쪽 모서리가 둥근 사각형 29">
            <a:extLst>
              <a:ext uri="{FF2B5EF4-FFF2-40B4-BE49-F238E27FC236}">
                <a16:creationId xmlns:a16="http://schemas.microsoft.com/office/drawing/2014/main" id="{C171ED49-C383-4A0D-AC5B-F44EC295E0B7}"/>
              </a:ext>
            </a:extLst>
          </p:cNvPr>
          <p:cNvSpPr/>
          <p:nvPr/>
        </p:nvSpPr>
        <p:spPr>
          <a:xfrm rot="16200000" flipH="1">
            <a:off x="4224821" y="1277087"/>
            <a:ext cx="1218734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57C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5" name="직사각형 30">
            <a:extLst>
              <a:ext uri="{FF2B5EF4-FFF2-40B4-BE49-F238E27FC236}">
                <a16:creationId xmlns:a16="http://schemas.microsoft.com/office/drawing/2014/main" id="{25468D7F-A5B0-49D7-A6DD-A6F9538E5720}"/>
              </a:ext>
            </a:extLst>
          </p:cNvPr>
          <p:cNvSpPr/>
          <p:nvPr/>
        </p:nvSpPr>
        <p:spPr>
          <a:xfrm>
            <a:off x="5272839" y="1142564"/>
            <a:ext cx="5710298" cy="75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執行「開始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/Anaconda3/Anaconda Prompt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8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667"/>
              </a:lnSpc>
            </a:pP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指令安裝 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en-US" altLang="zh-TW" sz="16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 descr="一張含有 文字 的圖片&#10;&#10;自動產生的描述">
            <a:extLst>
              <a:ext uri="{FF2B5EF4-FFF2-40B4-BE49-F238E27FC236}">
                <a16:creationId xmlns:a16="http://schemas.microsoft.com/office/drawing/2014/main" id="{BF6E0B93-BFDE-4BC9-A2A3-81F23CF0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99" y="3460352"/>
            <a:ext cx="9093200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5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2-2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建構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Python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深度學習的開發環境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sp>
        <p:nvSpPr>
          <p:cNvPr id="13" name="Rectangle 64">
            <a:extLst>
              <a:ext uri="{FF2B5EF4-FFF2-40B4-BE49-F238E27FC236}">
                <a16:creationId xmlns:a16="http://schemas.microsoft.com/office/drawing/2014/main" id="{B8E58397-0AD8-4F99-9414-FE7F0A98618A}"/>
              </a:ext>
            </a:extLst>
          </p:cNvPr>
          <p:cNvSpPr/>
          <p:nvPr/>
        </p:nvSpPr>
        <p:spPr>
          <a:xfrm>
            <a:off x="996595" y="883651"/>
            <a:ext cx="5371349" cy="517827"/>
          </a:xfrm>
          <a:prstGeom prst="roundRect">
            <a:avLst/>
          </a:prstGeom>
          <a:solidFill>
            <a:srgbClr val="008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65">
            <a:extLst>
              <a:ext uri="{FF2B5EF4-FFF2-40B4-BE49-F238E27FC236}">
                <a16:creationId xmlns:a16="http://schemas.microsoft.com/office/drawing/2014/main" id="{CBA108D9-57A4-46AD-BD19-6B722FDF250D}"/>
              </a:ext>
            </a:extLst>
          </p:cNvPr>
          <p:cNvSpPr txBox="1"/>
          <p:nvPr/>
        </p:nvSpPr>
        <p:spPr>
          <a:xfrm>
            <a:off x="996596" y="963733"/>
            <a:ext cx="5371348" cy="40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使用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Anaconda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編輯與執行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Python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程式</a:t>
            </a:r>
            <a:endParaRPr lang="en-US" altLang="zh-TW" sz="24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sp>
        <p:nvSpPr>
          <p:cNvPr id="23" name="타원 1">
            <a:extLst>
              <a:ext uri="{FF2B5EF4-FFF2-40B4-BE49-F238E27FC236}">
                <a16:creationId xmlns:a16="http://schemas.microsoft.com/office/drawing/2014/main" id="{DA78C2A0-DE4E-4885-8A08-220BD593F6EC}"/>
              </a:ext>
            </a:extLst>
          </p:cNvPr>
          <p:cNvSpPr/>
          <p:nvPr/>
        </p:nvSpPr>
        <p:spPr>
          <a:xfrm>
            <a:off x="2737886" y="1806608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46">
            <a:extLst>
              <a:ext uri="{FF2B5EF4-FFF2-40B4-BE49-F238E27FC236}">
                <a16:creationId xmlns:a16="http://schemas.microsoft.com/office/drawing/2014/main" id="{C5E206FC-E0AA-4A4D-9F8A-63851872FA23}"/>
              </a:ext>
            </a:extLst>
          </p:cNvPr>
          <p:cNvSpPr/>
          <p:nvPr/>
        </p:nvSpPr>
        <p:spPr>
          <a:xfrm>
            <a:off x="2737886" y="4081871"/>
            <a:ext cx="1849718" cy="432637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zh-TW" b="1" dirty="0">
                <a:solidFill>
                  <a:prstClr val="white"/>
                </a:solidFill>
              </a:rPr>
              <a:t>Spyder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5" name="타원 29">
            <a:extLst>
              <a:ext uri="{FF2B5EF4-FFF2-40B4-BE49-F238E27FC236}">
                <a16:creationId xmlns:a16="http://schemas.microsoft.com/office/drawing/2014/main" id="{06E27958-7659-4BB6-86F3-AD28D385F315}"/>
              </a:ext>
            </a:extLst>
          </p:cNvPr>
          <p:cNvSpPr/>
          <p:nvPr/>
        </p:nvSpPr>
        <p:spPr>
          <a:xfrm>
            <a:off x="6863315" y="1857755"/>
            <a:ext cx="1972580" cy="19725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48">
            <a:extLst>
              <a:ext uri="{FF2B5EF4-FFF2-40B4-BE49-F238E27FC236}">
                <a16:creationId xmlns:a16="http://schemas.microsoft.com/office/drawing/2014/main" id="{310F34A4-2636-4C4D-B209-911F85FD0E08}"/>
              </a:ext>
            </a:extLst>
          </p:cNvPr>
          <p:cNvSpPr>
            <a:spLocks/>
          </p:cNvSpPr>
          <p:nvPr/>
        </p:nvSpPr>
        <p:spPr>
          <a:xfrm>
            <a:off x="6835299" y="4082508"/>
            <a:ext cx="2087030" cy="432000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jupyter notebook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F4A1E51-9E7C-4C13-A343-198A9EBF1F20}"/>
              </a:ext>
            </a:extLst>
          </p:cNvPr>
          <p:cNvCxnSpPr>
            <a:cxnSpLocks/>
          </p:cNvCxnSpPr>
          <p:nvPr/>
        </p:nvCxnSpPr>
        <p:spPr>
          <a:xfrm flipH="1">
            <a:off x="4791120" y="4298190"/>
            <a:ext cx="1816659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B3F77831-3104-427F-946F-D3FE530E9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484" y="2088353"/>
            <a:ext cx="1330572" cy="15423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8B7847-32E5-49B9-BB87-74E6A45B8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11" y="1967588"/>
            <a:ext cx="1542355" cy="1542355"/>
          </a:xfrm>
          <a:prstGeom prst="rect">
            <a:avLst/>
          </a:prstGeom>
        </p:spPr>
      </p:pic>
      <p:sp>
        <p:nvSpPr>
          <p:cNvPr id="33" name="직사각형 80">
            <a:extLst>
              <a:ext uri="{FF2B5EF4-FFF2-40B4-BE49-F238E27FC236}">
                <a16:creationId xmlns:a16="http://schemas.microsoft.com/office/drawing/2014/main" id="{52E4DD87-5878-4469-9657-87A4D119EA68}"/>
              </a:ext>
            </a:extLst>
          </p:cNvPr>
          <p:cNvSpPr/>
          <p:nvPr/>
        </p:nvSpPr>
        <p:spPr>
          <a:xfrm>
            <a:off x="6367944" y="4759474"/>
            <a:ext cx="3282846" cy="485239"/>
          </a:xfrm>
          <a:prstGeom prst="roundRect">
            <a:avLst/>
          </a:prstGeom>
          <a:ln w="28575">
            <a:solidFill>
              <a:srgbClr val="57C4C7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zh-TW" altLang="en-US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網頁介面的文件編輯器</a:t>
            </a:r>
            <a:endParaRPr lang="en-US" altLang="zh-TW" sz="24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직사각형 80">
            <a:extLst>
              <a:ext uri="{FF2B5EF4-FFF2-40B4-BE49-F238E27FC236}">
                <a16:creationId xmlns:a16="http://schemas.microsoft.com/office/drawing/2014/main" id="{0818BF57-628C-41FD-928E-15C3A31DB5FB}"/>
              </a:ext>
            </a:extLst>
          </p:cNvPr>
          <p:cNvSpPr/>
          <p:nvPr/>
        </p:nvSpPr>
        <p:spPr>
          <a:xfrm>
            <a:off x="2632890" y="4759474"/>
            <a:ext cx="2120279" cy="485239"/>
          </a:xfrm>
          <a:prstGeom prst="roundRect">
            <a:avLst/>
          </a:prstGeom>
          <a:ln w="28575">
            <a:solidFill>
              <a:srgbClr val="57C4C7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zh-TW" altLang="en-US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整合開發環境</a:t>
            </a:r>
            <a:endParaRPr lang="en-US" altLang="zh-TW" sz="24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8" name="圖形 37" descr="聊天泡泡 外框">
            <a:extLst>
              <a:ext uri="{FF2B5EF4-FFF2-40B4-BE49-F238E27FC236}">
                <a16:creationId xmlns:a16="http://schemas.microsoft.com/office/drawing/2014/main" id="{8C0135E1-292C-44E9-A01A-D259DFA93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1504" y="5400042"/>
            <a:ext cx="540000" cy="540000"/>
          </a:xfrm>
          <a:prstGeom prst="rect">
            <a:avLst/>
          </a:prstGeom>
        </p:spPr>
      </p:pic>
      <p:pic>
        <p:nvPicPr>
          <p:cNvPr id="40" name="圖形 39" descr="表格 外框">
            <a:extLst>
              <a:ext uri="{FF2B5EF4-FFF2-40B4-BE49-F238E27FC236}">
                <a16:creationId xmlns:a16="http://schemas.microsoft.com/office/drawing/2014/main" id="{D66F3128-6352-42D8-890F-C93AA3E554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8697" y="5354267"/>
            <a:ext cx="540000" cy="540000"/>
          </a:xfrm>
          <a:prstGeom prst="rect">
            <a:avLst/>
          </a:prstGeom>
        </p:spPr>
      </p:pic>
      <p:sp>
        <p:nvSpPr>
          <p:cNvPr id="43" name="사각형: 둥근 모서리 4">
            <a:extLst>
              <a:ext uri="{FF2B5EF4-FFF2-40B4-BE49-F238E27FC236}">
                <a16:creationId xmlns:a16="http://schemas.microsoft.com/office/drawing/2014/main" id="{09A4AF4E-6705-4E47-9A91-17B580D7069D}"/>
              </a:ext>
            </a:extLst>
          </p:cNvPr>
          <p:cNvSpPr/>
          <p:nvPr/>
        </p:nvSpPr>
        <p:spPr>
          <a:xfrm>
            <a:off x="6276261" y="5927169"/>
            <a:ext cx="830486" cy="361929"/>
          </a:xfrm>
          <a:prstGeom prst="roundRect">
            <a:avLst>
              <a:gd name="adj" fmla="val 50000"/>
            </a:avLst>
          </a:prstGeom>
          <a:solidFill>
            <a:srgbClr val="57C4C7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文字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4" name="사각형: 둥근 모서리 4">
            <a:extLst>
              <a:ext uri="{FF2B5EF4-FFF2-40B4-BE49-F238E27FC236}">
                <a16:creationId xmlns:a16="http://schemas.microsoft.com/office/drawing/2014/main" id="{B9BF82C1-904C-4E95-816F-DD94D31C953E}"/>
              </a:ext>
            </a:extLst>
          </p:cNvPr>
          <p:cNvSpPr/>
          <p:nvPr/>
        </p:nvSpPr>
        <p:spPr>
          <a:xfrm>
            <a:off x="7553454" y="5927169"/>
            <a:ext cx="830486" cy="361929"/>
          </a:xfrm>
          <a:prstGeom prst="roundRect">
            <a:avLst>
              <a:gd name="adj" fmla="val 50000"/>
            </a:avLst>
          </a:prstGeom>
          <a:solidFill>
            <a:srgbClr val="57C4C7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表格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5" name="사각형: 둥근 모서리 4">
            <a:extLst>
              <a:ext uri="{FF2B5EF4-FFF2-40B4-BE49-F238E27FC236}">
                <a16:creationId xmlns:a16="http://schemas.microsoft.com/office/drawing/2014/main" id="{980988F8-83CB-4FD2-BFC4-B2136454F813}"/>
              </a:ext>
            </a:extLst>
          </p:cNvPr>
          <p:cNvSpPr/>
          <p:nvPr/>
        </p:nvSpPr>
        <p:spPr>
          <a:xfrm>
            <a:off x="8820304" y="5927169"/>
            <a:ext cx="830486" cy="361929"/>
          </a:xfrm>
          <a:prstGeom prst="roundRect">
            <a:avLst>
              <a:gd name="adj" fmla="val 50000"/>
            </a:avLst>
          </a:prstGeom>
          <a:solidFill>
            <a:srgbClr val="57C4C7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圖表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9" name="圖形 48" descr="下降趨勢的橫條圖 外框">
            <a:extLst>
              <a:ext uri="{FF2B5EF4-FFF2-40B4-BE49-F238E27FC236}">
                <a16:creationId xmlns:a16="http://schemas.microsoft.com/office/drawing/2014/main" id="{A33C12B0-D5F7-4475-8232-361A938C6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65547" y="532596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72120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2-3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使用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Spyder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整合開發環境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pic>
        <p:nvPicPr>
          <p:cNvPr id="30" name="圖片 29" descr="一張含有 文字, 螢幕擷取畫面, 電子用品 的圖片&#10;&#10;自動產生的描述">
            <a:extLst>
              <a:ext uri="{FF2B5EF4-FFF2-40B4-BE49-F238E27FC236}">
                <a16:creationId xmlns:a16="http://schemas.microsoft.com/office/drawing/2014/main" id="{F64CBA11-0F6C-41A9-AA85-B4FF03DB6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03" y="2346282"/>
            <a:ext cx="7284284" cy="3869775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87FD2519-7545-4D7D-959E-6042D8BB3C89}"/>
              </a:ext>
            </a:extLst>
          </p:cNvPr>
          <p:cNvSpPr/>
          <p:nvPr/>
        </p:nvSpPr>
        <p:spPr>
          <a:xfrm>
            <a:off x="2282503" y="2466823"/>
            <a:ext cx="2406943" cy="1467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F3A8877-7B38-4FE0-84CE-336E83263B43}"/>
              </a:ext>
            </a:extLst>
          </p:cNvPr>
          <p:cNvSpPr/>
          <p:nvPr/>
        </p:nvSpPr>
        <p:spPr>
          <a:xfrm>
            <a:off x="2282503" y="2630025"/>
            <a:ext cx="6978900" cy="1467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578F42F4-EF39-43A5-8C1E-45C7AFD73E5A}"/>
              </a:ext>
            </a:extLst>
          </p:cNvPr>
          <p:cNvCxnSpPr>
            <a:cxnSpLocks/>
          </p:cNvCxnSpPr>
          <p:nvPr/>
        </p:nvCxnSpPr>
        <p:spPr>
          <a:xfrm>
            <a:off x="4488320" y="2778647"/>
            <a:ext cx="0" cy="3963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807D2B3-5390-476F-9780-B40308F853A2}"/>
              </a:ext>
            </a:extLst>
          </p:cNvPr>
          <p:cNvSpPr/>
          <p:nvPr/>
        </p:nvSpPr>
        <p:spPr>
          <a:xfrm>
            <a:off x="4076464" y="3204219"/>
            <a:ext cx="823711" cy="2755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工具列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F8EF018E-3371-4608-A350-1D9BAB1CB435}"/>
              </a:ext>
            </a:extLst>
          </p:cNvPr>
          <p:cNvSpPr/>
          <p:nvPr/>
        </p:nvSpPr>
        <p:spPr>
          <a:xfrm>
            <a:off x="5354039" y="4436302"/>
            <a:ext cx="1342298" cy="2755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程式碼編輯區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1A4E4ED3-F55E-4EE9-8DC5-48EB2C9CBF72}"/>
              </a:ext>
            </a:extLst>
          </p:cNvPr>
          <p:cNvCxnSpPr>
            <a:cxnSpLocks/>
          </p:cNvCxnSpPr>
          <p:nvPr/>
        </p:nvCxnSpPr>
        <p:spPr>
          <a:xfrm flipH="1">
            <a:off x="4758923" y="4574092"/>
            <a:ext cx="5951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433B47B1-D474-49BA-86D0-23E1DA9179A6}"/>
              </a:ext>
            </a:extLst>
          </p:cNvPr>
          <p:cNvSpPr/>
          <p:nvPr/>
        </p:nvSpPr>
        <p:spPr>
          <a:xfrm>
            <a:off x="7405196" y="5208621"/>
            <a:ext cx="1342298" cy="2755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Python Shell</a:t>
            </a:r>
            <a:endParaRPr lang="zh-TW" altLang="en-US" sz="1400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19B408C-E13C-46C0-B393-6522087BF88B}"/>
              </a:ext>
            </a:extLst>
          </p:cNvPr>
          <p:cNvCxnSpPr>
            <a:cxnSpLocks/>
          </p:cNvCxnSpPr>
          <p:nvPr/>
        </p:nvCxnSpPr>
        <p:spPr>
          <a:xfrm flipV="1">
            <a:off x="8071948" y="4863191"/>
            <a:ext cx="0" cy="3454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28">
            <a:extLst>
              <a:ext uri="{FF2B5EF4-FFF2-40B4-BE49-F238E27FC236}">
                <a16:creationId xmlns:a16="http://schemas.microsoft.com/office/drawing/2014/main" id="{12789F89-2E22-47FA-8BFF-B671D8A9CA6A}"/>
              </a:ext>
            </a:extLst>
          </p:cNvPr>
          <p:cNvSpPr/>
          <p:nvPr/>
        </p:nvSpPr>
        <p:spPr>
          <a:xfrm>
            <a:off x="943315" y="903375"/>
            <a:ext cx="7128633" cy="12262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0" name="양쪽 모서리가 둥근 사각형 29">
            <a:extLst>
              <a:ext uri="{FF2B5EF4-FFF2-40B4-BE49-F238E27FC236}">
                <a16:creationId xmlns:a16="http://schemas.microsoft.com/office/drawing/2014/main" id="{B1C19DAF-14FA-4715-A462-8B5A1075E65D}"/>
              </a:ext>
            </a:extLst>
          </p:cNvPr>
          <p:cNvSpPr/>
          <p:nvPr/>
        </p:nvSpPr>
        <p:spPr>
          <a:xfrm rot="16200000" flipH="1">
            <a:off x="629223" y="1225016"/>
            <a:ext cx="1218734" cy="590550"/>
          </a:xfrm>
          <a:prstGeom prst="round2SameRect">
            <a:avLst>
              <a:gd name="adj1" fmla="val 32796"/>
              <a:gd name="adj2" fmla="val 0"/>
            </a:avLst>
          </a:prstGeom>
          <a:gradFill flip="none" rotWithShape="1">
            <a:gsLst>
              <a:gs pos="0">
                <a:srgbClr val="57C4C7">
                  <a:tint val="66000"/>
                  <a:satMod val="160000"/>
                </a:srgbClr>
              </a:gs>
              <a:gs pos="50000">
                <a:srgbClr val="57C4C7">
                  <a:tint val="44500"/>
                  <a:satMod val="160000"/>
                </a:srgbClr>
              </a:gs>
              <a:gs pos="100000">
                <a:srgbClr val="57C4C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1" name="직사각형 30">
            <a:extLst>
              <a:ext uri="{FF2B5EF4-FFF2-40B4-BE49-F238E27FC236}">
                <a16:creationId xmlns:a16="http://schemas.microsoft.com/office/drawing/2014/main" id="{3864BAFD-54E2-46B0-8024-ECB1BDFC478D}"/>
              </a:ext>
            </a:extLst>
          </p:cNvPr>
          <p:cNvSpPr/>
          <p:nvPr/>
        </p:nvSpPr>
        <p:spPr>
          <a:xfrm>
            <a:off x="1626906" y="982272"/>
            <a:ext cx="6334246" cy="1097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Spyder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是一套開放原始碼且跨平台的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整合開發環境，這是功能強大的互動開發環境，支援程式碼編輯、互動測試、偵錯和執行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18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96E6F909-235D-4ED7-AB3D-5F2A5AAD4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5" y="1248576"/>
            <a:ext cx="535878" cy="535878"/>
          </a:xfrm>
          <a:prstGeom prst="rect">
            <a:avLst/>
          </a:prstGeom>
        </p:spPr>
      </p:pic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B6F1AC3-FEF8-458E-A994-168EEA85E255}"/>
              </a:ext>
            </a:extLst>
          </p:cNvPr>
          <p:cNvSpPr/>
          <p:nvPr/>
        </p:nvSpPr>
        <p:spPr>
          <a:xfrm>
            <a:off x="5129401" y="2256603"/>
            <a:ext cx="823711" cy="2755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功能表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30488C1-968F-4DB0-B8B1-944EBC9606F3}"/>
              </a:ext>
            </a:extLst>
          </p:cNvPr>
          <p:cNvCxnSpPr>
            <a:cxnSpLocks/>
          </p:cNvCxnSpPr>
          <p:nvPr/>
        </p:nvCxnSpPr>
        <p:spPr>
          <a:xfrm flipH="1">
            <a:off x="4702063" y="2435086"/>
            <a:ext cx="427338" cy="571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2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2-4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Jupyter Notebook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基本應用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sp>
        <p:nvSpPr>
          <p:cNvPr id="13" name="모서리가 둥근 직사각형 28">
            <a:extLst>
              <a:ext uri="{FF2B5EF4-FFF2-40B4-BE49-F238E27FC236}">
                <a16:creationId xmlns:a16="http://schemas.microsoft.com/office/drawing/2014/main" id="{28D45A02-31D8-4BA8-A20C-AE8E61DE9912}"/>
              </a:ext>
            </a:extLst>
          </p:cNvPr>
          <p:cNvSpPr/>
          <p:nvPr/>
        </p:nvSpPr>
        <p:spPr>
          <a:xfrm>
            <a:off x="943314" y="903375"/>
            <a:ext cx="7347049" cy="12262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양쪽 모서리가 둥근 사각형 29">
            <a:extLst>
              <a:ext uri="{FF2B5EF4-FFF2-40B4-BE49-F238E27FC236}">
                <a16:creationId xmlns:a16="http://schemas.microsoft.com/office/drawing/2014/main" id="{EA6C47A1-F380-4F94-A404-F087733B3CF9}"/>
              </a:ext>
            </a:extLst>
          </p:cNvPr>
          <p:cNvSpPr/>
          <p:nvPr/>
        </p:nvSpPr>
        <p:spPr>
          <a:xfrm rot="16200000" flipH="1">
            <a:off x="629223" y="1225016"/>
            <a:ext cx="1218734" cy="590550"/>
          </a:xfrm>
          <a:prstGeom prst="round2SameRect">
            <a:avLst>
              <a:gd name="adj1" fmla="val 32796"/>
              <a:gd name="adj2" fmla="val 0"/>
            </a:avLst>
          </a:prstGeom>
          <a:gradFill flip="none" rotWithShape="1">
            <a:gsLst>
              <a:gs pos="0">
                <a:srgbClr val="57C4C7">
                  <a:tint val="66000"/>
                  <a:satMod val="160000"/>
                </a:srgbClr>
              </a:gs>
              <a:gs pos="50000">
                <a:srgbClr val="57C4C7">
                  <a:tint val="44500"/>
                  <a:satMod val="160000"/>
                </a:srgbClr>
              </a:gs>
              <a:gs pos="100000">
                <a:srgbClr val="57C4C7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3" name="직사각형 30">
            <a:extLst>
              <a:ext uri="{FF2B5EF4-FFF2-40B4-BE49-F238E27FC236}">
                <a16:creationId xmlns:a16="http://schemas.microsoft.com/office/drawing/2014/main" id="{E798DACD-89CF-4640-A282-6D828103AE2D}"/>
              </a:ext>
            </a:extLst>
          </p:cNvPr>
          <p:cNvSpPr/>
          <p:nvPr/>
        </p:nvSpPr>
        <p:spPr>
          <a:xfrm>
            <a:off x="1626906" y="982272"/>
            <a:ext cx="6570418" cy="1097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 Notebook 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是一個在伺服器執行的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應用程式，可以讓我們透過瀏覽器在筆記本上編輯程式碼和建立豐富文件內容，包含程式碼、段落、方程式、標題文字、圖片和超連結等</a:t>
            </a:r>
            <a:endParaRPr lang="en-US" altLang="zh-TW" sz="18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257AB5A7-61FD-43EF-B5DC-232653DCA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5" y="1244357"/>
            <a:ext cx="469574" cy="544315"/>
          </a:xfrm>
          <a:prstGeom prst="rect">
            <a:avLst/>
          </a:prstGeom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00A2A825-E30C-4F80-8B34-5A56CD7A9911}"/>
              </a:ext>
            </a:extLst>
          </p:cNvPr>
          <p:cNvGrpSpPr/>
          <p:nvPr/>
        </p:nvGrpSpPr>
        <p:grpSpPr>
          <a:xfrm>
            <a:off x="1304548" y="3426687"/>
            <a:ext cx="1222141" cy="1222141"/>
            <a:chOff x="1103599" y="3004837"/>
            <a:chExt cx="1222141" cy="1222141"/>
          </a:xfrm>
        </p:grpSpPr>
        <p:sp>
          <p:nvSpPr>
            <p:cNvPr id="27" name="타원 62">
              <a:extLst>
                <a:ext uri="{FF2B5EF4-FFF2-40B4-BE49-F238E27FC236}">
                  <a16:creationId xmlns:a16="http://schemas.microsoft.com/office/drawing/2014/main" id="{4F17627A-6796-4364-82FA-7415A336E311}"/>
                </a:ext>
              </a:extLst>
            </p:cNvPr>
            <p:cNvSpPr/>
            <p:nvPr/>
          </p:nvSpPr>
          <p:spPr>
            <a:xfrm>
              <a:off x="1103599" y="3004837"/>
              <a:ext cx="1222141" cy="122214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363A5A-5942-436E-BBA2-64A7D5BC32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3866" y="3141517"/>
              <a:ext cx="468322" cy="57496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57C4C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9" name="직사각형 65">
              <a:extLst>
                <a:ext uri="{FF2B5EF4-FFF2-40B4-BE49-F238E27FC236}">
                  <a16:creationId xmlns:a16="http://schemas.microsoft.com/office/drawing/2014/main" id="{B8426B4D-DD31-4EE3-89FB-F9E90501B56B}"/>
                </a:ext>
              </a:extLst>
            </p:cNvPr>
            <p:cNvSpPr/>
            <p:nvPr/>
          </p:nvSpPr>
          <p:spPr>
            <a:xfrm>
              <a:off x="1103599" y="3559029"/>
              <a:ext cx="1222141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7C4C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.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7C4C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ipynb</a:t>
              </a:r>
            </a:p>
          </p:txBody>
        </p:sp>
      </p:grpSp>
      <p:pic>
        <p:nvPicPr>
          <p:cNvPr id="5" name="圖形 4" descr="科學思想 以實心填滿">
            <a:extLst>
              <a:ext uri="{FF2B5EF4-FFF2-40B4-BE49-F238E27FC236}">
                <a16:creationId xmlns:a16="http://schemas.microsoft.com/office/drawing/2014/main" id="{7988370E-0225-449B-9061-3583B5C1B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7777" y="2898872"/>
            <a:ext cx="1222141" cy="1222141"/>
          </a:xfrm>
          <a:prstGeom prst="rect">
            <a:avLst/>
          </a:prstGeom>
        </p:spPr>
      </p:pic>
      <p:pic>
        <p:nvPicPr>
          <p:cNvPr id="9" name="圖形 8" descr="左腦 以實心填滿">
            <a:extLst>
              <a:ext uri="{FF2B5EF4-FFF2-40B4-BE49-F238E27FC236}">
                <a16:creationId xmlns:a16="http://schemas.microsoft.com/office/drawing/2014/main" id="{CB8C3302-2B88-4226-BFC7-5D526AEA3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4079" y="2896802"/>
            <a:ext cx="1226280" cy="1226280"/>
          </a:xfrm>
          <a:prstGeom prst="rect">
            <a:avLst/>
          </a:prstGeom>
        </p:spPr>
      </p:pic>
      <p:sp>
        <p:nvSpPr>
          <p:cNvPr id="30" name="사각형: 둥근 모서리 4">
            <a:extLst>
              <a:ext uri="{FF2B5EF4-FFF2-40B4-BE49-F238E27FC236}">
                <a16:creationId xmlns:a16="http://schemas.microsoft.com/office/drawing/2014/main" id="{CE826205-BA1B-4E7E-AB89-30BDF0C0DBB0}"/>
              </a:ext>
            </a:extLst>
          </p:cNvPr>
          <p:cNvSpPr/>
          <p:nvPr/>
        </p:nvSpPr>
        <p:spPr>
          <a:xfrm>
            <a:off x="6818254" y="4485926"/>
            <a:ext cx="1359781" cy="452309"/>
          </a:xfrm>
          <a:prstGeom prst="roundRect">
            <a:avLst>
              <a:gd name="adj" fmla="val 50000"/>
            </a:avLst>
          </a:prstGeom>
          <a:solidFill>
            <a:srgbClr val="57C4C7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機器學習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사각형: 둥근 모서리 4">
            <a:extLst>
              <a:ext uri="{FF2B5EF4-FFF2-40B4-BE49-F238E27FC236}">
                <a16:creationId xmlns:a16="http://schemas.microsoft.com/office/drawing/2014/main" id="{A3BB0BB7-B29E-49D5-98E4-05346F9385BC}"/>
              </a:ext>
            </a:extLst>
          </p:cNvPr>
          <p:cNvSpPr/>
          <p:nvPr/>
        </p:nvSpPr>
        <p:spPr>
          <a:xfrm>
            <a:off x="8990137" y="4485926"/>
            <a:ext cx="1359781" cy="452309"/>
          </a:xfrm>
          <a:prstGeom prst="roundRect">
            <a:avLst>
              <a:gd name="adj" fmla="val 50000"/>
            </a:avLst>
          </a:prstGeom>
          <a:solidFill>
            <a:srgbClr val="57C4C7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深度學習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圖形 11" descr="統計 以實心填滿">
            <a:extLst>
              <a:ext uri="{FF2B5EF4-FFF2-40B4-BE49-F238E27FC236}">
                <a16:creationId xmlns:a16="http://schemas.microsoft.com/office/drawing/2014/main" id="{D2A5AA19-52A7-4BA9-BF1D-64F66103A4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8038" y="3081249"/>
            <a:ext cx="914400" cy="914400"/>
          </a:xfrm>
          <a:prstGeom prst="rect">
            <a:avLst/>
          </a:prstGeom>
        </p:spPr>
      </p:pic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id="{34FD46EA-02FC-4F4A-A181-E7E5B806F73D}"/>
              </a:ext>
            </a:extLst>
          </p:cNvPr>
          <p:cNvSpPr/>
          <p:nvPr/>
        </p:nvSpPr>
        <p:spPr>
          <a:xfrm>
            <a:off x="4745347" y="4464834"/>
            <a:ext cx="1359781" cy="452309"/>
          </a:xfrm>
          <a:prstGeom prst="roundRect">
            <a:avLst>
              <a:gd name="adj" fmla="val 50000"/>
            </a:avLst>
          </a:prstGeom>
          <a:solidFill>
            <a:srgbClr val="57C4C7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資料科學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93FD7C40-E805-4D75-B917-0D316EA8E0F4}"/>
              </a:ext>
            </a:extLst>
          </p:cNvPr>
          <p:cNvSpPr/>
          <p:nvPr/>
        </p:nvSpPr>
        <p:spPr>
          <a:xfrm>
            <a:off x="3308078" y="3738727"/>
            <a:ext cx="771785" cy="382286"/>
          </a:xfrm>
          <a:prstGeom prst="rightArrow">
            <a:avLst/>
          </a:prstGeom>
          <a:solidFill>
            <a:srgbClr val="57C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86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2-4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Jupyter Notebook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基本應用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62D9AEE-1108-4BDD-B2C2-C697FCB8EAEA}"/>
              </a:ext>
            </a:extLst>
          </p:cNvPr>
          <p:cNvGrpSpPr/>
          <p:nvPr/>
        </p:nvGrpSpPr>
        <p:grpSpPr>
          <a:xfrm>
            <a:off x="1059272" y="923362"/>
            <a:ext cx="4678532" cy="590883"/>
            <a:chOff x="1187609" y="955446"/>
            <a:chExt cx="4678532" cy="590883"/>
          </a:xfrm>
        </p:grpSpPr>
        <p:sp>
          <p:nvSpPr>
            <p:cNvPr id="13" name="모서리가 둥근 직사각형 28">
              <a:extLst>
                <a:ext uri="{FF2B5EF4-FFF2-40B4-BE49-F238E27FC236}">
                  <a16:creationId xmlns:a16="http://schemas.microsoft.com/office/drawing/2014/main" id="{D30ACAAA-C08B-49EF-B102-D19500BEB48D}"/>
                </a:ext>
              </a:extLst>
            </p:cNvPr>
            <p:cNvSpPr/>
            <p:nvPr/>
          </p:nvSpPr>
          <p:spPr>
            <a:xfrm>
              <a:off x="1187609" y="955446"/>
              <a:ext cx="4678532" cy="58333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" name="양쪽 모서리가 둥근 사각형 29">
              <a:extLst>
                <a:ext uri="{FF2B5EF4-FFF2-40B4-BE49-F238E27FC236}">
                  <a16:creationId xmlns:a16="http://schemas.microsoft.com/office/drawing/2014/main" id="{0C9D1F4C-CCF4-42D0-9B8C-596264DD523A}"/>
                </a:ext>
              </a:extLst>
            </p:cNvPr>
            <p:cNvSpPr/>
            <p:nvPr/>
          </p:nvSpPr>
          <p:spPr>
            <a:xfrm rot="16200000" flipH="1">
              <a:off x="1191216" y="959387"/>
              <a:ext cx="583335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57C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3" name="직사각형 30">
              <a:extLst>
                <a:ext uri="{FF2B5EF4-FFF2-40B4-BE49-F238E27FC236}">
                  <a16:creationId xmlns:a16="http://schemas.microsoft.com/office/drawing/2014/main" id="{C2DC343E-6BFF-4C8A-9583-752FAA4A66BF}"/>
                </a:ext>
              </a:extLst>
            </p:cNvPr>
            <p:cNvSpPr/>
            <p:nvPr/>
          </p:nvSpPr>
          <p:spPr>
            <a:xfrm>
              <a:off x="2021996" y="995810"/>
              <a:ext cx="3512530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啟動 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Jupyter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建立第一份筆記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25" name="사각형: 둥근 모서리 82">
            <a:extLst>
              <a:ext uri="{FF2B5EF4-FFF2-40B4-BE49-F238E27FC236}">
                <a16:creationId xmlns:a16="http://schemas.microsoft.com/office/drawing/2014/main" id="{47DBAEDB-DFC1-47B0-9B08-2737B563B5C0}"/>
              </a:ext>
            </a:extLst>
          </p:cNvPr>
          <p:cNvSpPr/>
          <p:nvPr/>
        </p:nvSpPr>
        <p:spPr>
          <a:xfrm>
            <a:off x="862350" y="1751661"/>
            <a:ext cx="2206619" cy="496801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zh-TW" altLang="en-US" sz="1600" b="1" dirty="0">
                <a:solidFill>
                  <a:prstClr val="white"/>
                </a:solidFill>
              </a:rPr>
              <a:t>開始功能表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6" name="타원 123">
            <a:extLst>
              <a:ext uri="{FF2B5EF4-FFF2-40B4-BE49-F238E27FC236}">
                <a16:creationId xmlns:a16="http://schemas.microsoft.com/office/drawing/2014/main" id="{00AC3BF4-4DE5-4693-BAF3-0C50266AFA3D}"/>
              </a:ext>
            </a:extLst>
          </p:cNvPr>
          <p:cNvSpPr/>
          <p:nvPr/>
        </p:nvSpPr>
        <p:spPr>
          <a:xfrm>
            <a:off x="935797" y="1790686"/>
            <a:ext cx="418749" cy="418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7" name="圖片 26" descr="一張含有 文字, 電子用品, 行動電話 的圖片&#10;&#10;自動產生的描述">
            <a:extLst>
              <a:ext uri="{FF2B5EF4-FFF2-40B4-BE49-F238E27FC236}">
                <a16:creationId xmlns:a16="http://schemas.microsoft.com/office/drawing/2014/main" id="{02E48888-7624-4D88-8C3F-83A271448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71" y="2493428"/>
            <a:ext cx="2323016" cy="3593642"/>
          </a:xfrm>
          <a:prstGeom prst="rect">
            <a:avLst/>
          </a:prstGeom>
        </p:spPr>
      </p:pic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67AACDF5-D67D-47DE-A138-8A0096019AB3}"/>
              </a:ext>
            </a:extLst>
          </p:cNvPr>
          <p:cNvSpPr/>
          <p:nvPr/>
        </p:nvSpPr>
        <p:spPr>
          <a:xfrm>
            <a:off x="1649822" y="4701296"/>
            <a:ext cx="1818365" cy="2212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57C4C7"/>
              </a:solidFill>
            </a:endParaRPr>
          </a:p>
        </p:txBody>
      </p:sp>
      <p:sp>
        <p:nvSpPr>
          <p:cNvPr id="31" name="사각형: 둥근 모서리 82">
            <a:extLst>
              <a:ext uri="{FF2B5EF4-FFF2-40B4-BE49-F238E27FC236}">
                <a16:creationId xmlns:a16="http://schemas.microsoft.com/office/drawing/2014/main" id="{FC26C4A2-6E4F-4CED-B11F-9C02547364CF}"/>
              </a:ext>
            </a:extLst>
          </p:cNvPr>
          <p:cNvSpPr/>
          <p:nvPr/>
        </p:nvSpPr>
        <p:spPr>
          <a:xfrm>
            <a:off x="4113718" y="1751661"/>
            <a:ext cx="2934782" cy="496801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zh-TW" sz="1600" b="1" dirty="0">
                <a:solidFill>
                  <a:prstClr val="white"/>
                </a:solidFill>
              </a:rPr>
              <a:t>Anaconda Navigator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2" name="타원 123">
            <a:extLst>
              <a:ext uri="{FF2B5EF4-FFF2-40B4-BE49-F238E27FC236}">
                <a16:creationId xmlns:a16="http://schemas.microsoft.com/office/drawing/2014/main" id="{7A3F56FB-38BF-4067-9264-CD551B5659E5}"/>
              </a:ext>
            </a:extLst>
          </p:cNvPr>
          <p:cNvSpPr/>
          <p:nvPr/>
        </p:nvSpPr>
        <p:spPr>
          <a:xfrm>
            <a:off x="4187165" y="1790686"/>
            <a:ext cx="418749" cy="418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CCF292-24DD-4C41-B0B2-7E8C13B6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65" y="2454401"/>
            <a:ext cx="6454196" cy="349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2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2-4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Jupyter Notebook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基本應用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82085B-CBB0-4882-A176-2C1C6A143450}"/>
              </a:ext>
            </a:extLst>
          </p:cNvPr>
          <p:cNvGrpSpPr/>
          <p:nvPr/>
        </p:nvGrpSpPr>
        <p:grpSpPr>
          <a:xfrm>
            <a:off x="1059272" y="899096"/>
            <a:ext cx="4678532" cy="615149"/>
            <a:chOff x="1187609" y="931180"/>
            <a:chExt cx="4678532" cy="615149"/>
          </a:xfrm>
        </p:grpSpPr>
        <p:sp>
          <p:nvSpPr>
            <p:cNvPr id="23" name="모서리가 둥근 직사각형 28">
              <a:extLst>
                <a:ext uri="{FF2B5EF4-FFF2-40B4-BE49-F238E27FC236}">
                  <a16:creationId xmlns:a16="http://schemas.microsoft.com/office/drawing/2014/main" id="{4022B3EC-04FC-427F-BB7E-BEDCA8A831E8}"/>
                </a:ext>
              </a:extLst>
            </p:cNvPr>
            <p:cNvSpPr/>
            <p:nvPr/>
          </p:nvSpPr>
          <p:spPr>
            <a:xfrm>
              <a:off x="1187609" y="955446"/>
              <a:ext cx="4678532" cy="58333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양쪽 모서리가 둥근 사각형 29">
              <a:extLst>
                <a:ext uri="{FF2B5EF4-FFF2-40B4-BE49-F238E27FC236}">
                  <a16:creationId xmlns:a16="http://schemas.microsoft.com/office/drawing/2014/main" id="{EB59BF46-9B16-4090-86BF-CB26E3570617}"/>
                </a:ext>
              </a:extLst>
            </p:cNvPr>
            <p:cNvSpPr/>
            <p:nvPr/>
          </p:nvSpPr>
          <p:spPr>
            <a:xfrm rot="16200000" flipH="1">
              <a:off x="1191216" y="959387"/>
              <a:ext cx="583335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57C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5" name="직사각형 30">
              <a:extLst>
                <a:ext uri="{FF2B5EF4-FFF2-40B4-BE49-F238E27FC236}">
                  <a16:creationId xmlns:a16="http://schemas.microsoft.com/office/drawing/2014/main" id="{94888027-FA78-4B20-BE4B-17AA717B973B}"/>
                </a:ext>
              </a:extLst>
            </p:cNvPr>
            <p:cNvSpPr/>
            <p:nvPr/>
          </p:nvSpPr>
          <p:spPr>
            <a:xfrm>
              <a:off x="1987156" y="931180"/>
              <a:ext cx="3512530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啟動 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Jupyter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建立第一份筆記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26" name="圖片 25" descr="一張含有 文字 的圖片&#10;&#10;自動產生的描述">
            <a:extLst>
              <a:ext uri="{FF2B5EF4-FFF2-40B4-BE49-F238E27FC236}">
                <a16:creationId xmlns:a16="http://schemas.microsoft.com/office/drawing/2014/main" id="{75C68E93-21AD-44F8-AF9A-B6394228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2" y="1782098"/>
            <a:ext cx="6752782" cy="3587415"/>
          </a:xfrm>
          <a:prstGeom prst="rect">
            <a:avLst/>
          </a:prstGeom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83E46957-3964-46D5-A360-581B9D1D59FD}"/>
              </a:ext>
            </a:extLst>
          </p:cNvPr>
          <p:cNvSpPr/>
          <p:nvPr/>
        </p:nvSpPr>
        <p:spPr>
          <a:xfrm>
            <a:off x="7649558" y="1651655"/>
            <a:ext cx="3791187" cy="395338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0" name="직사각형 30">
            <a:extLst>
              <a:ext uri="{FF2B5EF4-FFF2-40B4-BE49-F238E27FC236}">
                <a16:creationId xmlns:a16="http://schemas.microsoft.com/office/drawing/2014/main" id="{FC10B57B-539A-48C5-88B7-F0095A903C47}"/>
              </a:ext>
            </a:extLst>
          </p:cNvPr>
          <p:cNvSpPr/>
          <p:nvPr/>
        </p:nvSpPr>
        <p:spPr>
          <a:xfrm>
            <a:off x="7979495" y="2213983"/>
            <a:ext cx="3131312" cy="2828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等到成功啟動後，此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伺服器，其預設網址是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:http://localhost:8888</a:t>
            </a:r>
          </a:p>
          <a:p>
            <a:pPr>
              <a:lnSpc>
                <a:spcPts val="2667"/>
              </a:lnSpc>
            </a:pPr>
            <a:endParaRPr lang="en-US" altLang="zh-TW" sz="18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667"/>
              </a:lnSpc>
            </a:pP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然後就會自動啟動瀏覽器進入此網址，預設顯示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文件管理介面，可以顯示目錄與檔案清單</a:t>
            </a:r>
            <a:endParaRPr lang="en-US" altLang="zh-TW" sz="18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695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2-4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Jupyter Notebook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基本應用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82085B-CBB0-4882-A176-2C1C6A143450}"/>
              </a:ext>
            </a:extLst>
          </p:cNvPr>
          <p:cNvGrpSpPr/>
          <p:nvPr/>
        </p:nvGrpSpPr>
        <p:grpSpPr>
          <a:xfrm>
            <a:off x="1059272" y="923362"/>
            <a:ext cx="4678532" cy="590883"/>
            <a:chOff x="1187609" y="955446"/>
            <a:chExt cx="4678532" cy="590883"/>
          </a:xfrm>
        </p:grpSpPr>
        <p:sp>
          <p:nvSpPr>
            <p:cNvPr id="23" name="모서리가 둥근 직사각형 28">
              <a:extLst>
                <a:ext uri="{FF2B5EF4-FFF2-40B4-BE49-F238E27FC236}">
                  <a16:creationId xmlns:a16="http://schemas.microsoft.com/office/drawing/2014/main" id="{4022B3EC-04FC-427F-BB7E-BEDCA8A831E8}"/>
                </a:ext>
              </a:extLst>
            </p:cNvPr>
            <p:cNvSpPr/>
            <p:nvPr/>
          </p:nvSpPr>
          <p:spPr>
            <a:xfrm>
              <a:off x="1187609" y="955446"/>
              <a:ext cx="4678532" cy="58333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양쪽 모서리가 둥근 사각형 29">
              <a:extLst>
                <a:ext uri="{FF2B5EF4-FFF2-40B4-BE49-F238E27FC236}">
                  <a16:creationId xmlns:a16="http://schemas.microsoft.com/office/drawing/2014/main" id="{EB59BF46-9B16-4090-86BF-CB26E3570617}"/>
                </a:ext>
              </a:extLst>
            </p:cNvPr>
            <p:cNvSpPr/>
            <p:nvPr/>
          </p:nvSpPr>
          <p:spPr>
            <a:xfrm rot="16200000" flipH="1">
              <a:off x="1191216" y="959387"/>
              <a:ext cx="583335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57C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5" name="직사각형 30">
              <a:extLst>
                <a:ext uri="{FF2B5EF4-FFF2-40B4-BE49-F238E27FC236}">
                  <a16:creationId xmlns:a16="http://schemas.microsoft.com/office/drawing/2014/main" id="{94888027-FA78-4B20-BE4B-17AA717B973B}"/>
                </a:ext>
              </a:extLst>
            </p:cNvPr>
            <p:cNvSpPr/>
            <p:nvPr/>
          </p:nvSpPr>
          <p:spPr>
            <a:xfrm>
              <a:off x="1987156" y="962994"/>
              <a:ext cx="3512530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啟動 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Jupyter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建立第一份筆記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83E46957-3964-46D5-A360-581B9D1D59FD}"/>
              </a:ext>
            </a:extLst>
          </p:cNvPr>
          <p:cNvSpPr/>
          <p:nvPr/>
        </p:nvSpPr>
        <p:spPr>
          <a:xfrm>
            <a:off x="7649558" y="1651655"/>
            <a:ext cx="3791187" cy="273165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0" name="직사각형 30">
            <a:extLst>
              <a:ext uri="{FF2B5EF4-FFF2-40B4-BE49-F238E27FC236}">
                <a16:creationId xmlns:a16="http://schemas.microsoft.com/office/drawing/2014/main" id="{FC10B57B-539A-48C5-88B7-F0095A903C47}"/>
              </a:ext>
            </a:extLst>
          </p:cNvPr>
          <p:cNvSpPr/>
          <p:nvPr/>
        </p:nvSpPr>
        <p:spPr>
          <a:xfrm>
            <a:off x="7979495" y="2122495"/>
            <a:ext cx="3131312" cy="178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資料夾，這是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的「文件」資料夾，然後按右方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扭，執行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命令新增筆記本文件</a:t>
            </a:r>
            <a:endParaRPr lang="en-US" altLang="zh-TW" sz="18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" name="圖片 26" descr="一張含有 文字 的圖片&#10;&#10;自動產生的描述">
            <a:extLst>
              <a:ext uri="{FF2B5EF4-FFF2-40B4-BE49-F238E27FC236}">
                <a16:creationId xmlns:a16="http://schemas.microsoft.com/office/drawing/2014/main" id="{804B6C92-AAB0-4179-ADF9-95BFA59142A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0" y="1829174"/>
            <a:ext cx="6753600" cy="35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6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2-2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建構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Python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深度學習的開發環境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1232DE8-B929-471E-8115-096A071C8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7" y="2096910"/>
            <a:ext cx="10483850" cy="2089150"/>
          </a:xfrm>
          <a:prstGeom prst="rect">
            <a:avLst/>
          </a:prstGeom>
        </p:spPr>
      </p:pic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743260BF-9CF3-4C90-893E-DCD699541DA4}"/>
              </a:ext>
            </a:extLst>
          </p:cNvPr>
          <p:cNvSpPr/>
          <p:nvPr/>
        </p:nvSpPr>
        <p:spPr>
          <a:xfrm>
            <a:off x="877884" y="2468392"/>
            <a:ext cx="10099675" cy="2836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419510F-798E-4D6B-A614-171AA3164C41}"/>
              </a:ext>
            </a:extLst>
          </p:cNvPr>
          <p:cNvSpPr/>
          <p:nvPr/>
        </p:nvSpPr>
        <p:spPr>
          <a:xfrm>
            <a:off x="877884" y="2787764"/>
            <a:ext cx="4789491" cy="2836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122E3DD-5699-4F13-B888-115F86C6F166}"/>
              </a:ext>
            </a:extLst>
          </p:cNvPr>
          <p:cNvSpPr/>
          <p:nvPr/>
        </p:nvSpPr>
        <p:spPr>
          <a:xfrm>
            <a:off x="2915377" y="3433095"/>
            <a:ext cx="923198" cy="254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編輯區域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3D20062-5D29-4A75-A1DA-20C829146787}"/>
              </a:ext>
            </a:extLst>
          </p:cNvPr>
          <p:cNvCxnSpPr>
            <a:cxnSpLocks/>
          </p:cNvCxnSpPr>
          <p:nvPr/>
        </p:nvCxnSpPr>
        <p:spPr>
          <a:xfrm flipH="1">
            <a:off x="2320261" y="3570884"/>
            <a:ext cx="5951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8889BA2-BB65-48BD-9FBA-BC1F1BE209D5}"/>
              </a:ext>
            </a:extLst>
          </p:cNvPr>
          <p:cNvCxnSpPr>
            <a:cxnSpLocks/>
          </p:cNvCxnSpPr>
          <p:nvPr/>
        </p:nvCxnSpPr>
        <p:spPr>
          <a:xfrm flipV="1">
            <a:off x="2106809" y="1818637"/>
            <a:ext cx="0" cy="3770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428E3F7D-A849-4DA0-8C5D-D802ED5D440F}"/>
              </a:ext>
            </a:extLst>
          </p:cNvPr>
          <p:cNvSpPr/>
          <p:nvPr/>
        </p:nvSpPr>
        <p:spPr>
          <a:xfrm>
            <a:off x="5074210" y="1842076"/>
            <a:ext cx="923198" cy="254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功能表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FF4E4AD-4A92-412D-B61B-FB9555AE9CC8}"/>
              </a:ext>
            </a:extLst>
          </p:cNvPr>
          <p:cNvCxnSpPr>
            <a:cxnSpLocks/>
          </p:cNvCxnSpPr>
          <p:nvPr/>
        </p:nvCxnSpPr>
        <p:spPr>
          <a:xfrm flipV="1">
            <a:off x="5535809" y="2154698"/>
            <a:ext cx="0" cy="319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971F5CD5-BBCD-46D5-8531-29C7AE0A2DD0}"/>
              </a:ext>
            </a:extLst>
          </p:cNvPr>
          <p:cNvSpPr/>
          <p:nvPr/>
        </p:nvSpPr>
        <p:spPr>
          <a:xfrm>
            <a:off x="4981077" y="3448485"/>
            <a:ext cx="923198" cy="254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工具列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D54ABD1-E349-417A-B577-EC80C928F504}"/>
              </a:ext>
            </a:extLst>
          </p:cNvPr>
          <p:cNvCxnSpPr>
            <a:cxnSpLocks/>
          </p:cNvCxnSpPr>
          <p:nvPr/>
        </p:nvCxnSpPr>
        <p:spPr>
          <a:xfrm flipV="1">
            <a:off x="5442676" y="3071441"/>
            <a:ext cx="0" cy="3770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A7E2A128-A65C-448A-A89F-B1192D23CDF3}"/>
              </a:ext>
            </a:extLst>
          </p:cNvPr>
          <p:cNvSpPr/>
          <p:nvPr/>
        </p:nvSpPr>
        <p:spPr>
          <a:xfrm>
            <a:off x="1645210" y="1563803"/>
            <a:ext cx="923198" cy="254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文件名稱</a:t>
            </a:r>
          </a:p>
        </p:txBody>
      </p:sp>
      <p:sp>
        <p:nvSpPr>
          <p:cNvPr id="36" name="모서리가 둥근 직사각형 28">
            <a:extLst>
              <a:ext uri="{FF2B5EF4-FFF2-40B4-BE49-F238E27FC236}">
                <a16:creationId xmlns:a16="http://schemas.microsoft.com/office/drawing/2014/main" id="{788AA47F-EBE7-4DC3-BC63-A56BBBAA7A18}"/>
              </a:ext>
            </a:extLst>
          </p:cNvPr>
          <p:cNvSpPr/>
          <p:nvPr/>
        </p:nvSpPr>
        <p:spPr>
          <a:xfrm>
            <a:off x="2422475" y="4559338"/>
            <a:ext cx="7347049" cy="12262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7" name="양쪽 모서리가 둥근 사각형 29">
            <a:extLst>
              <a:ext uri="{FF2B5EF4-FFF2-40B4-BE49-F238E27FC236}">
                <a16:creationId xmlns:a16="http://schemas.microsoft.com/office/drawing/2014/main" id="{B4A5778E-5FED-4EC6-AC71-C3F47EA202A0}"/>
              </a:ext>
            </a:extLst>
          </p:cNvPr>
          <p:cNvSpPr/>
          <p:nvPr/>
        </p:nvSpPr>
        <p:spPr>
          <a:xfrm rot="16200000" flipH="1">
            <a:off x="2108384" y="4880979"/>
            <a:ext cx="1218734" cy="590550"/>
          </a:xfrm>
          <a:prstGeom prst="round2SameRect">
            <a:avLst>
              <a:gd name="adj1" fmla="val 32796"/>
              <a:gd name="adj2" fmla="val 0"/>
            </a:avLst>
          </a:prstGeom>
          <a:gradFill flip="none" rotWithShape="1">
            <a:gsLst>
              <a:gs pos="0">
                <a:srgbClr val="57C4C7">
                  <a:tint val="66000"/>
                  <a:satMod val="160000"/>
                </a:srgbClr>
              </a:gs>
              <a:gs pos="50000">
                <a:srgbClr val="57C4C7">
                  <a:tint val="44500"/>
                  <a:satMod val="160000"/>
                </a:srgbClr>
              </a:gs>
              <a:gs pos="100000">
                <a:srgbClr val="57C4C7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직사각형 30">
            <a:extLst>
              <a:ext uri="{FF2B5EF4-FFF2-40B4-BE49-F238E27FC236}">
                <a16:creationId xmlns:a16="http://schemas.microsoft.com/office/drawing/2014/main" id="{15641C8B-1264-41D0-824A-A8C9A4941789}"/>
              </a:ext>
            </a:extLst>
          </p:cNvPr>
          <p:cNvSpPr/>
          <p:nvPr/>
        </p:nvSpPr>
        <p:spPr>
          <a:xfrm>
            <a:off x="3106067" y="4638235"/>
            <a:ext cx="6570418" cy="1097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上圖 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後面是文件的名稱，下方依序是功能表和工具列按鈕，接著是編輯區域，可以看到綠色框限的編輯框，這是取得焦點作用中的編輯框，稱為單元，也是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基本編輯單位</a:t>
            </a:r>
            <a:endParaRPr lang="en-US" altLang="zh-TW" sz="18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83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2-4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Jupyter Notebook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基本應用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482085B-CBB0-4882-A176-2C1C6A143450}"/>
              </a:ext>
            </a:extLst>
          </p:cNvPr>
          <p:cNvGrpSpPr/>
          <p:nvPr/>
        </p:nvGrpSpPr>
        <p:grpSpPr>
          <a:xfrm>
            <a:off x="1059272" y="923362"/>
            <a:ext cx="4678532" cy="590883"/>
            <a:chOff x="1187609" y="955446"/>
            <a:chExt cx="4678532" cy="590883"/>
          </a:xfrm>
        </p:grpSpPr>
        <p:sp>
          <p:nvSpPr>
            <p:cNvPr id="23" name="모서리가 둥근 직사각형 28">
              <a:extLst>
                <a:ext uri="{FF2B5EF4-FFF2-40B4-BE49-F238E27FC236}">
                  <a16:creationId xmlns:a16="http://schemas.microsoft.com/office/drawing/2014/main" id="{4022B3EC-04FC-427F-BB7E-BEDCA8A831E8}"/>
                </a:ext>
              </a:extLst>
            </p:cNvPr>
            <p:cNvSpPr/>
            <p:nvPr/>
          </p:nvSpPr>
          <p:spPr>
            <a:xfrm>
              <a:off x="1187609" y="955446"/>
              <a:ext cx="4678532" cy="58333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양쪽 모서리가 둥근 사각형 29">
              <a:extLst>
                <a:ext uri="{FF2B5EF4-FFF2-40B4-BE49-F238E27FC236}">
                  <a16:creationId xmlns:a16="http://schemas.microsoft.com/office/drawing/2014/main" id="{EB59BF46-9B16-4090-86BF-CB26E3570617}"/>
                </a:ext>
              </a:extLst>
            </p:cNvPr>
            <p:cNvSpPr/>
            <p:nvPr/>
          </p:nvSpPr>
          <p:spPr>
            <a:xfrm rot="16200000" flipH="1">
              <a:off x="1191216" y="959387"/>
              <a:ext cx="583335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57C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5" name="직사각형 30">
              <a:extLst>
                <a:ext uri="{FF2B5EF4-FFF2-40B4-BE49-F238E27FC236}">
                  <a16:creationId xmlns:a16="http://schemas.microsoft.com/office/drawing/2014/main" id="{94888027-FA78-4B20-BE4B-17AA717B973B}"/>
                </a:ext>
              </a:extLst>
            </p:cNvPr>
            <p:cNvSpPr/>
            <p:nvPr/>
          </p:nvSpPr>
          <p:spPr>
            <a:xfrm>
              <a:off x="1987156" y="962994"/>
              <a:ext cx="3512530" cy="496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啟動 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Jupyter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建立第一份筆記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83E46957-3964-46D5-A360-581B9D1D59FD}"/>
              </a:ext>
            </a:extLst>
          </p:cNvPr>
          <p:cNvSpPr/>
          <p:nvPr/>
        </p:nvSpPr>
        <p:spPr>
          <a:xfrm>
            <a:off x="7649558" y="1651655"/>
            <a:ext cx="3791187" cy="273165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0" name="직사각형 30">
            <a:extLst>
              <a:ext uri="{FF2B5EF4-FFF2-40B4-BE49-F238E27FC236}">
                <a16:creationId xmlns:a16="http://schemas.microsoft.com/office/drawing/2014/main" id="{FC10B57B-539A-48C5-88B7-F0095A903C47}"/>
              </a:ext>
            </a:extLst>
          </p:cNvPr>
          <p:cNvSpPr/>
          <p:nvPr/>
        </p:nvSpPr>
        <p:spPr>
          <a:xfrm>
            <a:off x="7979495" y="2122495"/>
            <a:ext cx="3131312" cy="178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zh-TW" altLang="en-US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 </a:t>
            </a:r>
            <a:r>
              <a: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 </a:t>
            </a:r>
            <a:r>
              <a:rPr lang="zh-TW" altLang="en-US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Documents </a:t>
            </a:r>
            <a:r>
              <a:rPr lang="zh-TW" altLang="en-US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資料夾是對應 </a:t>
            </a:r>
            <a:r>
              <a: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</a:t>
            </a:r>
            <a:r>
              <a:rPr lang="zh-TW" altLang="en-US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的文件資料夾，在</a:t>
            </a:r>
            <a:r>
              <a: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Windows</a:t>
            </a:r>
            <a:r>
              <a:rPr lang="zh-TW" altLang="en-US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開啟資料夾，可以看到我們建立的筆記本文件 </a:t>
            </a:r>
            <a:r>
              <a:rPr lang="en-US" altLang="zh-TW" dirty="0" err="1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Test.ipynb</a:t>
            </a:r>
            <a:endParaRPr lang="en-US" altLang="zh-TW" sz="18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3194FA1-0ABB-4076-84BC-1B79E1E4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2" y="1730922"/>
            <a:ext cx="6717537" cy="37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2-4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Jupyter Notebook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基本應用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815FE97-01EE-4F6D-A388-A4D33A29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76" y="1906572"/>
            <a:ext cx="7335274" cy="1238423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8BA892DE-E0D7-4C68-AF69-940E06F7333A}"/>
              </a:ext>
            </a:extLst>
          </p:cNvPr>
          <p:cNvGrpSpPr/>
          <p:nvPr/>
        </p:nvGrpSpPr>
        <p:grpSpPr>
          <a:xfrm>
            <a:off x="1288676" y="1134151"/>
            <a:ext cx="4996009" cy="592101"/>
            <a:chOff x="1099991" y="872895"/>
            <a:chExt cx="4996009" cy="592101"/>
          </a:xfrm>
        </p:grpSpPr>
        <p:sp>
          <p:nvSpPr>
            <p:cNvPr id="23" name="모서리가 둥근 직사각형 28">
              <a:extLst>
                <a:ext uri="{FF2B5EF4-FFF2-40B4-BE49-F238E27FC236}">
                  <a16:creationId xmlns:a16="http://schemas.microsoft.com/office/drawing/2014/main" id="{9C25DEB0-7156-45D1-87BA-79A7337AB0F8}"/>
                </a:ext>
              </a:extLst>
            </p:cNvPr>
            <p:cNvSpPr/>
            <p:nvPr/>
          </p:nvSpPr>
          <p:spPr>
            <a:xfrm>
              <a:off x="1099991" y="872895"/>
              <a:ext cx="4996009" cy="5845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양쪽 모서리가 둥근 사각형 29">
              <a:extLst>
                <a:ext uri="{FF2B5EF4-FFF2-40B4-BE49-F238E27FC236}">
                  <a16:creationId xmlns:a16="http://schemas.microsoft.com/office/drawing/2014/main" id="{3AB5D802-5B0F-46D5-8294-BC00C88EF0C7}"/>
                </a:ext>
              </a:extLst>
            </p:cNvPr>
            <p:cNvSpPr/>
            <p:nvPr/>
          </p:nvSpPr>
          <p:spPr>
            <a:xfrm rot="16200000" flipH="1">
              <a:off x="1102990" y="877445"/>
              <a:ext cx="584552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57C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5" name="직사각형 30">
              <a:extLst>
                <a:ext uri="{FF2B5EF4-FFF2-40B4-BE49-F238E27FC236}">
                  <a16:creationId xmlns:a16="http://schemas.microsoft.com/office/drawing/2014/main" id="{56190CD9-57DF-4339-8AC7-4281D0A7AC5D}"/>
                </a:ext>
              </a:extLst>
            </p:cNvPr>
            <p:cNvSpPr/>
            <p:nvPr/>
          </p:nvSpPr>
          <p:spPr>
            <a:xfrm>
              <a:off x="1701669" y="972501"/>
              <a:ext cx="4394331" cy="404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667"/>
                </a:lnSpc>
              </a:pPr>
              <a:r>
                <a:rPr lang="zh-TW" altLang="en-US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我們可以在綠色框作用中的單元輸入程式</a:t>
              </a:r>
              <a:endParaRPr lang="en-US" altLang="zh-TW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50D73E1D-0341-4FD7-A334-387F842EE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76" y="4103562"/>
            <a:ext cx="7335274" cy="1409897"/>
          </a:xfrm>
          <a:prstGeom prst="rect">
            <a:avLst/>
          </a:prstGeom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2F758E-CD74-462C-929E-A73E0749C3FB}"/>
              </a:ext>
            </a:extLst>
          </p:cNvPr>
          <p:cNvGrpSpPr/>
          <p:nvPr/>
        </p:nvGrpSpPr>
        <p:grpSpPr>
          <a:xfrm>
            <a:off x="1288676" y="3263128"/>
            <a:ext cx="7724695" cy="844939"/>
            <a:chOff x="1099991" y="872895"/>
            <a:chExt cx="4996009" cy="844939"/>
          </a:xfrm>
        </p:grpSpPr>
        <p:sp>
          <p:nvSpPr>
            <p:cNvPr id="27" name="모서리가 둥근 직사각형 28">
              <a:extLst>
                <a:ext uri="{FF2B5EF4-FFF2-40B4-BE49-F238E27FC236}">
                  <a16:creationId xmlns:a16="http://schemas.microsoft.com/office/drawing/2014/main" id="{A340546F-9732-483D-9BBA-65C6AA2FB6B6}"/>
                </a:ext>
              </a:extLst>
            </p:cNvPr>
            <p:cNvSpPr/>
            <p:nvPr/>
          </p:nvSpPr>
          <p:spPr>
            <a:xfrm>
              <a:off x="1099991" y="872895"/>
              <a:ext cx="4996009" cy="5845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8" name="양쪽 모서리가 둥근 사각형 29">
              <a:extLst>
                <a:ext uri="{FF2B5EF4-FFF2-40B4-BE49-F238E27FC236}">
                  <a16:creationId xmlns:a16="http://schemas.microsoft.com/office/drawing/2014/main" id="{DED80207-11FD-4E51-B2F1-71FB189587D6}"/>
                </a:ext>
              </a:extLst>
            </p:cNvPr>
            <p:cNvSpPr/>
            <p:nvPr/>
          </p:nvSpPr>
          <p:spPr>
            <a:xfrm rot="16200000" flipH="1">
              <a:off x="1102990" y="877445"/>
              <a:ext cx="584552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57C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9" name="직사각형 30">
              <a:extLst>
                <a:ext uri="{FF2B5EF4-FFF2-40B4-BE49-F238E27FC236}">
                  <a16:creationId xmlns:a16="http://schemas.microsoft.com/office/drawing/2014/main" id="{E72B2424-58D8-452A-B4A2-73F5034C5300}"/>
                </a:ext>
              </a:extLst>
            </p:cNvPr>
            <p:cNvSpPr/>
            <p:nvPr/>
          </p:nvSpPr>
          <p:spPr>
            <a:xfrm>
              <a:off x="1701669" y="972502"/>
              <a:ext cx="4394331" cy="745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667"/>
                </a:lnSpc>
              </a:pP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按上方</a:t>
              </a:r>
              <a:r>
                <a:rPr lang="en-US" altLang="zh-TW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Run</a:t>
              </a: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鈕，可以看到執行結果</a:t>
              </a:r>
              <a:r>
                <a:rPr lang="en-US" altLang="zh-TW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</a:t>
              </a: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和下方新增一個作用中的程式單元</a:t>
              </a:r>
              <a:endParaRPr lang="en-US" altLang="zh-TW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1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2-1  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認識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TensorFlow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與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Keras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BB879E-92E3-4AE0-B103-2DFDFC9F7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4" t="22507" r="8095" b="24093"/>
          <a:stretch/>
        </p:blipFill>
        <p:spPr>
          <a:xfrm>
            <a:off x="700088" y="2045773"/>
            <a:ext cx="3213471" cy="1213346"/>
          </a:xfrm>
          <a:prstGeom prst="rect">
            <a:avLst/>
          </a:prstGeom>
        </p:spPr>
      </p:pic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5B0FBC6-658B-46C5-9F93-F21EBF87600D}"/>
              </a:ext>
            </a:extLst>
          </p:cNvPr>
          <p:cNvSpPr/>
          <p:nvPr/>
        </p:nvSpPr>
        <p:spPr>
          <a:xfrm>
            <a:off x="4260680" y="1533647"/>
            <a:ext cx="7074429" cy="3689371"/>
          </a:xfrm>
          <a:prstGeom prst="roundRect">
            <a:avLst/>
          </a:prstGeom>
          <a:noFill/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사각형: 둥근 모서리 5">
            <a:extLst>
              <a:ext uri="{FF2B5EF4-FFF2-40B4-BE49-F238E27FC236}">
                <a16:creationId xmlns:a16="http://schemas.microsoft.com/office/drawing/2014/main" id="{E23DBD32-F75A-4E00-B994-DF1D0256161F}"/>
              </a:ext>
            </a:extLst>
          </p:cNvPr>
          <p:cNvSpPr/>
          <p:nvPr/>
        </p:nvSpPr>
        <p:spPr>
          <a:xfrm>
            <a:off x="5835085" y="5020310"/>
            <a:ext cx="3925618" cy="4476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7C4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C4C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支援的深度學習函式庫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7C4C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D883B6E-754B-4CD2-9ED6-B77D239457D6}"/>
              </a:ext>
            </a:extLst>
          </p:cNvPr>
          <p:cNvGrpSpPr/>
          <p:nvPr/>
        </p:nvGrpSpPr>
        <p:grpSpPr>
          <a:xfrm>
            <a:off x="4984536" y="2693611"/>
            <a:ext cx="1226128" cy="1541607"/>
            <a:chOff x="4925964" y="2258964"/>
            <a:chExt cx="1226128" cy="1541607"/>
          </a:xfrm>
        </p:grpSpPr>
        <p:sp>
          <p:nvSpPr>
            <p:cNvPr id="64" name="모서리가 둥근 직사각형 46">
              <a:extLst>
                <a:ext uri="{FF2B5EF4-FFF2-40B4-BE49-F238E27FC236}">
                  <a16:creationId xmlns:a16="http://schemas.microsoft.com/office/drawing/2014/main" id="{5EDE5E39-D729-40DC-B19A-18F2000C7C0E}"/>
                </a:ext>
              </a:extLst>
            </p:cNvPr>
            <p:cNvSpPr/>
            <p:nvPr/>
          </p:nvSpPr>
          <p:spPr>
            <a:xfrm>
              <a:off x="4971670" y="3524478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rgbClr val="53585B"/>
            </a:solidFill>
            <a:ln w="19050">
              <a:solidFill>
                <a:srgbClr val="88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b="1" dirty="0">
                  <a:solidFill>
                    <a:prstClr val="white"/>
                  </a:solidFill>
                </a:rPr>
                <a:t>TensorFlow</a:t>
              </a:r>
            </a:p>
          </p:txBody>
        </p:sp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AA4CC7B0-A1DB-4F47-957E-947710674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964" y="2258964"/>
              <a:ext cx="1170036" cy="1170036"/>
            </a:xfrm>
            <a:prstGeom prst="ellipse">
              <a:avLst/>
            </a:prstGeom>
            <a:ln w="285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1B031ACC-B5C4-41D2-B576-CDAAD324BCA9}"/>
              </a:ext>
            </a:extLst>
          </p:cNvPr>
          <p:cNvGrpSpPr/>
          <p:nvPr/>
        </p:nvGrpSpPr>
        <p:grpSpPr>
          <a:xfrm>
            <a:off x="7216995" y="2693611"/>
            <a:ext cx="1226128" cy="1541607"/>
            <a:chOff x="4925964" y="2258964"/>
            <a:chExt cx="1226128" cy="1541607"/>
          </a:xfrm>
        </p:grpSpPr>
        <p:sp>
          <p:nvSpPr>
            <p:cNvPr id="86" name="모서리가 둥근 직사각형 46">
              <a:extLst>
                <a:ext uri="{FF2B5EF4-FFF2-40B4-BE49-F238E27FC236}">
                  <a16:creationId xmlns:a16="http://schemas.microsoft.com/office/drawing/2014/main" id="{3202022A-3C34-44A5-94F7-C061716FC7D7}"/>
                </a:ext>
              </a:extLst>
            </p:cNvPr>
            <p:cNvSpPr/>
            <p:nvPr/>
          </p:nvSpPr>
          <p:spPr>
            <a:xfrm>
              <a:off x="4971670" y="3524478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rgbClr val="88E0D0"/>
            </a:solidFill>
            <a:ln w="19050">
              <a:solidFill>
                <a:srgbClr val="88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b="1" dirty="0">
                  <a:solidFill>
                    <a:prstClr val="white"/>
                  </a:solidFill>
                </a:rPr>
                <a:t>Keras</a:t>
              </a:r>
            </a:p>
          </p:txBody>
        </p:sp>
        <p:pic>
          <p:nvPicPr>
            <p:cNvPr id="87" name="圖片 86">
              <a:extLst>
                <a:ext uri="{FF2B5EF4-FFF2-40B4-BE49-F238E27FC236}">
                  <a16:creationId xmlns:a16="http://schemas.microsoft.com/office/drawing/2014/main" id="{233CF16E-5983-45B6-B6C0-2513041F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25964" y="2258964"/>
              <a:ext cx="1170036" cy="1170036"/>
            </a:xfrm>
            <a:prstGeom prst="ellipse">
              <a:avLst/>
            </a:prstGeom>
            <a:ln w="285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1133E565-013A-40AE-B75E-8B1157DC140F}"/>
              </a:ext>
            </a:extLst>
          </p:cNvPr>
          <p:cNvGrpSpPr/>
          <p:nvPr/>
        </p:nvGrpSpPr>
        <p:grpSpPr>
          <a:xfrm>
            <a:off x="9505547" y="2693611"/>
            <a:ext cx="1226128" cy="1541607"/>
            <a:chOff x="4925964" y="2258964"/>
            <a:chExt cx="1226128" cy="1541607"/>
          </a:xfrm>
        </p:grpSpPr>
        <p:sp>
          <p:nvSpPr>
            <p:cNvPr id="90" name="모서리가 둥근 직사각형 46">
              <a:extLst>
                <a:ext uri="{FF2B5EF4-FFF2-40B4-BE49-F238E27FC236}">
                  <a16:creationId xmlns:a16="http://schemas.microsoft.com/office/drawing/2014/main" id="{298068C1-BD71-45E8-B019-CBF8DD877A00}"/>
                </a:ext>
              </a:extLst>
            </p:cNvPr>
            <p:cNvSpPr/>
            <p:nvPr/>
          </p:nvSpPr>
          <p:spPr>
            <a:xfrm>
              <a:off x="4971670" y="3524478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88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Troch</a:t>
              </a:r>
            </a:p>
          </p:txBody>
        </p:sp>
        <p:pic>
          <p:nvPicPr>
            <p:cNvPr id="91" name="圖片 90">
              <a:extLst>
                <a:ext uri="{FF2B5EF4-FFF2-40B4-BE49-F238E27FC236}">
                  <a16:creationId xmlns:a16="http://schemas.microsoft.com/office/drawing/2014/main" id="{DD20EB47-196E-4BE0-9181-3F8B35E1A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25964" y="2258964"/>
              <a:ext cx="1170036" cy="1170036"/>
            </a:xfrm>
            <a:prstGeom prst="ellipse">
              <a:avLst/>
            </a:prstGeom>
            <a:ln w="285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41" name="圖形 40" descr="人工智慧 以實心填滿">
            <a:extLst>
              <a:ext uri="{FF2B5EF4-FFF2-40B4-BE49-F238E27FC236}">
                <a16:creationId xmlns:a16="http://schemas.microsoft.com/office/drawing/2014/main" id="{492C9FEE-1BB9-47D9-A96B-81F3B4F25E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5682" y="3801840"/>
            <a:ext cx="1415389" cy="1415389"/>
          </a:xfrm>
          <a:prstGeom prst="rect">
            <a:avLst/>
          </a:prstGeom>
        </p:spPr>
      </p:pic>
      <p:pic>
        <p:nvPicPr>
          <p:cNvPr id="93" name="圖形 92" descr="皇冠 以實心填滿">
            <a:extLst>
              <a:ext uri="{FF2B5EF4-FFF2-40B4-BE49-F238E27FC236}">
                <a16:creationId xmlns:a16="http://schemas.microsoft.com/office/drawing/2014/main" id="{49337AF1-453A-4E33-8918-55C671B79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3478" y="2045773"/>
            <a:ext cx="591607" cy="591607"/>
          </a:xfrm>
          <a:prstGeom prst="rect">
            <a:avLst/>
          </a:prstGeom>
        </p:spPr>
      </p:pic>
      <p:cxnSp>
        <p:nvCxnSpPr>
          <p:cNvPr id="109" name="직선 연결선 126">
            <a:extLst>
              <a:ext uri="{FF2B5EF4-FFF2-40B4-BE49-F238E27FC236}">
                <a16:creationId xmlns:a16="http://schemas.microsoft.com/office/drawing/2014/main" id="{8D5A65B0-9847-4AFB-9358-50577BEB98DA}"/>
              </a:ext>
            </a:extLst>
          </p:cNvPr>
          <p:cNvCxnSpPr>
            <a:cxnSpLocks/>
          </p:cNvCxnSpPr>
          <p:nvPr/>
        </p:nvCxnSpPr>
        <p:spPr>
          <a:xfrm flipV="1">
            <a:off x="6241229" y="2673734"/>
            <a:ext cx="908562" cy="448845"/>
          </a:xfrm>
          <a:prstGeom prst="line">
            <a:avLst/>
          </a:prstGeom>
          <a:ln w="19050">
            <a:solidFill>
              <a:srgbClr val="88E0D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00143 -0.127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2-4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Jupyter Notebook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基本應用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BA892DE-E0D7-4C68-AF69-940E06F7333A}"/>
              </a:ext>
            </a:extLst>
          </p:cNvPr>
          <p:cNvGrpSpPr/>
          <p:nvPr/>
        </p:nvGrpSpPr>
        <p:grpSpPr>
          <a:xfrm>
            <a:off x="1288676" y="968100"/>
            <a:ext cx="4996009" cy="628471"/>
            <a:chOff x="1099991" y="872895"/>
            <a:chExt cx="4996009" cy="592101"/>
          </a:xfrm>
        </p:grpSpPr>
        <p:sp>
          <p:nvSpPr>
            <p:cNvPr id="23" name="모서리가 둥근 직사각형 28">
              <a:extLst>
                <a:ext uri="{FF2B5EF4-FFF2-40B4-BE49-F238E27FC236}">
                  <a16:creationId xmlns:a16="http://schemas.microsoft.com/office/drawing/2014/main" id="{9C25DEB0-7156-45D1-87BA-79A7337AB0F8}"/>
                </a:ext>
              </a:extLst>
            </p:cNvPr>
            <p:cNvSpPr/>
            <p:nvPr/>
          </p:nvSpPr>
          <p:spPr>
            <a:xfrm>
              <a:off x="1099991" y="872895"/>
              <a:ext cx="4996009" cy="5845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양쪽 모서리가 둥근 사각형 29">
              <a:extLst>
                <a:ext uri="{FF2B5EF4-FFF2-40B4-BE49-F238E27FC236}">
                  <a16:creationId xmlns:a16="http://schemas.microsoft.com/office/drawing/2014/main" id="{3AB5D802-5B0F-46D5-8294-BC00C88EF0C7}"/>
                </a:ext>
              </a:extLst>
            </p:cNvPr>
            <p:cNvSpPr/>
            <p:nvPr/>
          </p:nvSpPr>
          <p:spPr>
            <a:xfrm rot="16200000" flipH="1">
              <a:off x="1102990" y="877445"/>
              <a:ext cx="584552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57C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5" name="직사각형 30">
              <a:extLst>
                <a:ext uri="{FF2B5EF4-FFF2-40B4-BE49-F238E27FC236}">
                  <a16:creationId xmlns:a16="http://schemas.microsoft.com/office/drawing/2014/main" id="{56190CD9-57DF-4339-8AC7-4281D0A7AC5D}"/>
                </a:ext>
              </a:extLst>
            </p:cNvPr>
            <p:cNvSpPr/>
            <p:nvPr/>
          </p:nvSpPr>
          <p:spPr>
            <a:xfrm>
              <a:off x="1701669" y="972502"/>
              <a:ext cx="4394331" cy="381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667"/>
                </a:lnSpc>
              </a:pPr>
              <a:r>
                <a:rPr lang="zh-TW" altLang="en-US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定義變數、使用</a:t>
              </a:r>
              <a:r>
                <a:rPr lang="en-US" altLang="zh-TW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</a:t>
              </a:r>
              <a:r>
                <a:rPr lang="zh-TW" altLang="en-US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判斷式</a:t>
              </a:r>
              <a:endParaRPr lang="en-US" altLang="zh-TW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8112CB8F-9D71-4A28-8134-1A3655C34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76" y="1833525"/>
            <a:ext cx="734480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3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2-4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Jupyter Notebook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基本應用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BA892DE-E0D7-4C68-AF69-940E06F7333A}"/>
              </a:ext>
            </a:extLst>
          </p:cNvPr>
          <p:cNvGrpSpPr/>
          <p:nvPr/>
        </p:nvGrpSpPr>
        <p:grpSpPr>
          <a:xfrm>
            <a:off x="1288676" y="968100"/>
            <a:ext cx="4996009" cy="628471"/>
            <a:chOff x="1099991" y="872895"/>
            <a:chExt cx="4996009" cy="592101"/>
          </a:xfrm>
        </p:grpSpPr>
        <p:sp>
          <p:nvSpPr>
            <p:cNvPr id="23" name="모서리가 둥근 직사각형 28">
              <a:extLst>
                <a:ext uri="{FF2B5EF4-FFF2-40B4-BE49-F238E27FC236}">
                  <a16:creationId xmlns:a16="http://schemas.microsoft.com/office/drawing/2014/main" id="{9C25DEB0-7156-45D1-87BA-79A7337AB0F8}"/>
                </a:ext>
              </a:extLst>
            </p:cNvPr>
            <p:cNvSpPr/>
            <p:nvPr/>
          </p:nvSpPr>
          <p:spPr>
            <a:xfrm>
              <a:off x="1099991" y="872895"/>
              <a:ext cx="4996009" cy="58455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양쪽 모서리가 둥근 사각형 29">
              <a:extLst>
                <a:ext uri="{FF2B5EF4-FFF2-40B4-BE49-F238E27FC236}">
                  <a16:creationId xmlns:a16="http://schemas.microsoft.com/office/drawing/2014/main" id="{3AB5D802-5B0F-46D5-8294-BC00C88EF0C7}"/>
                </a:ext>
              </a:extLst>
            </p:cNvPr>
            <p:cNvSpPr/>
            <p:nvPr/>
          </p:nvSpPr>
          <p:spPr>
            <a:xfrm rot="16200000" flipH="1">
              <a:off x="1102990" y="877445"/>
              <a:ext cx="584552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57C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5" name="직사각형 30">
              <a:extLst>
                <a:ext uri="{FF2B5EF4-FFF2-40B4-BE49-F238E27FC236}">
                  <a16:creationId xmlns:a16="http://schemas.microsoft.com/office/drawing/2014/main" id="{56190CD9-57DF-4339-8AC7-4281D0A7AC5D}"/>
                </a:ext>
              </a:extLst>
            </p:cNvPr>
            <p:cNvSpPr/>
            <p:nvPr/>
          </p:nvSpPr>
          <p:spPr>
            <a:xfrm>
              <a:off x="1701669" y="972502"/>
              <a:ext cx="4394331" cy="381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667"/>
                </a:lnSpc>
              </a:pPr>
              <a:r>
                <a:rPr lang="zh-TW" altLang="en-US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修改 </a:t>
              </a:r>
              <a:r>
                <a:rPr lang="en-US" altLang="zh-TW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</a:t>
              </a:r>
              <a:r>
                <a:rPr lang="zh-TW" altLang="en-US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程式碼重複執行</a:t>
              </a:r>
              <a:endParaRPr lang="en-US" altLang="zh-TW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7F30F56-6ECC-4DEF-9934-AC21F6F6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76" y="1833525"/>
            <a:ext cx="7325747" cy="3886742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EDF1FC53-5C14-494E-8D6B-A1ABBA317562}"/>
              </a:ext>
            </a:extLst>
          </p:cNvPr>
          <p:cNvSpPr/>
          <p:nvPr/>
        </p:nvSpPr>
        <p:spPr>
          <a:xfrm>
            <a:off x="9311821" y="3114089"/>
            <a:ext cx="972458" cy="885372"/>
          </a:xfrm>
          <a:prstGeom prst="rightArrow">
            <a:avLst/>
          </a:prstGeom>
          <a:solidFill>
            <a:srgbClr val="57C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FB02307C-A913-424E-B2E2-9E3086B23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53" y="2184962"/>
            <a:ext cx="730669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2-4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Jupyter Notebook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基本應用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1B016E4-1C35-45C3-892F-184FEC1FC15A}"/>
              </a:ext>
            </a:extLst>
          </p:cNvPr>
          <p:cNvGrpSpPr/>
          <p:nvPr/>
        </p:nvGrpSpPr>
        <p:grpSpPr>
          <a:xfrm>
            <a:off x="1073787" y="955447"/>
            <a:ext cx="10175126" cy="875856"/>
            <a:chOff x="1187609" y="955446"/>
            <a:chExt cx="4678532" cy="590883"/>
          </a:xfrm>
        </p:grpSpPr>
        <p:sp>
          <p:nvSpPr>
            <p:cNvPr id="23" name="모서리가 둥근 직사각형 28">
              <a:extLst>
                <a:ext uri="{FF2B5EF4-FFF2-40B4-BE49-F238E27FC236}">
                  <a16:creationId xmlns:a16="http://schemas.microsoft.com/office/drawing/2014/main" id="{A3CC0C1B-E382-4BF9-A986-02DAC26BCB73}"/>
                </a:ext>
              </a:extLst>
            </p:cNvPr>
            <p:cNvSpPr/>
            <p:nvPr/>
          </p:nvSpPr>
          <p:spPr>
            <a:xfrm>
              <a:off x="1187609" y="955446"/>
              <a:ext cx="4678532" cy="58333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" name="양쪽 모서리가 둥근 사각형 29">
              <a:extLst>
                <a:ext uri="{FF2B5EF4-FFF2-40B4-BE49-F238E27FC236}">
                  <a16:creationId xmlns:a16="http://schemas.microsoft.com/office/drawing/2014/main" id="{84BC3904-7DCB-46E9-A9D8-1C6998515E21}"/>
                </a:ext>
              </a:extLst>
            </p:cNvPr>
            <p:cNvSpPr/>
            <p:nvPr/>
          </p:nvSpPr>
          <p:spPr>
            <a:xfrm rot="16200000" flipH="1">
              <a:off x="1191216" y="959387"/>
              <a:ext cx="583335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57C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5" name="직사각형 30">
              <a:extLst>
                <a:ext uri="{FF2B5EF4-FFF2-40B4-BE49-F238E27FC236}">
                  <a16:creationId xmlns:a16="http://schemas.microsoft.com/office/drawing/2014/main" id="{1B98E187-E182-4DC4-BA3B-C47D74440145}"/>
                </a:ext>
              </a:extLst>
            </p:cNvPr>
            <p:cNvSpPr/>
            <p:nvPr/>
          </p:nvSpPr>
          <p:spPr>
            <a:xfrm>
              <a:off x="2021996" y="995810"/>
              <a:ext cx="3784049" cy="358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667"/>
                </a:lnSpc>
              </a:pPr>
              <a:r>
                <a:rPr lang="zh-TW" altLang="en-US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在作用中的單元輸入</a:t>
              </a:r>
              <a:r>
                <a:rPr lang="en-US" altLang="zh-TW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</a:t>
              </a:r>
              <a:r>
                <a:rPr lang="zh-TW" altLang="en-US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程式碼時，單元的外框是綠色，這是編輯模式</a:t>
              </a:r>
              <a:r>
                <a:rPr lang="en-US" altLang="zh-TW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(Edit Mode);</a:t>
              </a:r>
              <a:r>
                <a:rPr lang="zh-TW" altLang="en-US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執行命令時，外框會改為藍色，這是命令模式</a:t>
              </a:r>
              <a:r>
                <a:rPr lang="en-US" altLang="zh-TW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(Command Mode)</a:t>
              </a:r>
              <a:r>
                <a:rPr lang="zh-TW" altLang="en-US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7" name="사각형: 둥근 모서리 82">
            <a:extLst>
              <a:ext uri="{FF2B5EF4-FFF2-40B4-BE49-F238E27FC236}">
                <a16:creationId xmlns:a16="http://schemas.microsoft.com/office/drawing/2014/main" id="{83157AF2-99E0-4A57-BEEB-44A474809DE6}"/>
              </a:ext>
            </a:extLst>
          </p:cNvPr>
          <p:cNvSpPr/>
          <p:nvPr/>
        </p:nvSpPr>
        <p:spPr>
          <a:xfrm>
            <a:off x="1073786" y="2319418"/>
            <a:ext cx="2206619" cy="496801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zh-TW" altLang="en-US" sz="1600" b="1" dirty="0">
                <a:solidFill>
                  <a:prstClr val="white"/>
                </a:solidFill>
              </a:rPr>
              <a:t>編輯模式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8" name="타원 123">
            <a:extLst>
              <a:ext uri="{FF2B5EF4-FFF2-40B4-BE49-F238E27FC236}">
                <a16:creationId xmlns:a16="http://schemas.microsoft.com/office/drawing/2014/main" id="{5FF42D96-D111-48B5-9082-694600442BFF}"/>
              </a:ext>
            </a:extLst>
          </p:cNvPr>
          <p:cNvSpPr/>
          <p:nvPr/>
        </p:nvSpPr>
        <p:spPr>
          <a:xfrm>
            <a:off x="1147233" y="2358443"/>
            <a:ext cx="418749" cy="418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FF115FD3-8477-4B53-81E9-753CA7DCA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4" y="3094954"/>
            <a:ext cx="9950450" cy="615950"/>
          </a:xfrm>
          <a:prstGeom prst="rect">
            <a:avLst/>
          </a:prstGeom>
        </p:spPr>
      </p:pic>
      <p:sp>
        <p:nvSpPr>
          <p:cNvPr id="31" name="사각형: 둥근 모서리 82">
            <a:extLst>
              <a:ext uri="{FF2B5EF4-FFF2-40B4-BE49-F238E27FC236}">
                <a16:creationId xmlns:a16="http://schemas.microsoft.com/office/drawing/2014/main" id="{820BB7B0-5C45-44F5-87FE-EEDE47F0928F}"/>
              </a:ext>
            </a:extLst>
          </p:cNvPr>
          <p:cNvSpPr/>
          <p:nvPr/>
        </p:nvSpPr>
        <p:spPr>
          <a:xfrm>
            <a:off x="1073786" y="4083209"/>
            <a:ext cx="2206619" cy="496801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zh-TW" altLang="en-US" sz="1600" b="1" dirty="0">
                <a:solidFill>
                  <a:prstClr val="white"/>
                </a:solidFill>
              </a:rPr>
              <a:t>命令模式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2" name="타원 123">
            <a:extLst>
              <a:ext uri="{FF2B5EF4-FFF2-40B4-BE49-F238E27FC236}">
                <a16:creationId xmlns:a16="http://schemas.microsoft.com/office/drawing/2014/main" id="{DF5A6E6C-1178-4B3E-A935-1297BB1A8C18}"/>
              </a:ext>
            </a:extLst>
          </p:cNvPr>
          <p:cNvSpPr/>
          <p:nvPr/>
        </p:nvSpPr>
        <p:spPr>
          <a:xfrm>
            <a:off x="1147233" y="4122234"/>
            <a:ext cx="418749" cy="418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86D1E01-18EF-4BC2-B0AF-92C21E6E0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38" y="4949260"/>
            <a:ext cx="10013950" cy="4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3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2-4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Jupyter Notebook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基本應用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14" name="그룹 36">
            <a:extLst>
              <a:ext uri="{FF2B5EF4-FFF2-40B4-BE49-F238E27FC236}">
                <a16:creationId xmlns:a16="http://schemas.microsoft.com/office/drawing/2014/main" id="{3051FAFA-71D5-4F22-9835-6CC1F638585C}"/>
              </a:ext>
            </a:extLst>
          </p:cNvPr>
          <p:cNvGrpSpPr/>
          <p:nvPr/>
        </p:nvGrpSpPr>
        <p:grpSpPr>
          <a:xfrm>
            <a:off x="1139076" y="923362"/>
            <a:ext cx="5279582" cy="1053977"/>
            <a:chOff x="9469764" y="6767733"/>
            <a:chExt cx="2450596" cy="1053977"/>
          </a:xfrm>
        </p:grpSpPr>
        <p:sp>
          <p:nvSpPr>
            <p:cNvPr id="23" name="모서리가 둥근 직사각형 37">
              <a:extLst>
                <a:ext uri="{FF2B5EF4-FFF2-40B4-BE49-F238E27FC236}">
                  <a16:creationId xmlns:a16="http://schemas.microsoft.com/office/drawing/2014/main" id="{A3F1B51F-B35C-4EE6-9898-FD7A6117BA50}"/>
                </a:ext>
              </a:extLst>
            </p:cNvPr>
            <p:cNvSpPr/>
            <p:nvPr/>
          </p:nvSpPr>
          <p:spPr>
            <a:xfrm>
              <a:off x="9469764" y="6767733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53585B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667"/>
                </a:lnSpc>
              </a:pPr>
              <a:r>
                <a:rPr lang="en-US" altLang="zh-TW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Jupyter </a:t>
              </a: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命令模式常用的按鍵說明</a:t>
              </a:r>
              <a:r>
                <a:rPr lang="en-US" altLang="zh-TW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完整按鍵說明請執行「</a:t>
              </a:r>
              <a:r>
                <a:rPr lang="en-US" altLang="zh-TW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Help/Keyboard</a:t>
              </a: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Shortcuts</a:t>
              </a: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」命令</a:t>
              </a:r>
              <a:r>
                <a:rPr lang="en-US" altLang="zh-TW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24" name="자유형 38">
              <a:extLst>
                <a:ext uri="{FF2B5EF4-FFF2-40B4-BE49-F238E27FC236}">
                  <a16:creationId xmlns:a16="http://schemas.microsoft.com/office/drawing/2014/main" id="{B79674BC-877B-429B-B7BC-3FCB104DA507}"/>
                </a:ext>
              </a:extLst>
            </p:cNvPr>
            <p:cNvSpPr/>
            <p:nvPr/>
          </p:nvSpPr>
          <p:spPr>
            <a:xfrm>
              <a:off x="9469764" y="6767733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53585B"/>
            </a:solidFill>
            <a:ln>
              <a:solidFill>
                <a:srgbClr val="5358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25" name="자유형 39">
              <a:extLst>
                <a:ext uri="{FF2B5EF4-FFF2-40B4-BE49-F238E27FC236}">
                  <a16:creationId xmlns:a16="http://schemas.microsoft.com/office/drawing/2014/main" id="{C65B1655-1288-433E-8424-9F2C222E6C5E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0493D6B3-BC92-4510-8B98-A05B8E2C2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68" y="2222305"/>
            <a:ext cx="5980363" cy="31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92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2-5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使用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Google Colaboratory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雲端服務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sp>
        <p:nvSpPr>
          <p:cNvPr id="13" name="모서리가 둥근 직사각형 28">
            <a:extLst>
              <a:ext uri="{FF2B5EF4-FFF2-40B4-BE49-F238E27FC236}">
                <a16:creationId xmlns:a16="http://schemas.microsoft.com/office/drawing/2014/main" id="{470A8030-2D34-4E5F-94F7-0BF8CB51DFFB}"/>
              </a:ext>
            </a:extLst>
          </p:cNvPr>
          <p:cNvSpPr/>
          <p:nvPr/>
        </p:nvSpPr>
        <p:spPr>
          <a:xfrm>
            <a:off x="943314" y="903375"/>
            <a:ext cx="9391200" cy="79610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양쪽 모서리가 둥근 사각형 29">
            <a:extLst>
              <a:ext uri="{FF2B5EF4-FFF2-40B4-BE49-F238E27FC236}">
                <a16:creationId xmlns:a16="http://schemas.microsoft.com/office/drawing/2014/main" id="{2D969617-87A6-4B69-A704-E3888B38B212}"/>
              </a:ext>
            </a:extLst>
          </p:cNvPr>
          <p:cNvSpPr/>
          <p:nvPr/>
        </p:nvSpPr>
        <p:spPr>
          <a:xfrm rot="16200000" flipH="1">
            <a:off x="926467" y="927772"/>
            <a:ext cx="788554" cy="754857"/>
          </a:xfrm>
          <a:prstGeom prst="round2SameRect">
            <a:avLst>
              <a:gd name="adj1" fmla="val 32796"/>
              <a:gd name="adj2" fmla="val 0"/>
            </a:avLst>
          </a:prstGeom>
          <a:gradFill flip="none" rotWithShape="1">
            <a:gsLst>
              <a:gs pos="0">
                <a:srgbClr val="57C4C7">
                  <a:tint val="66000"/>
                  <a:satMod val="160000"/>
                </a:srgbClr>
              </a:gs>
              <a:gs pos="50000">
                <a:srgbClr val="57C4C7">
                  <a:tint val="44500"/>
                  <a:satMod val="160000"/>
                </a:srgbClr>
              </a:gs>
              <a:gs pos="100000">
                <a:srgbClr val="57C4C7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3" name="직사각형 30">
            <a:extLst>
              <a:ext uri="{FF2B5EF4-FFF2-40B4-BE49-F238E27FC236}">
                <a16:creationId xmlns:a16="http://schemas.microsoft.com/office/drawing/2014/main" id="{853F647A-E4F2-4320-B466-6C9EDE1C0EDF}"/>
              </a:ext>
            </a:extLst>
          </p:cNvPr>
          <p:cNvSpPr/>
          <p:nvPr/>
        </p:nvSpPr>
        <p:spPr>
          <a:xfrm>
            <a:off x="1698173" y="1069306"/>
            <a:ext cx="839848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en-US" altLang="zh-TW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Colaboratory </a:t>
            </a:r>
            <a:r>
              <a:rPr lang="zh-TW" altLang="en-US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是免費雲端服務的</a:t>
            </a:r>
            <a:r>
              <a:rPr lang="en-US" altLang="zh-TW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sz="24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筆記本環境</a:t>
            </a:r>
            <a:endParaRPr lang="en-US" altLang="zh-TW" sz="24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391CF8-D303-4D2D-BF05-15D1C5EC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4" y="890547"/>
            <a:ext cx="796101" cy="796101"/>
          </a:xfrm>
          <a:prstGeom prst="rect">
            <a:avLst/>
          </a:prstGeom>
        </p:spPr>
      </p:pic>
      <p:sp>
        <p:nvSpPr>
          <p:cNvPr id="53" name="타원 29">
            <a:extLst>
              <a:ext uri="{FF2B5EF4-FFF2-40B4-BE49-F238E27FC236}">
                <a16:creationId xmlns:a16="http://schemas.microsoft.com/office/drawing/2014/main" id="{43939671-2F20-4929-B3BD-36A9ADF531FC}"/>
              </a:ext>
            </a:extLst>
          </p:cNvPr>
          <p:cNvSpPr/>
          <p:nvPr/>
        </p:nvSpPr>
        <p:spPr>
          <a:xfrm>
            <a:off x="4202038" y="4885965"/>
            <a:ext cx="897622" cy="897622"/>
          </a:xfrm>
          <a:prstGeom prst="ellipse">
            <a:avLst/>
          </a:prstGeom>
          <a:noFill/>
          <a:ln w="254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원호 30">
            <a:extLst>
              <a:ext uri="{FF2B5EF4-FFF2-40B4-BE49-F238E27FC236}">
                <a16:creationId xmlns:a16="http://schemas.microsoft.com/office/drawing/2014/main" id="{7D81BDE1-5FB2-4769-B413-200370246D23}"/>
              </a:ext>
            </a:extLst>
          </p:cNvPr>
          <p:cNvSpPr/>
          <p:nvPr/>
        </p:nvSpPr>
        <p:spPr>
          <a:xfrm>
            <a:off x="4039151" y="4723078"/>
            <a:ext cx="1223395" cy="1223395"/>
          </a:xfrm>
          <a:prstGeom prst="arc">
            <a:avLst>
              <a:gd name="adj1" fmla="val 18838228"/>
              <a:gd name="adj2" fmla="val 5467610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원호 31">
            <a:extLst>
              <a:ext uri="{FF2B5EF4-FFF2-40B4-BE49-F238E27FC236}">
                <a16:creationId xmlns:a16="http://schemas.microsoft.com/office/drawing/2014/main" id="{B4075CF6-2239-41C4-B1BF-542851E496DD}"/>
              </a:ext>
            </a:extLst>
          </p:cNvPr>
          <p:cNvSpPr/>
          <p:nvPr/>
        </p:nvSpPr>
        <p:spPr>
          <a:xfrm>
            <a:off x="4884590" y="3837096"/>
            <a:ext cx="1223395" cy="1223395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6" name="타원 32">
            <a:extLst>
              <a:ext uri="{FF2B5EF4-FFF2-40B4-BE49-F238E27FC236}">
                <a16:creationId xmlns:a16="http://schemas.microsoft.com/office/drawing/2014/main" id="{2536FF5F-EF14-4B85-9D28-E422DA7372E1}"/>
              </a:ext>
            </a:extLst>
          </p:cNvPr>
          <p:cNvSpPr/>
          <p:nvPr/>
        </p:nvSpPr>
        <p:spPr>
          <a:xfrm>
            <a:off x="5047477" y="3999983"/>
            <a:ext cx="897622" cy="897622"/>
          </a:xfrm>
          <a:prstGeom prst="ellipse">
            <a:avLst/>
          </a:prstGeom>
          <a:solidFill>
            <a:srgbClr val="53585B"/>
          </a:solidFill>
          <a:ln w="25400">
            <a:solidFill>
              <a:srgbClr val="5358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원호 33">
            <a:extLst>
              <a:ext uri="{FF2B5EF4-FFF2-40B4-BE49-F238E27FC236}">
                <a16:creationId xmlns:a16="http://schemas.microsoft.com/office/drawing/2014/main" id="{9C01A5B4-34BE-4447-869B-C2F3FCE5F80A}"/>
              </a:ext>
            </a:extLst>
          </p:cNvPr>
          <p:cNvSpPr/>
          <p:nvPr/>
        </p:nvSpPr>
        <p:spPr>
          <a:xfrm>
            <a:off x="5666318" y="2897887"/>
            <a:ext cx="1223395" cy="1223395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타원 34">
            <a:extLst>
              <a:ext uri="{FF2B5EF4-FFF2-40B4-BE49-F238E27FC236}">
                <a16:creationId xmlns:a16="http://schemas.microsoft.com/office/drawing/2014/main" id="{06A667A9-840F-4BA0-99DD-EA5858FED32F}"/>
              </a:ext>
            </a:extLst>
          </p:cNvPr>
          <p:cNvSpPr/>
          <p:nvPr/>
        </p:nvSpPr>
        <p:spPr>
          <a:xfrm>
            <a:off x="5831585" y="3060774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호 35">
            <a:extLst>
              <a:ext uri="{FF2B5EF4-FFF2-40B4-BE49-F238E27FC236}">
                <a16:creationId xmlns:a16="http://schemas.microsoft.com/office/drawing/2014/main" id="{6396720E-F4D3-4988-BD37-25A0FB87F3E9}"/>
              </a:ext>
            </a:extLst>
          </p:cNvPr>
          <p:cNvSpPr/>
          <p:nvPr/>
        </p:nvSpPr>
        <p:spPr>
          <a:xfrm>
            <a:off x="6526391" y="202766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60" name="직선 연결선 36">
            <a:extLst>
              <a:ext uri="{FF2B5EF4-FFF2-40B4-BE49-F238E27FC236}">
                <a16:creationId xmlns:a16="http://schemas.microsoft.com/office/drawing/2014/main" id="{8AC27B2F-9D2B-47AE-8EF7-3C33D307D5C8}"/>
              </a:ext>
            </a:extLst>
          </p:cNvPr>
          <p:cNvCxnSpPr>
            <a:cxnSpLocks/>
          </p:cNvCxnSpPr>
          <p:nvPr/>
        </p:nvCxnSpPr>
        <p:spPr>
          <a:xfrm>
            <a:off x="7138088" y="2027664"/>
            <a:ext cx="3600000" cy="0"/>
          </a:xfrm>
          <a:prstGeom prst="line">
            <a:avLst/>
          </a:prstGeom>
          <a:ln w="38100">
            <a:solidFill>
              <a:srgbClr val="88E0D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37">
            <a:extLst>
              <a:ext uri="{FF2B5EF4-FFF2-40B4-BE49-F238E27FC236}">
                <a16:creationId xmlns:a16="http://schemas.microsoft.com/office/drawing/2014/main" id="{A30D5094-8CF9-41C1-AD34-BAC0E1973136}"/>
              </a:ext>
            </a:extLst>
          </p:cNvPr>
          <p:cNvCxnSpPr>
            <a:cxnSpLocks/>
          </p:cNvCxnSpPr>
          <p:nvPr/>
        </p:nvCxnSpPr>
        <p:spPr>
          <a:xfrm>
            <a:off x="1050848" y="5946473"/>
            <a:ext cx="3600000" cy="0"/>
          </a:xfrm>
          <a:prstGeom prst="line">
            <a:avLst/>
          </a:prstGeom>
          <a:ln w="38100">
            <a:solidFill>
              <a:srgbClr val="88E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38">
            <a:extLst>
              <a:ext uri="{FF2B5EF4-FFF2-40B4-BE49-F238E27FC236}">
                <a16:creationId xmlns:a16="http://schemas.microsoft.com/office/drawing/2014/main" id="{92AE82BC-BC08-4921-8682-83620D77ABB2}"/>
              </a:ext>
            </a:extLst>
          </p:cNvPr>
          <p:cNvSpPr/>
          <p:nvPr/>
        </p:nvSpPr>
        <p:spPr>
          <a:xfrm>
            <a:off x="6689277" y="2190551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rgbClr val="5358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39">
            <a:extLst>
              <a:ext uri="{FF2B5EF4-FFF2-40B4-BE49-F238E27FC236}">
                <a16:creationId xmlns:a16="http://schemas.microsoft.com/office/drawing/2014/main" id="{AC0247E5-7711-4B5A-8AC9-C69B0FAED32A}"/>
              </a:ext>
            </a:extLst>
          </p:cNvPr>
          <p:cNvSpPr/>
          <p:nvPr/>
        </p:nvSpPr>
        <p:spPr>
          <a:xfrm>
            <a:off x="7028460" y="3617565"/>
            <a:ext cx="360000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TensorFlow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직사각형 41">
            <a:extLst>
              <a:ext uri="{FF2B5EF4-FFF2-40B4-BE49-F238E27FC236}">
                <a16:creationId xmlns:a16="http://schemas.microsoft.com/office/drawing/2014/main" id="{8D1D91D5-BD52-4043-92C7-EC9CE6EA9127}"/>
              </a:ext>
            </a:extLst>
          </p:cNvPr>
          <p:cNvSpPr/>
          <p:nvPr/>
        </p:nvSpPr>
        <p:spPr>
          <a:xfrm>
            <a:off x="5456956" y="5319693"/>
            <a:ext cx="360000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Numpay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직사각형 42">
            <a:extLst>
              <a:ext uri="{FF2B5EF4-FFF2-40B4-BE49-F238E27FC236}">
                <a16:creationId xmlns:a16="http://schemas.microsoft.com/office/drawing/2014/main" id="{FBC527E0-FB0F-4DDA-88F9-5CC2CA42EB09}"/>
              </a:ext>
            </a:extLst>
          </p:cNvPr>
          <p:cNvSpPr/>
          <p:nvPr/>
        </p:nvSpPr>
        <p:spPr>
          <a:xfrm>
            <a:off x="943314" y="3768191"/>
            <a:ext cx="360000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Keras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43">
            <a:extLst>
              <a:ext uri="{FF2B5EF4-FFF2-40B4-BE49-F238E27FC236}">
                <a16:creationId xmlns:a16="http://schemas.microsoft.com/office/drawing/2014/main" id="{66C66160-6296-4DD5-A5FC-786E6A6FC163}"/>
              </a:ext>
            </a:extLst>
          </p:cNvPr>
          <p:cNvSpPr/>
          <p:nvPr/>
        </p:nvSpPr>
        <p:spPr>
          <a:xfrm>
            <a:off x="2382473" y="1972651"/>
            <a:ext cx="360000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Pandas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이등변 삼각형 44">
            <a:extLst>
              <a:ext uri="{FF2B5EF4-FFF2-40B4-BE49-F238E27FC236}">
                <a16:creationId xmlns:a16="http://schemas.microsoft.com/office/drawing/2014/main" id="{B687332C-E742-4612-858A-BBB468F2B1B1}"/>
              </a:ext>
            </a:extLst>
          </p:cNvPr>
          <p:cNvSpPr/>
          <p:nvPr/>
        </p:nvSpPr>
        <p:spPr>
          <a:xfrm rot="18000000">
            <a:off x="4861024" y="4012936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이등변 삼각형 45">
            <a:extLst>
              <a:ext uri="{FF2B5EF4-FFF2-40B4-BE49-F238E27FC236}">
                <a16:creationId xmlns:a16="http://schemas.microsoft.com/office/drawing/2014/main" id="{F9F4E6DE-632A-4151-B96B-9DF5B7F1A4B9}"/>
              </a:ext>
            </a:extLst>
          </p:cNvPr>
          <p:cNvSpPr/>
          <p:nvPr/>
        </p:nvSpPr>
        <p:spPr>
          <a:xfrm rot="7200000">
            <a:off x="6808575" y="3774033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이등변 삼각형 46">
            <a:extLst>
              <a:ext uri="{FF2B5EF4-FFF2-40B4-BE49-F238E27FC236}">
                <a16:creationId xmlns:a16="http://schemas.microsoft.com/office/drawing/2014/main" id="{8045BB30-B5F9-423D-8362-AEEBC3A00A02}"/>
              </a:ext>
            </a:extLst>
          </p:cNvPr>
          <p:cNvSpPr/>
          <p:nvPr/>
        </p:nvSpPr>
        <p:spPr>
          <a:xfrm rot="7200000">
            <a:off x="5179646" y="5557637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이등변 삼각형 47">
            <a:extLst>
              <a:ext uri="{FF2B5EF4-FFF2-40B4-BE49-F238E27FC236}">
                <a16:creationId xmlns:a16="http://schemas.microsoft.com/office/drawing/2014/main" id="{CC60D8DA-F01D-442A-9F9A-2F3AAF586D80}"/>
              </a:ext>
            </a:extLst>
          </p:cNvPr>
          <p:cNvSpPr/>
          <p:nvPr/>
        </p:nvSpPr>
        <p:spPr>
          <a:xfrm rot="18000000">
            <a:off x="6486025" y="2247758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1" name="그룹 48">
            <a:extLst>
              <a:ext uri="{FF2B5EF4-FFF2-40B4-BE49-F238E27FC236}">
                <a16:creationId xmlns:a16="http://schemas.microsoft.com/office/drawing/2014/main" id="{21FC388B-744A-49DA-A986-29284980DFA9}"/>
              </a:ext>
            </a:extLst>
          </p:cNvPr>
          <p:cNvGrpSpPr/>
          <p:nvPr/>
        </p:nvGrpSpPr>
        <p:grpSpPr>
          <a:xfrm>
            <a:off x="4547649" y="5141786"/>
            <a:ext cx="323877" cy="358978"/>
            <a:chOff x="4006850" y="1601788"/>
            <a:chExt cx="322263" cy="357188"/>
          </a:xfrm>
          <a:solidFill>
            <a:srgbClr val="88E0D0"/>
          </a:solidFill>
        </p:grpSpPr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F3B0A50-4039-4CE4-A0D9-7CB6A4D13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AD8CFAF4-C52B-4F45-93B4-992E17B25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AF6091F9-5486-4BCA-94F5-D5488869B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CD8A8DC-D7C9-443C-BA39-4908AEE79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A5F80E49-0774-43AF-8ED9-38CEDCF8B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Freeform 36">
            <a:extLst>
              <a:ext uri="{FF2B5EF4-FFF2-40B4-BE49-F238E27FC236}">
                <a16:creationId xmlns:a16="http://schemas.microsoft.com/office/drawing/2014/main" id="{0E931129-15B8-461F-BAD1-4269AEB8DC7E}"/>
              </a:ext>
            </a:extLst>
          </p:cNvPr>
          <p:cNvSpPr>
            <a:spLocks noEditPoints="1"/>
          </p:cNvSpPr>
          <p:nvPr/>
        </p:nvSpPr>
        <p:spPr bwMode="auto">
          <a:xfrm>
            <a:off x="5398866" y="4298434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4DD30EE-D6C4-42E1-9A31-49B75FF74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46" y="4893977"/>
            <a:ext cx="831531" cy="831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594D81F-F39A-4252-8CCC-55A802389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77" y="2216031"/>
            <a:ext cx="867334" cy="8673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1" name="圖片 80">
            <a:extLst>
              <a:ext uri="{FF2B5EF4-FFF2-40B4-BE49-F238E27FC236}">
                <a16:creationId xmlns:a16="http://schemas.microsoft.com/office/drawing/2014/main" id="{CFECD35B-A337-4A05-8699-2B31144E6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77" y="3972342"/>
            <a:ext cx="897622" cy="8976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3" name="圖片 82">
            <a:extLst>
              <a:ext uri="{FF2B5EF4-FFF2-40B4-BE49-F238E27FC236}">
                <a16:creationId xmlns:a16="http://schemas.microsoft.com/office/drawing/2014/main" id="{A41E9338-66C8-403D-923D-614900148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05" y="3081594"/>
            <a:ext cx="893443" cy="8934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9" name="圖形 88" descr="雲端運算 外框">
            <a:extLst>
              <a:ext uri="{FF2B5EF4-FFF2-40B4-BE49-F238E27FC236}">
                <a16:creationId xmlns:a16="http://schemas.microsoft.com/office/drawing/2014/main" id="{040093DD-041D-410C-8465-11AC8C498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3465" y="2190551"/>
            <a:ext cx="2208316" cy="2208316"/>
          </a:xfrm>
          <a:prstGeom prst="rect">
            <a:avLst/>
          </a:prstGeom>
        </p:spPr>
      </p:pic>
      <p:pic>
        <p:nvPicPr>
          <p:cNvPr id="91" name="圖形 90" descr="處理器 外框">
            <a:extLst>
              <a:ext uri="{FF2B5EF4-FFF2-40B4-BE49-F238E27FC236}">
                <a16:creationId xmlns:a16="http://schemas.microsoft.com/office/drawing/2014/main" id="{558C4EFD-8388-48B6-BBFE-C809B8DEB8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80776" y="2878081"/>
            <a:ext cx="870304" cy="870304"/>
          </a:xfrm>
          <a:prstGeom prst="rect">
            <a:avLst/>
          </a:prstGeom>
        </p:spPr>
      </p:pic>
      <p:pic>
        <p:nvPicPr>
          <p:cNvPr id="93" name="圖形 92" descr="電腦 外框">
            <a:extLst>
              <a:ext uri="{FF2B5EF4-FFF2-40B4-BE49-F238E27FC236}">
                <a16:creationId xmlns:a16="http://schemas.microsoft.com/office/drawing/2014/main" id="{7AB62484-89CE-4D1A-8EAD-A24809F986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66129" y="4219220"/>
            <a:ext cx="1845132" cy="1845132"/>
          </a:xfrm>
          <a:prstGeom prst="rect">
            <a:avLst/>
          </a:prstGeom>
        </p:spPr>
      </p:pic>
      <p:sp>
        <p:nvSpPr>
          <p:cNvPr id="94" name="加號 93">
            <a:extLst>
              <a:ext uri="{FF2B5EF4-FFF2-40B4-BE49-F238E27FC236}">
                <a16:creationId xmlns:a16="http://schemas.microsoft.com/office/drawing/2014/main" id="{A26ABFD8-F967-427B-9D7A-CDCC0A82D235}"/>
              </a:ext>
            </a:extLst>
          </p:cNvPr>
          <p:cNvSpPr/>
          <p:nvPr/>
        </p:nvSpPr>
        <p:spPr>
          <a:xfrm>
            <a:off x="9724571" y="3864812"/>
            <a:ext cx="397873" cy="397873"/>
          </a:xfrm>
          <a:prstGeom prst="mathPlus">
            <a:avLst/>
          </a:prstGeom>
          <a:solidFill>
            <a:srgbClr val="57C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07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2-5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使用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Google Colaboratory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雲端服務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FE060-6B27-42ED-ACAB-34A257726BC1}"/>
              </a:ext>
            </a:extLst>
          </p:cNvPr>
          <p:cNvGrpSpPr/>
          <p:nvPr/>
        </p:nvGrpSpPr>
        <p:grpSpPr>
          <a:xfrm>
            <a:off x="931673" y="955446"/>
            <a:ext cx="10519152" cy="939222"/>
            <a:chOff x="1137451" y="1196278"/>
            <a:chExt cx="9820019" cy="833229"/>
          </a:xfrm>
        </p:grpSpPr>
        <p:sp>
          <p:nvSpPr>
            <p:cNvPr id="14" name="모서리가 둥근 직사각형 28">
              <a:extLst>
                <a:ext uri="{FF2B5EF4-FFF2-40B4-BE49-F238E27FC236}">
                  <a16:creationId xmlns:a16="http://schemas.microsoft.com/office/drawing/2014/main" id="{E1F85B78-95F6-46CE-9DC7-C2F38694FABF}"/>
                </a:ext>
              </a:extLst>
            </p:cNvPr>
            <p:cNvSpPr/>
            <p:nvPr/>
          </p:nvSpPr>
          <p:spPr>
            <a:xfrm>
              <a:off x="1137451" y="1196278"/>
              <a:ext cx="9820019" cy="8332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3" name="직사각형 30">
              <a:extLst>
                <a:ext uri="{FF2B5EF4-FFF2-40B4-BE49-F238E27FC236}">
                  <a16:creationId xmlns:a16="http://schemas.microsoft.com/office/drawing/2014/main" id="{2104A645-85A4-49DA-9A5B-A7590F656167}"/>
                </a:ext>
              </a:extLst>
            </p:cNvPr>
            <p:cNvSpPr/>
            <p:nvPr/>
          </p:nvSpPr>
          <p:spPr>
            <a:xfrm>
              <a:off x="1306575" y="1273889"/>
              <a:ext cx="9612887" cy="628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因為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Colaboratory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雲端服務建立的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Jupyter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筆記本是儲存在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雲端硬碟，我們需要先登入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 Drive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後，才能使用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Colaboratory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雲端服務建立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colab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筆記本</a:t>
              </a: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4" name="圖片 23" descr="一張含有 桌 的圖片&#10;&#10;自動產生的描述">
            <a:extLst>
              <a:ext uri="{FF2B5EF4-FFF2-40B4-BE49-F238E27FC236}">
                <a16:creationId xmlns:a16="http://schemas.microsoft.com/office/drawing/2014/main" id="{AF6787AA-B33C-4E63-BE1E-6BB24792A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73" y="2163366"/>
            <a:ext cx="8684712" cy="38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1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2-5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使用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Google Colaboratory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雲端服務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FE060-6B27-42ED-ACAB-34A257726BC1}"/>
              </a:ext>
            </a:extLst>
          </p:cNvPr>
          <p:cNvGrpSpPr/>
          <p:nvPr/>
        </p:nvGrpSpPr>
        <p:grpSpPr>
          <a:xfrm>
            <a:off x="931673" y="955446"/>
            <a:ext cx="5905927" cy="589522"/>
            <a:chOff x="1137451" y="1196278"/>
            <a:chExt cx="9820019" cy="833229"/>
          </a:xfrm>
        </p:grpSpPr>
        <p:sp>
          <p:nvSpPr>
            <p:cNvPr id="14" name="모서리가 둥근 직사각형 28">
              <a:extLst>
                <a:ext uri="{FF2B5EF4-FFF2-40B4-BE49-F238E27FC236}">
                  <a16:creationId xmlns:a16="http://schemas.microsoft.com/office/drawing/2014/main" id="{E1F85B78-95F6-46CE-9DC7-C2F38694FABF}"/>
                </a:ext>
              </a:extLst>
            </p:cNvPr>
            <p:cNvSpPr/>
            <p:nvPr/>
          </p:nvSpPr>
          <p:spPr>
            <a:xfrm>
              <a:off x="1137451" y="1196278"/>
              <a:ext cx="9820019" cy="8332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3" name="직사각형 30">
              <a:extLst>
                <a:ext uri="{FF2B5EF4-FFF2-40B4-BE49-F238E27FC236}">
                  <a16:creationId xmlns:a16="http://schemas.microsoft.com/office/drawing/2014/main" id="{2104A645-85A4-49DA-9A5B-A7590F656167}"/>
                </a:ext>
              </a:extLst>
            </p:cNvPr>
            <p:cNvSpPr/>
            <p:nvPr/>
          </p:nvSpPr>
          <p:spPr>
            <a:xfrm>
              <a:off x="1241016" y="1298892"/>
              <a:ext cx="9612887" cy="627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Colab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筆記本的操作和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Jupyter Notebook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相同，</a:t>
              </a: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ts val="2400"/>
                </a:lnSpc>
              </a:pP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0F7211F2-1968-4274-A370-C03C21FA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0" y="1813666"/>
            <a:ext cx="9214557" cy="40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33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2-5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使用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Google Colaboratory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雲端服務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FE060-6B27-42ED-ACAB-34A257726BC1}"/>
              </a:ext>
            </a:extLst>
          </p:cNvPr>
          <p:cNvGrpSpPr/>
          <p:nvPr/>
        </p:nvGrpSpPr>
        <p:grpSpPr>
          <a:xfrm>
            <a:off x="931673" y="955446"/>
            <a:ext cx="5905927" cy="589522"/>
            <a:chOff x="1137451" y="1196278"/>
            <a:chExt cx="9820019" cy="833229"/>
          </a:xfrm>
        </p:grpSpPr>
        <p:sp>
          <p:nvSpPr>
            <p:cNvPr id="14" name="모서리가 둥근 직사각형 28">
              <a:extLst>
                <a:ext uri="{FF2B5EF4-FFF2-40B4-BE49-F238E27FC236}">
                  <a16:creationId xmlns:a16="http://schemas.microsoft.com/office/drawing/2014/main" id="{E1F85B78-95F6-46CE-9DC7-C2F38694FABF}"/>
                </a:ext>
              </a:extLst>
            </p:cNvPr>
            <p:cNvSpPr/>
            <p:nvPr/>
          </p:nvSpPr>
          <p:spPr>
            <a:xfrm>
              <a:off x="1137451" y="1196278"/>
              <a:ext cx="9820019" cy="8332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3" name="직사각형 30">
              <a:extLst>
                <a:ext uri="{FF2B5EF4-FFF2-40B4-BE49-F238E27FC236}">
                  <a16:creationId xmlns:a16="http://schemas.microsoft.com/office/drawing/2014/main" id="{2104A645-85A4-49DA-9A5B-A7590F656167}"/>
                </a:ext>
              </a:extLst>
            </p:cNvPr>
            <p:cNvSpPr/>
            <p:nvPr/>
          </p:nvSpPr>
          <p:spPr>
            <a:xfrm>
              <a:off x="1344583" y="1330135"/>
              <a:ext cx="9612887" cy="565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啟用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Colaboratory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GPU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加速運算</a:t>
              </a: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6835A24E-34AC-4C9F-9CEA-8E462FF1D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86"/>
          <a:stretch/>
        </p:blipFill>
        <p:spPr>
          <a:xfrm>
            <a:off x="883950" y="1639674"/>
            <a:ext cx="9889365" cy="4687274"/>
          </a:xfrm>
          <a:prstGeom prst="rect">
            <a:avLst/>
          </a:prstGeom>
        </p:spPr>
      </p:pic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98515E1-5AA5-4CDE-82A6-BCD8892271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" b="2924"/>
          <a:stretch/>
        </p:blipFill>
        <p:spPr>
          <a:xfrm>
            <a:off x="1873166" y="2776756"/>
            <a:ext cx="3496163" cy="1954636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D074514-1BF9-45A3-AAC0-3B75C806B0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t="3385" r="1891" b="2924"/>
          <a:stretch/>
        </p:blipFill>
        <p:spPr>
          <a:xfrm>
            <a:off x="6134103" y="2776755"/>
            <a:ext cx="3429347" cy="19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2-5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使用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Google Colaboratory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雲端服務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FE060-6B27-42ED-ACAB-34A257726BC1}"/>
              </a:ext>
            </a:extLst>
          </p:cNvPr>
          <p:cNvGrpSpPr/>
          <p:nvPr/>
        </p:nvGrpSpPr>
        <p:grpSpPr>
          <a:xfrm>
            <a:off x="931674" y="955446"/>
            <a:ext cx="4678532" cy="834488"/>
            <a:chOff x="1137451" y="1196278"/>
            <a:chExt cx="9820019" cy="1179463"/>
          </a:xfrm>
        </p:grpSpPr>
        <p:sp>
          <p:nvSpPr>
            <p:cNvPr id="14" name="모서리가 둥근 직사각형 28">
              <a:extLst>
                <a:ext uri="{FF2B5EF4-FFF2-40B4-BE49-F238E27FC236}">
                  <a16:creationId xmlns:a16="http://schemas.microsoft.com/office/drawing/2014/main" id="{E1F85B78-95F6-46CE-9DC7-C2F38694FABF}"/>
                </a:ext>
              </a:extLst>
            </p:cNvPr>
            <p:cNvSpPr/>
            <p:nvPr/>
          </p:nvSpPr>
          <p:spPr>
            <a:xfrm>
              <a:off x="1137451" y="1196278"/>
              <a:ext cx="9820019" cy="8332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3" name="직사각형 30">
              <a:extLst>
                <a:ext uri="{FF2B5EF4-FFF2-40B4-BE49-F238E27FC236}">
                  <a16:creationId xmlns:a16="http://schemas.microsoft.com/office/drawing/2014/main" id="{2104A645-85A4-49DA-9A5B-A7590F656167}"/>
                </a:ext>
              </a:extLst>
            </p:cNvPr>
            <p:cNvSpPr/>
            <p:nvPr/>
          </p:nvSpPr>
          <p:spPr>
            <a:xfrm>
              <a:off x="1241016" y="1375217"/>
              <a:ext cx="9612887" cy="1000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Colaboratory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掛載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Google Drive</a:t>
              </a:r>
            </a:p>
            <a:p>
              <a:pPr>
                <a:lnSpc>
                  <a:spcPts val="2400"/>
                </a:lnSpc>
              </a:pP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사각형: 둥근 모서리 82">
            <a:extLst>
              <a:ext uri="{FF2B5EF4-FFF2-40B4-BE49-F238E27FC236}">
                <a16:creationId xmlns:a16="http://schemas.microsoft.com/office/drawing/2014/main" id="{AD2C2A64-0CD0-413F-9C69-C00A701305C1}"/>
              </a:ext>
            </a:extLst>
          </p:cNvPr>
          <p:cNvSpPr/>
          <p:nvPr/>
        </p:nvSpPr>
        <p:spPr>
          <a:xfrm>
            <a:off x="593102" y="1753208"/>
            <a:ext cx="3185187" cy="496801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zh-TW" altLang="en-US" sz="1600" b="1" dirty="0">
                <a:solidFill>
                  <a:prstClr val="white"/>
                </a:solidFill>
              </a:rPr>
              <a:t>上傳檔案至 </a:t>
            </a:r>
            <a:r>
              <a:rPr lang="en-US" altLang="zh-TW" sz="1600" b="1" dirty="0">
                <a:solidFill>
                  <a:prstClr val="white"/>
                </a:solidFill>
              </a:rPr>
              <a:t>Google Drive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6" name="타원 123">
            <a:extLst>
              <a:ext uri="{FF2B5EF4-FFF2-40B4-BE49-F238E27FC236}">
                <a16:creationId xmlns:a16="http://schemas.microsoft.com/office/drawing/2014/main" id="{75EA3CE6-C877-4758-A6C8-FEBB43974011}"/>
              </a:ext>
            </a:extLst>
          </p:cNvPr>
          <p:cNvSpPr/>
          <p:nvPr/>
        </p:nvSpPr>
        <p:spPr>
          <a:xfrm>
            <a:off x="666549" y="1792233"/>
            <a:ext cx="418749" cy="418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43E7DD-7C13-40FE-A676-172D9934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0" y="2602286"/>
            <a:ext cx="3837987" cy="2575418"/>
          </a:xfrm>
          <a:prstGeom prst="rect">
            <a:avLst/>
          </a:prstGeom>
        </p:spPr>
      </p:pic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112BD803-657B-4F9E-884D-53F5CE8230E5}"/>
              </a:ext>
            </a:extLst>
          </p:cNvPr>
          <p:cNvSpPr/>
          <p:nvPr/>
        </p:nvSpPr>
        <p:spPr>
          <a:xfrm>
            <a:off x="6842671" y="942864"/>
            <a:ext cx="3185187" cy="496801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zh-TW" altLang="en-US" sz="1600" b="1" dirty="0">
                <a:solidFill>
                  <a:prstClr val="white"/>
                </a:solidFill>
              </a:rPr>
              <a:t>輸入下列程式碼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0" name="타원 123">
            <a:extLst>
              <a:ext uri="{FF2B5EF4-FFF2-40B4-BE49-F238E27FC236}">
                <a16:creationId xmlns:a16="http://schemas.microsoft.com/office/drawing/2014/main" id="{C005E16E-4E6D-452A-8ACA-B290B7CDB561}"/>
              </a:ext>
            </a:extLst>
          </p:cNvPr>
          <p:cNvSpPr/>
          <p:nvPr/>
        </p:nvSpPr>
        <p:spPr>
          <a:xfrm>
            <a:off x="6916118" y="981889"/>
            <a:ext cx="418749" cy="418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150EA4F-C924-41E8-9FE9-0F61DBF25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538" y="1667981"/>
            <a:ext cx="3010320" cy="543001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8463579F-AA0A-4A10-89D9-CBB005FCDA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 r="28488"/>
          <a:stretch/>
        </p:blipFill>
        <p:spPr>
          <a:xfrm>
            <a:off x="5006313" y="2330492"/>
            <a:ext cx="6474057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72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2-5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使用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Google Colaboratory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雲端服務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sp>
        <p:nvSpPr>
          <p:cNvPr id="24" name="사각형: 둥근 모서리 82">
            <a:extLst>
              <a:ext uri="{FF2B5EF4-FFF2-40B4-BE49-F238E27FC236}">
                <a16:creationId xmlns:a16="http://schemas.microsoft.com/office/drawing/2014/main" id="{AD2C2A64-0CD0-413F-9C69-C00A701305C1}"/>
              </a:ext>
            </a:extLst>
          </p:cNvPr>
          <p:cNvSpPr/>
          <p:nvPr/>
        </p:nvSpPr>
        <p:spPr>
          <a:xfrm>
            <a:off x="2133190" y="832535"/>
            <a:ext cx="1959167" cy="496801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zh-TW" altLang="en-US" sz="1600" b="1" dirty="0">
                <a:solidFill>
                  <a:prstClr val="white"/>
                </a:solidFill>
              </a:rPr>
              <a:t>確認授權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6" name="타원 123">
            <a:extLst>
              <a:ext uri="{FF2B5EF4-FFF2-40B4-BE49-F238E27FC236}">
                <a16:creationId xmlns:a16="http://schemas.microsoft.com/office/drawing/2014/main" id="{75EA3CE6-C877-4758-A6C8-FEBB43974011}"/>
              </a:ext>
            </a:extLst>
          </p:cNvPr>
          <p:cNvSpPr/>
          <p:nvPr/>
        </p:nvSpPr>
        <p:spPr>
          <a:xfrm>
            <a:off x="2206637" y="871560"/>
            <a:ext cx="418749" cy="418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11F64C-5E2A-4BE3-800B-96D53A75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90" y="1379848"/>
            <a:ext cx="2397457" cy="4662017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2ECE69A-36D7-41C5-A9E9-58DFBA920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62" y="1456240"/>
            <a:ext cx="4097420" cy="2739792"/>
          </a:xfrm>
          <a:prstGeom prst="rect">
            <a:avLst/>
          </a:prstGeom>
        </p:spPr>
      </p:pic>
      <p:sp>
        <p:nvSpPr>
          <p:cNvPr id="27" name="사각형: 둥근 모서리 82">
            <a:extLst>
              <a:ext uri="{FF2B5EF4-FFF2-40B4-BE49-F238E27FC236}">
                <a16:creationId xmlns:a16="http://schemas.microsoft.com/office/drawing/2014/main" id="{4CE62579-4852-4578-9EC9-2649628884CA}"/>
              </a:ext>
            </a:extLst>
          </p:cNvPr>
          <p:cNvSpPr/>
          <p:nvPr/>
        </p:nvSpPr>
        <p:spPr>
          <a:xfrm>
            <a:off x="5895962" y="832535"/>
            <a:ext cx="3185187" cy="496801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zh-TW" altLang="en-US" sz="1600" b="1" dirty="0">
                <a:solidFill>
                  <a:prstClr val="white"/>
                </a:solidFill>
              </a:rPr>
              <a:t>複製授權碼並貼上單元欄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8" name="타원 123">
            <a:extLst>
              <a:ext uri="{FF2B5EF4-FFF2-40B4-BE49-F238E27FC236}">
                <a16:creationId xmlns:a16="http://schemas.microsoft.com/office/drawing/2014/main" id="{21709FF2-79E1-4849-B9AD-061BF4BDD147}"/>
              </a:ext>
            </a:extLst>
          </p:cNvPr>
          <p:cNvSpPr/>
          <p:nvPr/>
        </p:nvSpPr>
        <p:spPr>
          <a:xfrm>
            <a:off x="5969409" y="871560"/>
            <a:ext cx="418749" cy="418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82">
            <a:extLst>
              <a:ext uri="{FF2B5EF4-FFF2-40B4-BE49-F238E27FC236}">
                <a16:creationId xmlns:a16="http://schemas.microsoft.com/office/drawing/2014/main" id="{85016C67-CC8B-4D3A-B85B-A6239A194C92}"/>
              </a:ext>
            </a:extLst>
          </p:cNvPr>
          <p:cNvSpPr/>
          <p:nvPr/>
        </p:nvSpPr>
        <p:spPr>
          <a:xfrm>
            <a:off x="5969409" y="4503240"/>
            <a:ext cx="3185187" cy="496801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zh-TW" altLang="en-US" sz="1600" b="1" dirty="0">
                <a:solidFill>
                  <a:prstClr val="white"/>
                </a:solidFill>
              </a:rPr>
              <a:t>成功掛載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3" name="타원 123">
            <a:extLst>
              <a:ext uri="{FF2B5EF4-FFF2-40B4-BE49-F238E27FC236}">
                <a16:creationId xmlns:a16="http://schemas.microsoft.com/office/drawing/2014/main" id="{812DE990-02C6-40AC-9CBC-54166CE4412D}"/>
              </a:ext>
            </a:extLst>
          </p:cNvPr>
          <p:cNvSpPr/>
          <p:nvPr/>
        </p:nvSpPr>
        <p:spPr>
          <a:xfrm>
            <a:off x="6042856" y="4542265"/>
            <a:ext cx="418749" cy="418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F7FB5EF5-3B5A-48DE-B69A-E989C09FD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435" y="5316449"/>
            <a:ext cx="427732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6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2-1  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認識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TensorFlow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與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Keras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1C6F9F37-A8E1-4E16-8B3F-A10350916A87}"/>
              </a:ext>
            </a:extLst>
          </p:cNvPr>
          <p:cNvSpPr txBox="1"/>
          <p:nvPr/>
        </p:nvSpPr>
        <p:spPr>
          <a:xfrm>
            <a:off x="943315" y="862363"/>
            <a:ext cx="366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85F2"/>
                </a:solidFill>
                <a:latin typeface="TitilliumText22L Lt" pitchFamily="50" charset="0"/>
              </a:rPr>
              <a:t>Google </a:t>
            </a:r>
            <a:r>
              <a:rPr lang="zh-TW" altLang="en-US" sz="2800" b="1" dirty="0">
                <a:solidFill>
                  <a:srgbClr val="0085F2"/>
                </a:solidFill>
                <a:latin typeface="TitilliumText22L Lt" pitchFamily="50" charset="0"/>
              </a:rPr>
              <a:t>的 </a:t>
            </a:r>
            <a:r>
              <a:rPr lang="en-US" altLang="zh-TW" sz="2800" b="1" dirty="0">
                <a:solidFill>
                  <a:srgbClr val="0085F2"/>
                </a:solidFill>
                <a:latin typeface="TitilliumText22L Lt" pitchFamily="50" charset="0"/>
              </a:rPr>
              <a:t>TensorFlow</a:t>
            </a:r>
            <a:endParaRPr lang="en-US" sz="2800" b="1" dirty="0">
              <a:solidFill>
                <a:srgbClr val="0085F2"/>
              </a:solidFill>
              <a:latin typeface="TitilliumText22L Lt" pitchFamily="50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4F9E30B7-9261-496D-BBD6-B9E016F33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2721660"/>
            <a:ext cx="3432259" cy="1930646"/>
          </a:xfrm>
          <a:prstGeom prst="rect">
            <a:avLst/>
          </a:prstGeom>
        </p:spPr>
      </p:pic>
      <p:sp>
        <p:nvSpPr>
          <p:cNvPr id="4" name="箭號: 有線條的向右箭號 3">
            <a:extLst>
              <a:ext uri="{FF2B5EF4-FFF2-40B4-BE49-F238E27FC236}">
                <a16:creationId xmlns:a16="http://schemas.microsoft.com/office/drawing/2014/main" id="{024D6908-7DDE-49F4-BA52-0B45811CF5D7}"/>
              </a:ext>
            </a:extLst>
          </p:cNvPr>
          <p:cNvSpPr/>
          <p:nvPr/>
        </p:nvSpPr>
        <p:spPr>
          <a:xfrm rot="20396742">
            <a:off x="3433615" y="2603317"/>
            <a:ext cx="583659" cy="321013"/>
          </a:xfrm>
          <a:prstGeom prst="stripedRightArrow">
            <a:avLst/>
          </a:prstGeom>
          <a:solidFill>
            <a:srgbClr val="88E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有線條的向右箭號 32">
            <a:extLst>
              <a:ext uri="{FF2B5EF4-FFF2-40B4-BE49-F238E27FC236}">
                <a16:creationId xmlns:a16="http://schemas.microsoft.com/office/drawing/2014/main" id="{D552A5A4-DE6F-436F-8595-D5290DB62CFC}"/>
              </a:ext>
            </a:extLst>
          </p:cNvPr>
          <p:cNvSpPr/>
          <p:nvPr/>
        </p:nvSpPr>
        <p:spPr>
          <a:xfrm rot="1356321">
            <a:off x="3426062" y="4844033"/>
            <a:ext cx="583659" cy="321013"/>
          </a:xfrm>
          <a:prstGeom prst="stripedRightArrow">
            <a:avLst/>
          </a:prstGeom>
          <a:solidFill>
            <a:srgbClr val="88E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사각형: 둥근 모서리 4">
            <a:extLst>
              <a:ext uri="{FF2B5EF4-FFF2-40B4-BE49-F238E27FC236}">
                <a16:creationId xmlns:a16="http://schemas.microsoft.com/office/drawing/2014/main" id="{3042F5FC-72C1-47EB-8561-2B0110A963C1}"/>
              </a:ext>
            </a:extLst>
          </p:cNvPr>
          <p:cNvSpPr/>
          <p:nvPr/>
        </p:nvSpPr>
        <p:spPr>
          <a:xfrm>
            <a:off x="4304660" y="2782131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57C4C7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函式庫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C93DBE5-D72D-464E-88F1-74C904F2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37" y="1889737"/>
            <a:ext cx="778520" cy="77852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7F0BA01-7E96-41C9-AEA1-C5BA268C2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31" y="1794172"/>
            <a:ext cx="969650" cy="969650"/>
          </a:xfrm>
          <a:prstGeom prst="rect">
            <a:avLst/>
          </a:prstGeom>
        </p:spPr>
      </p:pic>
      <p:sp>
        <p:nvSpPr>
          <p:cNvPr id="42" name="箭號: 有線條的向右箭號 41">
            <a:extLst>
              <a:ext uri="{FF2B5EF4-FFF2-40B4-BE49-F238E27FC236}">
                <a16:creationId xmlns:a16="http://schemas.microsoft.com/office/drawing/2014/main" id="{18EF83C0-7299-480B-ABB9-1D1937144F30}"/>
              </a:ext>
            </a:extLst>
          </p:cNvPr>
          <p:cNvSpPr/>
          <p:nvPr/>
        </p:nvSpPr>
        <p:spPr>
          <a:xfrm>
            <a:off x="5955556" y="2332436"/>
            <a:ext cx="583659" cy="321013"/>
          </a:xfrm>
          <a:prstGeom prst="stripedRightArrow">
            <a:avLst/>
          </a:prstGeom>
          <a:solidFill>
            <a:srgbClr val="88E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사각형: 둥근 모서리 4">
            <a:extLst>
              <a:ext uri="{FF2B5EF4-FFF2-40B4-BE49-F238E27FC236}">
                <a16:creationId xmlns:a16="http://schemas.microsoft.com/office/drawing/2014/main" id="{4A983BD1-2902-44E0-B099-6FEBC01000C6}"/>
              </a:ext>
            </a:extLst>
          </p:cNvPr>
          <p:cNvSpPr/>
          <p:nvPr/>
        </p:nvSpPr>
        <p:spPr>
          <a:xfrm>
            <a:off x="6740768" y="2859496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57C4C7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機器學習框架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70AF6DE9-B00E-43E7-89CC-69352806E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17" y="4436078"/>
            <a:ext cx="846255" cy="846255"/>
          </a:xfrm>
          <a:prstGeom prst="rect">
            <a:avLst/>
          </a:prstGeom>
        </p:spPr>
      </p:pic>
      <p:sp>
        <p:nvSpPr>
          <p:cNvPr id="45" name="사각형: 둥근 모서리 5">
            <a:extLst>
              <a:ext uri="{FF2B5EF4-FFF2-40B4-BE49-F238E27FC236}">
                <a16:creationId xmlns:a16="http://schemas.microsoft.com/office/drawing/2014/main" id="{8133898A-4113-4D18-AC8D-964026246A5C}"/>
              </a:ext>
            </a:extLst>
          </p:cNvPr>
          <p:cNvSpPr/>
          <p:nvPr/>
        </p:nvSpPr>
        <p:spPr>
          <a:xfrm>
            <a:off x="4297107" y="5450059"/>
            <a:ext cx="1514475" cy="4476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7C4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dirty="0">
                <a:solidFill>
                  <a:srgbClr val="57C4C7"/>
                </a:solidFill>
                <a:latin typeface="맑은 고딕" panose="020F0502020204030204"/>
                <a:ea typeface="맑은 고딕" panose="020B0503020000020004" pitchFamily="34" charset="-127"/>
              </a:rPr>
              <a:t>學習平台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57C4C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6" name="箭號: 有線條的向右箭號 45">
            <a:extLst>
              <a:ext uri="{FF2B5EF4-FFF2-40B4-BE49-F238E27FC236}">
                <a16:creationId xmlns:a16="http://schemas.microsoft.com/office/drawing/2014/main" id="{7FAF6738-4C76-493E-8797-0D6D8B5CF4ED}"/>
              </a:ext>
            </a:extLst>
          </p:cNvPr>
          <p:cNvSpPr/>
          <p:nvPr/>
        </p:nvSpPr>
        <p:spPr>
          <a:xfrm>
            <a:off x="5948003" y="4931664"/>
            <a:ext cx="583659" cy="321013"/>
          </a:xfrm>
          <a:prstGeom prst="stripedRightArrow">
            <a:avLst/>
          </a:prstGeom>
          <a:solidFill>
            <a:srgbClr val="88E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FAEC70FB-4F28-4397-B061-93F2071BF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25" y="4366827"/>
            <a:ext cx="984756" cy="984756"/>
          </a:xfrm>
          <a:prstGeom prst="rect">
            <a:avLst/>
          </a:prstGeom>
        </p:spPr>
      </p:pic>
      <p:sp>
        <p:nvSpPr>
          <p:cNvPr id="50" name="사각형: 둥근 모서리 5">
            <a:extLst>
              <a:ext uri="{FF2B5EF4-FFF2-40B4-BE49-F238E27FC236}">
                <a16:creationId xmlns:a16="http://schemas.microsoft.com/office/drawing/2014/main" id="{3FD34B8F-79F6-474A-8566-692081FB7AB0}"/>
              </a:ext>
            </a:extLst>
          </p:cNvPr>
          <p:cNvSpPr/>
          <p:nvPr/>
        </p:nvSpPr>
        <p:spPr>
          <a:xfrm>
            <a:off x="6733215" y="5473673"/>
            <a:ext cx="1514475" cy="4476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7C4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7C4C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社群資源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57C4C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箭號: 有線條的向右箭號 52">
            <a:extLst>
              <a:ext uri="{FF2B5EF4-FFF2-40B4-BE49-F238E27FC236}">
                <a16:creationId xmlns:a16="http://schemas.microsoft.com/office/drawing/2014/main" id="{7F5E4231-55F1-44B5-A64F-1FD0D321B23B}"/>
              </a:ext>
            </a:extLst>
          </p:cNvPr>
          <p:cNvSpPr/>
          <p:nvPr/>
        </p:nvSpPr>
        <p:spPr>
          <a:xfrm rot="1954085">
            <a:off x="8706027" y="2561824"/>
            <a:ext cx="583659" cy="321013"/>
          </a:xfrm>
          <a:prstGeom prst="stripedRightArrow">
            <a:avLst/>
          </a:prstGeom>
          <a:solidFill>
            <a:srgbClr val="88E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有線條的向右箭號 53">
            <a:extLst>
              <a:ext uri="{FF2B5EF4-FFF2-40B4-BE49-F238E27FC236}">
                <a16:creationId xmlns:a16="http://schemas.microsoft.com/office/drawing/2014/main" id="{9584AA06-5518-45BF-917A-146598965450}"/>
              </a:ext>
            </a:extLst>
          </p:cNvPr>
          <p:cNvSpPr/>
          <p:nvPr/>
        </p:nvSpPr>
        <p:spPr>
          <a:xfrm rot="20277455">
            <a:off x="8696870" y="4855668"/>
            <a:ext cx="583659" cy="321013"/>
          </a:xfrm>
          <a:prstGeom prst="stripedRightArrow">
            <a:avLst/>
          </a:prstGeom>
          <a:solidFill>
            <a:srgbClr val="88E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D0D4FEC0-A7DB-4575-8E6A-DA0CD4F3E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719" y="2859496"/>
            <a:ext cx="1624722" cy="1624722"/>
          </a:xfrm>
          <a:prstGeom prst="rect">
            <a:avLst/>
          </a:prstGeom>
        </p:spPr>
      </p:pic>
      <p:sp>
        <p:nvSpPr>
          <p:cNvPr id="30" name="모서리가 둥근 직사각형 50">
            <a:extLst>
              <a:ext uri="{FF2B5EF4-FFF2-40B4-BE49-F238E27FC236}">
                <a16:creationId xmlns:a16="http://schemas.microsoft.com/office/drawing/2014/main" id="{1EB37309-22FE-4781-86F8-082225C0FADD}"/>
              </a:ext>
            </a:extLst>
          </p:cNvPr>
          <p:cNvSpPr/>
          <p:nvPr/>
        </p:nvSpPr>
        <p:spPr>
          <a:xfrm>
            <a:off x="3959254" y="3371464"/>
            <a:ext cx="1061795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TW" altLang="en-US" sz="1200" b="1" dirty="0">
                <a:solidFill>
                  <a:srgbClr val="53585B"/>
                </a:solidFill>
              </a:rPr>
              <a:t>開放原始碼</a:t>
            </a:r>
            <a:endParaRPr lang="en-US" altLang="ko-KR" sz="1200" b="1" dirty="0">
              <a:solidFill>
                <a:srgbClr val="53585B"/>
              </a:solidFill>
            </a:endParaRPr>
          </a:p>
        </p:txBody>
      </p:sp>
      <p:sp>
        <p:nvSpPr>
          <p:cNvPr id="31" name="모서리가 둥근 직사각형 50">
            <a:extLst>
              <a:ext uri="{FF2B5EF4-FFF2-40B4-BE49-F238E27FC236}">
                <a16:creationId xmlns:a16="http://schemas.microsoft.com/office/drawing/2014/main" id="{1F72DBD3-C5CA-438C-8CC7-1923AB3E510B}"/>
              </a:ext>
            </a:extLst>
          </p:cNvPr>
          <p:cNvSpPr/>
          <p:nvPr/>
        </p:nvSpPr>
        <p:spPr>
          <a:xfrm>
            <a:off x="5130532" y="3371464"/>
            <a:ext cx="1061795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TW" altLang="en-US" sz="1200" b="1" dirty="0">
                <a:solidFill>
                  <a:srgbClr val="53585B"/>
                </a:solidFill>
              </a:rPr>
              <a:t>高效能</a:t>
            </a:r>
            <a:endParaRPr lang="en-US" altLang="ko-KR" sz="1200" b="1" dirty="0">
              <a:solidFill>
                <a:srgbClr val="53585B"/>
              </a:solidFill>
            </a:endParaRPr>
          </a:p>
        </p:txBody>
      </p:sp>
      <p:sp>
        <p:nvSpPr>
          <p:cNvPr id="36" name="모서리가 둥근 직사각형 46">
            <a:extLst>
              <a:ext uri="{FF2B5EF4-FFF2-40B4-BE49-F238E27FC236}">
                <a16:creationId xmlns:a16="http://schemas.microsoft.com/office/drawing/2014/main" id="{9A806B28-D607-49C2-80FF-280F85222FD9}"/>
              </a:ext>
            </a:extLst>
          </p:cNvPr>
          <p:cNvSpPr/>
          <p:nvPr/>
        </p:nvSpPr>
        <p:spPr>
          <a:xfrm>
            <a:off x="9492979" y="4567872"/>
            <a:ext cx="1624722" cy="380012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TW" altLang="en-US" sz="1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機器學習應用</a:t>
            </a:r>
            <a:endParaRPr lang="en-US" altLang="ko-KR" sz="1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5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35" grpId="0" animBg="1"/>
      <p:bldP spid="42" grpId="0" animBg="1"/>
      <p:bldP spid="43" grpId="0" animBg="1"/>
      <p:bldP spid="45" grpId="0" animBg="1"/>
      <p:bldP spid="46" grpId="0" animBg="1"/>
      <p:bldP spid="50" grpId="0" animBg="1"/>
      <p:bldP spid="53" grpId="0" animBg="1"/>
      <p:bldP spid="54" grpId="0" animBg="1"/>
      <p:bldP spid="30" grpId="0" animBg="1"/>
      <p:bldP spid="31" grpId="0" animBg="1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2-5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使用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Google Colaboratory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雲端服務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13" name="그룹 36">
            <a:extLst>
              <a:ext uri="{FF2B5EF4-FFF2-40B4-BE49-F238E27FC236}">
                <a16:creationId xmlns:a16="http://schemas.microsoft.com/office/drawing/2014/main" id="{A53BDE22-9599-4154-89FB-D3D22DED7CE3}"/>
              </a:ext>
            </a:extLst>
          </p:cNvPr>
          <p:cNvGrpSpPr/>
          <p:nvPr/>
        </p:nvGrpSpPr>
        <p:grpSpPr>
          <a:xfrm>
            <a:off x="1139076" y="923362"/>
            <a:ext cx="3112082" cy="722785"/>
            <a:chOff x="9469764" y="6767733"/>
            <a:chExt cx="2450596" cy="1053977"/>
          </a:xfrm>
        </p:grpSpPr>
        <p:sp>
          <p:nvSpPr>
            <p:cNvPr id="14" name="모서리가 둥근 직사각형 37">
              <a:extLst>
                <a:ext uri="{FF2B5EF4-FFF2-40B4-BE49-F238E27FC236}">
                  <a16:creationId xmlns:a16="http://schemas.microsoft.com/office/drawing/2014/main" id="{AFDAA2D0-D0F7-4D8E-86CC-9FBDACED5DE1}"/>
                </a:ext>
              </a:extLst>
            </p:cNvPr>
            <p:cNvSpPr/>
            <p:nvPr/>
          </p:nvSpPr>
          <p:spPr>
            <a:xfrm>
              <a:off x="9469764" y="6767733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53585B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667"/>
                </a:lnSpc>
              </a:pP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 </a:t>
              </a:r>
              <a:r>
                <a:rPr lang="en-US" altLang="zh-TW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Pandas</a:t>
              </a: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載入 </a:t>
              </a:r>
              <a:r>
                <a:rPr lang="en-US" altLang="zh-TW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iris.csv</a:t>
              </a: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檔案</a:t>
              </a:r>
              <a:endParaRPr lang="en-US" altLang="zh-TW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자유형 38">
              <a:extLst>
                <a:ext uri="{FF2B5EF4-FFF2-40B4-BE49-F238E27FC236}">
                  <a16:creationId xmlns:a16="http://schemas.microsoft.com/office/drawing/2014/main" id="{EADAFE94-3AA0-4734-88E2-8E62D30AA2C3}"/>
                </a:ext>
              </a:extLst>
            </p:cNvPr>
            <p:cNvSpPr/>
            <p:nvPr/>
          </p:nvSpPr>
          <p:spPr>
            <a:xfrm>
              <a:off x="9469764" y="6767733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53585B"/>
            </a:solidFill>
            <a:ln>
              <a:solidFill>
                <a:srgbClr val="5358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24" name="자유형 39">
              <a:extLst>
                <a:ext uri="{FF2B5EF4-FFF2-40B4-BE49-F238E27FC236}">
                  <a16:creationId xmlns:a16="http://schemas.microsoft.com/office/drawing/2014/main" id="{7D230966-9B41-4089-B78E-168C4C0E7C66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3102E947-4FF8-4CB6-83D0-93B6659A0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89" y="1976234"/>
            <a:ext cx="8074281" cy="378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2-6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建立與管理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Python 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虛擬環境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sp>
        <p:nvSpPr>
          <p:cNvPr id="13" name="모서리가 둥근 직사각형 28">
            <a:extLst>
              <a:ext uri="{FF2B5EF4-FFF2-40B4-BE49-F238E27FC236}">
                <a16:creationId xmlns:a16="http://schemas.microsoft.com/office/drawing/2014/main" id="{576F6AD3-E56E-448B-AD2F-E3897D7E918E}"/>
              </a:ext>
            </a:extLst>
          </p:cNvPr>
          <p:cNvSpPr/>
          <p:nvPr/>
        </p:nvSpPr>
        <p:spPr>
          <a:xfrm>
            <a:off x="816478" y="939696"/>
            <a:ext cx="7361478" cy="5672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양쪽 모서리가 둥근 사각형 29">
            <a:extLst>
              <a:ext uri="{FF2B5EF4-FFF2-40B4-BE49-F238E27FC236}">
                <a16:creationId xmlns:a16="http://schemas.microsoft.com/office/drawing/2014/main" id="{896CF6E9-18D6-44E1-9B62-14FBE3DCA2EA}"/>
              </a:ext>
            </a:extLst>
          </p:cNvPr>
          <p:cNvSpPr/>
          <p:nvPr/>
        </p:nvSpPr>
        <p:spPr>
          <a:xfrm rot="16200000" flipH="1">
            <a:off x="797067" y="921318"/>
            <a:ext cx="551491" cy="590517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57C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3" name="직사각형 30">
            <a:extLst>
              <a:ext uri="{FF2B5EF4-FFF2-40B4-BE49-F238E27FC236}">
                <a16:creationId xmlns:a16="http://schemas.microsoft.com/office/drawing/2014/main" id="{695FEA53-C24F-47DD-9299-D800AEEBAB7E}"/>
              </a:ext>
            </a:extLst>
          </p:cNvPr>
          <p:cNvSpPr/>
          <p:nvPr/>
        </p:nvSpPr>
        <p:spPr>
          <a:xfrm>
            <a:off x="1368071" y="1005100"/>
            <a:ext cx="7639241" cy="40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虛擬環境可以針對不同 </a:t>
            </a:r>
            <a:r>
              <a: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專案建立專屬的開發環境</a:t>
            </a:r>
            <a:endParaRPr lang="en-US" altLang="zh-TW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그룹 36">
            <a:extLst>
              <a:ext uri="{FF2B5EF4-FFF2-40B4-BE49-F238E27FC236}">
                <a16:creationId xmlns:a16="http://schemas.microsoft.com/office/drawing/2014/main" id="{E56AE549-5BC5-4E49-B6BA-1B717714C599}"/>
              </a:ext>
            </a:extLst>
          </p:cNvPr>
          <p:cNvGrpSpPr/>
          <p:nvPr/>
        </p:nvGrpSpPr>
        <p:grpSpPr>
          <a:xfrm>
            <a:off x="8579524" y="1216540"/>
            <a:ext cx="3044054" cy="744776"/>
            <a:chOff x="9469764" y="6750064"/>
            <a:chExt cx="2450596" cy="1086045"/>
          </a:xfrm>
        </p:grpSpPr>
        <p:sp>
          <p:nvSpPr>
            <p:cNvPr id="25" name="모서리가 둥근 직사각형 37">
              <a:extLst>
                <a:ext uri="{FF2B5EF4-FFF2-40B4-BE49-F238E27FC236}">
                  <a16:creationId xmlns:a16="http://schemas.microsoft.com/office/drawing/2014/main" id="{270888F4-C651-4B06-9660-2EEB26F04853}"/>
                </a:ext>
              </a:extLst>
            </p:cNvPr>
            <p:cNvSpPr/>
            <p:nvPr/>
          </p:nvSpPr>
          <p:spPr>
            <a:xfrm>
              <a:off x="9469764" y="6782132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53585B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667"/>
                </a:lnSpc>
              </a:pP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 </a:t>
              </a:r>
              <a:r>
                <a:rPr lang="en-US" altLang="zh-TW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conda </a:t>
              </a: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指令來建立、啟動、刪除與管理 </a:t>
              </a:r>
              <a:r>
                <a:rPr lang="en-US" altLang="zh-TW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 </a:t>
              </a:r>
              <a:r>
                <a:rPr lang="zh-TW" altLang="en-US" sz="16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虛擬環境</a:t>
              </a:r>
              <a:endParaRPr lang="en-US" altLang="zh-TW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자유형 38">
              <a:extLst>
                <a:ext uri="{FF2B5EF4-FFF2-40B4-BE49-F238E27FC236}">
                  <a16:creationId xmlns:a16="http://schemas.microsoft.com/office/drawing/2014/main" id="{3B6EFDC3-337A-434B-95B0-258F5B8E4FF8}"/>
                </a:ext>
              </a:extLst>
            </p:cNvPr>
            <p:cNvSpPr/>
            <p:nvPr/>
          </p:nvSpPr>
          <p:spPr>
            <a:xfrm>
              <a:off x="9469764" y="6750064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53585B"/>
            </a:solidFill>
            <a:ln>
              <a:solidFill>
                <a:srgbClr val="5358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27" name="자유형 39">
              <a:extLst>
                <a:ext uri="{FF2B5EF4-FFF2-40B4-BE49-F238E27FC236}">
                  <a16:creationId xmlns:a16="http://schemas.microsoft.com/office/drawing/2014/main" id="{C89E47DF-088D-477A-91FA-671AA3495383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3FD5C0A7-79AB-4E85-B805-2857746BB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0" y="2403028"/>
            <a:ext cx="4401164" cy="362001"/>
          </a:xfrm>
          <a:prstGeom prst="rect">
            <a:avLst/>
          </a:prstGeom>
        </p:spPr>
      </p:pic>
      <p:sp>
        <p:nvSpPr>
          <p:cNvPr id="28" name="사각형: 둥근 모서리 82">
            <a:extLst>
              <a:ext uri="{FF2B5EF4-FFF2-40B4-BE49-F238E27FC236}">
                <a16:creationId xmlns:a16="http://schemas.microsoft.com/office/drawing/2014/main" id="{32955888-651E-4E68-9A7A-35997F3F3380}"/>
              </a:ext>
            </a:extLst>
          </p:cNvPr>
          <p:cNvSpPr/>
          <p:nvPr/>
        </p:nvSpPr>
        <p:spPr>
          <a:xfrm>
            <a:off x="593102" y="1753208"/>
            <a:ext cx="3185187" cy="496801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zh-TW" altLang="en-US" sz="1600" b="1" dirty="0">
                <a:solidFill>
                  <a:prstClr val="white"/>
                </a:solidFill>
              </a:rPr>
              <a:t>輸入下列指令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9" name="타원 123">
            <a:extLst>
              <a:ext uri="{FF2B5EF4-FFF2-40B4-BE49-F238E27FC236}">
                <a16:creationId xmlns:a16="http://schemas.microsoft.com/office/drawing/2014/main" id="{ECD1B78C-3688-4174-AEB9-A37D4189C4B0}"/>
              </a:ext>
            </a:extLst>
          </p:cNvPr>
          <p:cNvSpPr/>
          <p:nvPr/>
        </p:nvSpPr>
        <p:spPr>
          <a:xfrm>
            <a:off x="666549" y="1792233"/>
            <a:ext cx="418749" cy="418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C9827F3-CE61-4214-A278-D216552470D1}"/>
              </a:ext>
            </a:extLst>
          </p:cNvPr>
          <p:cNvSpPr/>
          <p:nvPr/>
        </p:nvSpPr>
        <p:spPr>
          <a:xfrm>
            <a:off x="3756733" y="2403028"/>
            <a:ext cx="468000" cy="360000"/>
          </a:xfrm>
          <a:prstGeom prst="roundRect">
            <a:avLst/>
          </a:prstGeom>
          <a:noFill/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E70FE67-0649-40AA-9B80-6EFEBAD63980}"/>
              </a:ext>
            </a:extLst>
          </p:cNvPr>
          <p:cNvCxnSpPr>
            <a:cxnSpLocks/>
          </p:cNvCxnSpPr>
          <p:nvPr/>
        </p:nvCxnSpPr>
        <p:spPr>
          <a:xfrm flipV="1">
            <a:off x="3920772" y="2081724"/>
            <a:ext cx="409928" cy="306115"/>
          </a:xfrm>
          <a:prstGeom prst="line">
            <a:avLst/>
          </a:prstGeom>
          <a:ln w="28575">
            <a:solidFill>
              <a:srgbClr val="57C4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314F4FB-2552-4E4D-A8E9-300F0EE82F0F}"/>
              </a:ext>
            </a:extLst>
          </p:cNvPr>
          <p:cNvGrpSpPr/>
          <p:nvPr/>
        </p:nvGrpSpPr>
        <p:grpSpPr>
          <a:xfrm>
            <a:off x="4164610" y="1751303"/>
            <a:ext cx="1628050" cy="377452"/>
            <a:chOff x="1137451" y="1131370"/>
            <a:chExt cx="9820019" cy="1000523"/>
          </a:xfrm>
        </p:grpSpPr>
        <p:sp>
          <p:nvSpPr>
            <p:cNvPr id="32" name="모서리가 둥근 직사각형 28">
              <a:extLst>
                <a:ext uri="{FF2B5EF4-FFF2-40B4-BE49-F238E27FC236}">
                  <a16:creationId xmlns:a16="http://schemas.microsoft.com/office/drawing/2014/main" id="{75121D3F-8ED7-41EB-96F5-3FD744A2716D}"/>
                </a:ext>
              </a:extLst>
            </p:cNvPr>
            <p:cNvSpPr/>
            <p:nvPr/>
          </p:nvSpPr>
          <p:spPr>
            <a:xfrm>
              <a:off x="1137451" y="1196278"/>
              <a:ext cx="9820019" cy="8332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3" name="직사각형 30">
              <a:extLst>
                <a:ext uri="{FF2B5EF4-FFF2-40B4-BE49-F238E27FC236}">
                  <a16:creationId xmlns:a16="http://schemas.microsoft.com/office/drawing/2014/main" id="{EDD22693-9490-45A0-8F70-029F4418112B}"/>
                </a:ext>
              </a:extLst>
            </p:cNvPr>
            <p:cNvSpPr/>
            <p:nvPr/>
          </p:nvSpPr>
          <p:spPr>
            <a:xfrm>
              <a:off x="1344582" y="1131370"/>
              <a:ext cx="9612888" cy="1000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TW" altLang="en-US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虛擬環境名稱</a:t>
              </a:r>
              <a:endPara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ts val="2400"/>
                </a:lnSpc>
              </a:pP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354DAD9-3B61-4F0C-87FA-FFD65E7FEF11}"/>
              </a:ext>
            </a:extLst>
          </p:cNvPr>
          <p:cNvSpPr/>
          <p:nvPr/>
        </p:nvSpPr>
        <p:spPr>
          <a:xfrm>
            <a:off x="4224733" y="2395433"/>
            <a:ext cx="677467" cy="362001"/>
          </a:xfrm>
          <a:prstGeom prst="roundRect">
            <a:avLst/>
          </a:prstGeom>
          <a:noFill/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EA90C47-D3E2-4745-9331-C1A76E8DBAEC}"/>
              </a:ext>
            </a:extLst>
          </p:cNvPr>
          <p:cNvCxnSpPr>
            <a:cxnSpLocks/>
          </p:cNvCxnSpPr>
          <p:nvPr/>
        </p:nvCxnSpPr>
        <p:spPr>
          <a:xfrm>
            <a:off x="4902200" y="2576433"/>
            <a:ext cx="762000" cy="0"/>
          </a:xfrm>
          <a:prstGeom prst="line">
            <a:avLst/>
          </a:prstGeom>
          <a:ln w="28575">
            <a:solidFill>
              <a:srgbClr val="57C4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A6CD0E16-03A7-44C6-8ADF-FE4A721289DD}"/>
              </a:ext>
            </a:extLst>
          </p:cNvPr>
          <p:cNvGrpSpPr/>
          <p:nvPr/>
        </p:nvGrpSpPr>
        <p:grpSpPr>
          <a:xfrm>
            <a:off x="5664200" y="2379982"/>
            <a:ext cx="3797300" cy="1323439"/>
            <a:chOff x="1137451" y="1131370"/>
            <a:chExt cx="9820019" cy="3508078"/>
          </a:xfrm>
        </p:grpSpPr>
        <p:sp>
          <p:nvSpPr>
            <p:cNvPr id="38" name="모서리가 둥근 직사각형 28">
              <a:extLst>
                <a:ext uri="{FF2B5EF4-FFF2-40B4-BE49-F238E27FC236}">
                  <a16:creationId xmlns:a16="http://schemas.microsoft.com/office/drawing/2014/main" id="{F02D770C-7600-436A-8E76-0912619918EC}"/>
                </a:ext>
              </a:extLst>
            </p:cNvPr>
            <p:cNvSpPr/>
            <p:nvPr/>
          </p:nvSpPr>
          <p:spPr>
            <a:xfrm>
              <a:off x="1137451" y="1196278"/>
              <a:ext cx="9820019" cy="8332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직사각형 30">
              <a:extLst>
                <a:ext uri="{FF2B5EF4-FFF2-40B4-BE49-F238E27FC236}">
                  <a16:creationId xmlns:a16="http://schemas.microsoft.com/office/drawing/2014/main" id="{82185567-6445-491E-BC14-2984FD918234}"/>
                </a:ext>
              </a:extLst>
            </p:cNvPr>
            <p:cNvSpPr/>
            <p:nvPr/>
          </p:nvSpPr>
          <p:spPr>
            <a:xfrm>
              <a:off x="1344582" y="1131370"/>
              <a:ext cx="9612888" cy="3508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TW" altLang="en-US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預設安裝 </a:t>
              </a:r>
              <a:r>
                <a:rPr lang="en-US" altLang="zh-TW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Anaconda </a:t>
              </a:r>
              <a:r>
                <a:rPr lang="zh-TW" altLang="en-US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資料科學套件</a:t>
              </a:r>
              <a:endParaRPr lang="en-US" altLang="zh-TW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ts val="2400"/>
                </a:lnSpc>
              </a:pP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2" name="圖片 41">
            <a:extLst>
              <a:ext uri="{FF2B5EF4-FFF2-40B4-BE49-F238E27FC236}">
                <a16:creationId xmlns:a16="http://schemas.microsoft.com/office/drawing/2014/main" id="{11C8A63D-78D2-433D-B778-4B662FBB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11" y="2977730"/>
            <a:ext cx="6521327" cy="3410541"/>
          </a:xfrm>
          <a:prstGeom prst="rect">
            <a:avLst/>
          </a:prstGeom>
        </p:spPr>
      </p:pic>
      <p:sp>
        <p:nvSpPr>
          <p:cNvPr id="45" name="사각형: 둥근 모서리 82">
            <a:extLst>
              <a:ext uri="{FF2B5EF4-FFF2-40B4-BE49-F238E27FC236}">
                <a16:creationId xmlns:a16="http://schemas.microsoft.com/office/drawing/2014/main" id="{BCCED2DF-4C46-4D3A-AAEC-01FD6E2565C2}"/>
              </a:ext>
            </a:extLst>
          </p:cNvPr>
          <p:cNvSpPr/>
          <p:nvPr/>
        </p:nvSpPr>
        <p:spPr>
          <a:xfrm>
            <a:off x="571546" y="4179414"/>
            <a:ext cx="3185187" cy="496801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zh-TW" altLang="en-US" sz="1600" b="1" dirty="0">
                <a:solidFill>
                  <a:prstClr val="white"/>
                </a:solidFill>
              </a:rPr>
              <a:t>解析環境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6" name="타원 123">
            <a:extLst>
              <a:ext uri="{FF2B5EF4-FFF2-40B4-BE49-F238E27FC236}">
                <a16:creationId xmlns:a16="http://schemas.microsoft.com/office/drawing/2014/main" id="{316CEE9A-0D41-452F-B927-865AA80E3665}"/>
              </a:ext>
            </a:extLst>
          </p:cNvPr>
          <p:cNvSpPr/>
          <p:nvPr/>
        </p:nvSpPr>
        <p:spPr>
          <a:xfrm>
            <a:off x="644993" y="4218439"/>
            <a:ext cx="418749" cy="418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82">
            <a:extLst>
              <a:ext uri="{FF2B5EF4-FFF2-40B4-BE49-F238E27FC236}">
                <a16:creationId xmlns:a16="http://schemas.microsoft.com/office/drawing/2014/main" id="{98919082-5C01-450D-BA00-448A58A2205F}"/>
              </a:ext>
            </a:extLst>
          </p:cNvPr>
          <p:cNvSpPr/>
          <p:nvPr/>
        </p:nvSpPr>
        <p:spPr>
          <a:xfrm>
            <a:off x="593102" y="5594819"/>
            <a:ext cx="3185187" cy="496801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zh-TW" altLang="en-US" sz="1600" b="1" dirty="0">
                <a:solidFill>
                  <a:prstClr val="white"/>
                </a:solidFill>
              </a:rPr>
              <a:t>完成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8" name="타원 123">
            <a:extLst>
              <a:ext uri="{FF2B5EF4-FFF2-40B4-BE49-F238E27FC236}">
                <a16:creationId xmlns:a16="http://schemas.microsoft.com/office/drawing/2014/main" id="{85C9B6F1-8B17-42AE-99C2-B4E257922303}"/>
              </a:ext>
            </a:extLst>
          </p:cNvPr>
          <p:cNvSpPr/>
          <p:nvPr/>
        </p:nvSpPr>
        <p:spPr>
          <a:xfrm>
            <a:off x="666549" y="5633844"/>
            <a:ext cx="418749" cy="4187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15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2-6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建立與管理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Python 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虛擬環境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FFE4009-9F74-4DC9-B0B0-A1FBF173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3" y="3050344"/>
            <a:ext cx="5477639" cy="20005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41CEEB-8F54-45EE-A96E-C9E3FE944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3" y="2208748"/>
            <a:ext cx="4250405" cy="354201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C247B4B5-8E08-4CEB-BF0F-432667721C3E}"/>
              </a:ext>
            </a:extLst>
          </p:cNvPr>
          <p:cNvGrpSpPr/>
          <p:nvPr/>
        </p:nvGrpSpPr>
        <p:grpSpPr>
          <a:xfrm>
            <a:off x="965907" y="1546835"/>
            <a:ext cx="5477639" cy="481771"/>
            <a:chOff x="1137451" y="1196278"/>
            <a:chExt cx="9820019" cy="2172107"/>
          </a:xfrm>
        </p:grpSpPr>
        <p:sp>
          <p:nvSpPr>
            <p:cNvPr id="24" name="모서리가 둥근 직사각형 28">
              <a:extLst>
                <a:ext uri="{FF2B5EF4-FFF2-40B4-BE49-F238E27FC236}">
                  <a16:creationId xmlns:a16="http://schemas.microsoft.com/office/drawing/2014/main" id="{06D6CC99-FBD3-4AB2-898B-5862FADD200F}"/>
                </a:ext>
              </a:extLst>
            </p:cNvPr>
            <p:cNvSpPr/>
            <p:nvPr/>
          </p:nvSpPr>
          <p:spPr>
            <a:xfrm>
              <a:off x="1137451" y="1196278"/>
              <a:ext cx="9820019" cy="21721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5" name="직사각형 30">
              <a:extLst>
                <a:ext uri="{FF2B5EF4-FFF2-40B4-BE49-F238E27FC236}">
                  <a16:creationId xmlns:a16="http://schemas.microsoft.com/office/drawing/2014/main" id="{13EC109E-6048-41DB-8A64-0A1EDA222D42}"/>
                </a:ext>
              </a:extLst>
            </p:cNvPr>
            <p:cNvSpPr/>
            <p:nvPr/>
          </p:nvSpPr>
          <p:spPr>
            <a:xfrm>
              <a:off x="1241015" y="1375218"/>
              <a:ext cx="9612889" cy="9537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顯示目前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Anaconda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已經建立的虛擬環境清單</a:t>
              </a: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B40A29DF-32FD-456B-B2BF-4E577B557389}"/>
              </a:ext>
            </a:extLst>
          </p:cNvPr>
          <p:cNvGrpSpPr/>
          <p:nvPr/>
        </p:nvGrpSpPr>
        <p:grpSpPr>
          <a:xfrm>
            <a:off x="7032047" y="1546834"/>
            <a:ext cx="3601518" cy="481771"/>
            <a:chOff x="1137452" y="1196277"/>
            <a:chExt cx="9820019" cy="2172108"/>
          </a:xfrm>
        </p:grpSpPr>
        <p:sp>
          <p:nvSpPr>
            <p:cNvPr id="27" name="모서리가 둥근 직사각형 28">
              <a:extLst>
                <a:ext uri="{FF2B5EF4-FFF2-40B4-BE49-F238E27FC236}">
                  <a16:creationId xmlns:a16="http://schemas.microsoft.com/office/drawing/2014/main" id="{3B906CCE-A3C8-45A1-B315-0B91DC7CF1EE}"/>
                </a:ext>
              </a:extLst>
            </p:cNvPr>
            <p:cNvSpPr/>
            <p:nvPr/>
          </p:nvSpPr>
          <p:spPr>
            <a:xfrm>
              <a:off x="1137452" y="1196277"/>
              <a:ext cx="9820019" cy="21721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8" name="직사각형 30">
              <a:extLst>
                <a:ext uri="{FF2B5EF4-FFF2-40B4-BE49-F238E27FC236}">
                  <a16:creationId xmlns:a16="http://schemas.microsoft.com/office/drawing/2014/main" id="{A6DB60C3-8D28-4D82-BC1F-2C82250E1C56}"/>
                </a:ext>
              </a:extLst>
            </p:cNvPr>
            <p:cNvSpPr/>
            <p:nvPr/>
          </p:nvSpPr>
          <p:spPr>
            <a:xfrm>
              <a:off x="1241015" y="1375218"/>
              <a:ext cx="9612889" cy="180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啟動與使用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虛擬環境</a:t>
              </a: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17B4AE4-E74B-447B-B505-493A0EF4B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46" y="2229527"/>
            <a:ext cx="4101921" cy="481770"/>
          </a:xfrm>
          <a:prstGeom prst="rect">
            <a:avLst/>
          </a:prstGeom>
        </p:spPr>
      </p:pic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5AC6C998-81E9-4192-8E45-A6455C8D0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45" y="3045410"/>
            <a:ext cx="3696216" cy="1590897"/>
          </a:xfrm>
          <a:prstGeom prst="rect">
            <a:avLst/>
          </a:prstGeom>
        </p:spPr>
      </p:pic>
      <p:cxnSp>
        <p:nvCxnSpPr>
          <p:cNvPr id="30" name="직선 연결선 27">
            <a:extLst>
              <a:ext uri="{FF2B5EF4-FFF2-40B4-BE49-F238E27FC236}">
                <a16:creationId xmlns:a16="http://schemas.microsoft.com/office/drawing/2014/main" id="{8DA62F3C-35A3-4E7C-B3A6-CFC0189DF462}"/>
              </a:ext>
            </a:extLst>
          </p:cNvPr>
          <p:cNvCxnSpPr>
            <a:cxnSpLocks/>
          </p:cNvCxnSpPr>
          <p:nvPr/>
        </p:nvCxnSpPr>
        <p:spPr>
          <a:xfrm flipV="1">
            <a:off x="6720958" y="1153448"/>
            <a:ext cx="1" cy="4844715"/>
          </a:xfrm>
          <a:prstGeom prst="line">
            <a:avLst/>
          </a:prstGeom>
          <a:ln w="28575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72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2-6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建立與管理 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Python 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虛擬環境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DE94-2637-4315-8CC7-F417552D0EBF}"/>
              </a:ext>
            </a:extLst>
          </p:cNvPr>
          <p:cNvGrpSpPr/>
          <p:nvPr/>
        </p:nvGrpSpPr>
        <p:grpSpPr>
          <a:xfrm>
            <a:off x="764888" y="1077501"/>
            <a:ext cx="3896597" cy="481771"/>
            <a:chOff x="1137451" y="1196278"/>
            <a:chExt cx="9820019" cy="2172107"/>
          </a:xfrm>
        </p:grpSpPr>
        <p:sp>
          <p:nvSpPr>
            <p:cNvPr id="14" name="모서리가 둥근 직사각형 28">
              <a:extLst>
                <a:ext uri="{FF2B5EF4-FFF2-40B4-BE49-F238E27FC236}">
                  <a16:creationId xmlns:a16="http://schemas.microsoft.com/office/drawing/2014/main" id="{583A6371-A80D-4DE8-AFCC-B5343AF47BD3}"/>
                </a:ext>
              </a:extLst>
            </p:cNvPr>
            <p:cNvSpPr/>
            <p:nvPr/>
          </p:nvSpPr>
          <p:spPr>
            <a:xfrm>
              <a:off x="1137451" y="1196278"/>
              <a:ext cx="9820019" cy="21721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3" name="직사각형 30">
              <a:extLst>
                <a:ext uri="{FF2B5EF4-FFF2-40B4-BE49-F238E27FC236}">
                  <a16:creationId xmlns:a16="http://schemas.microsoft.com/office/drawing/2014/main" id="{5A3896BD-3629-4B64-99FE-318592D37FC7}"/>
                </a:ext>
              </a:extLst>
            </p:cNvPr>
            <p:cNvSpPr/>
            <p:nvPr/>
          </p:nvSpPr>
          <p:spPr>
            <a:xfrm>
              <a:off x="1241014" y="1375219"/>
              <a:ext cx="9612889" cy="1803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檢視虛擬環境已經安裝那些套件</a:t>
              </a: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B78FE35-81BB-419F-8F4B-F9127CFA3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2276110"/>
            <a:ext cx="5953956" cy="34961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368E7B-62AB-48A9-8230-25112114E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1746471"/>
            <a:ext cx="3832032" cy="302167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1B8EA6CD-07C9-4B46-836F-1AE4950A020B}"/>
              </a:ext>
            </a:extLst>
          </p:cNvPr>
          <p:cNvGrpSpPr/>
          <p:nvPr/>
        </p:nvGrpSpPr>
        <p:grpSpPr>
          <a:xfrm>
            <a:off x="7004318" y="1003009"/>
            <a:ext cx="4678531" cy="747575"/>
            <a:chOff x="1137451" y="1196278"/>
            <a:chExt cx="9820019" cy="3370507"/>
          </a:xfrm>
        </p:grpSpPr>
        <p:sp>
          <p:nvSpPr>
            <p:cNvPr id="25" name="모서리가 둥근 직사각형 28">
              <a:extLst>
                <a:ext uri="{FF2B5EF4-FFF2-40B4-BE49-F238E27FC236}">
                  <a16:creationId xmlns:a16="http://schemas.microsoft.com/office/drawing/2014/main" id="{3DADC349-1DEB-465F-BE94-46C624ED7F29}"/>
                </a:ext>
              </a:extLst>
            </p:cNvPr>
            <p:cNvSpPr/>
            <p:nvPr/>
          </p:nvSpPr>
          <p:spPr>
            <a:xfrm>
              <a:off x="1137451" y="1196278"/>
              <a:ext cx="9820019" cy="21721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6" name="직사각형 30">
              <a:extLst>
                <a:ext uri="{FF2B5EF4-FFF2-40B4-BE49-F238E27FC236}">
                  <a16:creationId xmlns:a16="http://schemas.microsoft.com/office/drawing/2014/main" id="{63D76399-18FC-4D59-9256-B035A1BBCC49}"/>
                </a:ext>
              </a:extLst>
            </p:cNvPr>
            <p:cNvSpPr/>
            <p:nvPr/>
          </p:nvSpPr>
          <p:spPr>
            <a:xfrm>
              <a:off x="1241014" y="1375219"/>
              <a:ext cx="9612890" cy="3191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虛擬環境安裝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套件</a:t>
              </a: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7" name="직선 연결선 27">
            <a:extLst>
              <a:ext uri="{FF2B5EF4-FFF2-40B4-BE49-F238E27FC236}">
                <a16:creationId xmlns:a16="http://schemas.microsoft.com/office/drawing/2014/main" id="{FBB7692B-54C1-4491-B48E-5DDDB1AF83BA}"/>
              </a:ext>
            </a:extLst>
          </p:cNvPr>
          <p:cNvCxnSpPr>
            <a:cxnSpLocks/>
          </p:cNvCxnSpPr>
          <p:nvPr/>
        </p:nvCxnSpPr>
        <p:spPr>
          <a:xfrm flipV="1">
            <a:off x="6840258" y="1205988"/>
            <a:ext cx="1" cy="4844715"/>
          </a:xfrm>
          <a:prstGeom prst="line">
            <a:avLst/>
          </a:prstGeom>
          <a:ln w="28575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007A9B76-8D2C-47F2-8834-6DBEDCAEF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58" y="1691668"/>
            <a:ext cx="3621361" cy="303882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AF8AB0E2-B5B7-4528-82B7-4C57B74BD6E9}"/>
              </a:ext>
            </a:extLst>
          </p:cNvPr>
          <p:cNvGrpSpPr/>
          <p:nvPr/>
        </p:nvGrpSpPr>
        <p:grpSpPr>
          <a:xfrm>
            <a:off x="7004318" y="2202438"/>
            <a:ext cx="3670803" cy="481771"/>
            <a:chOff x="1137451" y="1196278"/>
            <a:chExt cx="7689904" cy="2172107"/>
          </a:xfrm>
        </p:grpSpPr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CD52FA41-9CB4-4DDF-AC3A-DEC60D404C97}"/>
                </a:ext>
              </a:extLst>
            </p:cNvPr>
            <p:cNvSpPr/>
            <p:nvPr/>
          </p:nvSpPr>
          <p:spPr>
            <a:xfrm>
              <a:off x="1137451" y="1196278"/>
              <a:ext cx="7439746" cy="21721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0" name="직사각형 30">
              <a:extLst>
                <a:ext uri="{FF2B5EF4-FFF2-40B4-BE49-F238E27FC236}">
                  <a16:creationId xmlns:a16="http://schemas.microsoft.com/office/drawing/2014/main" id="{8D136DE0-90CC-4C46-A143-B1A66DF9B352}"/>
                </a:ext>
              </a:extLst>
            </p:cNvPr>
            <p:cNvSpPr/>
            <p:nvPr/>
          </p:nvSpPr>
          <p:spPr>
            <a:xfrm>
              <a:off x="1241015" y="1375219"/>
              <a:ext cx="7586340" cy="1803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關閉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虛擬環境</a:t>
              </a: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2" name="圖片 31" descr="一張含有 文字 的圖片&#10;&#10;自動產生的描述">
            <a:extLst>
              <a:ext uri="{FF2B5EF4-FFF2-40B4-BE49-F238E27FC236}">
                <a16:creationId xmlns:a16="http://schemas.microsoft.com/office/drawing/2014/main" id="{700D20AF-664F-44ED-B654-A582EC015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17" y="2824174"/>
            <a:ext cx="4526147" cy="833426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F3D79ECA-122E-4D39-B454-A91E9C7F5E73}"/>
              </a:ext>
            </a:extLst>
          </p:cNvPr>
          <p:cNvGrpSpPr/>
          <p:nvPr/>
        </p:nvGrpSpPr>
        <p:grpSpPr>
          <a:xfrm>
            <a:off x="6997415" y="3836693"/>
            <a:ext cx="3670803" cy="481771"/>
            <a:chOff x="1137451" y="1196278"/>
            <a:chExt cx="7689904" cy="2172107"/>
          </a:xfrm>
        </p:grpSpPr>
        <p:sp>
          <p:nvSpPr>
            <p:cNvPr id="34" name="모서리가 둥근 직사각형 28">
              <a:extLst>
                <a:ext uri="{FF2B5EF4-FFF2-40B4-BE49-F238E27FC236}">
                  <a16:creationId xmlns:a16="http://schemas.microsoft.com/office/drawing/2014/main" id="{7116E9E1-E9D6-4AF4-A8CB-FA0CE47184D1}"/>
                </a:ext>
              </a:extLst>
            </p:cNvPr>
            <p:cNvSpPr/>
            <p:nvPr/>
          </p:nvSpPr>
          <p:spPr>
            <a:xfrm>
              <a:off x="1137451" y="1196278"/>
              <a:ext cx="7439746" cy="21721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5" name="직사각형 30">
              <a:extLst>
                <a:ext uri="{FF2B5EF4-FFF2-40B4-BE49-F238E27FC236}">
                  <a16:creationId xmlns:a16="http://schemas.microsoft.com/office/drawing/2014/main" id="{2E93D8BD-23F4-4452-8A48-79745EE6B45C}"/>
                </a:ext>
              </a:extLst>
            </p:cNvPr>
            <p:cNvSpPr/>
            <p:nvPr/>
          </p:nvSpPr>
          <p:spPr>
            <a:xfrm>
              <a:off x="1241015" y="1375219"/>
              <a:ext cx="7586340" cy="1803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移除 </a:t>
              </a:r>
              <a:r>
                <a:rPr lang="en-US" altLang="zh-TW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 </a:t>
              </a:r>
              <a:r>
                <a:rPr lang="zh-TW" altLang="en-US" sz="2000" dirty="0">
                  <a:solidFill>
                    <a:srgbClr val="2929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虛擬環境</a:t>
              </a:r>
              <a:endParaRPr lang="en-US" altLang="zh-TW" sz="20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9" name="圖片 38">
            <a:extLst>
              <a:ext uri="{FF2B5EF4-FFF2-40B4-BE49-F238E27FC236}">
                <a16:creationId xmlns:a16="http://schemas.microsoft.com/office/drawing/2014/main" id="{767A368F-EBA6-406E-A718-60AC0521E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16" y="4574005"/>
            <a:ext cx="4487587" cy="4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6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3439539" y="1518284"/>
            <a:ext cx="5312923" cy="37242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3387610" y="1589721"/>
            <a:ext cx="5416780" cy="3581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15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報告完畢</a:t>
            </a:r>
            <a:endParaRPr kumimoji="0" lang="en-US" altLang="zh-TW" sz="36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575384" y="1813408"/>
            <a:ext cx="610836" cy="311641"/>
            <a:chOff x="2728672" y="2543023"/>
            <a:chExt cx="610836" cy="311641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3276056" y="2543023"/>
              <a:ext cx="63452" cy="6345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H="1">
              <a:off x="3101246" y="2597183"/>
              <a:ext cx="184102" cy="83553"/>
            </a:xfrm>
            <a:prstGeom prst="line">
              <a:avLst/>
            </a:prstGeom>
            <a:ln w="508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/>
            <p:cNvSpPr/>
            <p:nvPr/>
          </p:nvSpPr>
          <p:spPr>
            <a:xfrm rot="19816045" flipH="1">
              <a:off x="3069110" y="2553022"/>
              <a:ext cx="257255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63500" cap="rnd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2749877" y="2798252"/>
              <a:ext cx="56412" cy="564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8831" y="2738438"/>
              <a:ext cx="163444" cy="84977"/>
            </a:xfrm>
            <a:prstGeom prst="line">
              <a:avLst/>
            </a:prstGeom>
            <a:ln w="508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자유형 58"/>
            <p:cNvSpPr/>
            <p:nvPr/>
          </p:nvSpPr>
          <p:spPr>
            <a:xfrm rot="20244873">
              <a:off x="2728672" y="2712334"/>
              <a:ext cx="254909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63500" cap="rnd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38458" y="1711408"/>
            <a:ext cx="580007" cy="296352"/>
            <a:chOff x="853282" y="999269"/>
            <a:chExt cx="458579" cy="23430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1268661" y="1011881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083" y="1033481"/>
              <a:ext cx="137668" cy="50178"/>
            </a:xfrm>
            <a:prstGeom prst="line">
              <a:avLst/>
            </a:prstGeom>
            <a:ln w="381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자유형 47"/>
            <p:cNvSpPr/>
            <p:nvPr/>
          </p:nvSpPr>
          <p:spPr>
            <a:xfrm rot="19816045" flipH="1">
              <a:off x="1103313" y="999269"/>
              <a:ext cx="194884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74657" y="119037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57" y="1144345"/>
              <a:ext cx="131605" cy="65342"/>
            </a:xfrm>
            <a:prstGeom prst="line">
              <a:avLst/>
            </a:prstGeom>
            <a:ln w="38100" cap="rnd">
              <a:solidFill>
                <a:schemeClr val="tx1">
                  <a:alpha val="14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자유형 2"/>
            <p:cNvSpPr/>
            <p:nvPr/>
          </p:nvSpPr>
          <p:spPr>
            <a:xfrm rot="20244873">
              <a:off x="853282" y="1110133"/>
              <a:ext cx="194884" cy="68424"/>
            </a:xfrm>
            <a:custGeom>
              <a:avLst/>
              <a:gdLst>
                <a:gd name="connsiteX0" fmla="*/ 0 w 254000"/>
                <a:gd name="connsiteY0" fmla="*/ 190500 h 190500"/>
                <a:gd name="connsiteX1" fmla="*/ 50800 w 254000"/>
                <a:gd name="connsiteY1" fmla="*/ 38100 h 190500"/>
                <a:gd name="connsiteX2" fmla="*/ 254000 w 254000"/>
                <a:gd name="connsiteY2" fmla="*/ 0 h 190500"/>
                <a:gd name="connsiteX0" fmla="*/ 11341 w 265341"/>
                <a:gd name="connsiteY0" fmla="*/ 190500 h 190500"/>
                <a:gd name="connsiteX1" fmla="*/ 62141 w 265341"/>
                <a:gd name="connsiteY1" fmla="*/ 38100 h 190500"/>
                <a:gd name="connsiteX2" fmla="*/ 265341 w 265341"/>
                <a:gd name="connsiteY2" fmla="*/ 0 h 190500"/>
                <a:gd name="connsiteX0" fmla="*/ 11794 w 262538"/>
                <a:gd name="connsiteY0" fmla="*/ 166688 h 166688"/>
                <a:gd name="connsiteX1" fmla="*/ 59338 w 262538"/>
                <a:gd name="connsiteY1" fmla="*/ 38100 h 166688"/>
                <a:gd name="connsiteX2" fmla="*/ 262538 w 262538"/>
                <a:gd name="connsiteY2" fmla="*/ 0 h 166688"/>
                <a:gd name="connsiteX0" fmla="*/ 18827 w 269571"/>
                <a:gd name="connsiteY0" fmla="*/ 166688 h 166688"/>
                <a:gd name="connsiteX1" fmla="*/ 66371 w 269571"/>
                <a:gd name="connsiteY1" fmla="*/ 38100 h 166688"/>
                <a:gd name="connsiteX2" fmla="*/ 269571 w 269571"/>
                <a:gd name="connsiteY2" fmla="*/ 0 h 166688"/>
                <a:gd name="connsiteX0" fmla="*/ 18745 w 266508"/>
                <a:gd name="connsiteY0" fmla="*/ 132914 h 132914"/>
                <a:gd name="connsiteX1" fmla="*/ 66289 w 266508"/>
                <a:gd name="connsiteY1" fmla="*/ 4326 h 132914"/>
                <a:gd name="connsiteX2" fmla="*/ 266508 w 266508"/>
                <a:gd name="connsiteY2" fmla="*/ 26307 h 132914"/>
                <a:gd name="connsiteX0" fmla="*/ 18745 w 266508"/>
                <a:gd name="connsiteY0" fmla="*/ 136848 h 136848"/>
                <a:gd name="connsiteX1" fmla="*/ 66289 w 266508"/>
                <a:gd name="connsiteY1" fmla="*/ 8260 h 136848"/>
                <a:gd name="connsiteX2" fmla="*/ 266508 w 266508"/>
                <a:gd name="connsiteY2" fmla="*/ 30241 h 13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" h="136848">
                  <a:moveTo>
                    <a:pt x="18745" y="136848"/>
                  </a:moveTo>
                  <a:cubicBezTo>
                    <a:pt x="-29126" y="100338"/>
                    <a:pt x="24995" y="26028"/>
                    <a:pt x="66289" y="8260"/>
                  </a:cubicBezTo>
                  <a:cubicBezTo>
                    <a:pt x="107583" y="-9508"/>
                    <a:pt x="170031" y="3025"/>
                    <a:pt x="266508" y="30241"/>
                  </a:cubicBezTo>
                </a:path>
              </a:pathLst>
            </a:custGeom>
            <a:noFill/>
            <a:ln w="38100" cap="rnd"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60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2-1  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認識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TensorFlow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與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Keras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1C6F9F37-A8E1-4E16-8B3F-A10350916A87}"/>
              </a:ext>
            </a:extLst>
          </p:cNvPr>
          <p:cNvSpPr txBox="1"/>
          <p:nvPr/>
        </p:nvSpPr>
        <p:spPr>
          <a:xfrm>
            <a:off x="943315" y="862363"/>
            <a:ext cx="366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85F2"/>
                </a:solidFill>
                <a:latin typeface="TitilliumText22L Lt" pitchFamily="50" charset="0"/>
              </a:rPr>
              <a:t>Google </a:t>
            </a:r>
            <a:r>
              <a:rPr lang="zh-TW" altLang="en-US" sz="2800" b="1" dirty="0">
                <a:solidFill>
                  <a:srgbClr val="0085F2"/>
                </a:solidFill>
                <a:latin typeface="TitilliumText22L Lt" pitchFamily="50" charset="0"/>
              </a:rPr>
              <a:t>的 </a:t>
            </a:r>
            <a:r>
              <a:rPr lang="en-US" altLang="zh-TW" sz="2800" b="1" dirty="0">
                <a:solidFill>
                  <a:srgbClr val="0085F2"/>
                </a:solidFill>
                <a:latin typeface="TitilliumText22L Lt" pitchFamily="50" charset="0"/>
              </a:rPr>
              <a:t>TensorFlow</a:t>
            </a:r>
            <a:endParaRPr lang="en-US" sz="2800" b="1" dirty="0">
              <a:solidFill>
                <a:srgbClr val="0085F2"/>
              </a:solidFill>
              <a:latin typeface="TitilliumText22L Lt" pitchFamily="50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7CC526-E02F-40AF-AA43-E12C4CD2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0" y="2106733"/>
            <a:ext cx="2835208" cy="2362673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22AB9894-6100-4207-A99F-D5781E026134}"/>
              </a:ext>
            </a:extLst>
          </p:cNvPr>
          <p:cNvGrpSpPr/>
          <p:nvPr/>
        </p:nvGrpSpPr>
        <p:grpSpPr>
          <a:xfrm>
            <a:off x="369512" y="4906420"/>
            <a:ext cx="1442059" cy="1555954"/>
            <a:chOff x="881820" y="4396305"/>
            <a:chExt cx="1686213" cy="1819391"/>
          </a:xfrm>
        </p:grpSpPr>
        <p:pic>
          <p:nvPicPr>
            <p:cNvPr id="8" name="圖形 7" descr="機器人 外框">
              <a:extLst>
                <a:ext uri="{FF2B5EF4-FFF2-40B4-BE49-F238E27FC236}">
                  <a16:creationId xmlns:a16="http://schemas.microsoft.com/office/drawing/2014/main" id="{E8C99C2A-B762-4305-A137-CD8C8BEAE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820" y="4626689"/>
              <a:ext cx="1589007" cy="1589007"/>
            </a:xfrm>
            <a:prstGeom prst="rect">
              <a:avLst/>
            </a:prstGeom>
          </p:spPr>
        </p:pic>
        <p:pic>
          <p:nvPicPr>
            <p:cNvPr id="12" name="圖形 11" descr="{0} 以實心填滿">
              <a:extLst>
                <a:ext uri="{FF2B5EF4-FFF2-40B4-BE49-F238E27FC236}">
                  <a16:creationId xmlns:a16="http://schemas.microsoft.com/office/drawing/2014/main" id="{FF221BCE-2F39-427C-815B-B7B37CDE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07460">
              <a:off x="1984515" y="4396305"/>
              <a:ext cx="583518" cy="583518"/>
            </a:xfrm>
            <a:prstGeom prst="rect">
              <a:avLst/>
            </a:prstGeom>
          </p:spPr>
        </p:pic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6D67C8C5-9BDC-4D67-BE19-C83A8934945C}"/>
              </a:ext>
            </a:extLst>
          </p:cNvPr>
          <p:cNvGrpSpPr/>
          <p:nvPr/>
        </p:nvGrpSpPr>
        <p:grpSpPr>
          <a:xfrm>
            <a:off x="3532021" y="1659645"/>
            <a:ext cx="1753898" cy="1322437"/>
            <a:chOff x="3567132" y="2322908"/>
            <a:chExt cx="1753898" cy="1322437"/>
          </a:xfrm>
        </p:grpSpPr>
        <p:sp>
          <p:nvSpPr>
            <p:cNvPr id="24" name="箭號: 左-右雙向 23">
              <a:extLst>
                <a:ext uri="{FF2B5EF4-FFF2-40B4-BE49-F238E27FC236}">
                  <a16:creationId xmlns:a16="http://schemas.microsoft.com/office/drawing/2014/main" id="{6274447B-9EF7-4516-9D0B-D1A3AD6CB14B}"/>
                </a:ext>
              </a:extLst>
            </p:cNvPr>
            <p:cNvSpPr/>
            <p:nvPr/>
          </p:nvSpPr>
          <p:spPr>
            <a:xfrm>
              <a:off x="3567132" y="2772773"/>
              <a:ext cx="1753898" cy="481770"/>
            </a:xfrm>
            <a:prstGeom prst="leftRightArrow">
              <a:avLst/>
            </a:prstGeom>
            <a:solidFill>
              <a:srgbClr val="57C4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사각형: 둥근 모서리 4">
              <a:extLst>
                <a:ext uri="{FF2B5EF4-FFF2-40B4-BE49-F238E27FC236}">
                  <a16:creationId xmlns:a16="http://schemas.microsoft.com/office/drawing/2014/main" id="{5495F63C-7A6D-4B14-8437-FFDD84A9579E}"/>
                </a:ext>
              </a:extLst>
            </p:cNvPr>
            <p:cNvSpPr/>
            <p:nvPr/>
          </p:nvSpPr>
          <p:spPr>
            <a:xfrm>
              <a:off x="3861563" y="2322908"/>
              <a:ext cx="1165037" cy="344381"/>
            </a:xfrm>
            <a:prstGeom prst="roundRect">
              <a:avLst>
                <a:gd name="adj" fmla="val 50000"/>
              </a:avLst>
            </a:prstGeom>
            <a:solidFill>
              <a:srgbClr val="57C4C7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</a:endParaRPr>
            </a:p>
          </p:txBody>
        </p:sp>
        <p:sp>
          <p:nvSpPr>
            <p:cNvPr id="41" name="사각형: 둥근 모서리 4">
              <a:extLst>
                <a:ext uri="{FF2B5EF4-FFF2-40B4-BE49-F238E27FC236}">
                  <a16:creationId xmlns:a16="http://schemas.microsoft.com/office/drawing/2014/main" id="{335B3612-CF5F-472A-8177-82B8E77CEE8B}"/>
                </a:ext>
              </a:extLst>
            </p:cNvPr>
            <p:cNvSpPr/>
            <p:nvPr/>
          </p:nvSpPr>
          <p:spPr>
            <a:xfrm>
              <a:off x="3853892" y="3296429"/>
              <a:ext cx="1180378" cy="34891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64CF1C5-770D-42EE-B233-DF85B48D34AF}"/>
              </a:ext>
            </a:extLst>
          </p:cNvPr>
          <p:cNvGrpSpPr/>
          <p:nvPr/>
        </p:nvGrpSpPr>
        <p:grpSpPr>
          <a:xfrm>
            <a:off x="5757797" y="1521879"/>
            <a:ext cx="1069958" cy="1520508"/>
            <a:chOff x="5792908" y="2184585"/>
            <a:chExt cx="1069958" cy="1520508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8E91D33C-426B-423B-9BC7-906B66E2F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908" y="2184585"/>
              <a:ext cx="1069958" cy="1069958"/>
            </a:xfrm>
            <a:prstGeom prst="rect">
              <a:avLst/>
            </a:prstGeom>
          </p:spPr>
        </p:pic>
        <p:sp>
          <p:nvSpPr>
            <p:cNvPr id="48" name="모서리가 둥근 직사각형 50">
              <a:extLst>
                <a:ext uri="{FF2B5EF4-FFF2-40B4-BE49-F238E27FC236}">
                  <a16:creationId xmlns:a16="http://schemas.microsoft.com/office/drawing/2014/main" id="{0ADC14AF-F84F-4C3C-B549-F5F83AF90BB9}"/>
                </a:ext>
              </a:extLst>
            </p:cNvPr>
            <p:cNvSpPr/>
            <p:nvPr/>
          </p:nvSpPr>
          <p:spPr>
            <a:xfrm>
              <a:off x="5980978" y="3429000"/>
              <a:ext cx="693818" cy="2760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88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zh-TW" altLang="en-US" sz="1200" b="1" dirty="0">
                  <a:solidFill>
                    <a:srgbClr val="53585B"/>
                  </a:solidFill>
                </a:rPr>
                <a:t>向量</a:t>
              </a:r>
              <a:endParaRPr lang="en-US" altLang="ko-KR" sz="1200" b="1" dirty="0">
                <a:solidFill>
                  <a:srgbClr val="53585B"/>
                </a:solidFill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5BEBA9E6-CC00-4E85-9A81-859171EA7D3A}"/>
              </a:ext>
            </a:extLst>
          </p:cNvPr>
          <p:cNvGrpSpPr/>
          <p:nvPr/>
        </p:nvGrpSpPr>
        <p:grpSpPr>
          <a:xfrm>
            <a:off x="7611228" y="1640444"/>
            <a:ext cx="814309" cy="1377965"/>
            <a:chOff x="7620956" y="2322908"/>
            <a:chExt cx="814309" cy="1377965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314B224E-D2B0-4B6C-81A5-65462958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956" y="2322908"/>
              <a:ext cx="814309" cy="814309"/>
            </a:xfrm>
            <a:prstGeom prst="rect">
              <a:avLst/>
            </a:prstGeom>
          </p:spPr>
        </p:pic>
        <p:sp>
          <p:nvSpPr>
            <p:cNvPr id="49" name="모서리가 둥근 직사각형 50">
              <a:extLst>
                <a:ext uri="{FF2B5EF4-FFF2-40B4-BE49-F238E27FC236}">
                  <a16:creationId xmlns:a16="http://schemas.microsoft.com/office/drawing/2014/main" id="{AE94C8FC-7010-44CE-9A59-906F8CE8731D}"/>
                </a:ext>
              </a:extLst>
            </p:cNvPr>
            <p:cNvSpPr/>
            <p:nvPr/>
          </p:nvSpPr>
          <p:spPr>
            <a:xfrm>
              <a:off x="7681201" y="3424780"/>
              <a:ext cx="693818" cy="27609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88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zh-TW" altLang="en-US" sz="1200" b="1" dirty="0">
                  <a:solidFill>
                    <a:srgbClr val="53585B"/>
                  </a:solidFill>
                </a:rPr>
                <a:t>矩陣</a:t>
              </a:r>
              <a:endParaRPr lang="en-US" altLang="ko-KR" sz="1200" b="1" dirty="0">
                <a:solidFill>
                  <a:srgbClr val="53585B"/>
                </a:solidFill>
              </a:endParaRPr>
            </a:p>
          </p:txBody>
        </p:sp>
      </p:grpSp>
      <p:sp>
        <p:nvSpPr>
          <p:cNvPr id="51" name="等於 50">
            <a:extLst>
              <a:ext uri="{FF2B5EF4-FFF2-40B4-BE49-F238E27FC236}">
                <a16:creationId xmlns:a16="http://schemas.microsoft.com/office/drawing/2014/main" id="{C49B10FE-66A1-4E01-B695-58AAAC14525F}"/>
              </a:ext>
            </a:extLst>
          </p:cNvPr>
          <p:cNvSpPr/>
          <p:nvPr/>
        </p:nvSpPr>
        <p:spPr>
          <a:xfrm>
            <a:off x="8929382" y="2094099"/>
            <a:ext cx="693818" cy="481770"/>
          </a:xfrm>
          <a:prstGeom prst="mathEqual">
            <a:avLst/>
          </a:prstGeom>
          <a:solidFill>
            <a:srgbClr val="57C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E5221FEA-33A1-4775-91C7-A53B914CAECC}"/>
              </a:ext>
            </a:extLst>
          </p:cNvPr>
          <p:cNvGrpSpPr/>
          <p:nvPr/>
        </p:nvGrpSpPr>
        <p:grpSpPr>
          <a:xfrm>
            <a:off x="9854160" y="1525694"/>
            <a:ext cx="1237570" cy="1535384"/>
            <a:chOff x="9863888" y="1857899"/>
            <a:chExt cx="1237570" cy="1535384"/>
          </a:xfrm>
        </p:grpSpPr>
        <p:pic>
          <p:nvPicPr>
            <p:cNvPr id="55" name="圖形 54" descr="文件 以實心填滿">
              <a:extLst>
                <a:ext uri="{FF2B5EF4-FFF2-40B4-BE49-F238E27FC236}">
                  <a16:creationId xmlns:a16="http://schemas.microsoft.com/office/drawing/2014/main" id="{B1E5946F-0B2E-420A-9B43-C6651B58D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25473" y="1857899"/>
              <a:ext cx="914400" cy="914400"/>
            </a:xfrm>
            <a:prstGeom prst="rect">
              <a:avLst/>
            </a:prstGeom>
          </p:spPr>
        </p:pic>
        <p:sp>
          <p:nvSpPr>
            <p:cNvPr id="57" name="모서리가 둥근 직사각형 50">
              <a:extLst>
                <a:ext uri="{FF2B5EF4-FFF2-40B4-BE49-F238E27FC236}">
                  <a16:creationId xmlns:a16="http://schemas.microsoft.com/office/drawing/2014/main" id="{65745CEE-A055-4C94-8980-2DB3530FB20A}"/>
                </a:ext>
              </a:extLst>
            </p:cNvPr>
            <p:cNvSpPr/>
            <p:nvPr/>
          </p:nvSpPr>
          <p:spPr>
            <a:xfrm>
              <a:off x="9863888" y="2965370"/>
              <a:ext cx="1237570" cy="427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88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zh-TW" altLang="en-US" sz="1200" b="1" dirty="0">
                  <a:solidFill>
                    <a:srgbClr val="53585B"/>
                  </a:solidFill>
                </a:rPr>
                <a:t>張量</a:t>
              </a:r>
              <a:endParaRPr lang="en-US" altLang="zh-TW" sz="1200" b="1" dirty="0">
                <a:solidFill>
                  <a:srgbClr val="53585B"/>
                </a:solidFill>
              </a:endParaRPr>
            </a:p>
            <a:p>
              <a:pPr algn="ctr"/>
              <a:r>
                <a:rPr lang="en-US" altLang="zh-TW" sz="1200" b="1" dirty="0">
                  <a:solidFill>
                    <a:srgbClr val="53585B"/>
                  </a:solidFill>
                </a:rPr>
                <a:t>(Tensor)</a:t>
              </a:r>
              <a:endParaRPr lang="en-US" altLang="ko-KR" sz="1200" b="1" dirty="0">
                <a:solidFill>
                  <a:srgbClr val="53585B"/>
                </a:solidFill>
              </a:endParaRPr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0A46C18B-4740-4E45-B863-B66F5ADAEF0A}"/>
              </a:ext>
            </a:extLst>
          </p:cNvPr>
          <p:cNvGrpSpPr/>
          <p:nvPr/>
        </p:nvGrpSpPr>
        <p:grpSpPr>
          <a:xfrm>
            <a:off x="3378381" y="4137172"/>
            <a:ext cx="1881289" cy="1043216"/>
            <a:chOff x="3378381" y="4137172"/>
            <a:chExt cx="1881289" cy="1043216"/>
          </a:xfrm>
        </p:grpSpPr>
        <p:sp>
          <p:nvSpPr>
            <p:cNvPr id="63" name="箭號: 向右 62">
              <a:extLst>
                <a:ext uri="{FF2B5EF4-FFF2-40B4-BE49-F238E27FC236}">
                  <a16:creationId xmlns:a16="http://schemas.microsoft.com/office/drawing/2014/main" id="{40A7760E-9CD8-4982-8CCF-8E6322AD0D26}"/>
                </a:ext>
              </a:extLst>
            </p:cNvPr>
            <p:cNvSpPr/>
            <p:nvPr/>
          </p:nvSpPr>
          <p:spPr>
            <a:xfrm>
              <a:off x="3845663" y="4137172"/>
              <a:ext cx="972630" cy="481770"/>
            </a:xfrm>
            <a:prstGeom prst="rightArrow">
              <a:avLst/>
            </a:prstGeom>
            <a:solidFill>
              <a:srgbClr val="57C4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사각형: 둥근 모서리 4">
              <a:extLst>
                <a:ext uri="{FF2B5EF4-FFF2-40B4-BE49-F238E27FC236}">
                  <a16:creationId xmlns:a16="http://schemas.microsoft.com/office/drawing/2014/main" id="{AF737869-90AF-4097-9F50-4C853342D20A}"/>
                </a:ext>
              </a:extLst>
            </p:cNvPr>
            <p:cNvSpPr/>
            <p:nvPr/>
          </p:nvSpPr>
          <p:spPr>
            <a:xfrm>
              <a:off x="3378381" y="4836007"/>
              <a:ext cx="1881289" cy="344381"/>
            </a:xfrm>
            <a:prstGeom prst="roundRect">
              <a:avLst>
                <a:gd name="adj" fmla="val 50000"/>
              </a:avLst>
            </a:prstGeom>
            <a:solidFill>
              <a:srgbClr val="57C4C7"/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機器學習模型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맑은 고딕" panose="020B0503020000020004" pitchFamily="34" charset="-127"/>
              </a:endParaRPr>
            </a:p>
          </p:txBody>
        </p:sp>
      </p:grpSp>
      <p:pic>
        <p:nvPicPr>
          <p:cNvPr id="66" name="圖片 65">
            <a:extLst>
              <a:ext uri="{FF2B5EF4-FFF2-40B4-BE49-F238E27FC236}">
                <a16:creationId xmlns:a16="http://schemas.microsoft.com/office/drawing/2014/main" id="{FE2836AB-A7F2-4764-8FCA-4D610C7DB7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867" y="3815614"/>
            <a:ext cx="1463847" cy="1463847"/>
          </a:xfrm>
          <a:prstGeom prst="rect">
            <a:avLst/>
          </a:prstGeom>
        </p:spPr>
      </p:pic>
      <p:sp>
        <p:nvSpPr>
          <p:cNvPr id="67" name="모서리가 둥근 직사각형 50">
            <a:extLst>
              <a:ext uri="{FF2B5EF4-FFF2-40B4-BE49-F238E27FC236}">
                <a16:creationId xmlns:a16="http://schemas.microsoft.com/office/drawing/2014/main" id="{D9D68BE5-6BDA-4647-9A70-F750B71EA57A}"/>
              </a:ext>
            </a:extLst>
          </p:cNvPr>
          <p:cNvSpPr/>
          <p:nvPr/>
        </p:nvSpPr>
        <p:spPr>
          <a:xfrm>
            <a:off x="5510921" y="5489373"/>
            <a:ext cx="2479059" cy="5723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TW" altLang="en-US" sz="1400" b="1" dirty="0">
                <a:solidFill>
                  <a:srgbClr val="53585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計算圖</a:t>
            </a:r>
            <a:endParaRPr lang="en-US" altLang="zh-TW" sz="1400" b="1" dirty="0">
              <a:solidFill>
                <a:srgbClr val="53585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rgbClr val="53585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(Computational Graphs</a:t>
            </a:r>
            <a:r>
              <a:rPr lang="en-US" altLang="zh-TW" b="1" dirty="0">
                <a:solidFill>
                  <a:srgbClr val="53585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ko-KR" b="1" dirty="0">
              <a:solidFill>
                <a:srgbClr val="53585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箭號: 向右 67">
            <a:extLst>
              <a:ext uri="{FF2B5EF4-FFF2-40B4-BE49-F238E27FC236}">
                <a16:creationId xmlns:a16="http://schemas.microsoft.com/office/drawing/2014/main" id="{A429B7B1-9680-49C6-8465-58E7C9EA6AEF}"/>
              </a:ext>
            </a:extLst>
          </p:cNvPr>
          <p:cNvSpPr/>
          <p:nvPr/>
        </p:nvSpPr>
        <p:spPr>
          <a:xfrm>
            <a:off x="8303661" y="4271463"/>
            <a:ext cx="972630" cy="481770"/>
          </a:xfrm>
          <a:prstGeom prst="rightArrow">
            <a:avLst/>
          </a:prstGeom>
          <a:solidFill>
            <a:srgbClr val="57C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加號 75">
            <a:extLst>
              <a:ext uri="{FF2B5EF4-FFF2-40B4-BE49-F238E27FC236}">
                <a16:creationId xmlns:a16="http://schemas.microsoft.com/office/drawing/2014/main" id="{B777552A-2D64-4F9E-B2CA-C5E6EDD8AD7E}"/>
              </a:ext>
            </a:extLst>
          </p:cNvPr>
          <p:cNvSpPr/>
          <p:nvPr/>
        </p:nvSpPr>
        <p:spPr>
          <a:xfrm>
            <a:off x="10217594" y="3412491"/>
            <a:ext cx="510702" cy="510702"/>
          </a:xfrm>
          <a:prstGeom prst="mathPlus">
            <a:avLst/>
          </a:prstGeom>
          <a:solidFill>
            <a:srgbClr val="57C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16698B76-4532-45AC-A212-A812936EC5FF}"/>
              </a:ext>
            </a:extLst>
          </p:cNvPr>
          <p:cNvGrpSpPr/>
          <p:nvPr/>
        </p:nvGrpSpPr>
        <p:grpSpPr>
          <a:xfrm>
            <a:off x="9854160" y="4430274"/>
            <a:ext cx="1237570" cy="1583332"/>
            <a:chOff x="9854160" y="4430274"/>
            <a:chExt cx="1237570" cy="1583332"/>
          </a:xfrm>
        </p:grpSpPr>
        <p:sp>
          <p:nvSpPr>
            <p:cNvPr id="75" name="모서리가 둥근 직사각형 50">
              <a:extLst>
                <a:ext uri="{FF2B5EF4-FFF2-40B4-BE49-F238E27FC236}">
                  <a16:creationId xmlns:a16="http://schemas.microsoft.com/office/drawing/2014/main" id="{1CA5D303-455B-410C-8748-F2DA10C4FC2E}"/>
                </a:ext>
              </a:extLst>
            </p:cNvPr>
            <p:cNvSpPr/>
            <p:nvPr/>
          </p:nvSpPr>
          <p:spPr>
            <a:xfrm>
              <a:off x="9854160" y="5585693"/>
              <a:ext cx="1237570" cy="4279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88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altLang="zh-TW" sz="2000" b="1" dirty="0">
                  <a:solidFill>
                    <a:srgbClr val="53585B"/>
                  </a:solidFill>
                </a:rPr>
                <a:t>Flow</a:t>
              </a:r>
              <a:endParaRPr lang="en-US" altLang="ko-KR" sz="2000" b="1" dirty="0">
                <a:solidFill>
                  <a:srgbClr val="53585B"/>
                </a:solidFill>
              </a:endParaRPr>
            </a:p>
          </p:txBody>
        </p:sp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3AB9BA6A-3D20-4B86-8DDC-97BE8BDF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1312" y="4430274"/>
              <a:ext cx="863267" cy="86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03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7" grpId="0" animBg="1"/>
      <p:bldP spid="68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2-1  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認識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TensorFlow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與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Keras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5A9C296-52B0-43AC-92DE-7F1B4C1CC609}"/>
              </a:ext>
            </a:extLst>
          </p:cNvPr>
          <p:cNvGrpSpPr/>
          <p:nvPr/>
        </p:nvGrpSpPr>
        <p:grpSpPr>
          <a:xfrm>
            <a:off x="7006951" y="3444191"/>
            <a:ext cx="2856627" cy="2229230"/>
            <a:chOff x="7972161" y="4466425"/>
            <a:chExt cx="2110914" cy="1647297"/>
          </a:xfrm>
        </p:grpSpPr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AAF97837-85BE-43C1-A3FF-3896D62818AB}"/>
                </a:ext>
              </a:extLst>
            </p:cNvPr>
            <p:cNvSpPr/>
            <p:nvPr/>
          </p:nvSpPr>
          <p:spPr>
            <a:xfrm>
              <a:off x="7978065" y="4466425"/>
              <a:ext cx="2056272" cy="326970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Python</a:t>
              </a:r>
              <a:endParaRPr lang="zh-TW" altLang="en-US" sz="2400" dirty="0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4B0BFBB8-84A6-4A3A-B156-0DFC85092A31}"/>
                </a:ext>
              </a:extLst>
            </p:cNvPr>
            <p:cNvSpPr/>
            <p:nvPr/>
          </p:nvSpPr>
          <p:spPr>
            <a:xfrm>
              <a:off x="7978065" y="4878524"/>
              <a:ext cx="2076870" cy="326969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rgbClr val="292929"/>
                  </a:solidFill>
                  <a:latin typeface="TitilliumText22L Lt" pitchFamily="50" charset="0"/>
                </a:rPr>
                <a:t>TensorFlow</a:t>
              </a:r>
              <a:endParaRPr lang="zh-TW" altLang="en-US" sz="2400" dirty="0"/>
            </a:p>
          </p:txBody>
        </p: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72A8C341-53A3-48EB-83CA-FCC2A99B7224}"/>
                </a:ext>
              </a:extLst>
            </p:cNvPr>
            <p:cNvSpPr/>
            <p:nvPr/>
          </p:nvSpPr>
          <p:spPr>
            <a:xfrm>
              <a:off x="7978065" y="5321030"/>
              <a:ext cx="1069580" cy="33647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CUDA/CuDNN</a:t>
              </a:r>
              <a:endParaRPr lang="zh-TW" altLang="en-US" sz="1400" dirty="0"/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B92F0E02-10D9-469E-AF61-8831BE82E4F3}"/>
                </a:ext>
              </a:extLst>
            </p:cNvPr>
            <p:cNvSpPr/>
            <p:nvPr/>
          </p:nvSpPr>
          <p:spPr>
            <a:xfrm>
              <a:off x="9229382" y="5300713"/>
              <a:ext cx="825554" cy="356789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292929"/>
                  </a:solidFill>
                  <a:latin typeface="TitilliumText22L Lt" pitchFamily="50" charset="0"/>
                </a:rPr>
                <a:t>Eigen</a:t>
              </a:r>
              <a:endParaRPr lang="zh-TW" altLang="en-US" sz="2000" dirty="0"/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7A640790-7B77-4769-AF03-0DF86894B22F}"/>
                </a:ext>
              </a:extLst>
            </p:cNvPr>
            <p:cNvSpPr/>
            <p:nvPr/>
          </p:nvSpPr>
          <p:spPr>
            <a:xfrm>
              <a:off x="7972161" y="5777250"/>
              <a:ext cx="1069581" cy="336472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292929"/>
                  </a:solidFill>
                  <a:latin typeface="TitilliumText22L Lt" pitchFamily="50" charset="0"/>
                </a:rPr>
                <a:t>GPU</a:t>
              </a:r>
              <a:endParaRPr lang="zh-TW" altLang="en-US" sz="2000" dirty="0"/>
            </a:p>
          </p:txBody>
        </p: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E2B77E69-17FA-428A-9582-4074D1AFE1BD}"/>
                </a:ext>
              </a:extLst>
            </p:cNvPr>
            <p:cNvSpPr/>
            <p:nvPr/>
          </p:nvSpPr>
          <p:spPr>
            <a:xfrm>
              <a:off x="9229382" y="5786753"/>
              <a:ext cx="853693" cy="326969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rgbClr val="292929"/>
                  </a:solidFill>
                  <a:latin typeface="TitilliumText22L Lt" pitchFamily="50" charset="0"/>
                </a:rPr>
                <a:t>CPU</a:t>
              </a:r>
              <a:endParaRPr lang="zh-TW" altLang="en-US" sz="2000" dirty="0"/>
            </a:p>
          </p:txBody>
        </p:sp>
      </p:grpSp>
      <p:sp>
        <p:nvSpPr>
          <p:cNvPr id="65" name="TextBox 8">
            <a:extLst>
              <a:ext uri="{FF2B5EF4-FFF2-40B4-BE49-F238E27FC236}">
                <a16:creationId xmlns:a16="http://schemas.microsoft.com/office/drawing/2014/main" id="{4A935A8E-724A-4A0A-8EFE-C2AEA366A516}"/>
              </a:ext>
            </a:extLst>
          </p:cNvPr>
          <p:cNvSpPr txBox="1"/>
          <p:nvPr/>
        </p:nvSpPr>
        <p:spPr>
          <a:xfrm>
            <a:off x="979200" y="644480"/>
            <a:ext cx="366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85F2"/>
                </a:solidFill>
                <a:latin typeface="TitilliumText22L Lt" pitchFamily="50" charset="0"/>
              </a:rPr>
              <a:t>Google </a:t>
            </a:r>
            <a:r>
              <a:rPr lang="zh-TW" altLang="en-US" sz="2800" b="1" dirty="0">
                <a:solidFill>
                  <a:srgbClr val="0085F2"/>
                </a:solidFill>
                <a:latin typeface="TitilliumText22L Lt" pitchFamily="50" charset="0"/>
              </a:rPr>
              <a:t>的 </a:t>
            </a:r>
            <a:r>
              <a:rPr lang="en-US" altLang="zh-TW" sz="2800" b="1" dirty="0">
                <a:solidFill>
                  <a:srgbClr val="0085F2"/>
                </a:solidFill>
                <a:latin typeface="TitilliumText22L Lt" pitchFamily="50" charset="0"/>
              </a:rPr>
              <a:t>TensorFlow</a:t>
            </a:r>
            <a:endParaRPr lang="en-US" sz="2800" b="1" dirty="0">
              <a:solidFill>
                <a:srgbClr val="0085F2"/>
              </a:solidFill>
              <a:latin typeface="TitilliumText22L Lt" pitchFamily="50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1E4D9B8-A22A-4114-A346-E5DBCB69AA83}"/>
              </a:ext>
            </a:extLst>
          </p:cNvPr>
          <p:cNvGrpSpPr/>
          <p:nvPr/>
        </p:nvGrpSpPr>
        <p:grpSpPr>
          <a:xfrm>
            <a:off x="1587674" y="1550578"/>
            <a:ext cx="8428777" cy="1504024"/>
            <a:chOff x="1587674" y="1550578"/>
            <a:chExt cx="8428777" cy="1504024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0E733F81-90C8-4921-872F-D3D4264DA5D2}"/>
                </a:ext>
              </a:extLst>
            </p:cNvPr>
            <p:cNvSpPr/>
            <p:nvPr/>
          </p:nvSpPr>
          <p:spPr>
            <a:xfrm>
              <a:off x="1587674" y="1560517"/>
              <a:ext cx="8428777" cy="14940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양쪽 모서리가 둥근 사각형 29">
              <a:extLst>
                <a:ext uri="{FF2B5EF4-FFF2-40B4-BE49-F238E27FC236}">
                  <a16:creationId xmlns:a16="http://schemas.microsoft.com/office/drawing/2014/main" id="{24EF5EB9-95DE-4745-A1C7-7ED1E0D6ABC6}"/>
                </a:ext>
              </a:extLst>
            </p:cNvPr>
            <p:cNvSpPr/>
            <p:nvPr/>
          </p:nvSpPr>
          <p:spPr>
            <a:xfrm rot="16200000" flipH="1">
              <a:off x="1095984" y="2042269"/>
              <a:ext cx="1494083" cy="510702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57C4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F6B4EEE-5FE2-405C-B9AC-AC9AFFD0B09C}"/>
                </a:ext>
              </a:extLst>
            </p:cNvPr>
            <p:cNvGrpSpPr/>
            <p:nvPr/>
          </p:nvGrpSpPr>
          <p:grpSpPr>
            <a:xfrm>
              <a:off x="2607388" y="1670675"/>
              <a:ext cx="6507385" cy="1316217"/>
              <a:chOff x="1406734" y="1604212"/>
              <a:chExt cx="6507385" cy="1316217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3B515209-FC59-42E1-98F5-F2C5932E9CD5}"/>
                  </a:ext>
                </a:extLst>
              </p:cNvPr>
              <p:cNvGrpSpPr/>
              <p:nvPr/>
            </p:nvGrpSpPr>
            <p:grpSpPr>
              <a:xfrm>
                <a:off x="1406734" y="1604212"/>
                <a:ext cx="6391406" cy="1316217"/>
                <a:chOff x="1108813" y="1662249"/>
                <a:chExt cx="6844391" cy="1409503"/>
              </a:xfrm>
            </p:grpSpPr>
            <p:pic>
              <p:nvPicPr>
                <p:cNvPr id="3" name="圖片 2">
                  <a:extLst>
                    <a:ext uri="{FF2B5EF4-FFF2-40B4-BE49-F238E27FC236}">
                      <a16:creationId xmlns:a16="http://schemas.microsoft.com/office/drawing/2014/main" id="{3504FFC2-BB85-4854-BE23-D8860BC88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8813" y="1925804"/>
                  <a:ext cx="2421931" cy="1025156"/>
                </a:xfrm>
                <a:prstGeom prst="rect">
                  <a:avLst/>
                </a:prstGeom>
              </p:spPr>
            </p:pic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98344A97-926F-40CC-83E9-4D56FE337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9848" y="1709416"/>
                  <a:ext cx="2421931" cy="1362336"/>
                </a:xfrm>
                <a:prstGeom prst="rect">
                  <a:avLst/>
                </a:prstGeom>
              </p:spPr>
            </p:pic>
            <p:sp>
              <p:nvSpPr>
                <p:cNvPr id="28" name="加號 27">
                  <a:extLst>
                    <a:ext uri="{FF2B5EF4-FFF2-40B4-BE49-F238E27FC236}">
                      <a16:creationId xmlns:a16="http://schemas.microsoft.com/office/drawing/2014/main" id="{C3831F37-794F-4F47-85D9-54E5675C2BC0}"/>
                    </a:ext>
                  </a:extLst>
                </p:cNvPr>
                <p:cNvSpPr/>
                <p:nvPr/>
              </p:nvSpPr>
              <p:spPr>
                <a:xfrm>
                  <a:off x="3427794" y="2104281"/>
                  <a:ext cx="510702" cy="510702"/>
                </a:xfrm>
                <a:prstGeom prst="mathPlus">
                  <a:avLst/>
                </a:prstGeom>
                <a:solidFill>
                  <a:srgbClr val="57C4C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1" name="箭號: 有線條的向右箭號 30">
                  <a:extLst>
                    <a:ext uri="{FF2B5EF4-FFF2-40B4-BE49-F238E27FC236}">
                      <a16:creationId xmlns:a16="http://schemas.microsoft.com/office/drawing/2014/main" id="{E2DCEB3C-9050-43D4-AFC8-2483E1A63D78}"/>
                    </a:ext>
                  </a:extLst>
                </p:cNvPr>
                <p:cNvSpPr/>
                <p:nvPr/>
              </p:nvSpPr>
              <p:spPr>
                <a:xfrm>
                  <a:off x="5905334" y="2199125"/>
                  <a:ext cx="583659" cy="321013"/>
                </a:xfrm>
                <a:prstGeom prst="stripedRightArrow">
                  <a:avLst/>
                </a:prstGeom>
                <a:solidFill>
                  <a:srgbClr val="88E0D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2" name="圖片 31">
                  <a:extLst>
                    <a:ext uri="{FF2B5EF4-FFF2-40B4-BE49-F238E27FC236}">
                      <a16:creationId xmlns:a16="http://schemas.microsoft.com/office/drawing/2014/main" id="{C1ABB306-E7FB-463D-8EC5-F30A12AC8C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02090" y="1662249"/>
                  <a:ext cx="951114" cy="951114"/>
                </a:xfrm>
                <a:prstGeom prst="rect">
                  <a:avLst/>
                </a:prstGeom>
              </p:spPr>
            </p:pic>
          </p:grpSp>
          <p:sp>
            <p:nvSpPr>
              <p:cNvPr id="38" name="사각형: 둥근 모서리 4">
                <a:extLst>
                  <a:ext uri="{FF2B5EF4-FFF2-40B4-BE49-F238E27FC236}">
                    <a16:creationId xmlns:a16="http://schemas.microsoft.com/office/drawing/2014/main" id="{16ECC8A3-4694-49F4-984A-D28A7318DF01}"/>
                  </a:ext>
                </a:extLst>
              </p:cNvPr>
              <p:cNvSpPr/>
              <p:nvPr/>
            </p:nvSpPr>
            <p:spPr>
              <a:xfrm>
                <a:off x="6723886" y="2546595"/>
                <a:ext cx="1190233" cy="326969"/>
              </a:xfrm>
              <a:prstGeom prst="roundRect">
                <a:avLst>
                  <a:gd name="adj" fmla="val 50000"/>
                </a:avLst>
              </a:prstGeom>
              <a:solidFill>
                <a:srgbClr val="57C4C7"/>
              </a:solidFill>
              <a:ln w="1905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</a:rPr>
                  <a:t>機器學習</a:t>
                </a:r>
                <a:r>
                  <a:rPr lang="zh-TW" altLang="en-US" sz="11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34" charset="-127"/>
                  </a:rPr>
                  <a:t>專案</a:t>
                </a:r>
                <a:endParaRPr kumimoji="0" lang="ko-KR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</a:endParaRPr>
              </a:p>
            </p:txBody>
          </p:sp>
        </p:grpSp>
      </p:grpSp>
      <p:cxnSp>
        <p:nvCxnSpPr>
          <p:cNvPr id="39" name="직선 연결선 27">
            <a:extLst>
              <a:ext uri="{FF2B5EF4-FFF2-40B4-BE49-F238E27FC236}">
                <a16:creationId xmlns:a16="http://schemas.microsoft.com/office/drawing/2014/main" id="{B5151ABD-FF24-4727-AFD0-80DD5F17416D}"/>
              </a:ext>
            </a:extLst>
          </p:cNvPr>
          <p:cNvCxnSpPr>
            <a:cxnSpLocks/>
          </p:cNvCxnSpPr>
          <p:nvPr/>
        </p:nvCxnSpPr>
        <p:spPr>
          <a:xfrm>
            <a:off x="2472199" y="3044662"/>
            <a:ext cx="0" cy="1185026"/>
          </a:xfrm>
          <a:prstGeom prst="line">
            <a:avLst/>
          </a:prstGeom>
          <a:ln w="571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27">
            <a:extLst>
              <a:ext uri="{FF2B5EF4-FFF2-40B4-BE49-F238E27FC236}">
                <a16:creationId xmlns:a16="http://schemas.microsoft.com/office/drawing/2014/main" id="{F81A44C8-3205-41EC-A88E-F240511EBFC7}"/>
              </a:ext>
            </a:extLst>
          </p:cNvPr>
          <p:cNvCxnSpPr>
            <a:cxnSpLocks/>
          </p:cNvCxnSpPr>
          <p:nvPr/>
        </p:nvCxnSpPr>
        <p:spPr>
          <a:xfrm>
            <a:off x="4498585" y="3044662"/>
            <a:ext cx="0" cy="1281514"/>
          </a:xfrm>
          <a:prstGeom prst="line">
            <a:avLst/>
          </a:prstGeom>
          <a:ln w="571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5DA78876-FD99-4E4C-BD83-640998625717}"/>
              </a:ext>
            </a:extLst>
          </p:cNvPr>
          <p:cNvGrpSpPr/>
          <p:nvPr/>
        </p:nvGrpSpPr>
        <p:grpSpPr>
          <a:xfrm>
            <a:off x="1714961" y="4416865"/>
            <a:ext cx="1514475" cy="1769787"/>
            <a:chOff x="1714961" y="4416865"/>
            <a:chExt cx="1514475" cy="1769787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1FA3F384-8E45-45EC-AE32-43D71E76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4317" y="4416865"/>
              <a:ext cx="875764" cy="984505"/>
            </a:xfrm>
            <a:prstGeom prst="rect">
              <a:avLst/>
            </a:prstGeom>
          </p:spPr>
        </p:pic>
        <p:sp>
          <p:nvSpPr>
            <p:cNvPr id="41" name="사각형: 둥근 모서리 5">
              <a:extLst>
                <a:ext uri="{FF2B5EF4-FFF2-40B4-BE49-F238E27FC236}">
                  <a16:creationId xmlns:a16="http://schemas.microsoft.com/office/drawing/2014/main" id="{6B09519F-0826-4631-BA30-7F22CF843AE6}"/>
                </a:ext>
              </a:extLst>
            </p:cNvPr>
            <p:cNvSpPr/>
            <p:nvPr/>
          </p:nvSpPr>
          <p:spPr>
            <a:xfrm>
              <a:off x="1714961" y="5738978"/>
              <a:ext cx="1514475" cy="4476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57C4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400" b="1" noProof="0" dirty="0">
                  <a:solidFill>
                    <a:srgbClr val="57C4C7"/>
                  </a:solidFill>
                  <a:latin typeface="맑은 고딕" panose="020F0502020204030204"/>
                  <a:ea typeface="맑은 고딕" panose="020B0503020000020004" pitchFamily="34" charset="-127"/>
                </a:rPr>
                <a:t>數值運篹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7C4C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23183DA9-06E8-44EC-91C9-75356F3AC9E2}"/>
              </a:ext>
            </a:extLst>
          </p:cNvPr>
          <p:cNvGrpSpPr/>
          <p:nvPr/>
        </p:nvGrpSpPr>
        <p:grpSpPr>
          <a:xfrm>
            <a:off x="3451454" y="4306932"/>
            <a:ext cx="2642266" cy="1879720"/>
            <a:chOff x="3451454" y="4306932"/>
            <a:chExt cx="2642266" cy="1879720"/>
          </a:xfrm>
        </p:grpSpPr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BEACDCA7-0544-4099-86DD-E3F49F543E8D}"/>
                </a:ext>
              </a:extLst>
            </p:cNvPr>
            <p:cNvSpPr/>
            <p:nvPr/>
          </p:nvSpPr>
          <p:spPr>
            <a:xfrm>
              <a:off x="3451454" y="4306932"/>
              <a:ext cx="2642266" cy="121249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片 32" descr="一張含有 文字, 標誌 的圖片&#10;&#10;自動產生的描述">
              <a:extLst>
                <a:ext uri="{FF2B5EF4-FFF2-40B4-BE49-F238E27FC236}">
                  <a16:creationId xmlns:a16="http://schemas.microsoft.com/office/drawing/2014/main" id="{187FCF6A-1C0C-4FB7-8099-EAA037D38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496" y="4494930"/>
              <a:ext cx="828373" cy="828373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4911EB5C-1B3A-4EE6-930C-EB6466FF8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9374" y="4444346"/>
              <a:ext cx="947389" cy="947389"/>
            </a:xfrm>
            <a:prstGeom prst="rect">
              <a:avLst/>
            </a:prstGeom>
          </p:spPr>
        </p:pic>
        <p:sp>
          <p:nvSpPr>
            <p:cNvPr id="42" name="사각형: 둥근 모서리 5">
              <a:extLst>
                <a:ext uri="{FF2B5EF4-FFF2-40B4-BE49-F238E27FC236}">
                  <a16:creationId xmlns:a16="http://schemas.microsoft.com/office/drawing/2014/main" id="{1B1AA6A0-95DD-4CBB-8DB5-2A429168ACF7}"/>
                </a:ext>
              </a:extLst>
            </p:cNvPr>
            <p:cNvSpPr/>
            <p:nvPr/>
          </p:nvSpPr>
          <p:spPr>
            <a:xfrm>
              <a:off x="4015349" y="5738978"/>
              <a:ext cx="1514475" cy="4476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57C4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7C4C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硬體運算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7C4C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6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PPT PRESENTATION </a:t>
            </a:r>
          </a:p>
        </p:txBody>
      </p:sp>
      <p:sp>
        <p:nvSpPr>
          <p:cNvPr id="44" name="직사각형 80">
            <a:extLst>
              <a:ext uri="{FF2B5EF4-FFF2-40B4-BE49-F238E27FC236}">
                <a16:creationId xmlns:a16="http://schemas.microsoft.com/office/drawing/2014/main" id="{0FF0ED1A-F557-45E5-A7E8-368BFEEA8A1F}"/>
              </a:ext>
            </a:extLst>
          </p:cNvPr>
          <p:cNvSpPr/>
          <p:nvPr/>
        </p:nvSpPr>
        <p:spPr>
          <a:xfrm>
            <a:off x="750004" y="3735736"/>
            <a:ext cx="3006729" cy="646986"/>
          </a:xfrm>
          <a:prstGeom prst="roundRect">
            <a:avLst/>
          </a:prstGeom>
          <a:ln w="28575">
            <a:solidFill>
              <a:srgbClr val="57C4C7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能夠使用相同的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上執行</a:t>
            </a:r>
          </a:p>
        </p:txBody>
      </p:sp>
      <p:sp>
        <p:nvSpPr>
          <p:cNvPr id="51" name="직사각형 80">
            <a:extLst>
              <a:ext uri="{FF2B5EF4-FFF2-40B4-BE49-F238E27FC236}">
                <a16:creationId xmlns:a16="http://schemas.microsoft.com/office/drawing/2014/main" id="{D38C0845-8078-44EA-9B79-48A5E527C7F6}"/>
              </a:ext>
            </a:extLst>
          </p:cNvPr>
          <p:cNvSpPr/>
          <p:nvPr/>
        </p:nvSpPr>
        <p:spPr>
          <a:xfrm>
            <a:off x="7652316" y="1829717"/>
            <a:ext cx="2971697" cy="646986"/>
          </a:xfrm>
          <a:prstGeom prst="roundRect">
            <a:avLst/>
          </a:prstGeom>
          <a:ln w="19050">
            <a:solidFill>
              <a:srgbClr val="57C4C7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提供高階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來快速建構深度學習模型的神經網路</a:t>
            </a:r>
          </a:p>
        </p:txBody>
      </p:sp>
      <p:sp>
        <p:nvSpPr>
          <p:cNvPr id="68" name="직사각형 80">
            <a:extLst>
              <a:ext uri="{FF2B5EF4-FFF2-40B4-BE49-F238E27FC236}">
                <a16:creationId xmlns:a16="http://schemas.microsoft.com/office/drawing/2014/main" id="{CC29ADD0-B3D1-49C3-A451-FA24427F3118}"/>
              </a:ext>
            </a:extLst>
          </p:cNvPr>
          <p:cNvSpPr/>
          <p:nvPr/>
        </p:nvSpPr>
        <p:spPr>
          <a:xfrm>
            <a:off x="8135925" y="3484916"/>
            <a:ext cx="3456806" cy="646986"/>
          </a:xfrm>
          <a:prstGeom prst="roundRect">
            <a:avLst/>
          </a:prstGeom>
          <a:ln w="19050">
            <a:solidFill>
              <a:srgbClr val="57C4C7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預建全連接、卷積、池化、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GRU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等多種神經層</a:t>
            </a:r>
          </a:p>
        </p:txBody>
      </p:sp>
      <p:sp>
        <p:nvSpPr>
          <p:cNvPr id="69" name="사각형: 둥근 모서리 4">
            <a:extLst>
              <a:ext uri="{FF2B5EF4-FFF2-40B4-BE49-F238E27FC236}">
                <a16:creationId xmlns:a16="http://schemas.microsoft.com/office/drawing/2014/main" id="{D7488D44-BF7E-4FD7-B5D3-E7B374BCE72E}"/>
              </a:ext>
            </a:extLst>
          </p:cNvPr>
          <p:cNvSpPr/>
          <p:nvPr/>
        </p:nvSpPr>
        <p:spPr>
          <a:xfrm>
            <a:off x="2467861" y="2310472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57C4C7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特點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0" name="사각형: 둥근 모서리 21">
            <a:extLst>
              <a:ext uri="{FF2B5EF4-FFF2-40B4-BE49-F238E27FC236}">
                <a16:creationId xmlns:a16="http://schemas.microsoft.com/office/drawing/2014/main" id="{4DF602D2-E9D6-485E-A8DC-8257F63BDC3F}"/>
              </a:ext>
            </a:extLst>
          </p:cNvPr>
          <p:cNvSpPr/>
          <p:nvPr/>
        </p:nvSpPr>
        <p:spPr>
          <a:xfrm>
            <a:off x="3756733" y="205355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2-1  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認識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TensorFlow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與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Keras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3ED0A76-81F1-40CB-85AC-ED14220E4103}"/>
              </a:ext>
            </a:extLst>
          </p:cNvPr>
          <p:cNvGrpSpPr/>
          <p:nvPr/>
        </p:nvGrpSpPr>
        <p:grpSpPr>
          <a:xfrm>
            <a:off x="5362308" y="1703375"/>
            <a:ext cx="1525123" cy="2139740"/>
            <a:chOff x="5406385" y="1743542"/>
            <a:chExt cx="1525123" cy="2139740"/>
          </a:xfrm>
        </p:grpSpPr>
        <p:grpSp>
          <p:nvGrpSpPr>
            <p:cNvPr id="45" name="그룹 73">
              <a:extLst>
                <a:ext uri="{FF2B5EF4-FFF2-40B4-BE49-F238E27FC236}">
                  <a16:creationId xmlns:a16="http://schemas.microsoft.com/office/drawing/2014/main" id="{D6BFD287-15E3-4454-AE24-DC0AC654A321}"/>
                </a:ext>
              </a:extLst>
            </p:cNvPr>
            <p:cNvGrpSpPr/>
            <p:nvPr/>
          </p:nvGrpSpPr>
          <p:grpSpPr>
            <a:xfrm rot="10800000">
              <a:off x="5406385" y="1743542"/>
              <a:ext cx="1525123" cy="2139740"/>
              <a:chOff x="1660106" y="2074764"/>
              <a:chExt cx="1912520" cy="2683257"/>
            </a:xfrm>
          </p:grpSpPr>
          <p:grpSp>
            <p:nvGrpSpPr>
              <p:cNvPr id="46" name="그룹 74">
                <a:extLst>
                  <a:ext uri="{FF2B5EF4-FFF2-40B4-BE49-F238E27FC236}">
                    <a16:creationId xmlns:a16="http://schemas.microsoft.com/office/drawing/2014/main" id="{3BD72FD5-C384-424F-8AD9-EDF75B54A71E}"/>
                  </a:ext>
                </a:extLst>
              </p:cNvPr>
              <p:cNvGrpSpPr/>
              <p:nvPr/>
            </p:nvGrpSpPr>
            <p:grpSpPr>
              <a:xfrm>
                <a:off x="1660106" y="2125211"/>
                <a:ext cx="1912520" cy="2632810"/>
                <a:chOff x="1863306" y="2693103"/>
                <a:chExt cx="1333532" cy="1835764"/>
              </a:xfrm>
            </p:grpSpPr>
            <p:sp>
              <p:nvSpPr>
                <p:cNvPr id="48" name="원호 76">
                  <a:extLst>
                    <a:ext uri="{FF2B5EF4-FFF2-40B4-BE49-F238E27FC236}">
                      <a16:creationId xmlns:a16="http://schemas.microsoft.com/office/drawing/2014/main" id="{4609148F-263E-420E-95BB-37ED0051F2A3}"/>
                    </a:ext>
                  </a:extLst>
                </p:cNvPr>
                <p:cNvSpPr/>
                <p:nvPr/>
              </p:nvSpPr>
              <p:spPr>
                <a:xfrm>
                  <a:off x="1863306" y="3209026"/>
                  <a:ext cx="1319841" cy="1319841"/>
                </a:xfrm>
                <a:prstGeom prst="arc">
                  <a:avLst>
                    <a:gd name="adj1" fmla="val 18835373"/>
                    <a:gd name="adj2" fmla="val 13785061"/>
                  </a:avLst>
                </a:prstGeom>
                <a:ln w="482600">
                  <a:solidFill>
                    <a:srgbClr val="57C4C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49" name="화살표: 오각형 32">
                  <a:extLst>
                    <a:ext uri="{FF2B5EF4-FFF2-40B4-BE49-F238E27FC236}">
                      <a16:creationId xmlns:a16="http://schemas.microsoft.com/office/drawing/2014/main" id="{8D7D8F0B-549E-4EA5-9095-1CAA21E07C05}"/>
                    </a:ext>
                  </a:extLst>
                </p:cNvPr>
                <p:cNvSpPr/>
                <p:nvPr/>
              </p:nvSpPr>
              <p:spPr>
                <a:xfrm rot="18900000">
                  <a:off x="1940777" y="2693103"/>
                  <a:ext cx="1256061" cy="600228"/>
                </a:xfrm>
                <a:prstGeom prst="homePlate">
                  <a:avLst/>
                </a:prstGeom>
                <a:solidFill>
                  <a:srgbClr val="57C4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50" name="타원 78">
                  <a:extLst>
                    <a:ext uri="{FF2B5EF4-FFF2-40B4-BE49-F238E27FC236}">
                      <a16:creationId xmlns:a16="http://schemas.microsoft.com/office/drawing/2014/main" id="{73567FCC-BD6F-4710-8583-5EE37C5C141C}"/>
                    </a:ext>
                  </a:extLst>
                </p:cNvPr>
                <p:cNvSpPr/>
                <p:nvPr/>
              </p:nvSpPr>
              <p:spPr>
                <a:xfrm>
                  <a:off x="1950653" y="3291513"/>
                  <a:ext cx="1154865" cy="1154865"/>
                </a:xfrm>
                <a:prstGeom prst="ellipse">
                  <a:avLst/>
                </a:prstGeom>
                <a:solidFill>
                  <a:schemeClr val="bg1"/>
                </a:solidFill>
                <a:ln w="381000">
                  <a:noFill/>
                </a:ln>
                <a:effectLst>
                  <a:outerShdw blurRad="1778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47" name="TextBox 75">
                <a:extLst>
                  <a:ext uri="{FF2B5EF4-FFF2-40B4-BE49-F238E27FC236}">
                    <a16:creationId xmlns:a16="http://schemas.microsoft.com/office/drawing/2014/main" id="{B2C7CE85-FEEB-49C0-AACF-F95B83085D01}"/>
                  </a:ext>
                </a:extLst>
              </p:cNvPr>
              <p:cNvSpPr txBox="1"/>
              <p:nvPr/>
            </p:nvSpPr>
            <p:spPr>
              <a:xfrm rot="10800000">
                <a:off x="2492974" y="2074764"/>
                <a:ext cx="866294" cy="466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rPr>
                  <a:t>0</a:t>
                </a:r>
                <a:r>
                  <a:rPr kumimoji="0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rPr>
                  <a:t>2</a:t>
                </a: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0344820-034D-4253-A9DF-ED8D1D81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067" y="2067876"/>
              <a:ext cx="762529" cy="762529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2B50D98-036B-4F9F-9B20-57D56E9064FE}"/>
              </a:ext>
            </a:extLst>
          </p:cNvPr>
          <p:cNvGrpSpPr/>
          <p:nvPr/>
        </p:nvGrpSpPr>
        <p:grpSpPr>
          <a:xfrm>
            <a:off x="6401097" y="3902039"/>
            <a:ext cx="1447194" cy="1998162"/>
            <a:chOff x="6288711" y="4207148"/>
            <a:chExt cx="1447194" cy="1998162"/>
          </a:xfrm>
        </p:grpSpPr>
        <p:grpSp>
          <p:nvGrpSpPr>
            <p:cNvPr id="59" name="그룹 39">
              <a:extLst>
                <a:ext uri="{FF2B5EF4-FFF2-40B4-BE49-F238E27FC236}">
                  <a16:creationId xmlns:a16="http://schemas.microsoft.com/office/drawing/2014/main" id="{F3D9545A-8749-4D28-8E23-36A31F2A04DD}"/>
                </a:ext>
              </a:extLst>
            </p:cNvPr>
            <p:cNvGrpSpPr/>
            <p:nvPr/>
          </p:nvGrpSpPr>
          <p:grpSpPr>
            <a:xfrm>
              <a:off x="6288711" y="4207148"/>
              <a:ext cx="1447194" cy="1998162"/>
              <a:chOff x="1660105" y="2113431"/>
              <a:chExt cx="1915378" cy="2644591"/>
            </a:xfrm>
          </p:grpSpPr>
          <p:grpSp>
            <p:nvGrpSpPr>
              <p:cNvPr id="60" name="그룹 40">
                <a:extLst>
                  <a:ext uri="{FF2B5EF4-FFF2-40B4-BE49-F238E27FC236}">
                    <a16:creationId xmlns:a16="http://schemas.microsoft.com/office/drawing/2014/main" id="{0FA069D1-86A9-4163-A590-23A17E76DD1E}"/>
                  </a:ext>
                </a:extLst>
              </p:cNvPr>
              <p:cNvGrpSpPr/>
              <p:nvPr/>
            </p:nvGrpSpPr>
            <p:grpSpPr>
              <a:xfrm>
                <a:off x="1660105" y="2125259"/>
                <a:ext cx="1915378" cy="2632763"/>
                <a:chOff x="1863306" y="2693136"/>
                <a:chExt cx="1335525" cy="1835731"/>
              </a:xfrm>
            </p:grpSpPr>
            <p:sp>
              <p:nvSpPr>
                <p:cNvPr id="62" name="원호 42">
                  <a:extLst>
                    <a:ext uri="{FF2B5EF4-FFF2-40B4-BE49-F238E27FC236}">
                      <a16:creationId xmlns:a16="http://schemas.microsoft.com/office/drawing/2014/main" id="{DBB772D0-AA23-4834-B00C-C4CE9A6C0761}"/>
                    </a:ext>
                  </a:extLst>
                </p:cNvPr>
                <p:cNvSpPr/>
                <p:nvPr/>
              </p:nvSpPr>
              <p:spPr>
                <a:xfrm>
                  <a:off x="1863306" y="3209026"/>
                  <a:ext cx="1319841" cy="1319841"/>
                </a:xfrm>
                <a:prstGeom prst="arc">
                  <a:avLst>
                    <a:gd name="adj1" fmla="val 18835373"/>
                    <a:gd name="adj2" fmla="val 13785061"/>
                  </a:avLst>
                </a:prstGeom>
                <a:ln w="482600">
                  <a:solidFill>
                    <a:srgbClr val="57C4C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3" name="화살표: 오각형 10">
                  <a:extLst>
                    <a:ext uri="{FF2B5EF4-FFF2-40B4-BE49-F238E27FC236}">
                      <a16:creationId xmlns:a16="http://schemas.microsoft.com/office/drawing/2014/main" id="{51455895-118D-4B6E-B391-6BE302926089}"/>
                    </a:ext>
                  </a:extLst>
                </p:cNvPr>
                <p:cNvSpPr/>
                <p:nvPr/>
              </p:nvSpPr>
              <p:spPr>
                <a:xfrm rot="18900000">
                  <a:off x="1942770" y="2693136"/>
                  <a:ext cx="1256061" cy="600228"/>
                </a:xfrm>
                <a:prstGeom prst="homePlate">
                  <a:avLst/>
                </a:prstGeom>
                <a:solidFill>
                  <a:srgbClr val="57C4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4" name="타원 44">
                  <a:extLst>
                    <a:ext uri="{FF2B5EF4-FFF2-40B4-BE49-F238E27FC236}">
                      <a16:creationId xmlns:a16="http://schemas.microsoft.com/office/drawing/2014/main" id="{0EB91B05-4CDD-4E99-B327-330D60E90DD4}"/>
                    </a:ext>
                  </a:extLst>
                </p:cNvPr>
                <p:cNvSpPr/>
                <p:nvPr/>
              </p:nvSpPr>
              <p:spPr>
                <a:xfrm>
                  <a:off x="1950652" y="3291513"/>
                  <a:ext cx="1154865" cy="1154865"/>
                </a:xfrm>
                <a:prstGeom prst="ellipse">
                  <a:avLst/>
                </a:prstGeom>
                <a:solidFill>
                  <a:schemeClr val="bg1"/>
                </a:solidFill>
                <a:ln w="381000">
                  <a:noFill/>
                </a:ln>
                <a:effectLst>
                  <a:outerShdw blurRad="1778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66" name="Freeform 30">
                  <a:extLst>
                    <a:ext uri="{FF2B5EF4-FFF2-40B4-BE49-F238E27FC236}">
                      <a16:creationId xmlns:a16="http://schemas.microsoft.com/office/drawing/2014/main" id="{D26E4AA8-EE94-4ADD-B898-7034EF93BA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9338" y="3981706"/>
                  <a:ext cx="52298" cy="54675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4C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61" name="TextBox 41">
                <a:extLst>
                  <a:ext uri="{FF2B5EF4-FFF2-40B4-BE49-F238E27FC236}">
                    <a16:creationId xmlns:a16="http://schemas.microsoft.com/office/drawing/2014/main" id="{08DF4594-DD11-476A-B9B4-4E6E0CBDA679}"/>
                  </a:ext>
                </a:extLst>
              </p:cNvPr>
              <p:cNvSpPr txBox="1"/>
              <p:nvPr/>
            </p:nvSpPr>
            <p:spPr>
              <a:xfrm>
                <a:off x="2589927" y="2113431"/>
                <a:ext cx="724497" cy="488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rPr>
                  <a:t>03</a:t>
                </a: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EF44E35-010A-4019-9CDB-6C76E848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04353" y="5075635"/>
              <a:ext cx="787500" cy="787500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4EF5974-25D7-4066-92A9-FD85FC13AC7F}"/>
              </a:ext>
            </a:extLst>
          </p:cNvPr>
          <p:cNvGrpSpPr/>
          <p:nvPr/>
        </p:nvGrpSpPr>
        <p:grpSpPr>
          <a:xfrm>
            <a:off x="3909912" y="3893895"/>
            <a:ext cx="1447194" cy="1998162"/>
            <a:chOff x="3763462" y="4002771"/>
            <a:chExt cx="1447194" cy="1998162"/>
          </a:xfrm>
        </p:grpSpPr>
        <p:grpSp>
          <p:nvGrpSpPr>
            <p:cNvPr id="35" name="그룹 39">
              <a:extLst>
                <a:ext uri="{FF2B5EF4-FFF2-40B4-BE49-F238E27FC236}">
                  <a16:creationId xmlns:a16="http://schemas.microsoft.com/office/drawing/2014/main" id="{1E4A58D3-9E55-4762-B056-12A9580412EE}"/>
                </a:ext>
              </a:extLst>
            </p:cNvPr>
            <p:cNvGrpSpPr/>
            <p:nvPr/>
          </p:nvGrpSpPr>
          <p:grpSpPr>
            <a:xfrm>
              <a:off x="3763462" y="4002771"/>
              <a:ext cx="1447194" cy="1998162"/>
              <a:chOff x="1660105" y="2113431"/>
              <a:chExt cx="1915378" cy="2644591"/>
            </a:xfrm>
          </p:grpSpPr>
          <p:grpSp>
            <p:nvGrpSpPr>
              <p:cNvPr id="36" name="그룹 40">
                <a:extLst>
                  <a:ext uri="{FF2B5EF4-FFF2-40B4-BE49-F238E27FC236}">
                    <a16:creationId xmlns:a16="http://schemas.microsoft.com/office/drawing/2014/main" id="{AFEA2F02-A717-4A14-9954-C0D115AC02A4}"/>
                  </a:ext>
                </a:extLst>
              </p:cNvPr>
              <p:cNvGrpSpPr/>
              <p:nvPr/>
            </p:nvGrpSpPr>
            <p:grpSpPr>
              <a:xfrm>
                <a:off x="1660105" y="2125259"/>
                <a:ext cx="1915378" cy="2632763"/>
                <a:chOff x="1863306" y="2693136"/>
                <a:chExt cx="1335525" cy="1835731"/>
              </a:xfrm>
            </p:grpSpPr>
            <p:sp>
              <p:nvSpPr>
                <p:cNvPr id="38" name="원호 42">
                  <a:extLst>
                    <a:ext uri="{FF2B5EF4-FFF2-40B4-BE49-F238E27FC236}">
                      <a16:creationId xmlns:a16="http://schemas.microsoft.com/office/drawing/2014/main" id="{D2C5A950-6326-401F-BE5D-5251816AF599}"/>
                    </a:ext>
                  </a:extLst>
                </p:cNvPr>
                <p:cNvSpPr/>
                <p:nvPr/>
              </p:nvSpPr>
              <p:spPr>
                <a:xfrm>
                  <a:off x="1863306" y="3209026"/>
                  <a:ext cx="1319841" cy="1319841"/>
                </a:xfrm>
                <a:prstGeom prst="arc">
                  <a:avLst>
                    <a:gd name="adj1" fmla="val 18835373"/>
                    <a:gd name="adj2" fmla="val 13785061"/>
                  </a:avLst>
                </a:prstGeom>
                <a:ln w="482600">
                  <a:solidFill>
                    <a:srgbClr val="57C4C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39" name="화살표: 오각형 10">
                  <a:extLst>
                    <a:ext uri="{FF2B5EF4-FFF2-40B4-BE49-F238E27FC236}">
                      <a16:creationId xmlns:a16="http://schemas.microsoft.com/office/drawing/2014/main" id="{C16843A4-CE24-4FAC-904E-2AA12C71D48A}"/>
                    </a:ext>
                  </a:extLst>
                </p:cNvPr>
                <p:cNvSpPr/>
                <p:nvPr/>
              </p:nvSpPr>
              <p:spPr>
                <a:xfrm rot="18900000">
                  <a:off x="1942770" y="2693136"/>
                  <a:ext cx="1256061" cy="600228"/>
                </a:xfrm>
                <a:prstGeom prst="homePlate">
                  <a:avLst/>
                </a:prstGeom>
                <a:solidFill>
                  <a:srgbClr val="57C4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40" name="타원 44">
                  <a:extLst>
                    <a:ext uri="{FF2B5EF4-FFF2-40B4-BE49-F238E27FC236}">
                      <a16:creationId xmlns:a16="http://schemas.microsoft.com/office/drawing/2014/main" id="{7323F89E-AA2C-4550-BB16-9F1E52D853DF}"/>
                    </a:ext>
                  </a:extLst>
                </p:cNvPr>
                <p:cNvSpPr/>
                <p:nvPr/>
              </p:nvSpPr>
              <p:spPr>
                <a:xfrm>
                  <a:off x="1950652" y="3291513"/>
                  <a:ext cx="1154865" cy="1154865"/>
                </a:xfrm>
                <a:prstGeom prst="ellipse">
                  <a:avLst/>
                </a:prstGeom>
                <a:solidFill>
                  <a:schemeClr val="bg1"/>
                </a:solidFill>
                <a:ln w="381000">
                  <a:noFill/>
                </a:ln>
                <a:effectLst>
                  <a:outerShdw blurRad="1778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sp>
              <p:nvSpPr>
                <p:cNvPr id="42" name="Freeform 30">
                  <a:extLst>
                    <a:ext uri="{FF2B5EF4-FFF2-40B4-BE49-F238E27FC236}">
                      <a16:creationId xmlns:a16="http://schemas.microsoft.com/office/drawing/2014/main" id="{E0226619-1040-4E35-8C14-3C4A09750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9338" y="3981706"/>
                  <a:ext cx="52298" cy="54675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4C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4E5D7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</p:grpSp>
          <p:sp>
            <p:nvSpPr>
              <p:cNvPr id="37" name="TextBox 41">
                <a:extLst>
                  <a:ext uri="{FF2B5EF4-FFF2-40B4-BE49-F238E27FC236}">
                    <a16:creationId xmlns:a16="http://schemas.microsoft.com/office/drawing/2014/main" id="{2B55436C-B1E8-47C7-A341-7151EC726407}"/>
                  </a:ext>
                </a:extLst>
              </p:cNvPr>
              <p:cNvSpPr txBox="1"/>
              <p:nvPr/>
            </p:nvSpPr>
            <p:spPr>
              <a:xfrm>
                <a:off x="2589927" y="2113431"/>
                <a:ext cx="724497" cy="488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34" charset="-127"/>
                    <a:cs typeface="+mn-cs"/>
                  </a:rPr>
                  <a:t>01</a:t>
                </a:r>
                <a:endPara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pic>
          <p:nvPicPr>
            <p:cNvPr id="53" name="圖片 52" descr="一張含有 文字, 標誌 的圖片&#10;&#10;自動產生的描述">
              <a:extLst>
                <a:ext uri="{FF2B5EF4-FFF2-40B4-BE49-F238E27FC236}">
                  <a16:creationId xmlns:a16="http://schemas.microsoft.com/office/drawing/2014/main" id="{5BD0A096-F8BC-4D35-96A1-EB5514371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062" y="4916892"/>
              <a:ext cx="737879" cy="737879"/>
            </a:xfrm>
            <a:prstGeom prst="rect">
              <a:avLst/>
            </a:prstGeom>
          </p:spPr>
        </p:pic>
      </p:grpSp>
      <p:pic>
        <p:nvPicPr>
          <p:cNvPr id="54" name="圖片 53">
            <a:extLst>
              <a:ext uri="{FF2B5EF4-FFF2-40B4-BE49-F238E27FC236}">
                <a16:creationId xmlns:a16="http://schemas.microsoft.com/office/drawing/2014/main" id="{3C790533-5E8C-4E55-8954-8DC33654A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5" y="1304967"/>
            <a:ext cx="2418892" cy="7014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5EEA3FC-7879-413D-849F-231100C70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1026" y="4520142"/>
            <a:ext cx="1451755" cy="14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1" grpId="0" animBg="1"/>
      <p:bldP spid="68" grpId="0" animBg="1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PPT PRESENTATION 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ED19594B-E64C-443F-9C40-78A2625582E0}"/>
              </a:ext>
            </a:extLst>
          </p:cNvPr>
          <p:cNvSpPr txBox="1"/>
          <p:nvPr/>
        </p:nvSpPr>
        <p:spPr>
          <a:xfrm>
            <a:off x="979200" y="644480"/>
            <a:ext cx="366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85F2"/>
                </a:solidFill>
                <a:latin typeface="TitilliumText22L Lt" pitchFamily="50" charset="0"/>
              </a:rPr>
              <a:t>Keras</a:t>
            </a:r>
            <a:endParaRPr lang="en-US" altLang="zh-TW" sz="1800" b="1" dirty="0">
              <a:solidFill>
                <a:srgbClr val="0085F2"/>
              </a:solidFill>
              <a:latin typeface="TitilliumText22L Lt" pitchFamily="50" charset="0"/>
            </a:endParaRPr>
          </a:p>
        </p:txBody>
      </p:sp>
      <p:sp>
        <p:nvSpPr>
          <p:cNvPr id="14" name="사각형: 둥근 모서리 21">
            <a:extLst>
              <a:ext uri="{FF2B5EF4-FFF2-40B4-BE49-F238E27FC236}">
                <a16:creationId xmlns:a16="http://schemas.microsoft.com/office/drawing/2014/main" id="{E44BCE8D-8EF0-4F68-BC9B-9E58EBB23F2E}"/>
              </a:ext>
            </a:extLst>
          </p:cNvPr>
          <p:cNvSpPr/>
          <p:nvPr/>
        </p:nvSpPr>
        <p:spPr>
          <a:xfrm>
            <a:off x="3756733" y="195581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2-1  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認識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TensorFlow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與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Keras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D368F15-4EA5-4851-84DC-535C05CCD9C6}"/>
              </a:ext>
            </a:extLst>
          </p:cNvPr>
          <p:cNvGrpSpPr/>
          <p:nvPr/>
        </p:nvGrpSpPr>
        <p:grpSpPr>
          <a:xfrm>
            <a:off x="7582007" y="1813202"/>
            <a:ext cx="3313439" cy="2657294"/>
            <a:chOff x="7899361" y="2119813"/>
            <a:chExt cx="3313439" cy="2657294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5F0F763F-8D87-477B-9589-5FB1FB090536}"/>
                </a:ext>
              </a:extLst>
            </p:cNvPr>
            <p:cNvSpPr/>
            <p:nvPr/>
          </p:nvSpPr>
          <p:spPr>
            <a:xfrm>
              <a:off x="7910740" y="3175300"/>
              <a:ext cx="2216480" cy="683386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Keras</a:t>
              </a:r>
              <a:endParaRPr lang="zh-TW" altLang="en-US" dirty="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4D0DCEF-264E-4314-8EBC-B1BB919A4793}"/>
                </a:ext>
              </a:extLst>
            </p:cNvPr>
            <p:cNvSpPr/>
            <p:nvPr/>
          </p:nvSpPr>
          <p:spPr>
            <a:xfrm>
              <a:off x="7910740" y="3975534"/>
              <a:ext cx="3290680" cy="801573"/>
            </a:xfrm>
            <a:prstGeom prst="roundRect">
              <a:avLst/>
            </a:prstGeom>
            <a:noFill/>
            <a:ln w="285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TensorFlow/</a:t>
              </a:r>
              <a:r>
                <a:rPr lang="en-US" altLang="zh-TW" dirty="0" err="1"/>
                <a:t>Thano</a:t>
              </a:r>
              <a:r>
                <a:rPr lang="en-US" altLang="zh-TW" dirty="0"/>
                <a:t>/CNTK</a:t>
              </a:r>
              <a:endParaRPr lang="zh-TW" altLang="en-US" dirty="0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47D20F2-2639-48C3-9F75-5744B6FF7325}"/>
                </a:ext>
              </a:extLst>
            </p:cNvPr>
            <p:cNvSpPr/>
            <p:nvPr/>
          </p:nvSpPr>
          <p:spPr>
            <a:xfrm>
              <a:off x="7899361" y="2119813"/>
              <a:ext cx="3313439" cy="1691505"/>
            </a:xfrm>
            <a:custGeom>
              <a:avLst/>
              <a:gdLst>
                <a:gd name="connsiteX0" fmla="*/ 0 w 2808620"/>
                <a:gd name="connsiteY0" fmla="*/ 98743 h 592448"/>
                <a:gd name="connsiteX1" fmla="*/ 98743 w 2808620"/>
                <a:gd name="connsiteY1" fmla="*/ 0 h 592448"/>
                <a:gd name="connsiteX2" fmla="*/ 2709877 w 2808620"/>
                <a:gd name="connsiteY2" fmla="*/ 0 h 592448"/>
                <a:gd name="connsiteX3" fmla="*/ 2808620 w 2808620"/>
                <a:gd name="connsiteY3" fmla="*/ 98743 h 592448"/>
                <a:gd name="connsiteX4" fmla="*/ 2808620 w 2808620"/>
                <a:gd name="connsiteY4" fmla="*/ 493705 h 592448"/>
                <a:gd name="connsiteX5" fmla="*/ 2709877 w 2808620"/>
                <a:gd name="connsiteY5" fmla="*/ 592448 h 592448"/>
                <a:gd name="connsiteX6" fmla="*/ 98743 w 2808620"/>
                <a:gd name="connsiteY6" fmla="*/ 592448 h 592448"/>
                <a:gd name="connsiteX7" fmla="*/ 0 w 2808620"/>
                <a:gd name="connsiteY7" fmla="*/ 493705 h 592448"/>
                <a:gd name="connsiteX8" fmla="*/ 0 w 2808620"/>
                <a:gd name="connsiteY8" fmla="*/ 98743 h 592448"/>
                <a:gd name="connsiteX0" fmla="*/ 0 w 2808620"/>
                <a:gd name="connsiteY0" fmla="*/ 98743 h 1460769"/>
                <a:gd name="connsiteX1" fmla="*/ 98743 w 2808620"/>
                <a:gd name="connsiteY1" fmla="*/ 0 h 1460769"/>
                <a:gd name="connsiteX2" fmla="*/ 2709877 w 2808620"/>
                <a:gd name="connsiteY2" fmla="*/ 0 h 1460769"/>
                <a:gd name="connsiteX3" fmla="*/ 2808620 w 2808620"/>
                <a:gd name="connsiteY3" fmla="*/ 98743 h 1460769"/>
                <a:gd name="connsiteX4" fmla="*/ 2808620 w 2808620"/>
                <a:gd name="connsiteY4" fmla="*/ 1458439 h 1460769"/>
                <a:gd name="connsiteX5" fmla="*/ 2709877 w 2808620"/>
                <a:gd name="connsiteY5" fmla="*/ 592448 h 1460769"/>
                <a:gd name="connsiteX6" fmla="*/ 98743 w 2808620"/>
                <a:gd name="connsiteY6" fmla="*/ 592448 h 1460769"/>
                <a:gd name="connsiteX7" fmla="*/ 0 w 2808620"/>
                <a:gd name="connsiteY7" fmla="*/ 493705 h 1460769"/>
                <a:gd name="connsiteX8" fmla="*/ 0 w 2808620"/>
                <a:gd name="connsiteY8" fmla="*/ 98743 h 1460769"/>
                <a:gd name="connsiteX0" fmla="*/ 0 w 2808620"/>
                <a:gd name="connsiteY0" fmla="*/ 98743 h 1480678"/>
                <a:gd name="connsiteX1" fmla="*/ 98743 w 2808620"/>
                <a:gd name="connsiteY1" fmla="*/ 0 h 1480678"/>
                <a:gd name="connsiteX2" fmla="*/ 2709877 w 2808620"/>
                <a:gd name="connsiteY2" fmla="*/ 0 h 1480678"/>
                <a:gd name="connsiteX3" fmla="*/ 2808620 w 2808620"/>
                <a:gd name="connsiteY3" fmla="*/ 98743 h 1480678"/>
                <a:gd name="connsiteX4" fmla="*/ 2808620 w 2808620"/>
                <a:gd name="connsiteY4" fmla="*/ 1458439 h 1480678"/>
                <a:gd name="connsiteX5" fmla="*/ 2709877 w 2808620"/>
                <a:gd name="connsiteY5" fmla="*/ 592448 h 1480678"/>
                <a:gd name="connsiteX6" fmla="*/ 2004627 w 2808620"/>
                <a:gd name="connsiteY6" fmla="*/ 1480670 h 1480678"/>
                <a:gd name="connsiteX7" fmla="*/ 98743 w 2808620"/>
                <a:gd name="connsiteY7" fmla="*/ 592448 h 1480678"/>
                <a:gd name="connsiteX8" fmla="*/ 0 w 2808620"/>
                <a:gd name="connsiteY8" fmla="*/ 493705 h 1480678"/>
                <a:gd name="connsiteX9" fmla="*/ 0 w 2808620"/>
                <a:gd name="connsiteY9" fmla="*/ 98743 h 1480678"/>
                <a:gd name="connsiteX0" fmla="*/ 0 w 2808620"/>
                <a:gd name="connsiteY0" fmla="*/ 98743 h 1480678"/>
                <a:gd name="connsiteX1" fmla="*/ 98743 w 2808620"/>
                <a:gd name="connsiteY1" fmla="*/ 0 h 1480678"/>
                <a:gd name="connsiteX2" fmla="*/ 2709877 w 2808620"/>
                <a:gd name="connsiteY2" fmla="*/ 0 h 1480678"/>
                <a:gd name="connsiteX3" fmla="*/ 2808620 w 2808620"/>
                <a:gd name="connsiteY3" fmla="*/ 98743 h 1480678"/>
                <a:gd name="connsiteX4" fmla="*/ 2808620 w 2808620"/>
                <a:gd name="connsiteY4" fmla="*/ 1458439 h 1480678"/>
                <a:gd name="connsiteX5" fmla="*/ 2709877 w 2808620"/>
                <a:gd name="connsiteY5" fmla="*/ 592448 h 1480678"/>
                <a:gd name="connsiteX6" fmla="*/ 2004627 w 2808620"/>
                <a:gd name="connsiteY6" fmla="*/ 1480670 h 1480678"/>
                <a:gd name="connsiteX7" fmla="*/ 98743 w 2808620"/>
                <a:gd name="connsiteY7" fmla="*/ 592448 h 1480678"/>
                <a:gd name="connsiteX8" fmla="*/ 0 w 2808620"/>
                <a:gd name="connsiteY8" fmla="*/ 493705 h 1480678"/>
                <a:gd name="connsiteX9" fmla="*/ 0 w 2808620"/>
                <a:gd name="connsiteY9" fmla="*/ 98743 h 1480678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2004627 w 2808620"/>
                <a:gd name="connsiteY6" fmla="*/ 1480670 h 1484473"/>
                <a:gd name="connsiteX7" fmla="*/ 98743 w 2808620"/>
                <a:gd name="connsiteY7" fmla="*/ 592448 h 1484473"/>
                <a:gd name="connsiteX8" fmla="*/ 0 w 2808620"/>
                <a:gd name="connsiteY8" fmla="*/ 493705 h 1484473"/>
                <a:gd name="connsiteX9" fmla="*/ 0 w 2808620"/>
                <a:gd name="connsiteY9" fmla="*/ 98743 h 1484473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2004627 w 2808620"/>
                <a:gd name="connsiteY6" fmla="*/ 1480670 h 1484473"/>
                <a:gd name="connsiteX7" fmla="*/ 81965 w 2808620"/>
                <a:gd name="connsiteY7" fmla="*/ 550503 h 1484473"/>
                <a:gd name="connsiteX8" fmla="*/ 0 w 2808620"/>
                <a:gd name="connsiteY8" fmla="*/ 493705 h 1484473"/>
                <a:gd name="connsiteX9" fmla="*/ 0 w 2808620"/>
                <a:gd name="connsiteY9" fmla="*/ 98743 h 1484473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2004627 w 2808620"/>
                <a:gd name="connsiteY6" fmla="*/ 1480670 h 1484473"/>
                <a:gd name="connsiteX7" fmla="*/ 81965 w 2808620"/>
                <a:gd name="connsiteY7" fmla="*/ 550503 h 1484473"/>
                <a:gd name="connsiteX8" fmla="*/ 0 w 2808620"/>
                <a:gd name="connsiteY8" fmla="*/ 493705 h 1484473"/>
                <a:gd name="connsiteX9" fmla="*/ 0 w 2808620"/>
                <a:gd name="connsiteY9" fmla="*/ 98743 h 1484473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2004627 w 2808620"/>
                <a:gd name="connsiteY6" fmla="*/ 1480670 h 1484473"/>
                <a:gd name="connsiteX7" fmla="*/ 1912348 w 2808620"/>
                <a:gd name="connsiteY7" fmla="*/ 624992 h 1484473"/>
                <a:gd name="connsiteX8" fmla="*/ 81965 w 2808620"/>
                <a:gd name="connsiteY8" fmla="*/ 550503 h 1484473"/>
                <a:gd name="connsiteX9" fmla="*/ 0 w 2808620"/>
                <a:gd name="connsiteY9" fmla="*/ 493705 h 1484473"/>
                <a:gd name="connsiteX10" fmla="*/ 0 w 2808620"/>
                <a:gd name="connsiteY10" fmla="*/ 98743 h 1484473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2004627 w 2808620"/>
                <a:gd name="connsiteY6" fmla="*/ 1480670 h 1484473"/>
                <a:gd name="connsiteX7" fmla="*/ 1912348 w 2808620"/>
                <a:gd name="connsiteY7" fmla="*/ 624992 h 1484473"/>
                <a:gd name="connsiteX8" fmla="*/ 81965 w 2808620"/>
                <a:gd name="connsiteY8" fmla="*/ 550503 h 1484473"/>
                <a:gd name="connsiteX9" fmla="*/ 0 w 2808620"/>
                <a:gd name="connsiteY9" fmla="*/ 493705 h 1484473"/>
                <a:gd name="connsiteX10" fmla="*/ 0 w 2808620"/>
                <a:gd name="connsiteY10" fmla="*/ 98743 h 1484473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2004627 w 2808620"/>
                <a:gd name="connsiteY6" fmla="*/ 1480670 h 1484473"/>
                <a:gd name="connsiteX7" fmla="*/ 1962682 w 2808620"/>
                <a:gd name="connsiteY7" fmla="*/ 557880 h 1484473"/>
                <a:gd name="connsiteX8" fmla="*/ 81965 w 2808620"/>
                <a:gd name="connsiteY8" fmla="*/ 550503 h 1484473"/>
                <a:gd name="connsiteX9" fmla="*/ 0 w 2808620"/>
                <a:gd name="connsiteY9" fmla="*/ 493705 h 1484473"/>
                <a:gd name="connsiteX10" fmla="*/ 0 w 2808620"/>
                <a:gd name="connsiteY10" fmla="*/ 98743 h 1484473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2004627 w 2808620"/>
                <a:gd name="connsiteY6" fmla="*/ 1480670 h 1484473"/>
                <a:gd name="connsiteX7" fmla="*/ 1962682 w 2808620"/>
                <a:gd name="connsiteY7" fmla="*/ 557880 h 1484473"/>
                <a:gd name="connsiteX8" fmla="*/ 81965 w 2808620"/>
                <a:gd name="connsiteY8" fmla="*/ 550503 h 1484473"/>
                <a:gd name="connsiteX9" fmla="*/ 0 w 2808620"/>
                <a:gd name="connsiteY9" fmla="*/ 493705 h 1484473"/>
                <a:gd name="connsiteX10" fmla="*/ 0 w 2808620"/>
                <a:gd name="connsiteY10" fmla="*/ 98743 h 1484473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2004627 w 2808620"/>
                <a:gd name="connsiteY6" fmla="*/ 1480670 h 1484473"/>
                <a:gd name="connsiteX7" fmla="*/ 1962682 w 2808620"/>
                <a:gd name="connsiteY7" fmla="*/ 557880 h 1484473"/>
                <a:gd name="connsiteX8" fmla="*/ 81965 w 2808620"/>
                <a:gd name="connsiteY8" fmla="*/ 550503 h 1484473"/>
                <a:gd name="connsiteX9" fmla="*/ 0 w 2808620"/>
                <a:gd name="connsiteY9" fmla="*/ 493705 h 1484473"/>
                <a:gd name="connsiteX10" fmla="*/ 0 w 2808620"/>
                <a:gd name="connsiteY10" fmla="*/ 98743 h 1484473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2004627 w 2808620"/>
                <a:gd name="connsiteY6" fmla="*/ 1480670 h 1484473"/>
                <a:gd name="connsiteX7" fmla="*/ 1962682 w 2808620"/>
                <a:gd name="connsiteY7" fmla="*/ 557880 h 1484473"/>
                <a:gd name="connsiteX8" fmla="*/ 81965 w 2808620"/>
                <a:gd name="connsiteY8" fmla="*/ 550503 h 1484473"/>
                <a:gd name="connsiteX9" fmla="*/ 0 w 2808620"/>
                <a:gd name="connsiteY9" fmla="*/ 493705 h 1484473"/>
                <a:gd name="connsiteX10" fmla="*/ 0 w 2808620"/>
                <a:gd name="connsiteY10" fmla="*/ 98743 h 1484473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1962682 w 2808620"/>
                <a:gd name="connsiteY6" fmla="*/ 1480670 h 1484473"/>
                <a:gd name="connsiteX7" fmla="*/ 1962682 w 2808620"/>
                <a:gd name="connsiteY7" fmla="*/ 557880 h 1484473"/>
                <a:gd name="connsiteX8" fmla="*/ 81965 w 2808620"/>
                <a:gd name="connsiteY8" fmla="*/ 550503 h 1484473"/>
                <a:gd name="connsiteX9" fmla="*/ 0 w 2808620"/>
                <a:gd name="connsiteY9" fmla="*/ 493705 h 1484473"/>
                <a:gd name="connsiteX10" fmla="*/ 0 w 2808620"/>
                <a:gd name="connsiteY10" fmla="*/ 98743 h 1484473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1962682 w 2808620"/>
                <a:gd name="connsiteY6" fmla="*/ 1480670 h 1484473"/>
                <a:gd name="connsiteX7" fmla="*/ 1962682 w 2808620"/>
                <a:gd name="connsiteY7" fmla="*/ 557880 h 1484473"/>
                <a:gd name="connsiteX8" fmla="*/ 81965 w 2808620"/>
                <a:gd name="connsiteY8" fmla="*/ 550503 h 1484473"/>
                <a:gd name="connsiteX9" fmla="*/ 0 w 2808620"/>
                <a:gd name="connsiteY9" fmla="*/ 493705 h 1484473"/>
                <a:gd name="connsiteX10" fmla="*/ 0 w 2808620"/>
                <a:gd name="connsiteY10" fmla="*/ 98743 h 1484473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1962682 w 2808620"/>
                <a:gd name="connsiteY6" fmla="*/ 1480670 h 1484473"/>
                <a:gd name="connsiteX7" fmla="*/ 1962682 w 2808620"/>
                <a:gd name="connsiteY7" fmla="*/ 557880 h 1484473"/>
                <a:gd name="connsiteX8" fmla="*/ 81965 w 2808620"/>
                <a:gd name="connsiteY8" fmla="*/ 550503 h 1484473"/>
                <a:gd name="connsiteX9" fmla="*/ 0 w 2808620"/>
                <a:gd name="connsiteY9" fmla="*/ 493705 h 1484473"/>
                <a:gd name="connsiteX10" fmla="*/ 0 w 2808620"/>
                <a:gd name="connsiteY10" fmla="*/ 98743 h 1484473"/>
                <a:gd name="connsiteX0" fmla="*/ 0 w 2808620"/>
                <a:gd name="connsiteY0" fmla="*/ 98743 h 1494842"/>
                <a:gd name="connsiteX1" fmla="*/ 98743 w 2808620"/>
                <a:gd name="connsiteY1" fmla="*/ 0 h 1494842"/>
                <a:gd name="connsiteX2" fmla="*/ 2709877 w 2808620"/>
                <a:gd name="connsiteY2" fmla="*/ 0 h 1494842"/>
                <a:gd name="connsiteX3" fmla="*/ 2808620 w 2808620"/>
                <a:gd name="connsiteY3" fmla="*/ 98743 h 1494842"/>
                <a:gd name="connsiteX4" fmla="*/ 2808620 w 2808620"/>
                <a:gd name="connsiteY4" fmla="*/ 1458439 h 1494842"/>
                <a:gd name="connsiteX5" fmla="*/ 2374318 w 2808620"/>
                <a:gd name="connsiteY5" fmla="*/ 1490070 h 1494842"/>
                <a:gd name="connsiteX6" fmla="*/ 1962682 w 2808620"/>
                <a:gd name="connsiteY6" fmla="*/ 1480670 h 1494842"/>
                <a:gd name="connsiteX7" fmla="*/ 1962682 w 2808620"/>
                <a:gd name="connsiteY7" fmla="*/ 557880 h 1494842"/>
                <a:gd name="connsiteX8" fmla="*/ 81965 w 2808620"/>
                <a:gd name="connsiteY8" fmla="*/ 550503 h 1494842"/>
                <a:gd name="connsiteX9" fmla="*/ 0 w 2808620"/>
                <a:gd name="connsiteY9" fmla="*/ 493705 h 1494842"/>
                <a:gd name="connsiteX10" fmla="*/ 0 w 2808620"/>
                <a:gd name="connsiteY10" fmla="*/ 98743 h 1494842"/>
                <a:gd name="connsiteX0" fmla="*/ 0 w 2808620"/>
                <a:gd name="connsiteY0" fmla="*/ 98743 h 1494842"/>
                <a:gd name="connsiteX1" fmla="*/ 98743 w 2808620"/>
                <a:gd name="connsiteY1" fmla="*/ 0 h 1494842"/>
                <a:gd name="connsiteX2" fmla="*/ 2709877 w 2808620"/>
                <a:gd name="connsiteY2" fmla="*/ 0 h 1494842"/>
                <a:gd name="connsiteX3" fmla="*/ 2808620 w 2808620"/>
                <a:gd name="connsiteY3" fmla="*/ 98743 h 1494842"/>
                <a:gd name="connsiteX4" fmla="*/ 2808620 w 2808620"/>
                <a:gd name="connsiteY4" fmla="*/ 1458439 h 1494842"/>
                <a:gd name="connsiteX5" fmla="*/ 2374318 w 2808620"/>
                <a:gd name="connsiteY5" fmla="*/ 1490070 h 1494842"/>
                <a:gd name="connsiteX6" fmla="*/ 1962682 w 2808620"/>
                <a:gd name="connsiteY6" fmla="*/ 1480670 h 1494842"/>
                <a:gd name="connsiteX7" fmla="*/ 1962682 w 2808620"/>
                <a:gd name="connsiteY7" fmla="*/ 557880 h 1494842"/>
                <a:gd name="connsiteX8" fmla="*/ 1031504 w 2808620"/>
                <a:gd name="connsiteY8" fmla="*/ 801713 h 1494842"/>
                <a:gd name="connsiteX9" fmla="*/ 81965 w 2808620"/>
                <a:gd name="connsiteY9" fmla="*/ 550503 h 1494842"/>
                <a:gd name="connsiteX10" fmla="*/ 0 w 2808620"/>
                <a:gd name="connsiteY10" fmla="*/ 493705 h 1494842"/>
                <a:gd name="connsiteX11" fmla="*/ 0 w 2808620"/>
                <a:gd name="connsiteY11" fmla="*/ 98743 h 1494842"/>
                <a:gd name="connsiteX0" fmla="*/ 0 w 2808620"/>
                <a:gd name="connsiteY0" fmla="*/ 98743 h 1494842"/>
                <a:gd name="connsiteX1" fmla="*/ 98743 w 2808620"/>
                <a:gd name="connsiteY1" fmla="*/ 0 h 1494842"/>
                <a:gd name="connsiteX2" fmla="*/ 2709877 w 2808620"/>
                <a:gd name="connsiteY2" fmla="*/ 0 h 1494842"/>
                <a:gd name="connsiteX3" fmla="*/ 2808620 w 2808620"/>
                <a:gd name="connsiteY3" fmla="*/ 98743 h 1494842"/>
                <a:gd name="connsiteX4" fmla="*/ 2808620 w 2808620"/>
                <a:gd name="connsiteY4" fmla="*/ 1458439 h 1494842"/>
                <a:gd name="connsiteX5" fmla="*/ 2374318 w 2808620"/>
                <a:gd name="connsiteY5" fmla="*/ 1490070 h 1494842"/>
                <a:gd name="connsiteX6" fmla="*/ 1962682 w 2808620"/>
                <a:gd name="connsiteY6" fmla="*/ 1480670 h 1494842"/>
                <a:gd name="connsiteX7" fmla="*/ 1979460 w 2808620"/>
                <a:gd name="connsiteY7" fmla="*/ 784383 h 1494842"/>
                <a:gd name="connsiteX8" fmla="*/ 1031504 w 2808620"/>
                <a:gd name="connsiteY8" fmla="*/ 801713 h 1494842"/>
                <a:gd name="connsiteX9" fmla="*/ 81965 w 2808620"/>
                <a:gd name="connsiteY9" fmla="*/ 550503 h 1494842"/>
                <a:gd name="connsiteX10" fmla="*/ 0 w 2808620"/>
                <a:gd name="connsiteY10" fmla="*/ 493705 h 1494842"/>
                <a:gd name="connsiteX11" fmla="*/ 0 w 2808620"/>
                <a:gd name="connsiteY11" fmla="*/ 98743 h 1494842"/>
                <a:gd name="connsiteX0" fmla="*/ 0 w 2808620"/>
                <a:gd name="connsiteY0" fmla="*/ 98743 h 1494842"/>
                <a:gd name="connsiteX1" fmla="*/ 98743 w 2808620"/>
                <a:gd name="connsiteY1" fmla="*/ 0 h 1494842"/>
                <a:gd name="connsiteX2" fmla="*/ 2709877 w 2808620"/>
                <a:gd name="connsiteY2" fmla="*/ 0 h 1494842"/>
                <a:gd name="connsiteX3" fmla="*/ 2808620 w 2808620"/>
                <a:gd name="connsiteY3" fmla="*/ 98743 h 1494842"/>
                <a:gd name="connsiteX4" fmla="*/ 2808620 w 2808620"/>
                <a:gd name="connsiteY4" fmla="*/ 1458439 h 1494842"/>
                <a:gd name="connsiteX5" fmla="*/ 2374318 w 2808620"/>
                <a:gd name="connsiteY5" fmla="*/ 1490070 h 1494842"/>
                <a:gd name="connsiteX6" fmla="*/ 1962682 w 2808620"/>
                <a:gd name="connsiteY6" fmla="*/ 1480670 h 1494842"/>
                <a:gd name="connsiteX7" fmla="*/ 1979460 w 2808620"/>
                <a:gd name="connsiteY7" fmla="*/ 784383 h 1494842"/>
                <a:gd name="connsiteX8" fmla="*/ 1031504 w 2808620"/>
                <a:gd name="connsiteY8" fmla="*/ 801713 h 1494842"/>
                <a:gd name="connsiteX9" fmla="*/ 81965 w 2808620"/>
                <a:gd name="connsiteY9" fmla="*/ 550503 h 1494842"/>
                <a:gd name="connsiteX10" fmla="*/ 0 w 2808620"/>
                <a:gd name="connsiteY10" fmla="*/ 493705 h 1494842"/>
                <a:gd name="connsiteX11" fmla="*/ 0 w 2808620"/>
                <a:gd name="connsiteY11" fmla="*/ 98743 h 1494842"/>
                <a:gd name="connsiteX0" fmla="*/ 0 w 2808620"/>
                <a:gd name="connsiteY0" fmla="*/ 98743 h 1494842"/>
                <a:gd name="connsiteX1" fmla="*/ 98743 w 2808620"/>
                <a:gd name="connsiteY1" fmla="*/ 0 h 1494842"/>
                <a:gd name="connsiteX2" fmla="*/ 2709877 w 2808620"/>
                <a:gd name="connsiteY2" fmla="*/ 0 h 1494842"/>
                <a:gd name="connsiteX3" fmla="*/ 2808620 w 2808620"/>
                <a:gd name="connsiteY3" fmla="*/ 98743 h 1494842"/>
                <a:gd name="connsiteX4" fmla="*/ 2808620 w 2808620"/>
                <a:gd name="connsiteY4" fmla="*/ 1458439 h 1494842"/>
                <a:gd name="connsiteX5" fmla="*/ 2374318 w 2808620"/>
                <a:gd name="connsiteY5" fmla="*/ 1490070 h 1494842"/>
                <a:gd name="connsiteX6" fmla="*/ 1962682 w 2808620"/>
                <a:gd name="connsiteY6" fmla="*/ 1480670 h 1494842"/>
                <a:gd name="connsiteX7" fmla="*/ 1979460 w 2808620"/>
                <a:gd name="connsiteY7" fmla="*/ 784383 h 1494842"/>
                <a:gd name="connsiteX8" fmla="*/ 1031504 w 2808620"/>
                <a:gd name="connsiteY8" fmla="*/ 801713 h 1494842"/>
                <a:gd name="connsiteX9" fmla="*/ 81965 w 2808620"/>
                <a:gd name="connsiteY9" fmla="*/ 550503 h 1494842"/>
                <a:gd name="connsiteX10" fmla="*/ 25167 w 2808620"/>
                <a:gd name="connsiteY10" fmla="*/ 804098 h 1494842"/>
                <a:gd name="connsiteX11" fmla="*/ 0 w 2808620"/>
                <a:gd name="connsiteY11" fmla="*/ 98743 h 1494842"/>
                <a:gd name="connsiteX0" fmla="*/ 0 w 2808620"/>
                <a:gd name="connsiteY0" fmla="*/ 98743 h 1494842"/>
                <a:gd name="connsiteX1" fmla="*/ 98743 w 2808620"/>
                <a:gd name="connsiteY1" fmla="*/ 0 h 1494842"/>
                <a:gd name="connsiteX2" fmla="*/ 2709877 w 2808620"/>
                <a:gd name="connsiteY2" fmla="*/ 0 h 1494842"/>
                <a:gd name="connsiteX3" fmla="*/ 2808620 w 2808620"/>
                <a:gd name="connsiteY3" fmla="*/ 98743 h 1494842"/>
                <a:gd name="connsiteX4" fmla="*/ 2808620 w 2808620"/>
                <a:gd name="connsiteY4" fmla="*/ 1458439 h 1494842"/>
                <a:gd name="connsiteX5" fmla="*/ 2374318 w 2808620"/>
                <a:gd name="connsiteY5" fmla="*/ 1490070 h 1494842"/>
                <a:gd name="connsiteX6" fmla="*/ 1962682 w 2808620"/>
                <a:gd name="connsiteY6" fmla="*/ 1480670 h 1494842"/>
                <a:gd name="connsiteX7" fmla="*/ 1979460 w 2808620"/>
                <a:gd name="connsiteY7" fmla="*/ 784383 h 1494842"/>
                <a:gd name="connsiteX8" fmla="*/ 1031504 w 2808620"/>
                <a:gd name="connsiteY8" fmla="*/ 801713 h 1494842"/>
                <a:gd name="connsiteX9" fmla="*/ 157466 w 2808620"/>
                <a:gd name="connsiteY9" fmla="*/ 793784 h 1494842"/>
                <a:gd name="connsiteX10" fmla="*/ 25167 w 2808620"/>
                <a:gd name="connsiteY10" fmla="*/ 804098 h 1494842"/>
                <a:gd name="connsiteX11" fmla="*/ 0 w 2808620"/>
                <a:gd name="connsiteY11" fmla="*/ 98743 h 1494842"/>
                <a:gd name="connsiteX0" fmla="*/ 0 w 2808620"/>
                <a:gd name="connsiteY0" fmla="*/ 98743 h 1494842"/>
                <a:gd name="connsiteX1" fmla="*/ 98743 w 2808620"/>
                <a:gd name="connsiteY1" fmla="*/ 0 h 1494842"/>
                <a:gd name="connsiteX2" fmla="*/ 2709877 w 2808620"/>
                <a:gd name="connsiteY2" fmla="*/ 0 h 1494842"/>
                <a:gd name="connsiteX3" fmla="*/ 2808620 w 2808620"/>
                <a:gd name="connsiteY3" fmla="*/ 98743 h 1494842"/>
                <a:gd name="connsiteX4" fmla="*/ 2808620 w 2808620"/>
                <a:gd name="connsiteY4" fmla="*/ 1458439 h 1494842"/>
                <a:gd name="connsiteX5" fmla="*/ 2374318 w 2808620"/>
                <a:gd name="connsiteY5" fmla="*/ 1490070 h 1494842"/>
                <a:gd name="connsiteX6" fmla="*/ 1962682 w 2808620"/>
                <a:gd name="connsiteY6" fmla="*/ 1480670 h 1494842"/>
                <a:gd name="connsiteX7" fmla="*/ 1954293 w 2808620"/>
                <a:gd name="connsiteY7" fmla="*/ 792772 h 1494842"/>
                <a:gd name="connsiteX8" fmla="*/ 1031504 w 2808620"/>
                <a:gd name="connsiteY8" fmla="*/ 801713 h 1494842"/>
                <a:gd name="connsiteX9" fmla="*/ 157466 w 2808620"/>
                <a:gd name="connsiteY9" fmla="*/ 793784 h 1494842"/>
                <a:gd name="connsiteX10" fmla="*/ 25167 w 2808620"/>
                <a:gd name="connsiteY10" fmla="*/ 804098 h 1494842"/>
                <a:gd name="connsiteX11" fmla="*/ 0 w 2808620"/>
                <a:gd name="connsiteY11" fmla="*/ 98743 h 1494842"/>
                <a:gd name="connsiteX0" fmla="*/ 0 w 2808620"/>
                <a:gd name="connsiteY0" fmla="*/ 98743 h 1494842"/>
                <a:gd name="connsiteX1" fmla="*/ 98743 w 2808620"/>
                <a:gd name="connsiteY1" fmla="*/ 0 h 1494842"/>
                <a:gd name="connsiteX2" fmla="*/ 2709877 w 2808620"/>
                <a:gd name="connsiteY2" fmla="*/ 0 h 1494842"/>
                <a:gd name="connsiteX3" fmla="*/ 2808620 w 2808620"/>
                <a:gd name="connsiteY3" fmla="*/ 98743 h 1494842"/>
                <a:gd name="connsiteX4" fmla="*/ 2808620 w 2808620"/>
                <a:gd name="connsiteY4" fmla="*/ 1458439 h 1494842"/>
                <a:gd name="connsiteX5" fmla="*/ 2374318 w 2808620"/>
                <a:gd name="connsiteY5" fmla="*/ 1490070 h 1494842"/>
                <a:gd name="connsiteX6" fmla="*/ 1937515 w 2808620"/>
                <a:gd name="connsiteY6" fmla="*/ 1455503 h 1494842"/>
                <a:gd name="connsiteX7" fmla="*/ 1954293 w 2808620"/>
                <a:gd name="connsiteY7" fmla="*/ 792772 h 1494842"/>
                <a:gd name="connsiteX8" fmla="*/ 1031504 w 2808620"/>
                <a:gd name="connsiteY8" fmla="*/ 801713 h 1494842"/>
                <a:gd name="connsiteX9" fmla="*/ 157466 w 2808620"/>
                <a:gd name="connsiteY9" fmla="*/ 793784 h 1494842"/>
                <a:gd name="connsiteX10" fmla="*/ 25167 w 2808620"/>
                <a:gd name="connsiteY10" fmla="*/ 804098 h 1494842"/>
                <a:gd name="connsiteX11" fmla="*/ 0 w 2808620"/>
                <a:gd name="connsiteY11" fmla="*/ 98743 h 1494842"/>
                <a:gd name="connsiteX0" fmla="*/ 0 w 2808620"/>
                <a:gd name="connsiteY0" fmla="*/ 98743 h 1484473"/>
                <a:gd name="connsiteX1" fmla="*/ 98743 w 2808620"/>
                <a:gd name="connsiteY1" fmla="*/ 0 h 1484473"/>
                <a:gd name="connsiteX2" fmla="*/ 2709877 w 2808620"/>
                <a:gd name="connsiteY2" fmla="*/ 0 h 1484473"/>
                <a:gd name="connsiteX3" fmla="*/ 2808620 w 2808620"/>
                <a:gd name="connsiteY3" fmla="*/ 98743 h 1484473"/>
                <a:gd name="connsiteX4" fmla="*/ 2808620 w 2808620"/>
                <a:gd name="connsiteY4" fmla="*/ 1458439 h 1484473"/>
                <a:gd name="connsiteX5" fmla="*/ 2374318 w 2808620"/>
                <a:gd name="connsiteY5" fmla="*/ 1464903 h 1484473"/>
                <a:gd name="connsiteX6" fmla="*/ 1937515 w 2808620"/>
                <a:gd name="connsiteY6" fmla="*/ 1455503 h 1484473"/>
                <a:gd name="connsiteX7" fmla="*/ 1954293 w 2808620"/>
                <a:gd name="connsiteY7" fmla="*/ 792772 h 1484473"/>
                <a:gd name="connsiteX8" fmla="*/ 1031504 w 2808620"/>
                <a:gd name="connsiteY8" fmla="*/ 801713 h 1484473"/>
                <a:gd name="connsiteX9" fmla="*/ 157466 w 2808620"/>
                <a:gd name="connsiteY9" fmla="*/ 793784 h 1484473"/>
                <a:gd name="connsiteX10" fmla="*/ 25167 w 2808620"/>
                <a:gd name="connsiteY10" fmla="*/ 804098 h 1484473"/>
                <a:gd name="connsiteX11" fmla="*/ 0 w 2808620"/>
                <a:gd name="connsiteY11" fmla="*/ 98743 h 1484473"/>
                <a:gd name="connsiteX0" fmla="*/ 0 w 2808620"/>
                <a:gd name="connsiteY0" fmla="*/ 98743 h 1480726"/>
                <a:gd name="connsiteX1" fmla="*/ 98743 w 2808620"/>
                <a:gd name="connsiteY1" fmla="*/ 0 h 1480726"/>
                <a:gd name="connsiteX2" fmla="*/ 2709877 w 2808620"/>
                <a:gd name="connsiteY2" fmla="*/ 0 h 1480726"/>
                <a:gd name="connsiteX3" fmla="*/ 2808620 w 2808620"/>
                <a:gd name="connsiteY3" fmla="*/ 98743 h 1480726"/>
                <a:gd name="connsiteX4" fmla="*/ 2808620 w 2808620"/>
                <a:gd name="connsiteY4" fmla="*/ 1458439 h 1480726"/>
                <a:gd name="connsiteX5" fmla="*/ 2374318 w 2808620"/>
                <a:gd name="connsiteY5" fmla="*/ 1464903 h 1480726"/>
                <a:gd name="connsiteX6" fmla="*/ 1937515 w 2808620"/>
                <a:gd name="connsiteY6" fmla="*/ 1455503 h 1480726"/>
                <a:gd name="connsiteX7" fmla="*/ 1954293 w 2808620"/>
                <a:gd name="connsiteY7" fmla="*/ 792772 h 1480726"/>
                <a:gd name="connsiteX8" fmla="*/ 1031504 w 2808620"/>
                <a:gd name="connsiteY8" fmla="*/ 801713 h 1480726"/>
                <a:gd name="connsiteX9" fmla="*/ 157466 w 2808620"/>
                <a:gd name="connsiteY9" fmla="*/ 793784 h 1480726"/>
                <a:gd name="connsiteX10" fmla="*/ 25167 w 2808620"/>
                <a:gd name="connsiteY10" fmla="*/ 804098 h 1480726"/>
                <a:gd name="connsiteX11" fmla="*/ 0 w 2808620"/>
                <a:gd name="connsiteY11" fmla="*/ 98743 h 1480726"/>
                <a:gd name="connsiteX0" fmla="*/ 0 w 2808620"/>
                <a:gd name="connsiteY0" fmla="*/ 98743 h 1468580"/>
                <a:gd name="connsiteX1" fmla="*/ 98743 w 2808620"/>
                <a:gd name="connsiteY1" fmla="*/ 0 h 1468580"/>
                <a:gd name="connsiteX2" fmla="*/ 2709877 w 2808620"/>
                <a:gd name="connsiteY2" fmla="*/ 0 h 1468580"/>
                <a:gd name="connsiteX3" fmla="*/ 2808620 w 2808620"/>
                <a:gd name="connsiteY3" fmla="*/ 98743 h 1468580"/>
                <a:gd name="connsiteX4" fmla="*/ 2808620 w 2808620"/>
                <a:gd name="connsiteY4" fmla="*/ 1441661 h 1468580"/>
                <a:gd name="connsiteX5" fmla="*/ 2374318 w 2808620"/>
                <a:gd name="connsiteY5" fmla="*/ 1464903 h 1468580"/>
                <a:gd name="connsiteX6" fmla="*/ 1937515 w 2808620"/>
                <a:gd name="connsiteY6" fmla="*/ 1455503 h 1468580"/>
                <a:gd name="connsiteX7" fmla="*/ 1954293 w 2808620"/>
                <a:gd name="connsiteY7" fmla="*/ 792772 h 1468580"/>
                <a:gd name="connsiteX8" fmla="*/ 1031504 w 2808620"/>
                <a:gd name="connsiteY8" fmla="*/ 801713 h 1468580"/>
                <a:gd name="connsiteX9" fmla="*/ 157466 w 2808620"/>
                <a:gd name="connsiteY9" fmla="*/ 793784 h 1468580"/>
                <a:gd name="connsiteX10" fmla="*/ 25167 w 2808620"/>
                <a:gd name="connsiteY10" fmla="*/ 804098 h 1468580"/>
                <a:gd name="connsiteX11" fmla="*/ 0 w 2808620"/>
                <a:gd name="connsiteY11" fmla="*/ 98743 h 1468580"/>
                <a:gd name="connsiteX0" fmla="*/ 0 w 2808620"/>
                <a:gd name="connsiteY0" fmla="*/ 98743 h 1468580"/>
                <a:gd name="connsiteX1" fmla="*/ 98743 w 2808620"/>
                <a:gd name="connsiteY1" fmla="*/ 0 h 1468580"/>
                <a:gd name="connsiteX2" fmla="*/ 2709877 w 2808620"/>
                <a:gd name="connsiteY2" fmla="*/ 0 h 1468580"/>
                <a:gd name="connsiteX3" fmla="*/ 2808620 w 2808620"/>
                <a:gd name="connsiteY3" fmla="*/ 98743 h 1468580"/>
                <a:gd name="connsiteX4" fmla="*/ 2808620 w 2808620"/>
                <a:gd name="connsiteY4" fmla="*/ 1441661 h 1468580"/>
                <a:gd name="connsiteX5" fmla="*/ 2374318 w 2808620"/>
                <a:gd name="connsiteY5" fmla="*/ 1464903 h 1468580"/>
                <a:gd name="connsiteX6" fmla="*/ 1937515 w 2808620"/>
                <a:gd name="connsiteY6" fmla="*/ 1455503 h 1468580"/>
                <a:gd name="connsiteX7" fmla="*/ 1954293 w 2808620"/>
                <a:gd name="connsiteY7" fmla="*/ 792772 h 1468580"/>
                <a:gd name="connsiteX8" fmla="*/ 1031504 w 2808620"/>
                <a:gd name="connsiteY8" fmla="*/ 801713 h 1468580"/>
                <a:gd name="connsiteX9" fmla="*/ 157466 w 2808620"/>
                <a:gd name="connsiteY9" fmla="*/ 793784 h 1468580"/>
                <a:gd name="connsiteX10" fmla="*/ 16778 w 2808620"/>
                <a:gd name="connsiteY10" fmla="*/ 770542 h 1468580"/>
                <a:gd name="connsiteX11" fmla="*/ 0 w 2808620"/>
                <a:gd name="connsiteY11" fmla="*/ 98743 h 1468580"/>
                <a:gd name="connsiteX0" fmla="*/ 0 w 2808620"/>
                <a:gd name="connsiteY0" fmla="*/ 98743 h 1468580"/>
                <a:gd name="connsiteX1" fmla="*/ 98743 w 2808620"/>
                <a:gd name="connsiteY1" fmla="*/ 0 h 1468580"/>
                <a:gd name="connsiteX2" fmla="*/ 2709877 w 2808620"/>
                <a:gd name="connsiteY2" fmla="*/ 0 h 1468580"/>
                <a:gd name="connsiteX3" fmla="*/ 2808620 w 2808620"/>
                <a:gd name="connsiteY3" fmla="*/ 98743 h 1468580"/>
                <a:gd name="connsiteX4" fmla="*/ 2808620 w 2808620"/>
                <a:gd name="connsiteY4" fmla="*/ 1441661 h 1468580"/>
                <a:gd name="connsiteX5" fmla="*/ 2374318 w 2808620"/>
                <a:gd name="connsiteY5" fmla="*/ 1464903 h 1468580"/>
                <a:gd name="connsiteX6" fmla="*/ 1954293 w 2808620"/>
                <a:gd name="connsiteY6" fmla="*/ 1455503 h 1468580"/>
                <a:gd name="connsiteX7" fmla="*/ 1954293 w 2808620"/>
                <a:gd name="connsiteY7" fmla="*/ 792772 h 1468580"/>
                <a:gd name="connsiteX8" fmla="*/ 1031504 w 2808620"/>
                <a:gd name="connsiteY8" fmla="*/ 801713 h 1468580"/>
                <a:gd name="connsiteX9" fmla="*/ 157466 w 2808620"/>
                <a:gd name="connsiteY9" fmla="*/ 793784 h 1468580"/>
                <a:gd name="connsiteX10" fmla="*/ 16778 w 2808620"/>
                <a:gd name="connsiteY10" fmla="*/ 770542 h 1468580"/>
                <a:gd name="connsiteX11" fmla="*/ 0 w 2808620"/>
                <a:gd name="connsiteY11" fmla="*/ 98743 h 1468580"/>
                <a:gd name="connsiteX0" fmla="*/ 0 w 2808620"/>
                <a:gd name="connsiteY0" fmla="*/ 98743 h 1468580"/>
                <a:gd name="connsiteX1" fmla="*/ 98743 w 2808620"/>
                <a:gd name="connsiteY1" fmla="*/ 0 h 1468580"/>
                <a:gd name="connsiteX2" fmla="*/ 2709877 w 2808620"/>
                <a:gd name="connsiteY2" fmla="*/ 0 h 1468580"/>
                <a:gd name="connsiteX3" fmla="*/ 2808620 w 2808620"/>
                <a:gd name="connsiteY3" fmla="*/ 98743 h 1468580"/>
                <a:gd name="connsiteX4" fmla="*/ 2808620 w 2808620"/>
                <a:gd name="connsiteY4" fmla="*/ 1441661 h 1468580"/>
                <a:gd name="connsiteX5" fmla="*/ 2374318 w 2808620"/>
                <a:gd name="connsiteY5" fmla="*/ 1464903 h 1468580"/>
                <a:gd name="connsiteX6" fmla="*/ 1954293 w 2808620"/>
                <a:gd name="connsiteY6" fmla="*/ 1455503 h 1468580"/>
                <a:gd name="connsiteX7" fmla="*/ 1954293 w 2808620"/>
                <a:gd name="connsiteY7" fmla="*/ 792772 h 1468580"/>
                <a:gd name="connsiteX8" fmla="*/ 1031504 w 2808620"/>
                <a:gd name="connsiteY8" fmla="*/ 801713 h 1468580"/>
                <a:gd name="connsiteX9" fmla="*/ 157466 w 2808620"/>
                <a:gd name="connsiteY9" fmla="*/ 793784 h 1468580"/>
                <a:gd name="connsiteX10" fmla="*/ 0 w 2808620"/>
                <a:gd name="connsiteY10" fmla="*/ 745375 h 1468580"/>
                <a:gd name="connsiteX11" fmla="*/ 0 w 2808620"/>
                <a:gd name="connsiteY11" fmla="*/ 98743 h 1468580"/>
                <a:gd name="connsiteX0" fmla="*/ 0 w 2808620"/>
                <a:gd name="connsiteY0" fmla="*/ 98743 h 1468580"/>
                <a:gd name="connsiteX1" fmla="*/ 98743 w 2808620"/>
                <a:gd name="connsiteY1" fmla="*/ 0 h 1468580"/>
                <a:gd name="connsiteX2" fmla="*/ 2709877 w 2808620"/>
                <a:gd name="connsiteY2" fmla="*/ 0 h 1468580"/>
                <a:gd name="connsiteX3" fmla="*/ 2808620 w 2808620"/>
                <a:gd name="connsiteY3" fmla="*/ 98743 h 1468580"/>
                <a:gd name="connsiteX4" fmla="*/ 2808620 w 2808620"/>
                <a:gd name="connsiteY4" fmla="*/ 1441661 h 1468580"/>
                <a:gd name="connsiteX5" fmla="*/ 2374318 w 2808620"/>
                <a:gd name="connsiteY5" fmla="*/ 1464903 h 1468580"/>
                <a:gd name="connsiteX6" fmla="*/ 1954293 w 2808620"/>
                <a:gd name="connsiteY6" fmla="*/ 1455503 h 1468580"/>
                <a:gd name="connsiteX7" fmla="*/ 1962682 w 2808620"/>
                <a:gd name="connsiteY7" fmla="*/ 792772 h 1468580"/>
                <a:gd name="connsiteX8" fmla="*/ 1031504 w 2808620"/>
                <a:gd name="connsiteY8" fmla="*/ 801713 h 1468580"/>
                <a:gd name="connsiteX9" fmla="*/ 157466 w 2808620"/>
                <a:gd name="connsiteY9" fmla="*/ 793784 h 1468580"/>
                <a:gd name="connsiteX10" fmla="*/ 0 w 2808620"/>
                <a:gd name="connsiteY10" fmla="*/ 745375 h 1468580"/>
                <a:gd name="connsiteX11" fmla="*/ 0 w 2808620"/>
                <a:gd name="connsiteY11" fmla="*/ 98743 h 1468580"/>
                <a:gd name="connsiteX0" fmla="*/ 0 w 2808620"/>
                <a:gd name="connsiteY0" fmla="*/ 98743 h 1463948"/>
                <a:gd name="connsiteX1" fmla="*/ 98743 w 2808620"/>
                <a:gd name="connsiteY1" fmla="*/ 0 h 1463948"/>
                <a:gd name="connsiteX2" fmla="*/ 2709877 w 2808620"/>
                <a:gd name="connsiteY2" fmla="*/ 0 h 1463948"/>
                <a:gd name="connsiteX3" fmla="*/ 2808620 w 2808620"/>
                <a:gd name="connsiteY3" fmla="*/ 98743 h 1463948"/>
                <a:gd name="connsiteX4" fmla="*/ 2808620 w 2808620"/>
                <a:gd name="connsiteY4" fmla="*/ 1441661 h 1463948"/>
                <a:gd name="connsiteX5" fmla="*/ 2365929 w 2808620"/>
                <a:gd name="connsiteY5" fmla="*/ 1448125 h 1463948"/>
                <a:gd name="connsiteX6" fmla="*/ 1954293 w 2808620"/>
                <a:gd name="connsiteY6" fmla="*/ 1455503 h 1463948"/>
                <a:gd name="connsiteX7" fmla="*/ 1962682 w 2808620"/>
                <a:gd name="connsiteY7" fmla="*/ 792772 h 1463948"/>
                <a:gd name="connsiteX8" fmla="*/ 1031504 w 2808620"/>
                <a:gd name="connsiteY8" fmla="*/ 801713 h 1463948"/>
                <a:gd name="connsiteX9" fmla="*/ 157466 w 2808620"/>
                <a:gd name="connsiteY9" fmla="*/ 793784 h 1463948"/>
                <a:gd name="connsiteX10" fmla="*/ 0 w 2808620"/>
                <a:gd name="connsiteY10" fmla="*/ 745375 h 1463948"/>
                <a:gd name="connsiteX11" fmla="*/ 0 w 2808620"/>
                <a:gd name="connsiteY11" fmla="*/ 98743 h 1463948"/>
                <a:gd name="connsiteX0" fmla="*/ 0 w 2808620"/>
                <a:gd name="connsiteY0" fmla="*/ 98743 h 1455973"/>
                <a:gd name="connsiteX1" fmla="*/ 98743 w 2808620"/>
                <a:gd name="connsiteY1" fmla="*/ 0 h 1455973"/>
                <a:gd name="connsiteX2" fmla="*/ 2709877 w 2808620"/>
                <a:gd name="connsiteY2" fmla="*/ 0 h 1455973"/>
                <a:gd name="connsiteX3" fmla="*/ 2808620 w 2808620"/>
                <a:gd name="connsiteY3" fmla="*/ 98743 h 1455973"/>
                <a:gd name="connsiteX4" fmla="*/ 2808620 w 2808620"/>
                <a:gd name="connsiteY4" fmla="*/ 1399716 h 1455973"/>
                <a:gd name="connsiteX5" fmla="*/ 2365929 w 2808620"/>
                <a:gd name="connsiteY5" fmla="*/ 1448125 h 1455973"/>
                <a:gd name="connsiteX6" fmla="*/ 1954293 w 2808620"/>
                <a:gd name="connsiteY6" fmla="*/ 1455503 h 1455973"/>
                <a:gd name="connsiteX7" fmla="*/ 1962682 w 2808620"/>
                <a:gd name="connsiteY7" fmla="*/ 792772 h 1455973"/>
                <a:gd name="connsiteX8" fmla="*/ 1031504 w 2808620"/>
                <a:gd name="connsiteY8" fmla="*/ 801713 h 1455973"/>
                <a:gd name="connsiteX9" fmla="*/ 157466 w 2808620"/>
                <a:gd name="connsiteY9" fmla="*/ 793784 h 1455973"/>
                <a:gd name="connsiteX10" fmla="*/ 0 w 2808620"/>
                <a:gd name="connsiteY10" fmla="*/ 745375 h 1455973"/>
                <a:gd name="connsiteX11" fmla="*/ 0 w 2808620"/>
                <a:gd name="connsiteY11" fmla="*/ 98743 h 1455973"/>
                <a:gd name="connsiteX0" fmla="*/ 0 w 2808620"/>
                <a:gd name="connsiteY0" fmla="*/ 98743 h 1455973"/>
                <a:gd name="connsiteX1" fmla="*/ 98743 w 2808620"/>
                <a:gd name="connsiteY1" fmla="*/ 0 h 1455973"/>
                <a:gd name="connsiteX2" fmla="*/ 2709877 w 2808620"/>
                <a:gd name="connsiteY2" fmla="*/ 0 h 1455973"/>
                <a:gd name="connsiteX3" fmla="*/ 2808620 w 2808620"/>
                <a:gd name="connsiteY3" fmla="*/ 98743 h 1455973"/>
                <a:gd name="connsiteX4" fmla="*/ 2808620 w 2808620"/>
                <a:gd name="connsiteY4" fmla="*/ 1399716 h 1455973"/>
                <a:gd name="connsiteX5" fmla="*/ 2365929 w 2808620"/>
                <a:gd name="connsiteY5" fmla="*/ 1448125 h 1455973"/>
                <a:gd name="connsiteX6" fmla="*/ 1954293 w 2808620"/>
                <a:gd name="connsiteY6" fmla="*/ 1455503 h 1455973"/>
                <a:gd name="connsiteX7" fmla="*/ 1962682 w 2808620"/>
                <a:gd name="connsiteY7" fmla="*/ 792772 h 1455973"/>
                <a:gd name="connsiteX8" fmla="*/ 1031504 w 2808620"/>
                <a:gd name="connsiteY8" fmla="*/ 801713 h 1455973"/>
                <a:gd name="connsiteX9" fmla="*/ 157466 w 2808620"/>
                <a:gd name="connsiteY9" fmla="*/ 793784 h 1455973"/>
                <a:gd name="connsiteX10" fmla="*/ 0 w 2808620"/>
                <a:gd name="connsiteY10" fmla="*/ 745375 h 1455973"/>
                <a:gd name="connsiteX11" fmla="*/ 0 w 2808620"/>
                <a:gd name="connsiteY11" fmla="*/ 98743 h 1455973"/>
                <a:gd name="connsiteX0" fmla="*/ 0 w 2808620"/>
                <a:gd name="connsiteY0" fmla="*/ 98743 h 1455973"/>
                <a:gd name="connsiteX1" fmla="*/ 98743 w 2808620"/>
                <a:gd name="connsiteY1" fmla="*/ 0 h 1455973"/>
                <a:gd name="connsiteX2" fmla="*/ 2709877 w 2808620"/>
                <a:gd name="connsiteY2" fmla="*/ 0 h 1455973"/>
                <a:gd name="connsiteX3" fmla="*/ 2808620 w 2808620"/>
                <a:gd name="connsiteY3" fmla="*/ 98743 h 1455973"/>
                <a:gd name="connsiteX4" fmla="*/ 2808620 w 2808620"/>
                <a:gd name="connsiteY4" fmla="*/ 1399716 h 1455973"/>
                <a:gd name="connsiteX5" fmla="*/ 2365929 w 2808620"/>
                <a:gd name="connsiteY5" fmla="*/ 1448125 h 1455973"/>
                <a:gd name="connsiteX6" fmla="*/ 1954293 w 2808620"/>
                <a:gd name="connsiteY6" fmla="*/ 1455503 h 1455973"/>
                <a:gd name="connsiteX7" fmla="*/ 1962682 w 2808620"/>
                <a:gd name="connsiteY7" fmla="*/ 792772 h 1455973"/>
                <a:gd name="connsiteX8" fmla="*/ 1031504 w 2808620"/>
                <a:gd name="connsiteY8" fmla="*/ 801713 h 1455973"/>
                <a:gd name="connsiteX9" fmla="*/ 157466 w 2808620"/>
                <a:gd name="connsiteY9" fmla="*/ 793784 h 1455973"/>
                <a:gd name="connsiteX10" fmla="*/ 0 w 2808620"/>
                <a:gd name="connsiteY10" fmla="*/ 745375 h 1455973"/>
                <a:gd name="connsiteX11" fmla="*/ 0 w 2808620"/>
                <a:gd name="connsiteY11" fmla="*/ 98743 h 1455973"/>
                <a:gd name="connsiteX0" fmla="*/ 0 w 2808620"/>
                <a:gd name="connsiteY0" fmla="*/ 98743 h 1455973"/>
                <a:gd name="connsiteX1" fmla="*/ 98743 w 2808620"/>
                <a:gd name="connsiteY1" fmla="*/ 0 h 1455973"/>
                <a:gd name="connsiteX2" fmla="*/ 2709877 w 2808620"/>
                <a:gd name="connsiteY2" fmla="*/ 0 h 1455973"/>
                <a:gd name="connsiteX3" fmla="*/ 2808620 w 2808620"/>
                <a:gd name="connsiteY3" fmla="*/ 98743 h 1455973"/>
                <a:gd name="connsiteX4" fmla="*/ 2808620 w 2808620"/>
                <a:gd name="connsiteY4" fmla="*/ 1399716 h 1455973"/>
                <a:gd name="connsiteX5" fmla="*/ 2365929 w 2808620"/>
                <a:gd name="connsiteY5" fmla="*/ 1448125 h 1455973"/>
                <a:gd name="connsiteX6" fmla="*/ 1954293 w 2808620"/>
                <a:gd name="connsiteY6" fmla="*/ 1455503 h 1455973"/>
                <a:gd name="connsiteX7" fmla="*/ 1962682 w 2808620"/>
                <a:gd name="connsiteY7" fmla="*/ 792772 h 1455973"/>
                <a:gd name="connsiteX8" fmla="*/ 1031504 w 2808620"/>
                <a:gd name="connsiteY8" fmla="*/ 801713 h 1455973"/>
                <a:gd name="connsiteX9" fmla="*/ 157466 w 2808620"/>
                <a:gd name="connsiteY9" fmla="*/ 793784 h 1455973"/>
                <a:gd name="connsiteX10" fmla="*/ 0 w 2808620"/>
                <a:gd name="connsiteY10" fmla="*/ 745375 h 1455973"/>
                <a:gd name="connsiteX11" fmla="*/ 0 w 2808620"/>
                <a:gd name="connsiteY11" fmla="*/ 98743 h 1455973"/>
                <a:gd name="connsiteX0" fmla="*/ 0 w 2808620"/>
                <a:gd name="connsiteY0" fmla="*/ 98743 h 1455973"/>
                <a:gd name="connsiteX1" fmla="*/ 98743 w 2808620"/>
                <a:gd name="connsiteY1" fmla="*/ 0 h 1455973"/>
                <a:gd name="connsiteX2" fmla="*/ 2709877 w 2808620"/>
                <a:gd name="connsiteY2" fmla="*/ 0 h 1455973"/>
                <a:gd name="connsiteX3" fmla="*/ 2808620 w 2808620"/>
                <a:gd name="connsiteY3" fmla="*/ 98743 h 1455973"/>
                <a:gd name="connsiteX4" fmla="*/ 2808620 w 2808620"/>
                <a:gd name="connsiteY4" fmla="*/ 1399716 h 1455973"/>
                <a:gd name="connsiteX5" fmla="*/ 2365929 w 2808620"/>
                <a:gd name="connsiteY5" fmla="*/ 1448125 h 1455973"/>
                <a:gd name="connsiteX6" fmla="*/ 1954293 w 2808620"/>
                <a:gd name="connsiteY6" fmla="*/ 1455503 h 1455973"/>
                <a:gd name="connsiteX7" fmla="*/ 1962682 w 2808620"/>
                <a:gd name="connsiteY7" fmla="*/ 792772 h 1455973"/>
                <a:gd name="connsiteX8" fmla="*/ 1031504 w 2808620"/>
                <a:gd name="connsiteY8" fmla="*/ 801713 h 1455973"/>
                <a:gd name="connsiteX9" fmla="*/ 157466 w 2808620"/>
                <a:gd name="connsiteY9" fmla="*/ 793784 h 1455973"/>
                <a:gd name="connsiteX10" fmla="*/ 0 w 2808620"/>
                <a:gd name="connsiteY10" fmla="*/ 745375 h 1455973"/>
                <a:gd name="connsiteX11" fmla="*/ 0 w 2808620"/>
                <a:gd name="connsiteY11" fmla="*/ 98743 h 1455973"/>
                <a:gd name="connsiteX0" fmla="*/ 0 w 2808620"/>
                <a:gd name="connsiteY0" fmla="*/ 98743 h 1455973"/>
                <a:gd name="connsiteX1" fmla="*/ 98743 w 2808620"/>
                <a:gd name="connsiteY1" fmla="*/ 0 h 1455973"/>
                <a:gd name="connsiteX2" fmla="*/ 2709877 w 2808620"/>
                <a:gd name="connsiteY2" fmla="*/ 0 h 1455973"/>
                <a:gd name="connsiteX3" fmla="*/ 2808620 w 2808620"/>
                <a:gd name="connsiteY3" fmla="*/ 98743 h 1455973"/>
                <a:gd name="connsiteX4" fmla="*/ 2808620 w 2808620"/>
                <a:gd name="connsiteY4" fmla="*/ 1424883 h 1455973"/>
                <a:gd name="connsiteX5" fmla="*/ 2365929 w 2808620"/>
                <a:gd name="connsiteY5" fmla="*/ 1448125 h 1455973"/>
                <a:gd name="connsiteX6" fmla="*/ 1954293 w 2808620"/>
                <a:gd name="connsiteY6" fmla="*/ 1455503 h 1455973"/>
                <a:gd name="connsiteX7" fmla="*/ 1962682 w 2808620"/>
                <a:gd name="connsiteY7" fmla="*/ 792772 h 1455973"/>
                <a:gd name="connsiteX8" fmla="*/ 1031504 w 2808620"/>
                <a:gd name="connsiteY8" fmla="*/ 801713 h 1455973"/>
                <a:gd name="connsiteX9" fmla="*/ 157466 w 2808620"/>
                <a:gd name="connsiteY9" fmla="*/ 793784 h 1455973"/>
                <a:gd name="connsiteX10" fmla="*/ 0 w 2808620"/>
                <a:gd name="connsiteY10" fmla="*/ 745375 h 1455973"/>
                <a:gd name="connsiteX11" fmla="*/ 0 w 2808620"/>
                <a:gd name="connsiteY11" fmla="*/ 98743 h 1455973"/>
                <a:gd name="connsiteX0" fmla="*/ 0 w 2808620"/>
                <a:gd name="connsiteY0" fmla="*/ 98743 h 1454284"/>
                <a:gd name="connsiteX1" fmla="*/ 98743 w 2808620"/>
                <a:gd name="connsiteY1" fmla="*/ 0 h 1454284"/>
                <a:gd name="connsiteX2" fmla="*/ 2709877 w 2808620"/>
                <a:gd name="connsiteY2" fmla="*/ 0 h 1454284"/>
                <a:gd name="connsiteX3" fmla="*/ 2808620 w 2808620"/>
                <a:gd name="connsiteY3" fmla="*/ 98743 h 1454284"/>
                <a:gd name="connsiteX4" fmla="*/ 2808620 w 2808620"/>
                <a:gd name="connsiteY4" fmla="*/ 1424883 h 1454284"/>
                <a:gd name="connsiteX5" fmla="*/ 2365929 w 2808620"/>
                <a:gd name="connsiteY5" fmla="*/ 1448125 h 1454284"/>
                <a:gd name="connsiteX6" fmla="*/ 1977153 w 2808620"/>
                <a:gd name="connsiteY6" fmla="*/ 1447883 h 1454284"/>
                <a:gd name="connsiteX7" fmla="*/ 1962682 w 2808620"/>
                <a:gd name="connsiteY7" fmla="*/ 792772 h 1454284"/>
                <a:gd name="connsiteX8" fmla="*/ 1031504 w 2808620"/>
                <a:gd name="connsiteY8" fmla="*/ 801713 h 1454284"/>
                <a:gd name="connsiteX9" fmla="*/ 157466 w 2808620"/>
                <a:gd name="connsiteY9" fmla="*/ 793784 h 1454284"/>
                <a:gd name="connsiteX10" fmla="*/ 0 w 2808620"/>
                <a:gd name="connsiteY10" fmla="*/ 745375 h 1454284"/>
                <a:gd name="connsiteX11" fmla="*/ 0 w 2808620"/>
                <a:gd name="connsiteY11" fmla="*/ 98743 h 1454284"/>
                <a:gd name="connsiteX0" fmla="*/ 0 w 2808620"/>
                <a:gd name="connsiteY0" fmla="*/ 98743 h 1454284"/>
                <a:gd name="connsiteX1" fmla="*/ 98743 w 2808620"/>
                <a:gd name="connsiteY1" fmla="*/ 0 h 1454284"/>
                <a:gd name="connsiteX2" fmla="*/ 2709877 w 2808620"/>
                <a:gd name="connsiteY2" fmla="*/ 0 h 1454284"/>
                <a:gd name="connsiteX3" fmla="*/ 2808620 w 2808620"/>
                <a:gd name="connsiteY3" fmla="*/ 98743 h 1454284"/>
                <a:gd name="connsiteX4" fmla="*/ 2808620 w 2808620"/>
                <a:gd name="connsiteY4" fmla="*/ 1424883 h 1454284"/>
                <a:gd name="connsiteX5" fmla="*/ 2365929 w 2808620"/>
                <a:gd name="connsiteY5" fmla="*/ 1448125 h 1454284"/>
                <a:gd name="connsiteX6" fmla="*/ 1977153 w 2808620"/>
                <a:gd name="connsiteY6" fmla="*/ 1447883 h 1454284"/>
                <a:gd name="connsiteX7" fmla="*/ 1962682 w 2808620"/>
                <a:gd name="connsiteY7" fmla="*/ 792772 h 1454284"/>
                <a:gd name="connsiteX8" fmla="*/ 1031504 w 2808620"/>
                <a:gd name="connsiteY8" fmla="*/ 801713 h 1454284"/>
                <a:gd name="connsiteX9" fmla="*/ 157466 w 2808620"/>
                <a:gd name="connsiteY9" fmla="*/ 793784 h 1454284"/>
                <a:gd name="connsiteX10" fmla="*/ 0 w 2808620"/>
                <a:gd name="connsiteY10" fmla="*/ 745375 h 1454284"/>
                <a:gd name="connsiteX11" fmla="*/ 0 w 2808620"/>
                <a:gd name="connsiteY11" fmla="*/ 98743 h 1454284"/>
                <a:gd name="connsiteX0" fmla="*/ 0 w 2808620"/>
                <a:gd name="connsiteY0" fmla="*/ 98743 h 1454284"/>
                <a:gd name="connsiteX1" fmla="*/ 98743 w 2808620"/>
                <a:gd name="connsiteY1" fmla="*/ 0 h 1454284"/>
                <a:gd name="connsiteX2" fmla="*/ 2709877 w 2808620"/>
                <a:gd name="connsiteY2" fmla="*/ 0 h 1454284"/>
                <a:gd name="connsiteX3" fmla="*/ 2808620 w 2808620"/>
                <a:gd name="connsiteY3" fmla="*/ 98743 h 1454284"/>
                <a:gd name="connsiteX4" fmla="*/ 2808620 w 2808620"/>
                <a:gd name="connsiteY4" fmla="*/ 1424883 h 1454284"/>
                <a:gd name="connsiteX5" fmla="*/ 2365929 w 2808620"/>
                <a:gd name="connsiteY5" fmla="*/ 1448125 h 1454284"/>
                <a:gd name="connsiteX6" fmla="*/ 1977153 w 2808620"/>
                <a:gd name="connsiteY6" fmla="*/ 1447883 h 1454284"/>
                <a:gd name="connsiteX7" fmla="*/ 1962682 w 2808620"/>
                <a:gd name="connsiteY7" fmla="*/ 792772 h 1454284"/>
                <a:gd name="connsiteX8" fmla="*/ 1031504 w 2808620"/>
                <a:gd name="connsiteY8" fmla="*/ 801713 h 1454284"/>
                <a:gd name="connsiteX9" fmla="*/ 157466 w 2808620"/>
                <a:gd name="connsiteY9" fmla="*/ 793784 h 1454284"/>
                <a:gd name="connsiteX10" fmla="*/ 0 w 2808620"/>
                <a:gd name="connsiteY10" fmla="*/ 745375 h 1454284"/>
                <a:gd name="connsiteX11" fmla="*/ 0 w 2808620"/>
                <a:gd name="connsiteY11" fmla="*/ 98743 h 1454284"/>
                <a:gd name="connsiteX0" fmla="*/ 0 w 2808620"/>
                <a:gd name="connsiteY0" fmla="*/ 98743 h 1454284"/>
                <a:gd name="connsiteX1" fmla="*/ 98743 w 2808620"/>
                <a:gd name="connsiteY1" fmla="*/ 0 h 1454284"/>
                <a:gd name="connsiteX2" fmla="*/ 2709877 w 2808620"/>
                <a:gd name="connsiteY2" fmla="*/ 0 h 1454284"/>
                <a:gd name="connsiteX3" fmla="*/ 2808620 w 2808620"/>
                <a:gd name="connsiteY3" fmla="*/ 98743 h 1454284"/>
                <a:gd name="connsiteX4" fmla="*/ 2808620 w 2808620"/>
                <a:gd name="connsiteY4" fmla="*/ 1424883 h 1454284"/>
                <a:gd name="connsiteX5" fmla="*/ 2365929 w 2808620"/>
                <a:gd name="connsiteY5" fmla="*/ 1448125 h 1454284"/>
                <a:gd name="connsiteX6" fmla="*/ 1977153 w 2808620"/>
                <a:gd name="connsiteY6" fmla="*/ 1447883 h 1454284"/>
                <a:gd name="connsiteX7" fmla="*/ 1962682 w 2808620"/>
                <a:gd name="connsiteY7" fmla="*/ 792772 h 1454284"/>
                <a:gd name="connsiteX8" fmla="*/ 1031504 w 2808620"/>
                <a:gd name="connsiteY8" fmla="*/ 801713 h 1454284"/>
                <a:gd name="connsiteX9" fmla="*/ 157466 w 2808620"/>
                <a:gd name="connsiteY9" fmla="*/ 793784 h 1454284"/>
                <a:gd name="connsiteX10" fmla="*/ 0 w 2808620"/>
                <a:gd name="connsiteY10" fmla="*/ 745375 h 1454284"/>
                <a:gd name="connsiteX11" fmla="*/ 0 w 2808620"/>
                <a:gd name="connsiteY11" fmla="*/ 98743 h 1454284"/>
                <a:gd name="connsiteX0" fmla="*/ 0 w 2808620"/>
                <a:gd name="connsiteY0" fmla="*/ 98743 h 1454284"/>
                <a:gd name="connsiteX1" fmla="*/ 98743 w 2808620"/>
                <a:gd name="connsiteY1" fmla="*/ 0 h 1454284"/>
                <a:gd name="connsiteX2" fmla="*/ 2709877 w 2808620"/>
                <a:gd name="connsiteY2" fmla="*/ 0 h 1454284"/>
                <a:gd name="connsiteX3" fmla="*/ 2808620 w 2808620"/>
                <a:gd name="connsiteY3" fmla="*/ 98743 h 1454284"/>
                <a:gd name="connsiteX4" fmla="*/ 2808620 w 2808620"/>
                <a:gd name="connsiteY4" fmla="*/ 1424883 h 1454284"/>
                <a:gd name="connsiteX5" fmla="*/ 2365929 w 2808620"/>
                <a:gd name="connsiteY5" fmla="*/ 1448125 h 1454284"/>
                <a:gd name="connsiteX6" fmla="*/ 1977153 w 2808620"/>
                <a:gd name="connsiteY6" fmla="*/ 1447883 h 1454284"/>
                <a:gd name="connsiteX7" fmla="*/ 1977922 w 2808620"/>
                <a:gd name="connsiteY7" fmla="*/ 792772 h 1454284"/>
                <a:gd name="connsiteX8" fmla="*/ 1031504 w 2808620"/>
                <a:gd name="connsiteY8" fmla="*/ 801713 h 1454284"/>
                <a:gd name="connsiteX9" fmla="*/ 157466 w 2808620"/>
                <a:gd name="connsiteY9" fmla="*/ 793784 h 1454284"/>
                <a:gd name="connsiteX10" fmla="*/ 0 w 2808620"/>
                <a:gd name="connsiteY10" fmla="*/ 745375 h 1454284"/>
                <a:gd name="connsiteX11" fmla="*/ 0 w 2808620"/>
                <a:gd name="connsiteY11" fmla="*/ 98743 h 1454284"/>
                <a:gd name="connsiteX0" fmla="*/ 0 w 2808620"/>
                <a:gd name="connsiteY0" fmla="*/ 98743 h 1454284"/>
                <a:gd name="connsiteX1" fmla="*/ 98743 w 2808620"/>
                <a:gd name="connsiteY1" fmla="*/ 0 h 1454284"/>
                <a:gd name="connsiteX2" fmla="*/ 2709877 w 2808620"/>
                <a:gd name="connsiteY2" fmla="*/ 0 h 1454284"/>
                <a:gd name="connsiteX3" fmla="*/ 2808620 w 2808620"/>
                <a:gd name="connsiteY3" fmla="*/ 98743 h 1454284"/>
                <a:gd name="connsiteX4" fmla="*/ 2808620 w 2808620"/>
                <a:gd name="connsiteY4" fmla="*/ 1424883 h 1454284"/>
                <a:gd name="connsiteX5" fmla="*/ 2365929 w 2808620"/>
                <a:gd name="connsiteY5" fmla="*/ 1448125 h 1454284"/>
                <a:gd name="connsiteX6" fmla="*/ 1977153 w 2808620"/>
                <a:gd name="connsiteY6" fmla="*/ 1447883 h 1454284"/>
                <a:gd name="connsiteX7" fmla="*/ 1977922 w 2808620"/>
                <a:gd name="connsiteY7" fmla="*/ 800392 h 1454284"/>
                <a:gd name="connsiteX8" fmla="*/ 1031504 w 2808620"/>
                <a:gd name="connsiteY8" fmla="*/ 801713 h 1454284"/>
                <a:gd name="connsiteX9" fmla="*/ 157466 w 2808620"/>
                <a:gd name="connsiteY9" fmla="*/ 793784 h 1454284"/>
                <a:gd name="connsiteX10" fmla="*/ 0 w 2808620"/>
                <a:gd name="connsiteY10" fmla="*/ 745375 h 1454284"/>
                <a:gd name="connsiteX11" fmla="*/ 0 w 2808620"/>
                <a:gd name="connsiteY11" fmla="*/ 98743 h 1454284"/>
                <a:gd name="connsiteX0" fmla="*/ 0 w 2808620"/>
                <a:gd name="connsiteY0" fmla="*/ 98743 h 1454284"/>
                <a:gd name="connsiteX1" fmla="*/ 98743 w 2808620"/>
                <a:gd name="connsiteY1" fmla="*/ 0 h 1454284"/>
                <a:gd name="connsiteX2" fmla="*/ 2709877 w 2808620"/>
                <a:gd name="connsiteY2" fmla="*/ 0 h 1454284"/>
                <a:gd name="connsiteX3" fmla="*/ 2808620 w 2808620"/>
                <a:gd name="connsiteY3" fmla="*/ 98743 h 1454284"/>
                <a:gd name="connsiteX4" fmla="*/ 2808620 w 2808620"/>
                <a:gd name="connsiteY4" fmla="*/ 1424883 h 1454284"/>
                <a:gd name="connsiteX5" fmla="*/ 2365929 w 2808620"/>
                <a:gd name="connsiteY5" fmla="*/ 1448125 h 1454284"/>
                <a:gd name="connsiteX6" fmla="*/ 1977153 w 2808620"/>
                <a:gd name="connsiteY6" fmla="*/ 1447883 h 1454284"/>
                <a:gd name="connsiteX7" fmla="*/ 1977922 w 2808620"/>
                <a:gd name="connsiteY7" fmla="*/ 800392 h 1454284"/>
                <a:gd name="connsiteX8" fmla="*/ 1031504 w 2808620"/>
                <a:gd name="connsiteY8" fmla="*/ 801713 h 1454284"/>
                <a:gd name="connsiteX9" fmla="*/ 157466 w 2808620"/>
                <a:gd name="connsiteY9" fmla="*/ 793784 h 1454284"/>
                <a:gd name="connsiteX10" fmla="*/ 0 w 2808620"/>
                <a:gd name="connsiteY10" fmla="*/ 745375 h 1454284"/>
                <a:gd name="connsiteX11" fmla="*/ 0 w 2808620"/>
                <a:gd name="connsiteY11" fmla="*/ 98743 h 1454284"/>
                <a:gd name="connsiteX0" fmla="*/ 0 w 2808620"/>
                <a:gd name="connsiteY0" fmla="*/ 98743 h 1454284"/>
                <a:gd name="connsiteX1" fmla="*/ 98743 w 2808620"/>
                <a:gd name="connsiteY1" fmla="*/ 0 h 1454284"/>
                <a:gd name="connsiteX2" fmla="*/ 2709877 w 2808620"/>
                <a:gd name="connsiteY2" fmla="*/ 0 h 1454284"/>
                <a:gd name="connsiteX3" fmla="*/ 2808620 w 2808620"/>
                <a:gd name="connsiteY3" fmla="*/ 98743 h 1454284"/>
                <a:gd name="connsiteX4" fmla="*/ 2808620 w 2808620"/>
                <a:gd name="connsiteY4" fmla="*/ 1424883 h 1454284"/>
                <a:gd name="connsiteX5" fmla="*/ 2365929 w 2808620"/>
                <a:gd name="connsiteY5" fmla="*/ 1448125 h 1454284"/>
                <a:gd name="connsiteX6" fmla="*/ 1977153 w 2808620"/>
                <a:gd name="connsiteY6" fmla="*/ 1447883 h 1454284"/>
                <a:gd name="connsiteX7" fmla="*/ 1977922 w 2808620"/>
                <a:gd name="connsiteY7" fmla="*/ 800392 h 1454284"/>
                <a:gd name="connsiteX8" fmla="*/ 1031504 w 2808620"/>
                <a:gd name="connsiteY8" fmla="*/ 801713 h 1454284"/>
                <a:gd name="connsiteX9" fmla="*/ 157466 w 2808620"/>
                <a:gd name="connsiteY9" fmla="*/ 793784 h 1454284"/>
                <a:gd name="connsiteX10" fmla="*/ 0 w 2808620"/>
                <a:gd name="connsiteY10" fmla="*/ 745375 h 1454284"/>
                <a:gd name="connsiteX11" fmla="*/ 0 w 2808620"/>
                <a:gd name="connsiteY11" fmla="*/ 98743 h 1454284"/>
                <a:gd name="connsiteX0" fmla="*/ 0 w 2808620"/>
                <a:gd name="connsiteY0" fmla="*/ 98743 h 1452017"/>
                <a:gd name="connsiteX1" fmla="*/ 98743 w 2808620"/>
                <a:gd name="connsiteY1" fmla="*/ 0 h 1452017"/>
                <a:gd name="connsiteX2" fmla="*/ 2709877 w 2808620"/>
                <a:gd name="connsiteY2" fmla="*/ 0 h 1452017"/>
                <a:gd name="connsiteX3" fmla="*/ 2808620 w 2808620"/>
                <a:gd name="connsiteY3" fmla="*/ 98743 h 1452017"/>
                <a:gd name="connsiteX4" fmla="*/ 2808620 w 2808620"/>
                <a:gd name="connsiteY4" fmla="*/ 1424883 h 1452017"/>
                <a:gd name="connsiteX5" fmla="*/ 2365929 w 2808620"/>
                <a:gd name="connsiteY5" fmla="*/ 1448125 h 1452017"/>
                <a:gd name="connsiteX6" fmla="*/ 1977153 w 2808620"/>
                <a:gd name="connsiteY6" fmla="*/ 1447883 h 1452017"/>
                <a:gd name="connsiteX7" fmla="*/ 1977922 w 2808620"/>
                <a:gd name="connsiteY7" fmla="*/ 800392 h 1452017"/>
                <a:gd name="connsiteX8" fmla="*/ 1031504 w 2808620"/>
                <a:gd name="connsiteY8" fmla="*/ 801713 h 1452017"/>
                <a:gd name="connsiteX9" fmla="*/ 157466 w 2808620"/>
                <a:gd name="connsiteY9" fmla="*/ 793784 h 1452017"/>
                <a:gd name="connsiteX10" fmla="*/ 0 w 2808620"/>
                <a:gd name="connsiteY10" fmla="*/ 745375 h 1452017"/>
                <a:gd name="connsiteX11" fmla="*/ 0 w 2808620"/>
                <a:gd name="connsiteY11" fmla="*/ 98743 h 1452017"/>
                <a:gd name="connsiteX0" fmla="*/ 0 w 2808620"/>
                <a:gd name="connsiteY0" fmla="*/ 98743 h 1452017"/>
                <a:gd name="connsiteX1" fmla="*/ 98743 w 2808620"/>
                <a:gd name="connsiteY1" fmla="*/ 0 h 1452017"/>
                <a:gd name="connsiteX2" fmla="*/ 2709877 w 2808620"/>
                <a:gd name="connsiteY2" fmla="*/ 0 h 1452017"/>
                <a:gd name="connsiteX3" fmla="*/ 2808620 w 2808620"/>
                <a:gd name="connsiteY3" fmla="*/ 98743 h 1452017"/>
                <a:gd name="connsiteX4" fmla="*/ 2808620 w 2808620"/>
                <a:gd name="connsiteY4" fmla="*/ 1424883 h 1452017"/>
                <a:gd name="connsiteX5" fmla="*/ 2365929 w 2808620"/>
                <a:gd name="connsiteY5" fmla="*/ 1448125 h 1452017"/>
                <a:gd name="connsiteX6" fmla="*/ 1977153 w 2808620"/>
                <a:gd name="connsiteY6" fmla="*/ 1432643 h 1452017"/>
                <a:gd name="connsiteX7" fmla="*/ 1977922 w 2808620"/>
                <a:gd name="connsiteY7" fmla="*/ 800392 h 1452017"/>
                <a:gd name="connsiteX8" fmla="*/ 1031504 w 2808620"/>
                <a:gd name="connsiteY8" fmla="*/ 801713 h 1452017"/>
                <a:gd name="connsiteX9" fmla="*/ 157466 w 2808620"/>
                <a:gd name="connsiteY9" fmla="*/ 793784 h 1452017"/>
                <a:gd name="connsiteX10" fmla="*/ 0 w 2808620"/>
                <a:gd name="connsiteY10" fmla="*/ 745375 h 1452017"/>
                <a:gd name="connsiteX11" fmla="*/ 0 w 2808620"/>
                <a:gd name="connsiteY11" fmla="*/ 98743 h 1452017"/>
                <a:gd name="connsiteX0" fmla="*/ 0 w 2808620"/>
                <a:gd name="connsiteY0" fmla="*/ 98743 h 1446009"/>
                <a:gd name="connsiteX1" fmla="*/ 98743 w 2808620"/>
                <a:gd name="connsiteY1" fmla="*/ 0 h 1446009"/>
                <a:gd name="connsiteX2" fmla="*/ 2709877 w 2808620"/>
                <a:gd name="connsiteY2" fmla="*/ 0 h 1446009"/>
                <a:gd name="connsiteX3" fmla="*/ 2808620 w 2808620"/>
                <a:gd name="connsiteY3" fmla="*/ 98743 h 1446009"/>
                <a:gd name="connsiteX4" fmla="*/ 2808620 w 2808620"/>
                <a:gd name="connsiteY4" fmla="*/ 1424883 h 1446009"/>
                <a:gd name="connsiteX5" fmla="*/ 2365929 w 2808620"/>
                <a:gd name="connsiteY5" fmla="*/ 1425265 h 1446009"/>
                <a:gd name="connsiteX6" fmla="*/ 1977153 w 2808620"/>
                <a:gd name="connsiteY6" fmla="*/ 1432643 h 1446009"/>
                <a:gd name="connsiteX7" fmla="*/ 1977922 w 2808620"/>
                <a:gd name="connsiteY7" fmla="*/ 800392 h 1446009"/>
                <a:gd name="connsiteX8" fmla="*/ 1031504 w 2808620"/>
                <a:gd name="connsiteY8" fmla="*/ 801713 h 1446009"/>
                <a:gd name="connsiteX9" fmla="*/ 157466 w 2808620"/>
                <a:gd name="connsiteY9" fmla="*/ 793784 h 1446009"/>
                <a:gd name="connsiteX10" fmla="*/ 0 w 2808620"/>
                <a:gd name="connsiteY10" fmla="*/ 745375 h 1446009"/>
                <a:gd name="connsiteX11" fmla="*/ 0 w 2808620"/>
                <a:gd name="connsiteY11" fmla="*/ 98743 h 1446009"/>
                <a:gd name="connsiteX0" fmla="*/ 0 w 2808620"/>
                <a:gd name="connsiteY0" fmla="*/ 98743 h 1447447"/>
                <a:gd name="connsiteX1" fmla="*/ 98743 w 2808620"/>
                <a:gd name="connsiteY1" fmla="*/ 0 h 1447447"/>
                <a:gd name="connsiteX2" fmla="*/ 2709877 w 2808620"/>
                <a:gd name="connsiteY2" fmla="*/ 0 h 1447447"/>
                <a:gd name="connsiteX3" fmla="*/ 2808620 w 2808620"/>
                <a:gd name="connsiteY3" fmla="*/ 98743 h 1447447"/>
                <a:gd name="connsiteX4" fmla="*/ 2808620 w 2808620"/>
                <a:gd name="connsiteY4" fmla="*/ 1424883 h 1447447"/>
                <a:gd name="connsiteX5" fmla="*/ 2365929 w 2808620"/>
                <a:gd name="connsiteY5" fmla="*/ 1425265 h 1447447"/>
                <a:gd name="connsiteX6" fmla="*/ 1977153 w 2808620"/>
                <a:gd name="connsiteY6" fmla="*/ 1432643 h 1447447"/>
                <a:gd name="connsiteX7" fmla="*/ 1977922 w 2808620"/>
                <a:gd name="connsiteY7" fmla="*/ 800392 h 1447447"/>
                <a:gd name="connsiteX8" fmla="*/ 1031504 w 2808620"/>
                <a:gd name="connsiteY8" fmla="*/ 801713 h 1447447"/>
                <a:gd name="connsiteX9" fmla="*/ 157466 w 2808620"/>
                <a:gd name="connsiteY9" fmla="*/ 793784 h 1447447"/>
                <a:gd name="connsiteX10" fmla="*/ 0 w 2808620"/>
                <a:gd name="connsiteY10" fmla="*/ 745375 h 1447447"/>
                <a:gd name="connsiteX11" fmla="*/ 0 w 2808620"/>
                <a:gd name="connsiteY11" fmla="*/ 98743 h 1447447"/>
                <a:gd name="connsiteX0" fmla="*/ 0 w 2809040"/>
                <a:gd name="connsiteY0" fmla="*/ 98743 h 1434010"/>
                <a:gd name="connsiteX1" fmla="*/ 98743 w 2809040"/>
                <a:gd name="connsiteY1" fmla="*/ 0 h 1434010"/>
                <a:gd name="connsiteX2" fmla="*/ 2709877 w 2809040"/>
                <a:gd name="connsiteY2" fmla="*/ 0 h 1434010"/>
                <a:gd name="connsiteX3" fmla="*/ 2808620 w 2809040"/>
                <a:gd name="connsiteY3" fmla="*/ 98743 h 1434010"/>
                <a:gd name="connsiteX4" fmla="*/ 2808620 w 2809040"/>
                <a:gd name="connsiteY4" fmla="*/ 1424883 h 1434010"/>
                <a:gd name="connsiteX5" fmla="*/ 2365929 w 2809040"/>
                <a:gd name="connsiteY5" fmla="*/ 1425265 h 1434010"/>
                <a:gd name="connsiteX6" fmla="*/ 1977153 w 2809040"/>
                <a:gd name="connsiteY6" fmla="*/ 1432643 h 1434010"/>
                <a:gd name="connsiteX7" fmla="*/ 1977922 w 2809040"/>
                <a:gd name="connsiteY7" fmla="*/ 800392 h 1434010"/>
                <a:gd name="connsiteX8" fmla="*/ 1031504 w 2809040"/>
                <a:gd name="connsiteY8" fmla="*/ 801713 h 1434010"/>
                <a:gd name="connsiteX9" fmla="*/ 157466 w 2809040"/>
                <a:gd name="connsiteY9" fmla="*/ 793784 h 1434010"/>
                <a:gd name="connsiteX10" fmla="*/ 0 w 2809040"/>
                <a:gd name="connsiteY10" fmla="*/ 745375 h 1434010"/>
                <a:gd name="connsiteX11" fmla="*/ 0 w 2809040"/>
                <a:gd name="connsiteY11" fmla="*/ 98743 h 1434010"/>
                <a:gd name="connsiteX0" fmla="*/ 0 w 2809040"/>
                <a:gd name="connsiteY0" fmla="*/ 98743 h 1434010"/>
                <a:gd name="connsiteX1" fmla="*/ 98743 w 2809040"/>
                <a:gd name="connsiteY1" fmla="*/ 0 h 1434010"/>
                <a:gd name="connsiteX2" fmla="*/ 2709877 w 2809040"/>
                <a:gd name="connsiteY2" fmla="*/ 0 h 1434010"/>
                <a:gd name="connsiteX3" fmla="*/ 2808620 w 2809040"/>
                <a:gd name="connsiteY3" fmla="*/ 98743 h 1434010"/>
                <a:gd name="connsiteX4" fmla="*/ 2808620 w 2809040"/>
                <a:gd name="connsiteY4" fmla="*/ 1424883 h 1434010"/>
                <a:gd name="connsiteX5" fmla="*/ 2365929 w 2809040"/>
                <a:gd name="connsiteY5" fmla="*/ 1425265 h 1434010"/>
                <a:gd name="connsiteX6" fmla="*/ 1977153 w 2809040"/>
                <a:gd name="connsiteY6" fmla="*/ 1432643 h 1434010"/>
                <a:gd name="connsiteX7" fmla="*/ 1977922 w 2809040"/>
                <a:gd name="connsiteY7" fmla="*/ 800392 h 1434010"/>
                <a:gd name="connsiteX8" fmla="*/ 1031504 w 2809040"/>
                <a:gd name="connsiteY8" fmla="*/ 801713 h 1434010"/>
                <a:gd name="connsiteX9" fmla="*/ 157466 w 2809040"/>
                <a:gd name="connsiteY9" fmla="*/ 793784 h 1434010"/>
                <a:gd name="connsiteX10" fmla="*/ 0 w 2809040"/>
                <a:gd name="connsiteY10" fmla="*/ 745375 h 1434010"/>
                <a:gd name="connsiteX11" fmla="*/ 0 w 2809040"/>
                <a:gd name="connsiteY11" fmla="*/ 98743 h 143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9040" h="1434010">
                  <a:moveTo>
                    <a:pt x="0" y="98743"/>
                  </a:moveTo>
                  <a:cubicBezTo>
                    <a:pt x="0" y="44209"/>
                    <a:pt x="44209" y="0"/>
                    <a:pt x="98743" y="0"/>
                  </a:cubicBezTo>
                  <a:lnTo>
                    <a:pt x="2709877" y="0"/>
                  </a:lnTo>
                  <a:cubicBezTo>
                    <a:pt x="2764411" y="0"/>
                    <a:pt x="2808620" y="44209"/>
                    <a:pt x="2808620" y="98743"/>
                  </a:cubicBezTo>
                  <a:lnTo>
                    <a:pt x="2808620" y="1424883"/>
                  </a:lnTo>
                  <a:cubicBezTo>
                    <a:pt x="2823860" y="1448937"/>
                    <a:pt x="2420463" y="1416876"/>
                    <a:pt x="2365929" y="1425265"/>
                  </a:cubicBezTo>
                  <a:cubicBezTo>
                    <a:pt x="2089670" y="1437372"/>
                    <a:pt x="2254181" y="1420536"/>
                    <a:pt x="1977153" y="1432643"/>
                  </a:cubicBezTo>
                  <a:cubicBezTo>
                    <a:pt x="1963355" y="1280074"/>
                    <a:pt x="1970426" y="988208"/>
                    <a:pt x="1977922" y="800392"/>
                  </a:cubicBezTo>
                  <a:cubicBezTo>
                    <a:pt x="1654829" y="793212"/>
                    <a:pt x="1346977" y="801273"/>
                    <a:pt x="1031504" y="801713"/>
                  </a:cubicBezTo>
                  <a:lnTo>
                    <a:pt x="157466" y="793784"/>
                  </a:lnTo>
                  <a:cubicBezTo>
                    <a:pt x="102932" y="793784"/>
                    <a:pt x="0" y="799909"/>
                    <a:pt x="0" y="745375"/>
                  </a:cubicBezTo>
                  <a:lnTo>
                    <a:pt x="0" y="98743"/>
                  </a:lnTo>
                  <a:close/>
                </a:path>
              </a:pathLst>
            </a:cu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22D0E5B-7FB3-4E71-B3DA-418D29AEFCD5}"/>
                </a:ext>
              </a:extLst>
            </p:cNvPr>
            <p:cNvSpPr txBox="1"/>
            <p:nvPr/>
          </p:nvSpPr>
          <p:spPr>
            <a:xfrm>
              <a:off x="9005555" y="2393095"/>
              <a:ext cx="911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Python</a:t>
              </a:r>
              <a:endParaRPr lang="zh-TW" altLang="en-US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A7D9771-1BF8-4D2D-B539-B4260B67D53D}"/>
              </a:ext>
            </a:extLst>
          </p:cNvPr>
          <p:cNvGrpSpPr/>
          <p:nvPr/>
        </p:nvGrpSpPr>
        <p:grpSpPr>
          <a:xfrm>
            <a:off x="1096555" y="2952946"/>
            <a:ext cx="5876321" cy="3034071"/>
            <a:chOff x="927151" y="1277870"/>
            <a:chExt cx="5876321" cy="3034071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BD4FE81C-1FBB-4164-BBB5-D218B9664378}"/>
                </a:ext>
              </a:extLst>
            </p:cNvPr>
            <p:cNvSpPr/>
            <p:nvPr/>
          </p:nvSpPr>
          <p:spPr>
            <a:xfrm>
              <a:off x="927151" y="1277870"/>
              <a:ext cx="5876321" cy="30340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7C4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사각형: 둥근 모서리 5">
              <a:extLst>
                <a:ext uri="{FF2B5EF4-FFF2-40B4-BE49-F238E27FC236}">
                  <a16:creationId xmlns:a16="http://schemas.microsoft.com/office/drawing/2014/main" id="{ACCBA844-BBF7-400B-BD41-1F2C1BCA9EAC}"/>
                </a:ext>
              </a:extLst>
            </p:cNvPr>
            <p:cNvSpPr/>
            <p:nvPr/>
          </p:nvSpPr>
          <p:spPr>
            <a:xfrm>
              <a:off x="1309194" y="3586426"/>
              <a:ext cx="1514475" cy="4476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57C4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7C4C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張量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7C4C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8" name="사각형: 둥근 모서리 5">
              <a:extLst>
                <a:ext uri="{FF2B5EF4-FFF2-40B4-BE49-F238E27FC236}">
                  <a16:creationId xmlns:a16="http://schemas.microsoft.com/office/drawing/2014/main" id="{A5D1C541-20A0-491F-9275-1FF00BFEA33F}"/>
                </a:ext>
              </a:extLst>
            </p:cNvPr>
            <p:cNvSpPr/>
            <p:nvPr/>
          </p:nvSpPr>
          <p:spPr>
            <a:xfrm>
              <a:off x="3072141" y="3574027"/>
              <a:ext cx="1514475" cy="4476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57C4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7C4C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計算圖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7C4C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9" name="사각형: 둥근 모서리 5">
              <a:extLst>
                <a:ext uri="{FF2B5EF4-FFF2-40B4-BE49-F238E27FC236}">
                  <a16:creationId xmlns:a16="http://schemas.microsoft.com/office/drawing/2014/main" id="{6BAF39B6-97EF-40CF-B104-95B1B545EB1D}"/>
                </a:ext>
              </a:extLst>
            </p:cNvPr>
            <p:cNvSpPr/>
            <p:nvPr/>
          </p:nvSpPr>
          <p:spPr>
            <a:xfrm>
              <a:off x="4835088" y="3586426"/>
              <a:ext cx="1514475" cy="4476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57C4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7C4C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34" charset="-127"/>
                  <a:cs typeface="+mn-cs"/>
                </a:rPr>
                <a:t>運算操作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7C4C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" name="圖形 4" descr="數學 以實心填滿">
              <a:extLst>
                <a:ext uri="{FF2B5EF4-FFF2-40B4-BE49-F238E27FC236}">
                  <a16:creationId xmlns:a16="http://schemas.microsoft.com/office/drawing/2014/main" id="{1344B424-044A-42BF-871D-F4C1998D2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42961" y="2740995"/>
              <a:ext cx="801572" cy="801572"/>
            </a:xfrm>
            <a:prstGeom prst="rect">
              <a:avLst/>
            </a:prstGeom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4B7939C-ABD4-4B18-B70D-27F96CE1C61D}"/>
                </a:ext>
              </a:extLst>
            </p:cNvPr>
            <p:cNvGrpSpPr/>
            <p:nvPr/>
          </p:nvGrpSpPr>
          <p:grpSpPr>
            <a:xfrm>
              <a:off x="2537259" y="1463149"/>
              <a:ext cx="2584237" cy="792061"/>
              <a:chOff x="2593098" y="1470673"/>
              <a:chExt cx="2584237" cy="79206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E1E4FF61-7B52-47DE-BBFD-C66E46613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3098" y="1470673"/>
                <a:ext cx="792061" cy="792061"/>
              </a:xfrm>
              <a:prstGeom prst="rect">
                <a:avLst/>
              </a:prstGeom>
            </p:spPr>
          </p:pic>
          <p:sp>
            <p:nvSpPr>
              <p:cNvPr id="31" name="加號 30">
                <a:extLst>
                  <a:ext uri="{FF2B5EF4-FFF2-40B4-BE49-F238E27FC236}">
                    <a16:creationId xmlns:a16="http://schemas.microsoft.com/office/drawing/2014/main" id="{05701020-74D9-4DE7-B5B9-3AD6C6D73B3C}"/>
                  </a:ext>
                </a:extLst>
              </p:cNvPr>
              <p:cNvSpPr/>
              <p:nvPr/>
            </p:nvSpPr>
            <p:spPr>
              <a:xfrm>
                <a:off x="3664311" y="1653508"/>
                <a:ext cx="476902" cy="476902"/>
              </a:xfrm>
              <a:prstGeom prst="mathPlus">
                <a:avLst/>
              </a:prstGeom>
              <a:solidFill>
                <a:srgbClr val="57C4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6773F8BF-33FF-4132-9190-F547E1046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0365" y="1505632"/>
                <a:ext cx="756970" cy="756970"/>
              </a:xfrm>
              <a:prstGeom prst="rect">
                <a:avLst/>
              </a:prstGeom>
            </p:spPr>
          </p:pic>
        </p:grpSp>
        <p:pic>
          <p:nvPicPr>
            <p:cNvPr id="26" name="圖片 25" descr="一張含有 文字, 標誌, 室外 的圖片&#10;&#10;自動產生的描述">
              <a:extLst>
                <a:ext uri="{FF2B5EF4-FFF2-40B4-BE49-F238E27FC236}">
                  <a16:creationId xmlns:a16="http://schemas.microsoft.com/office/drawing/2014/main" id="{9B4ECC8A-A925-4377-9667-8D1BDCCAD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049" y="2680962"/>
              <a:ext cx="801572" cy="801572"/>
            </a:xfrm>
            <a:prstGeom prst="rect">
              <a:avLst/>
            </a:prstGeom>
          </p:spPr>
        </p:pic>
        <p:pic>
          <p:nvPicPr>
            <p:cNvPr id="43" name="圖形 42" descr="文件 以實心填滿">
              <a:extLst>
                <a:ext uri="{FF2B5EF4-FFF2-40B4-BE49-F238E27FC236}">
                  <a16:creationId xmlns:a16="http://schemas.microsoft.com/office/drawing/2014/main" id="{21C5DCBB-E60F-459F-BAAA-4C9AD03D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09231" y="2544845"/>
              <a:ext cx="914400" cy="914400"/>
            </a:xfrm>
            <a:prstGeom prst="rect">
              <a:avLst/>
            </a:prstGeom>
          </p:spPr>
        </p:pic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F293C97A-A47F-451F-8E8C-5CBE22B2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6" y="1593482"/>
            <a:ext cx="799266" cy="799266"/>
          </a:xfrm>
          <a:prstGeom prst="rect">
            <a:avLst/>
          </a:prstGeom>
        </p:spPr>
      </p:pic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D906AE4B-1A9F-4C72-8743-14C3F5DD0C56}"/>
              </a:ext>
            </a:extLst>
          </p:cNvPr>
          <p:cNvSpPr/>
          <p:nvPr/>
        </p:nvSpPr>
        <p:spPr>
          <a:xfrm>
            <a:off x="2220348" y="1855217"/>
            <a:ext cx="972630" cy="364824"/>
          </a:xfrm>
          <a:prstGeom prst="rightArrow">
            <a:avLst/>
          </a:prstGeom>
          <a:solidFill>
            <a:srgbClr val="57C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" name="圖形 46" descr="吸氣 外框">
            <a:extLst>
              <a:ext uri="{FF2B5EF4-FFF2-40B4-BE49-F238E27FC236}">
                <a16:creationId xmlns:a16="http://schemas.microsoft.com/office/drawing/2014/main" id="{58FEC099-B443-4623-BE50-2CCA03A80C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4772" y="1302943"/>
            <a:ext cx="914400" cy="91440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E24DC154-5DD1-4EDC-BAD9-F99816BE8A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21" y="1331875"/>
            <a:ext cx="888166" cy="888166"/>
          </a:xfrm>
          <a:prstGeom prst="rect">
            <a:avLst/>
          </a:prstGeom>
        </p:spPr>
      </p:pic>
      <p:sp>
        <p:nvSpPr>
          <p:cNvPr id="50" name="사각형: 둥근 모서리 4">
            <a:extLst>
              <a:ext uri="{FF2B5EF4-FFF2-40B4-BE49-F238E27FC236}">
                <a16:creationId xmlns:a16="http://schemas.microsoft.com/office/drawing/2014/main" id="{86152D63-8761-468C-B8AC-BB5D9A79DD35}"/>
              </a:ext>
            </a:extLst>
          </p:cNvPr>
          <p:cNvSpPr/>
          <p:nvPr/>
        </p:nvSpPr>
        <p:spPr>
          <a:xfrm>
            <a:off x="5500033" y="2274258"/>
            <a:ext cx="1190233" cy="326969"/>
          </a:xfrm>
          <a:prstGeom prst="roundRect">
            <a:avLst>
              <a:gd name="adj" fmla="val 50000"/>
            </a:avLst>
          </a:prstGeom>
          <a:solidFill>
            <a:srgbClr val="57C4C7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1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深度</a:t>
            </a:r>
            <a:r>
              <a:rPr kumimoji="0" lang="zh-TW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</a:rPr>
              <a:t>學習</a:t>
            </a:r>
            <a:r>
              <a:rPr lang="zh-TW" altLang="en-US" sz="11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專案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</a:endParaRPr>
          </a:p>
        </p:txBody>
      </p:sp>
      <p:sp>
        <p:nvSpPr>
          <p:cNvPr id="51" name="사각형: 둥근 모서리 4">
            <a:extLst>
              <a:ext uri="{FF2B5EF4-FFF2-40B4-BE49-F238E27FC236}">
                <a16:creationId xmlns:a16="http://schemas.microsoft.com/office/drawing/2014/main" id="{910F4B0F-6787-4C34-A1CA-AE0FE0F34BA8}"/>
              </a:ext>
            </a:extLst>
          </p:cNvPr>
          <p:cNvSpPr/>
          <p:nvPr/>
        </p:nvSpPr>
        <p:spPr>
          <a:xfrm>
            <a:off x="3282161" y="2268917"/>
            <a:ext cx="1190233" cy="326969"/>
          </a:xfrm>
          <a:prstGeom prst="roundRect">
            <a:avLst>
              <a:gd name="adj" fmla="val 50000"/>
            </a:avLst>
          </a:prstGeom>
          <a:solidFill>
            <a:srgbClr val="57C4C7"/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1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rPr>
              <a:t>更加人性化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D893E802-625C-4CDB-850A-FEE5A918C5BB}"/>
              </a:ext>
            </a:extLst>
          </p:cNvPr>
          <p:cNvSpPr/>
          <p:nvPr/>
        </p:nvSpPr>
        <p:spPr>
          <a:xfrm>
            <a:off x="4472394" y="1800944"/>
            <a:ext cx="972630" cy="364824"/>
          </a:xfrm>
          <a:prstGeom prst="rightArrow">
            <a:avLst/>
          </a:prstGeom>
          <a:solidFill>
            <a:srgbClr val="57C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1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2-2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建構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Python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深度學習的開發環境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1DEB8E6-2479-47E2-A0BA-19E6D4FB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3325862"/>
            <a:ext cx="5713330" cy="2856665"/>
          </a:xfrm>
          <a:prstGeom prst="rect">
            <a:avLst/>
          </a:prstGeom>
        </p:spPr>
      </p:pic>
      <p:sp>
        <p:nvSpPr>
          <p:cNvPr id="26" name="Rectangle 64">
            <a:extLst>
              <a:ext uri="{FF2B5EF4-FFF2-40B4-BE49-F238E27FC236}">
                <a16:creationId xmlns:a16="http://schemas.microsoft.com/office/drawing/2014/main" id="{AEEC3594-BE8A-4F07-A005-FF64952C34CA}"/>
              </a:ext>
            </a:extLst>
          </p:cNvPr>
          <p:cNvSpPr/>
          <p:nvPr/>
        </p:nvSpPr>
        <p:spPr>
          <a:xfrm>
            <a:off x="996596" y="883651"/>
            <a:ext cx="3911600" cy="517827"/>
          </a:xfrm>
          <a:prstGeom prst="roundRect">
            <a:avLst/>
          </a:prstGeom>
          <a:solidFill>
            <a:srgbClr val="008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TextBox 65">
            <a:extLst>
              <a:ext uri="{FF2B5EF4-FFF2-40B4-BE49-F238E27FC236}">
                <a16:creationId xmlns:a16="http://schemas.microsoft.com/office/drawing/2014/main" id="{635494AB-BE10-4C5E-9BB9-704B2C6E3E6F}"/>
              </a:ext>
            </a:extLst>
          </p:cNvPr>
          <p:cNvSpPr txBox="1"/>
          <p:nvPr/>
        </p:nvSpPr>
        <p:spPr>
          <a:xfrm>
            <a:off x="996596" y="963733"/>
            <a:ext cx="4165600" cy="40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b="1" dirty="0">
                <a:solidFill>
                  <a:schemeClr val="bg1"/>
                </a:solidFill>
                <a:latin typeface="TitilliumText22L Lt" pitchFamily="50" charset="0"/>
              </a:rPr>
              <a:t>使用</a:t>
            </a:r>
            <a:r>
              <a:rPr lang="en-US" altLang="zh-TW" sz="2400" b="1" dirty="0">
                <a:solidFill>
                  <a:schemeClr val="bg1"/>
                </a:solidFill>
                <a:latin typeface="TitilliumText22L Lt" pitchFamily="50" charset="0"/>
              </a:rPr>
              <a:t>Anaconda</a:t>
            </a:r>
            <a:r>
              <a:rPr lang="zh-TW" altLang="en-US" sz="2400" b="1" dirty="0">
                <a:solidFill>
                  <a:schemeClr val="bg1"/>
                </a:solidFill>
                <a:latin typeface="TitilliumText22L Lt" pitchFamily="50" charset="0"/>
              </a:rPr>
              <a:t>建立開發環境</a:t>
            </a:r>
            <a:endParaRPr lang="en-US" sz="14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5F31AE5-392A-4C99-AF29-FA01AED00322}"/>
              </a:ext>
            </a:extLst>
          </p:cNvPr>
          <p:cNvGrpSpPr/>
          <p:nvPr/>
        </p:nvGrpSpPr>
        <p:grpSpPr>
          <a:xfrm>
            <a:off x="996596" y="1568078"/>
            <a:ext cx="3239520" cy="1638838"/>
            <a:chOff x="996596" y="1568078"/>
            <a:chExt cx="3239520" cy="1638838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763FC8C-A463-4E9D-B9CE-874A33F0107F}"/>
                </a:ext>
              </a:extLst>
            </p:cNvPr>
            <p:cNvSpPr/>
            <p:nvPr/>
          </p:nvSpPr>
          <p:spPr>
            <a:xfrm>
              <a:off x="1025999" y="1568078"/>
              <a:ext cx="3210117" cy="1638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AC6A89B3-5A7C-410F-8369-9B798B562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4171" y="1652348"/>
              <a:ext cx="2636649" cy="1483115"/>
            </a:xfrm>
            <a:prstGeom prst="rect">
              <a:avLst/>
            </a:prstGeom>
          </p:spPr>
        </p:pic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0E16771-63BA-481C-951D-390ABC23AC54}"/>
                </a:ext>
              </a:extLst>
            </p:cNvPr>
            <p:cNvGrpSpPr/>
            <p:nvPr/>
          </p:nvGrpSpPr>
          <p:grpSpPr>
            <a:xfrm>
              <a:off x="996596" y="2177858"/>
              <a:ext cx="759848" cy="489059"/>
              <a:chOff x="2735711" y="1645264"/>
              <a:chExt cx="759848" cy="489059"/>
            </a:xfrm>
          </p:grpSpPr>
          <p:sp>
            <p:nvSpPr>
              <p:cNvPr id="35" name="Oval 22">
                <a:extLst>
                  <a:ext uri="{FF2B5EF4-FFF2-40B4-BE49-F238E27FC236}">
                    <a16:creationId xmlns:a16="http://schemas.microsoft.com/office/drawing/2014/main" id="{05392AAA-42F9-405C-8877-150808AE933E}"/>
                  </a:ext>
                </a:extLst>
              </p:cNvPr>
              <p:cNvSpPr/>
              <p:nvPr/>
            </p:nvSpPr>
            <p:spPr>
              <a:xfrm>
                <a:off x="2878524" y="1645264"/>
                <a:ext cx="489059" cy="489059"/>
              </a:xfrm>
              <a:prstGeom prst="ellipse">
                <a:avLst/>
              </a:prstGeom>
              <a:solidFill>
                <a:srgbClr val="57C4C7"/>
              </a:solidFill>
              <a:ln w="635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/>
                  <a:pattFill prst="ltDnDiag">
                    <a:fgClr>
                      <a:schemeClr val="bg1"/>
                    </a:fgClr>
                    <a:bgClr>
                      <a:schemeClr val="tx1"/>
                    </a:bgClr>
                  </a:pattFill>
                </a:endParaRPr>
              </a:p>
            </p:txBody>
          </p:sp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7F93A724-CB81-40BE-9B58-927A9750F538}"/>
                  </a:ext>
                </a:extLst>
              </p:cNvPr>
              <p:cNvSpPr txBox="1"/>
              <p:nvPr/>
            </p:nvSpPr>
            <p:spPr>
              <a:xfrm>
                <a:off x="2735711" y="1674956"/>
                <a:ext cx="7598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TitilliumText22L Lt" pitchFamily="50" charset="0"/>
                  </a:rPr>
                  <a:t>01</a:t>
                </a:r>
              </a:p>
            </p:txBody>
          </p:sp>
        </p:grp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88927EC-5B0C-4460-BCBF-862C5FA91624}"/>
              </a:ext>
            </a:extLst>
          </p:cNvPr>
          <p:cNvGrpSpPr/>
          <p:nvPr/>
        </p:nvGrpSpPr>
        <p:grpSpPr>
          <a:xfrm>
            <a:off x="4528768" y="1596543"/>
            <a:ext cx="3239520" cy="1638838"/>
            <a:chOff x="4528768" y="1596543"/>
            <a:chExt cx="3239520" cy="1638838"/>
          </a:xfrm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166ACC34-9AE1-4FEE-B81F-D20904259135}"/>
                </a:ext>
              </a:extLst>
            </p:cNvPr>
            <p:cNvSpPr/>
            <p:nvPr/>
          </p:nvSpPr>
          <p:spPr>
            <a:xfrm>
              <a:off x="4558171" y="1596543"/>
              <a:ext cx="3210117" cy="1638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D3862C1C-47EB-4326-BE0C-71D51EFE385F}"/>
                </a:ext>
              </a:extLst>
            </p:cNvPr>
            <p:cNvGrpSpPr/>
            <p:nvPr/>
          </p:nvGrpSpPr>
          <p:grpSpPr>
            <a:xfrm>
              <a:off x="4528768" y="2206323"/>
              <a:ext cx="759848" cy="489059"/>
              <a:chOff x="2735711" y="1645264"/>
              <a:chExt cx="759848" cy="489059"/>
            </a:xfrm>
          </p:grpSpPr>
          <p:sp>
            <p:nvSpPr>
              <p:cNvPr id="48" name="Oval 22">
                <a:extLst>
                  <a:ext uri="{FF2B5EF4-FFF2-40B4-BE49-F238E27FC236}">
                    <a16:creationId xmlns:a16="http://schemas.microsoft.com/office/drawing/2014/main" id="{130F5DA9-9931-4ED8-821E-7E72D8EC9E77}"/>
                  </a:ext>
                </a:extLst>
              </p:cNvPr>
              <p:cNvSpPr/>
              <p:nvPr/>
            </p:nvSpPr>
            <p:spPr>
              <a:xfrm>
                <a:off x="2878524" y="1645264"/>
                <a:ext cx="489059" cy="489059"/>
              </a:xfrm>
              <a:prstGeom prst="ellipse">
                <a:avLst/>
              </a:prstGeom>
              <a:solidFill>
                <a:srgbClr val="57C4C7"/>
              </a:solidFill>
              <a:ln w="635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/>
                  <a:pattFill prst="ltDnDiag">
                    <a:fgClr>
                      <a:schemeClr val="bg1"/>
                    </a:fgClr>
                    <a:bgClr>
                      <a:schemeClr val="tx1"/>
                    </a:bgClr>
                  </a:pattFill>
                </a:endParaRPr>
              </a:p>
            </p:txBody>
          </p:sp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FF49DE33-D551-44BF-903F-DBC0C4CED9B7}"/>
                  </a:ext>
                </a:extLst>
              </p:cNvPr>
              <p:cNvSpPr txBox="1"/>
              <p:nvPr/>
            </p:nvSpPr>
            <p:spPr>
              <a:xfrm>
                <a:off x="2735711" y="1674956"/>
                <a:ext cx="7598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TitilliumText22L Lt" pitchFamily="50" charset="0"/>
                  </a:rPr>
                  <a:t>02</a:t>
                </a:r>
              </a:p>
            </p:txBody>
          </p:sp>
        </p:grp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011797B-D7A1-405F-B718-B4ACADC12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43" y="1852665"/>
              <a:ext cx="2375608" cy="1063705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A2C8BDD-41F0-4570-B20F-9E1A63AEDE52}"/>
              </a:ext>
            </a:extLst>
          </p:cNvPr>
          <p:cNvGrpSpPr/>
          <p:nvPr/>
        </p:nvGrpSpPr>
        <p:grpSpPr>
          <a:xfrm>
            <a:off x="8090343" y="1568078"/>
            <a:ext cx="3239520" cy="1638838"/>
            <a:chOff x="8090343" y="1568078"/>
            <a:chExt cx="3239520" cy="1638838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2CDDD905-8EAF-4F7F-B35A-A49A44BDDBDC}"/>
                </a:ext>
              </a:extLst>
            </p:cNvPr>
            <p:cNvSpPr/>
            <p:nvPr/>
          </p:nvSpPr>
          <p:spPr>
            <a:xfrm>
              <a:off x="8119746" y="1568078"/>
              <a:ext cx="3210117" cy="16388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77000F3F-5152-49C8-B2D3-DA4A150EB6CC}"/>
                </a:ext>
              </a:extLst>
            </p:cNvPr>
            <p:cNvGrpSpPr/>
            <p:nvPr/>
          </p:nvGrpSpPr>
          <p:grpSpPr>
            <a:xfrm>
              <a:off x="8090343" y="2177858"/>
              <a:ext cx="759848" cy="489059"/>
              <a:chOff x="2735711" y="1645264"/>
              <a:chExt cx="759848" cy="489059"/>
            </a:xfrm>
          </p:grpSpPr>
          <p:sp>
            <p:nvSpPr>
              <p:cNvPr id="53" name="Oval 22">
                <a:extLst>
                  <a:ext uri="{FF2B5EF4-FFF2-40B4-BE49-F238E27FC236}">
                    <a16:creationId xmlns:a16="http://schemas.microsoft.com/office/drawing/2014/main" id="{50B232B7-CE26-49D5-A255-E445D60A881E}"/>
                  </a:ext>
                </a:extLst>
              </p:cNvPr>
              <p:cNvSpPr/>
              <p:nvPr/>
            </p:nvSpPr>
            <p:spPr>
              <a:xfrm>
                <a:off x="2878524" y="1645264"/>
                <a:ext cx="489059" cy="489059"/>
              </a:xfrm>
              <a:prstGeom prst="ellipse">
                <a:avLst/>
              </a:prstGeom>
              <a:solidFill>
                <a:srgbClr val="57C4C7"/>
              </a:solidFill>
              <a:ln w="635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/>
                  <a:pattFill prst="ltDnDiag">
                    <a:fgClr>
                      <a:schemeClr val="bg1"/>
                    </a:fgClr>
                    <a:bgClr>
                      <a:schemeClr val="tx1"/>
                    </a:bgClr>
                  </a:pattFill>
                </a:endParaRPr>
              </a:p>
            </p:txBody>
          </p:sp>
          <p:sp>
            <p:nvSpPr>
              <p:cNvPr id="54" name="TextBox 25">
                <a:extLst>
                  <a:ext uri="{FF2B5EF4-FFF2-40B4-BE49-F238E27FC236}">
                    <a16:creationId xmlns:a16="http://schemas.microsoft.com/office/drawing/2014/main" id="{7514AF4E-DAD0-4577-B930-115C25289246}"/>
                  </a:ext>
                </a:extLst>
              </p:cNvPr>
              <p:cNvSpPr txBox="1"/>
              <p:nvPr/>
            </p:nvSpPr>
            <p:spPr>
              <a:xfrm>
                <a:off x="2735711" y="1674956"/>
                <a:ext cx="7598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TitilliumText22L Lt" pitchFamily="50" charset="0"/>
                  </a:rPr>
                  <a:t>03</a:t>
                </a:r>
              </a:p>
            </p:txBody>
          </p:sp>
        </p:grp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9D9A470-DAD4-403B-9FC6-75BBCEC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594" y="1980881"/>
              <a:ext cx="2418892" cy="701479"/>
            </a:xfrm>
            <a:prstGeom prst="rect">
              <a:avLst/>
            </a:prstGeom>
          </p:spPr>
        </p:pic>
      </p:grp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35BDE53D-B643-4A97-A4D4-B226065FF3A2}"/>
              </a:ext>
            </a:extLst>
          </p:cNvPr>
          <p:cNvSpPr/>
          <p:nvPr/>
        </p:nvSpPr>
        <p:spPr>
          <a:xfrm>
            <a:off x="6008636" y="4315559"/>
            <a:ext cx="972630" cy="364824"/>
          </a:xfrm>
          <a:prstGeom prst="rightArrow">
            <a:avLst/>
          </a:prstGeom>
          <a:solidFill>
            <a:srgbClr val="57C4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사각형: 둥근 모서리 5">
            <a:extLst>
              <a:ext uri="{FF2B5EF4-FFF2-40B4-BE49-F238E27FC236}">
                <a16:creationId xmlns:a16="http://schemas.microsoft.com/office/drawing/2014/main" id="{BDC3C6A1-199E-48BA-B3B2-1C0646D13F46}"/>
              </a:ext>
            </a:extLst>
          </p:cNvPr>
          <p:cNvSpPr/>
          <p:nvPr/>
        </p:nvSpPr>
        <p:spPr>
          <a:xfrm>
            <a:off x="5737714" y="4999394"/>
            <a:ext cx="1514475" cy="4476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7C4C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C4C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內建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7C4C7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76C21F5-93DE-46B6-8B64-EA797DFC7C5B}"/>
              </a:ext>
            </a:extLst>
          </p:cNvPr>
          <p:cNvGrpSpPr/>
          <p:nvPr/>
        </p:nvGrpSpPr>
        <p:grpSpPr>
          <a:xfrm>
            <a:off x="7841312" y="3643704"/>
            <a:ext cx="3186809" cy="2285091"/>
            <a:chOff x="7841312" y="3643704"/>
            <a:chExt cx="3186809" cy="2285091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0DC6525E-0B6C-4D5D-A73E-CC167B04A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982" y="3643704"/>
              <a:ext cx="986599" cy="986599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982F717B-9B03-4C98-B57C-6F1036ED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8105" y="3716593"/>
              <a:ext cx="725365" cy="840819"/>
            </a:xfrm>
            <a:prstGeom prst="rect">
              <a:avLst/>
            </a:prstGeom>
          </p:spPr>
        </p:pic>
        <p:cxnSp>
          <p:nvCxnSpPr>
            <p:cNvPr id="39" name="직선 연결선 27">
              <a:extLst>
                <a:ext uri="{FF2B5EF4-FFF2-40B4-BE49-F238E27FC236}">
                  <a16:creationId xmlns:a16="http://schemas.microsoft.com/office/drawing/2014/main" id="{2BB66524-3989-490D-94D8-E3251F818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4982" y="4786250"/>
              <a:ext cx="2383052" cy="0"/>
            </a:xfrm>
            <a:prstGeom prst="line">
              <a:avLst/>
            </a:prstGeom>
            <a:ln w="38100">
              <a:solidFill>
                <a:srgbClr val="88E0D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33F95FD-ED8D-4A28-857B-76DAA94E8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312" y="5067091"/>
              <a:ext cx="913573" cy="846918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07AF1B1E-B87A-45F1-BB10-C5C0BA082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1354" y="5031217"/>
              <a:ext cx="897578" cy="897578"/>
            </a:xfrm>
            <a:prstGeom prst="ellipse">
              <a:avLst/>
            </a:prstGeom>
            <a:ln w="9525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717D7FDB-90F7-44EA-874A-1011BE27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787" y="5046339"/>
              <a:ext cx="867334" cy="867334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16859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C4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04C8C8-CAD9-4535-9C76-F3939AA1AA94}"/>
              </a:ext>
            </a:extLst>
          </p:cNvPr>
          <p:cNvSpPr/>
          <p:nvPr/>
        </p:nvSpPr>
        <p:spPr>
          <a:xfrm>
            <a:off x="500062" y="478521"/>
            <a:ext cx="11382375" cy="6194571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8AE6A4-FA2E-463D-A497-929D5DDB7BAA}"/>
              </a:ext>
            </a:extLst>
          </p:cNvPr>
          <p:cNvSpPr/>
          <p:nvPr/>
        </p:nvSpPr>
        <p:spPr>
          <a:xfrm>
            <a:off x="404812" y="449943"/>
            <a:ext cx="11382375" cy="612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A60136-63E8-4A9C-916B-CAF389CE62CE}"/>
              </a:ext>
            </a:extLst>
          </p:cNvPr>
          <p:cNvGrpSpPr/>
          <p:nvPr/>
        </p:nvGrpSpPr>
        <p:grpSpPr>
          <a:xfrm>
            <a:off x="538160" y="561863"/>
            <a:ext cx="324190" cy="302756"/>
            <a:chOff x="538160" y="416718"/>
            <a:chExt cx="324190" cy="30275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D414070-CD2D-4482-BD51-F3CD8E187575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A4C6E7F-24A5-4D92-A7A0-C94A7D9BC89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999A8C-CD3D-4C99-93BD-0A306987E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E123F7-E438-4357-AD4F-45429487C1AA}"/>
              </a:ext>
            </a:extLst>
          </p:cNvPr>
          <p:cNvGrpSpPr/>
          <p:nvPr/>
        </p:nvGrpSpPr>
        <p:grpSpPr>
          <a:xfrm>
            <a:off x="559760" y="652690"/>
            <a:ext cx="324190" cy="302756"/>
            <a:chOff x="538160" y="416718"/>
            <a:chExt cx="324190" cy="30275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D91980D-E3D7-4AB8-9D85-309780D54222}"/>
                </a:ext>
              </a:extLst>
            </p:cNvPr>
            <p:cNvSpPr/>
            <p:nvPr/>
          </p:nvSpPr>
          <p:spPr>
            <a:xfrm>
              <a:off x="819150" y="416718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97A80D-01D3-4C9F-A9E4-04CCE323F82B}"/>
                </a:ext>
              </a:extLst>
            </p:cNvPr>
            <p:cNvSpPr/>
            <p:nvPr/>
          </p:nvSpPr>
          <p:spPr>
            <a:xfrm>
              <a:off x="538160" y="676274"/>
              <a:ext cx="43200" cy="4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25400" dist="127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CA2153-3F9A-4D39-824E-B51A83D87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502" y="448469"/>
              <a:ext cx="257173" cy="23892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  <a:effectLst>
              <a:outerShdw blurRad="50800" dist="12700" dir="135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76AF6CC-F9D9-448A-91BC-2382A62C1E57}"/>
              </a:ext>
            </a:extLst>
          </p:cNvPr>
          <p:cNvSpPr/>
          <p:nvPr/>
        </p:nvSpPr>
        <p:spPr>
          <a:xfrm>
            <a:off x="3756733" y="204977"/>
            <a:ext cx="4678532" cy="48177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2-2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 建構</a:t>
            </a:r>
            <a:r>
              <a:rPr lang="en-US" altLang="zh-TW" sz="2000" dirty="0">
                <a:solidFill>
                  <a:schemeClr val="bg1"/>
                </a:solidFill>
                <a:latin typeface="TitilliumText22L Lt" pitchFamily="50" charset="0"/>
              </a:rPr>
              <a:t>Python</a:t>
            </a:r>
            <a:r>
              <a:rPr lang="zh-TW" altLang="en-US" sz="2000" dirty="0">
                <a:solidFill>
                  <a:schemeClr val="bg1"/>
                </a:solidFill>
                <a:latin typeface="TitilliumText22L Lt" pitchFamily="50" charset="0"/>
              </a:rPr>
              <a:t>深度學習的開發環境</a:t>
            </a:r>
            <a:endParaRPr lang="en-US" altLang="zh-TW" sz="2000" dirty="0">
              <a:solidFill>
                <a:schemeClr val="bg1"/>
              </a:solidFill>
              <a:latin typeface="TitilliumText22L Lt" pitchFamily="50" charset="0"/>
            </a:endParaRPr>
          </a:p>
        </p:txBody>
      </p:sp>
      <p:sp>
        <p:nvSpPr>
          <p:cNvPr id="23" name="Rectangle 64">
            <a:extLst>
              <a:ext uri="{FF2B5EF4-FFF2-40B4-BE49-F238E27FC236}">
                <a16:creationId xmlns:a16="http://schemas.microsoft.com/office/drawing/2014/main" id="{ADF0A279-A9D9-46A8-BD95-C8C7802C6EC6}"/>
              </a:ext>
            </a:extLst>
          </p:cNvPr>
          <p:cNvSpPr/>
          <p:nvPr/>
        </p:nvSpPr>
        <p:spPr>
          <a:xfrm>
            <a:off x="996596" y="883651"/>
            <a:ext cx="3275530" cy="517827"/>
          </a:xfrm>
          <a:prstGeom prst="roundRect">
            <a:avLst/>
          </a:prstGeom>
          <a:solidFill>
            <a:srgbClr val="008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65">
            <a:extLst>
              <a:ext uri="{FF2B5EF4-FFF2-40B4-BE49-F238E27FC236}">
                <a16:creationId xmlns:a16="http://schemas.microsoft.com/office/drawing/2014/main" id="{CBB240D8-7F62-4D7D-88E6-D5C16EC9091B}"/>
              </a:ext>
            </a:extLst>
          </p:cNvPr>
          <p:cNvSpPr txBox="1"/>
          <p:nvPr/>
        </p:nvSpPr>
        <p:spPr>
          <a:xfrm>
            <a:off x="996596" y="963733"/>
            <a:ext cx="3447067" cy="40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安裝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TensorFlow</a:t>
            </a:r>
            <a:r>
              <a:rPr lang="zh-TW" altLang="en-US" sz="2400" dirty="0">
                <a:solidFill>
                  <a:schemeClr val="bg1"/>
                </a:solidFill>
                <a:latin typeface="TitilliumText22L Lt" pitchFamily="50" charset="0"/>
              </a:rPr>
              <a:t>和 </a:t>
            </a:r>
            <a:r>
              <a:rPr lang="en-US" altLang="zh-TW" sz="2400" dirty="0">
                <a:solidFill>
                  <a:schemeClr val="bg1"/>
                </a:solidFill>
                <a:latin typeface="TitilliumText22L Lt" pitchFamily="50" charset="0"/>
              </a:rPr>
              <a:t>Keras</a:t>
            </a:r>
          </a:p>
        </p:txBody>
      </p:sp>
      <p:pic>
        <p:nvPicPr>
          <p:cNvPr id="26" name="圖片 25" descr="一張含有 文字 的圖片&#10;&#10;自動產生的描述">
            <a:extLst>
              <a:ext uri="{FF2B5EF4-FFF2-40B4-BE49-F238E27FC236}">
                <a16:creationId xmlns:a16="http://schemas.microsoft.com/office/drawing/2014/main" id="{3B7709D0-FAC5-401F-89CA-33E8A1835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4" y="3120684"/>
            <a:ext cx="9315450" cy="2406650"/>
          </a:xfrm>
          <a:prstGeom prst="rect">
            <a:avLst/>
          </a:prstGeom>
        </p:spPr>
      </p:pic>
      <p:sp>
        <p:nvSpPr>
          <p:cNvPr id="27" name="모서리가 둥근 직사각형 28">
            <a:extLst>
              <a:ext uri="{FF2B5EF4-FFF2-40B4-BE49-F238E27FC236}">
                <a16:creationId xmlns:a16="http://schemas.microsoft.com/office/drawing/2014/main" id="{B6C063E6-103F-429D-8C63-045E1FBA458A}"/>
              </a:ext>
            </a:extLst>
          </p:cNvPr>
          <p:cNvSpPr/>
          <p:nvPr/>
        </p:nvSpPr>
        <p:spPr>
          <a:xfrm>
            <a:off x="4538913" y="955446"/>
            <a:ext cx="6913654" cy="188144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7C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8" name="양쪽 모서리가 둥근 사각형 29">
            <a:extLst>
              <a:ext uri="{FF2B5EF4-FFF2-40B4-BE49-F238E27FC236}">
                <a16:creationId xmlns:a16="http://schemas.microsoft.com/office/drawing/2014/main" id="{8258C020-4C9A-4C38-B5CB-EE43037F5883}"/>
              </a:ext>
            </a:extLst>
          </p:cNvPr>
          <p:cNvSpPr/>
          <p:nvPr/>
        </p:nvSpPr>
        <p:spPr>
          <a:xfrm rot="16200000" flipH="1">
            <a:off x="3893465" y="1608441"/>
            <a:ext cx="1881445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57C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9" name="직사각형 30">
            <a:extLst>
              <a:ext uri="{FF2B5EF4-FFF2-40B4-BE49-F238E27FC236}">
                <a16:creationId xmlns:a16="http://schemas.microsoft.com/office/drawing/2014/main" id="{804BB28C-980C-42EA-846F-179F4363D858}"/>
              </a:ext>
            </a:extLst>
          </p:cNvPr>
          <p:cNvSpPr/>
          <p:nvPr/>
        </p:nvSpPr>
        <p:spPr>
          <a:xfrm>
            <a:off x="5224713" y="1022350"/>
            <a:ext cx="5710298" cy="1784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在成功安裝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整合安裝套件後，接下來依序安裝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18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en-US" altLang="zh-TW" sz="18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667"/>
              </a:lnSpc>
            </a:pPr>
            <a:endParaRPr lang="en-US" altLang="zh-TW" sz="18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667"/>
              </a:lnSpc>
            </a:pPr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執行「開始</a:t>
            </a:r>
            <a:r>
              <a:rPr lang="en-US" altLang="zh-TW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/Anaconda3/Anaconda Prompt</a:t>
            </a:r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6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667"/>
              </a:lnSpc>
            </a:pPr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指令安裝</a:t>
            </a:r>
            <a:r>
              <a:rPr lang="en-US" altLang="zh-TW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1600" dirty="0">
                <a:solidFill>
                  <a:srgbClr val="2929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en-US" altLang="zh-TW" sz="1600" dirty="0">
              <a:solidFill>
                <a:srgbClr val="2929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5224665"/>
      </p:ext>
    </p:extLst>
  </p:cSld>
  <p:clrMapOvr>
    <a:masterClrMapping/>
  </p:clrMapOvr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996</Words>
  <Application>Microsoft Office PowerPoint</Application>
  <PresentationFormat>寬螢幕</PresentationFormat>
  <Paragraphs>182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맑은 고딕</vt:lpstr>
      <vt:lpstr>TitilliumText22L Lt</vt:lpstr>
      <vt:lpstr>微軟正黑體</vt:lpstr>
      <vt:lpstr>야놀자 야체 B</vt:lpstr>
      <vt:lpstr>Arial</vt:lpstr>
      <vt:lpstr>24_Office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信瑜 蘇</dc:creator>
  <cp:lastModifiedBy>信瑜 蘇</cp:lastModifiedBy>
  <cp:revision>99</cp:revision>
  <dcterms:created xsi:type="dcterms:W3CDTF">2021-01-25T16:32:30Z</dcterms:created>
  <dcterms:modified xsi:type="dcterms:W3CDTF">2021-02-17T00:51:13Z</dcterms:modified>
</cp:coreProperties>
</file>