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2CC"/>
    <a:srgbClr val="FFE6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64" autoAdjust="0"/>
  </p:normalViewPr>
  <p:slideViewPr>
    <p:cSldViewPr snapToGrid="0">
      <p:cViewPr varScale="1">
        <p:scale>
          <a:sx n="46" d="100"/>
          <a:sy n="4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72B1-260A-4B53-B12B-848955F778C9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767D-16D6-4D5D-BA7C-A4D3373145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58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建立關注列表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C767D-16D6-4D5D-BA7C-A4D3373145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利用爬蟲蒐集相關資料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股價資料、公司相關資料等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將蒐集來的資料存成維度模型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事實表、維度表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與資料庫串接能否將資料回傳給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能否將使用者的聊天紀錄回傳給資料庫進行儲存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C767D-16D6-4D5D-BA7C-A4D3373145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C767D-16D6-4D5D-BA7C-A4D3373145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C767D-16D6-4D5D-BA7C-A4D3373145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6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7917F-3958-421E-B7D7-D5C6F0C4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9FC0D1-99ED-4E54-8B96-C51BA918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6DCEB-17FE-4DA2-B4D6-E5C5FA29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58A87A-6865-4620-9BE5-D949C19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41EFC7-2766-4E16-8221-3611E93D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96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B0B1-2424-4B3D-A2BB-0D866E91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35E02-38DC-4DB0-ABD4-408EBBF4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417B81-D448-4120-B147-13431D97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1BF48-A589-402F-9262-89F416E8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D94736-B5A8-4D58-AABC-0D828F9B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EF5E10-C479-4DE9-88CC-F87A9A0C2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C7076-97DC-4528-8A42-16FDE82D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A7684-3E39-40FB-BEAB-9E0DE166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80495-A0FD-4AF2-9C2B-428AA062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2CFF4-EB97-408C-9196-D6B2A60E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9E696-85F4-4BCD-9DBA-78D7E5B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AFC20-4F7F-4100-943E-42028E63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BCD9A-C28D-469A-B112-6206B08E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FC641-AFF1-4A01-BAB3-B3CB014E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4D6F29-EDBD-4E62-9058-B11B8D48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7C92C-7A8B-4841-A952-77F94C38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F9785-B835-4A36-BFCB-701ADE16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9BD4F1-6FFE-48BE-A126-B8F19F51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6AA9A-2033-42D5-81F1-1F6EE401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D46EA-4CAA-424A-9DCF-4779FEE4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8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C4D86-F032-4101-AA3F-CAE90E85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AEA61-16D7-4D07-897C-F4F3FADD8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EE2C90-A2F6-4C1C-96DA-967152A7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CFFE55-BADC-4154-9E63-1683083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14FB75-9D8B-4BEF-B98F-AA31756C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36800B-6134-4437-828E-C372E484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3F77E-AE4F-415B-8DB2-38AF8A68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EFFBD-6A58-4DCB-B96E-4F3DE538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8877CF-32A1-4034-B152-922927AF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6ABABD-51FE-4109-98B0-B2EFADC6C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FCA843-01C6-40E1-910C-17DE281B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78518-66B7-4EEE-ABD4-F812F9E4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0919C1-B15B-4104-AC18-8C264FF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299B09-6DFC-4C34-855C-67BE0069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6B550-D299-4549-92A4-138B7B14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6EB5A8-198B-45CF-B179-A5293C0D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B3045-C5AF-4A98-9E4A-4E713C2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BB00E1-E176-4B7C-AA73-7983B2F2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7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D2D1CD-A54A-4446-8E89-AAEFF24B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9FFC14-08A1-476E-8D71-6648E783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6D9970-4213-4E54-869F-57C0CB4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8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F153E-840C-48C6-B76D-8DDC1B25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3078B-4191-4B11-A906-687B2006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D017A7-688C-49F7-AB59-8C5E79EC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F6529D-FDB6-4C75-88EE-DFE3A5AB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9A47AC-DACA-4F61-881D-02C61CD6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1678C2-AAF4-4647-A786-41B30C9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2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E0D32-1021-4A63-BB80-6D8B3959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BD2754-853B-491B-ACA4-92E774E2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C4B47C-2F29-4C27-892B-BF0F03E4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81B60B-6BFF-4493-A389-D9DA4DA1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4C1A35-8F84-4ECC-AAFC-E9AF34C7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B4A62A-733E-4673-97B6-7D9496F3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8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0B26F1-3E7A-40BA-AD53-62A309F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63088B-B52F-4D54-B270-259B57AA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8A8956-EA76-49B1-80C8-85A3B6F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5E7B-D803-42DD-9566-BC62AD9D081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5EC252-330A-4B8A-803E-E5C411A16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32C49-844E-4E85-97A5-D47A2995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EBAC-249D-4DE5-9AD2-EB9ADDF72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B0F91-A486-4DF4-8B28-0623B6B1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專題製作進度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531D43-573E-4849-B3CA-C3753DD6B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根據企劃書及系統報告書延伸出此內容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5D2033-4D70-49AF-A4AD-B495A7FB5E47}"/>
              </a:ext>
            </a:extLst>
          </p:cNvPr>
          <p:cNvSpPr/>
          <p:nvPr/>
        </p:nvSpPr>
        <p:spPr>
          <a:xfrm>
            <a:off x="3304903" y="4480560"/>
            <a:ext cx="5656217" cy="77724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D2A9D-BC42-4E9C-B365-419BA0811381}"/>
              </a:ext>
            </a:extLst>
          </p:cNvPr>
          <p:cNvSpPr/>
          <p:nvPr/>
        </p:nvSpPr>
        <p:spPr>
          <a:xfrm>
            <a:off x="3304902" y="4480560"/>
            <a:ext cx="5656217" cy="7772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3330344-F3E2-4BC9-BED8-271C495803DC}"/>
              </a:ext>
            </a:extLst>
          </p:cNvPr>
          <p:cNvSpPr/>
          <p:nvPr/>
        </p:nvSpPr>
        <p:spPr>
          <a:xfrm>
            <a:off x="3331029" y="4500154"/>
            <a:ext cx="1933302" cy="73805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滑動解鎖</a:t>
            </a:r>
          </a:p>
        </p:txBody>
      </p:sp>
    </p:spTree>
    <p:extLst>
      <p:ext uri="{BB962C8B-B14F-4D97-AF65-F5344CB8AC3E}">
        <p14:creationId xmlns:p14="http://schemas.microsoft.com/office/powerpoint/2010/main" val="35904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3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B913DF3-BCDB-48C6-8380-E8DD8B0544E4}"/>
              </a:ext>
            </a:extLst>
          </p:cNvPr>
          <p:cNvSpPr/>
          <p:nvPr/>
        </p:nvSpPr>
        <p:spPr>
          <a:xfrm>
            <a:off x="807720" y="4979470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使用者能否叫出關注列表查看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561F2E5-7C9E-4C58-ACEF-C51B03722419}"/>
              </a:ext>
            </a:extLst>
          </p:cNvPr>
          <p:cNvSpPr/>
          <p:nvPr/>
        </p:nvSpPr>
        <p:spPr>
          <a:xfrm>
            <a:off x="807720" y="3773936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能否回傳金融相關知識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回傳訊息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6864A2B-3D3C-49C4-9FB5-DE61284E661A}"/>
              </a:ext>
            </a:extLst>
          </p:cNvPr>
          <p:cNvSpPr/>
          <p:nvPr/>
        </p:nvSpPr>
        <p:spPr>
          <a:xfrm>
            <a:off x="807720" y="3171169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能否回傳財報資訊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回傳網址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5D10A80-B884-4BE5-856C-FEDEC2116983}"/>
              </a:ext>
            </a:extLst>
          </p:cNvPr>
          <p:cNvSpPr/>
          <p:nvPr/>
        </p:nvSpPr>
        <p:spPr>
          <a:xfrm>
            <a:off x="807720" y="5582237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設定提醒列表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AF71153C-135E-4CF8-83BD-67CD394AEADE}"/>
              </a:ext>
            </a:extLst>
          </p:cNvPr>
          <p:cNvSpPr/>
          <p:nvPr/>
        </p:nvSpPr>
        <p:spPr>
          <a:xfrm>
            <a:off x="807720" y="6185007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(Notify)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能否準確提醒使用者</a:t>
            </a: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ACB14D2B-0FA6-407D-B14C-BC58B7B5077F}"/>
              </a:ext>
            </a:extLst>
          </p:cNvPr>
          <p:cNvSpPr/>
          <p:nvPr/>
        </p:nvSpPr>
        <p:spPr>
          <a:xfrm>
            <a:off x="807720" y="4376703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建立關注列表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CFF74EF-7E91-43A8-961E-CE37576FDF91}"/>
              </a:ext>
            </a:extLst>
          </p:cNvPr>
          <p:cNvSpPr/>
          <p:nvPr/>
        </p:nvSpPr>
        <p:spPr>
          <a:xfrm>
            <a:off x="807720" y="1362868"/>
            <a:ext cx="105156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串接使用者傳遞訊息能否回傳訊息</a:t>
            </a:r>
            <a:endParaRPr lang="en-US" altLang="zh-TW" sz="24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056160C-DBDB-4070-9740-9A46CE6C17BB}"/>
              </a:ext>
            </a:extLst>
          </p:cNvPr>
          <p:cNvSpPr/>
          <p:nvPr/>
        </p:nvSpPr>
        <p:spPr>
          <a:xfrm>
            <a:off x="807720" y="2568402"/>
            <a:ext cx="105156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能否回傳股價資訊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回傳訊息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C21F645B-4E13-457F-8974-77065CA5AEB9}"/>
              </a:ext>
            </a:extLst>
          </p:cNvPr>
          <p:cNvSpPr/>
          <p:nvPr/>
        </p:nvSpPr>
        <p:spPr>
          <a:xfrm>
            <a:off x="807720" y="1965635"/>
            <a:ext cx="105156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能否將訊息傳遞到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Python(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進行處理</a:t>
            </a:r>
            <a:endParaRPr lang="en-US" altLang="zh-TW" sz="24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3558ADF-7693-4622-B40D-9163FC3CF2A4}"/>
              </a:ext>
            </a:extLst>
          </p:cNvPr>
          <p:cNvSpPr/>
          <p:nvPr/>
        </p:nvSpPr>
        <p:spPr>
          <a:xfrm>
            <a:off x="807720" y="760101"/>
            <a:ext cx="105156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建立聊天機器人基礎設定</a:t>
            </a:r>
            <a:endParaRPr lang="en-US" altLang="zh-TW" sz="24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8FD993E-0131-4C05-87EF-F5A87A352EE8}"/>
              </a:ext>
            </a:extLst>
          </p:cNvPr>
          <p:cNvSpPr/>
          <p:nvPr/>
        </p:nvSpPr>
        <p:spPr>
          <a:xfrm>
            <a:off x="838200" y="156584"/>
            <a:ext cx="10515600" cy="485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85D8A7-FCD5-4EFE-A6AA-20E7AA10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84"/>
            <a:ext cx="4080029" cy="4857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單項進度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C15D5DA-5C74-4B3A-BF9B-16E65F934786}"/>
              </a:ext>
            </a:extLst>
          </p:cNvPr>
          <p:cNvGrpSpPr/>
          <p:nvPr/>
        </p:nvGrpSpPr>
        <p:grpSpPr>
          <a:xfrm>
            <a:off x="10121537" y="1441953"/>
            <a:ext cx="1110343" cy="352608"/>
            <a:chOff x="7511143" y="4232366"/>
            <a:chExt cx="1933303" cy="61395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B3E41D1-EAEB-41AE-9F78-CD08DC1274F3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963F1C1-2D0D-4288-A18B-241AA74F1FFF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D2AB5A7-7B37-4051-96DE-A6F898AFCBCB}"/>
              </a:ext>
            </a:extLst>
          </p:cNvPr>
          <p:cNvGrpSpPr/>
          <p:nvPr/>
        </p:nvGrpSpPr>
        <p:grpSpPr>
          <a:xfrm>
            <a:off x="10121537" y="5058555"/>
            <a:ext cx="1110343" cy="352608"/>
            <a:chOff x="7511143" y="4232366"/>
            <a:chExt cx="1933303" cy="613954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FB16A6D-3EEA-4649-9DEA-7987B384EBB0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1C9373A2-59CF-47A2-B425-2B03C0CC9B3D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CC6D6C0-75DB-4A71-8CDC-86713F67F17E}"/>
              </a:ext>
            </a:extLst>
          </p:cNvPr>
          <p:cNvGrpSpPr/>
          <p:nvPr/>
        </p:nvGrpSpPr>
        <p:grpSpPr>
          <a:xfrm>
            <a:off x="10121537" y="3853021"/>
            <a:ext cx="1110343" cy="352608"/>
            <a:chOff x="7511143" y="4232366"/>
            <a:chExt cx="1933303" cy="613954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718C746C-55AF-43F1-A51F-BF0174780AEB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98CC235E-B3DE-46F4-8CC0-AF75E194EAC0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122B78-FD1D-402C-A23F-F26F26C8659A}"/>
              </a:ext>
            </a:extLst>
          </p:cNvPr>
          <p:cNvGrpSpPr/>
          <p:nvPr/>
        </p:nvGrpSpPr>
        <p:grpSpPr>
          <a:xfrm>
            <a:off x="10121537" y="2647487"/>
            <a:ext cx="1110343" cy="352608"/>
            <a:chOff x="7511143" y="4232366"/>
            <a:chExt cx="1933303" cy="613954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4E92D82-F736-4211-855B-1684DAF36845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5A71B529-6445-4C89-9989-A1ED9B9C1B4D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4CEF6D1-D30E-4A63-982E-C05FF7403ECD}"/>
              </a:ext>
            </a:extLst>
          </p:cNvPr>
          <p:cNvGrpSpPr/>
          <p:nvPr/>
        </p:nvGrpSpPr>
        <p:grpSpPr>
          <a:xfrm>
            <a:off x="10121537" y="3250254"/>
            <a:ext cx="1110343" cy="352608"/>
            <a:chOff x="7511143" y="4232366"/>
            <a:chExt cx="1933303" cy="613954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563B14FF-9AD2-47DC-B865-62A2461C5990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181074C3-24CA-4CFA-98C3-2F7751D07647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4812259-30B9-4A02-8527-562E639F18EE}"/>
              </a:ext>
            </a:extLst>
          </p:cNvPr>
          <p:cNvGrpSpPr/>
          <p:nvPr/>
        </p:nvGrpSpPr>
        <p:grpSpPr>
          <a:xfrm>
            <a:off x="10121537" y="5661322"/>
            <a:ext cx="1110343" cy="352608"/>
            <a:chOff x="7511143" y="4232366"/>
            <a:chExt cx="1933303" cy="613954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6F2EB0-8AE4-43F7-90BC-A612B41240BC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54339737-99D5-49F2-AED8-79525B0A4C99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92070BC-3ECB-4C5B-BFA8-77616C078B51}"/>
              </a:ext>
            </a:extLst>
          </p:cNvPr>
          <p:cNvGrpSpPr/>
          <p:nvPr/>
        </p:nvGrpSpPr>
        <p:grpSpPr>
          <a:xfrm>
            <a:off x="10121537" y="6264092"/>
            <a:ext cx="1110343" cy="352608"/>
            <a:chOff x="7511143" y="4232366"/>
            <a:chExt cx="1933303" cy="613954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F13D10D3-7011-470B-BF5B-B7E73C7FA315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67CF84F8-2CBC-4787-BB85-98E7F26F2D79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C0E7997-06CC-4B5E-BFCC-5277200BCA56}"/>
              </a:ext>
            </a:extLst>
          </p:cNvPr>
          <p:cNvGrpSpPr/>
          <p:nvPr/>
        </p:nvGrpSpPr>
        <p:grpSpPr>
          <a:xfrm>
            <a:off x="10121537" y="2044721"/>
            <a:ext cx="1110343" cy="354558"/>
            <a:chOff x="7511143" y="4232366"/>
            <a:chExt cx="1933303" cy="617349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FF4D96F8-404A-4BCB-884E-CC4AFB1F7416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A65CB174-02EB-46BC-AFE3-8D4E060AEC5E}"/>
                </a:ext>
              </a:extLst>
            </p:cNvPr>
            <p:cNvSpPr/>
            <p:nvPr/>
          </p:nvSpPr>
          <p:spPr>
            <a:xfrm>
              <a:off x="8528956" y="4235761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E5F06EF-93D3-490A-8E9C-A312C06C3238}"/>
              </a:ext>
            </a:extLst>
          </p:cNvPr>
          <p:cNvGrpSpPr/>
          <p:nvPr/>
        </p:nvGrpSpPr>
        <p:grpSpPr>
          <a:xfrm>
            <a:off x="10121537" y="839186"/>
            <a:ext cx="1110343" cy="352608"/>
            <a:chOff x="7511143" y="4232366"/>
            <a:chExt cx="1933303" cy="613954"/>
          </a:xfrm>
        </p:grpSpPr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1EB1750D-0EB1-4CD9-B96C-25836CFF6DCC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B6ED9128-85C6-48E0-94F9-EB8DEF9918D8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BD71B8F9-BF08-43C6-AA6C-BA404981FD38}"/>
              </a:ext>
            </a:extLst>
          </p:cNvPr>
          <p:cNvGrpSpPr/>
          <p:nvPr/>
        </p:nvGrpSpPr>
        <p:grpSpPr>
          <a:xfrm>
            <a:off x="10121537" y="4455788"/>
            <a:ext cx="1110343" cy="352608"/>
            <a:chOff x="7511143" y="4232366"/>
            <a:chExt cx="1933303" cy="613954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6F53B99D-68E3-4FD3-84BE-28C75965F871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61F89FB3-F29F-4CD4-8607-45B86373947A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8838286-C4F7-4997-B05E-08DC9C82CF7F}"/>
              </a:ext>
            </a:extLst>
          </p:cNvPr>
          <p:cNvSpPr/>
          <p:nvPr/>
        </p:nvSpPr>
        <p:spPr>
          <a:xfrm>
            <a:off x="838200" y="195310"/>
            <a:ext cx="10515600" cy="4857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6822FF4-9ABC-43F5-92B5-E5944F45B293}"/>
              </a:ext>
            </a:extLst>
          </p:cNvPr>
          <p:cNvSpPr txBox="1">
            <a:spLocks/>
          </p:cNvSpPr>
          <p:nvPr/>
        </p:nvSpPr>
        <p:spPr>
          <a:xfrm>
            <a:off x="838200" y="195310"/>
            <a:ext cx="4080029" cy="4857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單項進度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CCA6252-7E25-48F8-887F-A865B4D248A9}"/>
              </a:ext>
            </a:extLst>
          </p:cNvPr>
          <p:cNvSpPr/>
          <p:nvPr/>
        </p:nvSpPr>
        <p:spPr>
          <a:xfrm>
            <a:off x="838200" y="1962800"/>
            <a:ext cx="1051560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將蒐集來的資料存成維度模型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事實表、維度表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367C172-8C52-4220-A868-2DAE9AE1DF44}"/>
              </a:ext>
            </a:extLst>
          </p:cNvPr>
          <p:cNvGrpSpPr/>
          <p:nvPr/>
        </p:nvGrpSpPr>
        <p:grpSpPr>
          <a:xfrm>
            <a:off x="10152017" y="2041885"/>
            <a:ext cx="1110343" cy="352608"/>
            <a:chOff x="7511143" y="4232366"/>
            <a:chExt cx="1933303" cy="61395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8AAC97E-10E8-4E83-9B3A-D10D475A2E99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A10E02F-33B7-49A7-BC8B-96961E440441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A610301-D5B9-4079-B23D-A410C2FE31A2}"/>
              </a:ext>
            </a:extLst>
          </p:cNvPr>
          <p:cNvSpPr/>
          <p:nvPr/>
        </p:nvSpPr>
        <p:spPr>
          <a:xfrm>
            <a:off x="838200" y="3570179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能否將使用者的聊天紀錄回傳給資料庫進行儲存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47F4DF6-F7CE-4E57-9AD4-522227133B1E}"/>
              </a:ext>
            </a:extLst>
          </p:cNvPr>
          <p:cNvGrpSpPr/>
          <p:nvPr/>
        </p:nvGrpSpPr>
        <p:grpSpPr>
          <a:xfrm>
            <a:off x="10152017" y="3649264"/>
            <a:ext cx="1110343" cy="352608"/>
            <a:chOff x="7511143" y="4232366"/>
            <a:chExt cx="1933303" cy="613954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21D8FBF7-75C3-4168-8E88-A77C945F09C0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2F407FF0-9264-46EB-B3CB-4D339934C423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0ACCF8-8E4D-4CE4-9BBC-1792B6D9F7CE}"/>
              </a:ext>
            </a:extLst>
          </p:cNvPr>
          <p:cNvSpPr/>
          <p:nvPr/>
        </p:nvSpPr>
        <p:spPr>
          <a:xfrm>
            <a:off x="838200" y="2766489"/>
            <a:ext cx="1051560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與資料庫串接能否將資料回傳給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4C9712-791B-4AFB-AA1F-6121D27DD508}"/>
              </a:ext>
            </a:extLst>
          </p:cNvPr>
          <p:cNvGrpSpPr/>
          <p:nvPr/>
        </p:nvGrpSpPr>
        <p:grpSpPr>
          <a:xfrm>
            <a:off x="10152017" y="2845575"/>
            <a:ext cx="1110343" cy="354558"/>
            <a:chOff x="7511143" y="4232366"/>
            <a:chExt cx="1933303" cy="617349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10DBF221-5A92-4942-8159-B35117A69A7C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E650592-9E90-43D1-8679-DF5BDBC72A87}"/>
                </a:ext>
              </a:extLst>
            </p:cNvPr>
            <p:cNvSpPr/>
            <p:nvPr/>
          </p:nvSpPr>
          <p:spPr>
            <a:xfrm>
              <a:off x="8528956" y="4235761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5C02CB-0A21-454E-A0C3-A75FAC10A97A}"/>
              </a:ext>
            </a:extLst>
          </p:cNvPr>
          <p:cNvSpPr/>
          <p:nvPr/>
        </p:nvSpPr>
        <p:spPr>
          <a:xfrm>
            <a:off x="838200" y="1159111"/>
            <a:ext cx="1051560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利用爬蟲蒐集相關資料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股價資料、公司相關資料等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5A3A102-2739-4A6A-B026-570E1424B993}"/>
              </a:ext>
            </a:extLst>
          </p:cNvPr>
          <p:cNvGrpSpPr/>
          <p:nvPr/>
        </p:nvGrpSpPr>
        <p:grpSpPr>
          <a:xfrm>
            <a:off x="10152017" y="1238196"/>
            <a:ext cx="1110343" cy="352608"/>
            <a:chOff x="7511143" y="4232366"/>
            <a:chExt cx="1933303" cy="613954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C626B26-411E-4331-A969-09033D5D145A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B08CE1FB-8989-4BB8-BB44-CAC65EBE32D6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8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DD8EBF-A1A2-4CBF-8EB7-49CAA302E137}"/>
              </a:ext>
            </a:extLst>
          </p:cNvPr>
          <p:cNvSpPr/>
          <p:nvPr/>
        </p:nvSpPr>
        <p:spPr>
          <a:xfrm>
            <a:off x="838200" y="195310"/>
            <a:ext cx="10515600" cy="4857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65AD3E5-B6A5-4317-A450-E08F528245A4}"/>
              </a:ext>
            </a:extLst>
          </p:cNvPr>
          <p:cNvSpPr txBox="1">
            <a:spLocks/>
          </p:cNvSpPr>
          <p:nvPr/>
        </p:nvSpPr>
        <p:spPr>
          <a:xfrm>
            <a:off x="838200" y="195310"/>
            <a:ext cx="4080029" cy="4857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單項進度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FB7E2-6EF9-4D28-9A64-94FB477C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0515600" cy="5530788"/>
          </a:xfrm>
        </p:spPr>
        <p:txBody>
          <a:bodyPr>
            <a:normAutofit/>
          </a:bodyPr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00D13DB-D82B-463C-9256-EA64301AE4CB}"/>
              </a:ext>
            </a:extLst>
          </p:cNvPr>
          <p:cNvSpPr txBox="1">
            <a:spLocks/>
          </p:cNvSpPr>
          <p:nvPr/>
        </p:nvSpPr>
        <p:spPr>
          <a:xfrm>
            <a:off x="990600" y="1120066"/>
            <a:ext cx="10515600" cy="553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40AAF9C-DB5B-4C44-ADB2-2C4EBCD8C663}"/>
              </a:ext>
            </a:extLst>
          </p:cNvPr>
          <p:cNvSpPr/>
          <p:nvPr/>
        </p:nvSpPr>
        <p:spPr>
          <a:xfrm>
            <a:off x="807720" y="4979470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從資料庫提取資料匯入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50C6379-B534-4FD0-A51E-67D744A405B0}"/>
              </a:ext>
            </a:extLst>
          </p:cNvPr>
          <p:cNvSpPr/>
          <p:nvPr/>
        </p:nvSpPr>
        <p:spPr>
          <a:xfrm>
            <a:off x="807720" y="3773936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是否完成互動式的報表產生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可以選擇想顯示什麼內容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663E52E-97D2-4B9D-A143-94D5A827766D}"/>
              </a:ext>
            </a:extLst>
          </p:cNvPr>
          <p:cNvSpPr/>
          <p:nvPr/>
        </p:nvSpPr>
        <p:spPr>
          <a:xfrm>
            <a:off x="807720" y="3171169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是否完成互動式的報表產生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可以選擇時間區間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D1B78AE-F1C7-4FB4-AC4F-0B3610CF9DE4}"/>
              </a:ext>
            </a:extLst>
          </p:cNvPr>
          <p:cNvSpPr/>
          <p:nvPr/>
        </p:nvSpPr>
        <p:spPr>
          <a:xfrm>
            <a:off x="807720" y="5582237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將股價資料傳遞給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所繪製的模板能否成功顯示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F7DB75B-E284-4B17-916F-3DF0D091DB4F}"/>
              </a:ext>
            </a:extLst>
          </p:cNvPr>
          <p:cNvSpPr/>
          <p:nvPr/>
        </p:nvSpPr>
        <p:spPr>
          <a:xfrm>
            <a:off x="807720" y="6185007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能否將網址存成文字檔傳遞給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386A6E7-7BAB-4F0B-B5FC-3074FD21D06D}"/>
              </a:ext>
            </a:extLst>
          </p:cNvPr>
          <p:cNvSpPr/>
          <p:nvPr/>
        </p:nvSpPr>
        <p:spPr>
          <a:xfrm>
            <a:off x="807720" y="4376703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建立輕量級網頁後台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CC454E-EBE9-4CCB-9303-8071B1FDE3E7}"/>
              </a:ext>
            </a:extLst>
          </p:cNvPr>
          <p:cNvGrpSpPr/>
          <p:nvPr/>
        </p:nvGrpSpPr>
        <p:grpSpPr>
          <a:xfrm>
            <a:off x="10121537" y="5058555"/>
            <a:ext cx="1110343" cy="352608"/>
            <a:chOff x="7511143" y="4232366"/>
            <a:chExt cx="1933303" cy="613954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64E9B99-7122-4231-87B1-7A9EF5D6C341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2248FFD-445B-4C27-A36D-BAD9CCB9159C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B41645A-C3D8-4CF5-99B8-E4215028E09B}"/>
              </a:ext>
            </a:extLst>
          </p:cNvPr>
          <p:cNvGrpSpPr/>
          <p:nvPr/>
        </p:nvGrpSpPr>
        <p:grpSpPr>
          <a:xfrm>
            <a:off x="10121537" y="3853021"/>
            <a:ext cx="1110343" cy="352608"/>
            <a:chOff x="7511143" y="4232366"/>
            <a:chExt cx="1933303" cy="61395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F0630FB-80BB-475B-B9FF-0ED94168F765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6BF3CAA3-C210-4BC4-96A8-E7D2E22A1633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71EE1A2-E438-49A5-BD93-9A520B5D455C}"/>
              </a:ext>
            </a:extLst>
          </p:cNvPr>
          <p:cNvGrpSpPr/>
          <p:nvPr/>
        </p:nvGrpSpPr>
        <p:grpSpPr>
          <a:xfrm>
            <a:off x="10121537" y="3250254"/>
            <a:ext cx="1110343" cy="352608"/>
            <a:chOff x="7511143" y="4232366"/>
            <a:chExt cx="1933303" cy="613954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CD0C4A94-4D9C-4D63-839C-7B6485E6A8F5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7771607-CB09-495D-AA48-B9DB215CC338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AC3583E-2C1F-4F1A-82A6-B3A20F16EECF}"/>
              </a:ext>
            </a:extLst>
          </p:cNvPr>
          <p:cNvGrpSpPr/>
          <p:nvPr/>
        </p:nvGrpSpPr>
        <p:grpSpPr>
          <a:xfrm>
            <a:off x="10121537" y="5661322"/>
            <a:ext cx="1110343" cy="352608"/>
            <a:chOff x="7511143" y="4232366"/>
            <a:chExt cx="1933303" cy="613954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842C6A6-C931-4D09-A774-9DDB81187064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5B93CD5C-9AB2-44E9-AC49-F4C4AFC0962C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45C4DD2-71D9-4A81-AF45-BC1D14701710}"/>
              </a:ext>
            </a:extLst>
          </p:cNvPr>
          <p:cNvGrpSpPr/>
          <p:nvPr/>
        </p:nvGrpSpPr>
        <p:grpSpPr>
          <a:xfrm>
            <a:off x="10121537" y="6264092"/>
            <a:ext cx="1110343" cy="352608"/>
            <a:chOff x="7511143" y="4232366"/>
            <a:chExt cx="1933303" cy="613954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67E2359-0917-46E0-ADCB-4173B44E7C4E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5CEB90C2-0F13-48FC-B6BA-A0123DF4AC9B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EA8986A-D6B6-496B-B8EF-FAD8969C2821}"/>
              </a:ext>
            </a:extLst>
          </p:cNvPr>
          <p:cNvGrpSpPr/>
          <p:nvPr/>
        </p:nvGrpSpPr>
        <p:grpSpPr>
          <a:xfrm>
            <a:off x="10121537" y="4455788"/>
            <a:ext cx="1110343" cy="352608"/>
            <a:chOff x="7511143" y="4232366"/>
            <a:chExt cx="1933303" cy="613954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2F5C320D-7729-4967-9AD8-FDDBFD031A27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DD1BC6EB-A365-429B-B0EF-5A102973A112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D1920CFC-3072-4451-A272-8822119E1A9A}"/>
              </a:ext>
            </a:extLst>
          </p:cNvPr>
          <p:cNvSpPr/>
          <p:nvPr/>
        </p:nvSpPr>
        <p:spPr>
          <a:xfrm>
            <a:off x="807720" y="1362868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能否變通使用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8AD8BA0-89EF-4A74-85D9-53AB51F6613B}"/>
              </a:ext>
            </a:extLst>
          </p:cNvPr>
          <p:cNvSpPr/>
          <p:nvPr/>
        </p:nvSpPr>
        <p:spPr>
          <a:xfrm>
            <a:off x="807720" y="2568402"/>
            <a:ext cx="1051560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能否利用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繪出交易量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BCB7002-9A4E-4139-A196-DD3048186019}"/>
              </a:ext>
            </a:extLst>
          </p:cNvPr>
          <p:cNvSpPr/>
          <p:nvPr/>
        </p:nvSpPr>
        <p:spPr>
          <a:xfrm>
            <a:off x="807720" y="1965635"/>
            <a:ext cx="1051560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能否利用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繪出平均線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DB4401C-09F0-4DEC-81FE-8C69BFD65468}"/>
              </a:ext>
            </a:extLst>
          </p:cNvPr>
          <p:cNvSpPr/>
          <p:nvPr/>
        </p:nvSpPr>
        <p:spPr>
          <a:xfrm>
            <a:off x="807720" y="760101"/>
            <a:ext cx="1051560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能否利用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繪出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1019581-7CF3-4687-8980-08F1B6DD8951}"/>
              </a:ext>
            </a:extLst>
          </p:cNvPr>
          <p:cNvGrpSpPr/>
          <p:nvPr/>
        </p:nvGrpSpPr>
        <p:grpSpPr>
          <a:xfrm>
            <a:off x="10121537" y="1441953"/>
            <a:ext cx="1110343" cy="352608"/>
            <a:chOff x="7511143" y="4232366"/>
            <a:chExt cx="1933303" cy="613954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ECF4A87-90E9-4057-B761-D52E0420B9B8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rgbClr val="E7E6E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45B42299-F726-4C89-8156-D8AF3C9D4C84}"/>
                </a:ext>
              </a:extLst>
            </p:cNvPr>
            <p:cNvSpPr/>
            <p:nvPr/>
          </p:nvSpPr>
          <p:spPr>
            <a:xfrm>
              <a:off x="7533449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E596143-C149-42E8-AC0D-321EC58C2854}"/>
              </a:ext>
            </a:extLst>
          </p:cNvPr>
          <p:cNvGrpSpPr/>
          <p:nvPr/>
        </p:nvGrpSpPr>
        <p:grpSpPr>
          <a:xfrm>
            <a:off x="10121537" y="2647487"/>
            <a:ext cx="1110343" cy="352608"/>
            <a:chOff x="7511143" y="4232366"/>
            <a:chExt cx="1933303" cy="613954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4D20251B-04D3-4DDE-B0FF-B3EBE681994B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7E6BFB1E-DD11-4288-8AA3-16C0637537E8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10719C1-5809-44B9-8BD2-69A60C4454C0}"/>
              </a:ext>
            </a:extLst>
          </p:cNvPr>
          <p:cNvGrpSpPr/>
          <p:nvPr/>
        </p:nvGrpSpPr>
        <p:grpSpPr>
          <a:xfrm>
            <a:off x="10121537" y="2044721"/>
            <a:ext cx="1110343" cy="354558"/>
            <a:chOff x="7511143" y="4232366"/>
            <a:chExt cx="1933303" cy="617349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EE1446D-FF3A-44C6-ADE4-CE8ACA91E266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E0DA8B1E-CDA7-4CC1-B173-FF7A064F7E75}"/>
                </a:ext>
              </a:extLst>
            </p:cNvPr>
            <p:cNvSpPr/>
            <p:nvPr/>
          </p:nvSpPr>
          <p:spPr>
            <a:xfrm>
              <a:off x="8528956" y="4235761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8387C4B-6153-4215-AA9E-E9F4EA160C1A}"/>
              </a:ext>
            </a:extLst>
          </p:cNvPr>
          <p:cNvGrpSpPr/>
          <p:nvPr/>
        </p:nvGrpSpPr>
        <p:grpSpPr>
          <a:xfrm>
            <a:off x="10121537" y="839186"/>
            <a:ext cx="1110343" cy="352608"/>
            <a:chOff x="7511143" y="4232366"/>
            <a:chExt cx="1933303" cy="613954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AB40C263-A067-4526-9FFB-25CC7B692BC4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FE050F72-3C7D-45B7-A746-DA5A47B92ECE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3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B4855DB-92B6-4690-BA18-1FC3813022BE}"/>
              </a:ext>
            </a:extLst>
          </p:cNvPr>
          <p:cNvSpPr/>
          <p:nvPr/>
        </p:nvSpPr>
        <p:spPr>
          <a:xfrm>
            <a:off x="838200" y="195310"/>
            <a:ext cx="10515600" cy="485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66B439B-494C-4D62-B959-D2A0733FC29A}"/>
              </a:ext>
            </a:extLst>
          </p:cNvPr>
          <p:cNvSpPr txBox="1">
            <a:spLocks/>
          </p:cNvSpPr>
          <p:nvPr/>
        </p:nvSpPr>
        <p:spPr>
          <a:xfrm>
            <a:off x="838200" y="195310"/>
            <a:ext cx="5876109" cy="4857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單項進度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資料串接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915239B-58AB-4031-86D0-DC9B2B592F46}"/>
              </a:ext>
            </a:extLst>
          </p:cNvPr>
          <p:cNvSpPr/>
          <p:nvPr/>
        </p:nvSpPr>
        <p:spPr>
          <a:xfrm>
            <a:off x="807720" y="4979470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辨識完能否呼叫繪圖系統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6E891E3-B71A-4E57-BD22-E57F7EA2C139}"/>
              </a:ext>
            </a:extLst>
          </p:cNvPr>
          <p:cNvSpPr/>
          <p:nvPr/>
        </p:nvSpPr>
        <p:spPr>
          <a:xfrm>
            <a:off x="807720" y="3773936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辨識完能否呼叫股價預測的模型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DB4CC22-0EB7-413F-B5BD-85FBD228D1F4}"/>
              </a:ext>
            </a:extLst>
          </p:cNvPr>
          <p:cNvSpPr/>
          <p:nvPr/>
        </p:nvSpPr>
        <p:spPr>
          <a:xfrm>
            <a:off x="807720" y="3171169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能否正確辨識出使用者所想要的是什麼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4473B24-D429-455A-AD91-19A575314F73}"/>
              </a:ext>
            </a:extLst>
          </p:cNvPr>
          <p:cNvSpPr/>
          <p:nvPr/>
        </p:nvSpPr>
        <p:spPr>
          <a:xfrm>
            <a:off x="807720" y="5582237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能否將完成的網址傳遞給使用者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4599920-E33A-4BF1-A4E8-FC86609EA708}"/>
              </a:ext>
            </a:extLst>
          </p:cNvPr>
          <p:cNvSpPr/>
          <p:nvPr/>
        </p:nvSpPr>
        <p:spPr>
          <a:xfrm>
            <a:off x="807720" y="4376703"/>
            <a:ext cx="10515600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辨識完能否呼叫股價回傳的程式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9E65FD0-02AE-4B63-AF3C-741274B38D86}"/>
              </a:ext>
            </a:extLst>
          </p:cNvPr>
          <p:cNvGrpSpPr/>
          <p:nvPr/>
        </p:nvGrpSpPr>
        <p:grpSpPr>
          <a:xfrm>
            <a:off x="10121537" y="5058555"/>
            <a:ext cx="1110343" cy="352608"/>
            <a:chOff x="7511143" y="4232366"/>
            <a:chExt cx="1933303" cy="61395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E7492355-72B4-45C5-B7E0-030A44596752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BA15704-E555-4F7D-9F03-958060E2CE1D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F46171C-F4F2-4E4E-94E9-0C354B022404}"/>
              </a:ext>
            </a:extLst>
          </p:cNvPr>
          <p:cNvGrpSpPr/>
          <p:nvPr/>
        </p:nvGrpSpPr>
        <p:grpSpPr>
          <a:xfrm>
            <a:off x="10121537" y="3853021"/>
            <a:ext cx="1110343" cy="352608"/>
            <a:chOff x="7511143" y="4232366"/>
            <a:chExt cx="1933303" cy="61395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BE1375E-5EE2-4720-A298-AFC84E725C5A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7820E0E6-75DC-41B8-A727-5E8B5141A627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DA2686-B1DB-48D7-A231-B060A5048AC1}"/>
              </a:ext>
            </a:extLst>
          </p:cNvPr>
          <p:cNvGrpSpPr/>
          <p:nvPr/>
        </p:nvGrpSpPr>
        <p:grpSpPr>
          <a:xfrm>
            <a:off x="10121537" y="3250254"/>
            <a:ext cx="1110343" cy="352608"/>
            <a:chOff x="7511143" y="4232366"/>
            <a:chExt cx="1933303" cy="613954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C1287337-F04E-4956-991C-6ECA87AB9DFD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2ABC7B49-7633-4AD3-B7B4-0D30725AC3BE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C032960-D002-4EFC-ADFE-56885350C6D7}"/>
              </a:ext>
            </a:extLst>
          </p:cNvPr>
          <p:cNvGrpSpPr/>
          <p:nvPr/>
        </p:nvGrpSpPr>
        <p:grpSpPr>
          <a:xfrm>
            <a:off x="10121537" y="5661322"/>
            <a:ext cx="1110343" cy="352608"/>
            <a:chOff x="7511143" y="4232366"/>
            <a:chExt cx="1933303" cy="613954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A1FF4A8-9821-4A21-9078-D05E7F72478C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21F47289-F778-4956-AAC9-29DC3F63655B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24BB5D-4D61-4A3F-B9D9-3C4BA2B3FB7E}"/>
              </a:ext>
            </a:extLst>
          </p:cNvPr>
          <p:cNvGrpSpPr/>
          <p:nvPr/>
        </p:nvGrpSpPr>
        <p:grpSpPr>
          <a:xfrm>
            <a:off x="10121537" y="4455788"/>
            <a:ext cx="1110343" cy="352608"/>
            <a:chOff x="7511143" y="4232366"/>
            <a:chExt cx="1933303" cy="613954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9F0D4DCF-660A-43BB-9900-AA2B9BB0A9B3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00FA38E9-EC83-49D3-8D4B-25A0BA669F73}"/>
                </a:ext>
              </a:extLst>
            </p:cNvPr>
            <p:cNvSpPr/>
            <p:nvPr/>
          </p:nvSpPr>
          <p:spPr>
            <a:xfrm>
              <a:off x="7511143" y="4232366"/>
              <a:ext cx="915489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7CD41BC6-E312-41AD-8191-B15236A3FBC3}"/>
              </a:ext>
            </a:extLst>
          </p:cNvPr>
          <p:cNvSpPr/>
          <p:nvPr/>
        </p:nvSpPr>
        <p:spPr>
          <a:xfrm>
            <a:off x="807720" y="1362868"/>
            <a:ext cx="10515600" cy="510778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資料是否完成標籤的設立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10462789-36CD-49CA-8C6E-8EEA0729E435}"/>
              </a:ext>
            </a:extLst>
          </p:cNvPr>
          <p:cNvSpPr/>
          <p:nvPr/>
        </p:nvSpPr>
        <p:spPr>
          <a:xfrm>
            <a:off x="807720" y="2568402"/>
            <a:ext cx="10515600" cy="510778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將訊息資料匯入進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能否分析出是什麼意思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28C1985F-F027-4979-8AC6-8C599DD5AFA1}"/>
              </a:ext>
            </a:extLst>
          </p:cNvPr>
          <p:cNvSpPr/>
          <p:nvPr/>
        </p:nvSpPr>
        <p:spPr>
          <a:xfrm>
            <a:off x="807720" y="1965635"/>
            <a:ext cx="10515600" cy="510778"/>
          </a:xfrm>
          <a:prstGeom prst="roundRect">
            <a:avLst/>
          </a:prstGeom>
          <a:solidFill>
            <a:srgbClr val="FFE6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是否建立好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7B7E8BBC-2CB1-4939-8B3F-6155D5151027}"/>
              </a:ext>
            </a:extLst>
          </p:cNvPr>
          <p:cNvSpPr/>
          <p:nvPr/>
        </p:nvSpPr>
        <p:spPr>
          <a:xfrm>
            <a:off x="807720" y="760101"/>
            <a:ext cx="10515600" cy="510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是否建立股價預測的模型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2BF75F0-0DA3-4717-91F6-90B95CD7842F}"/>
              </a:ext>
            </a:extLst>
          </p:cNvPr>
          <p:cNvGrpSpPr/>
          <p:nvPr/>
        </p:nvGrpSpPr>
        <p:grpSpPr>
          <a:xfrm>
            <a:off x="10121537" y="1441953"/>
            <a:ext cx="1110343" cy="352608"/>
            <a:chOff x="7511143" y="4232366"/>
            <a:chExt cx="1933303" cy="613954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F07C6ABF-94C4-4F98-8083-E023DB49969D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rgbClr val="E7E6E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6A5C35F1-62B2-4BCA-823F-9608D64D3D4E}"/>
                </a:ext>
              </a:extLst>
            </p:cNvPr>
            <p:cNvSpPr/>
            <p:nvPr/>
          </p:nvSpPr>
          <p:spPr>
            <a:xfrm>
              <a:off x="7548427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801112F-C5E1-4A66-A64D-8BBD78D66F4D}"/>
              </a:ext>
            </a:extLst>
          </p:cNvPr>
          <p:cNvGrpSpPr/>
          <p:nvPr/>
        </p:nvGrpSpPr>
        <p:grpSpPr>
          <a:xfrm>
            <a:off x="10121537" y="2647487"/>
            <a:ext cx="1110343" cy="352608"/>
            <a:chOff x="7511143" y="4232366"/>
            <a:chExt cx="1933303" cy="613954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2DD4628-3ECB-47BA-9CFA-38EAB3ED7FD9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rgbClr val="E7E6E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74B51382-5C28-429C-AE71-774598B34E02}"/>
                </a:ext>
              </a:extLst>
            </p:cNvPr>
            <p:cNvSpPr/>
            <p:nvPr/>
          </p:nvSpPr>
          <p:spPr>
            <a:xfrm>
              <a:off x="7511143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87574BC1-7E37-4CE1-86C3-584065B3F182}"/>
              </a:ext>
            </a:extLst>
          </p:cNvPr>
          <p:cNvGrpSpPr/>
          <p:nvPr/>
        </p:nvGrpSpPr>
        <p:grpSpPr>
          <a:xfrm>
            <a:off x="10121537" y="2044721"/>
            <a:ext cx="1110343" cy="354558"/>
            <a:chOff x="7511143" y="4232366"/>
            <a:chExt cx="1933303" cy="617349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7CDE3C7-E6F6-4F58-867F-7CF1F403E138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18306789-BF3E-45FB-A7BE-14E1B60AB0B0}"/>
                </a:ext>
              </a:extLst>
            </p:cNvPr>
            <p:cNvSpPr/>
            <p:nvPr/>
          </p:nvSpPr>
          <p:spPr>
            <a:xfrm>
              <a:off x="8528956" y="4235761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30CBD3-B813-42E2-88EE-2888C5C7B65A}"/>
              </a:ext>
            </a:extLst>
          </p:cNvPr>
          <p:cNvGrpSpPr/>
          <p:nvPr/>
        </p:nvGrpSpPr>
        <p:grpSpPr>
          <a:xfrm>
            <a:off x="10121537" y="839186"/>
            <a:ext cx="1110343" cy="352608"/>
            <a:chOff x="7511143" y="4232366"/>
            <a:chExt cx="1933303" cy="613954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DED17D75-3D96-4FCD-8378-2465DFE6BCC3}"/>
                </a:ext>
              </a:extLst>
            </p:cNvPr>
            <p:cNvSpPr/>
            <p:nvPr/>
          </p:nvSpPr>
          <p:spPr>
            <a:xfrm>
              <a:off x="7511143" y="4232366"/>
              <a:ext cx="1933303" cy="6139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77FEFF2D-E2A7-4B04-A540-504AD6991C5F}"/>
                </a:ext>
              </a:extLst>
            </p:cNvPr>
            <p:cNvSpPr/>
            <p:nvPr/>
          </p:nvSpPr>
          <p:spPr>
            <a:xfrm>
              <a:off x="8528956" y="4232366"/>
              <a:ext cx="915490" cy="6139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7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413</Words>
  <Application>Microsoft Office PowerPoint</Application>
  <PresentationFormat>寬螢幕</PresentationFormat>
  <Paragraphs>49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專題製作進度</vt:lpstr>
      <vt:lpstr>單項進度-聊天機器人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專題製作進度</dc:title>
  <dc:creator>傅家銘</dc:creator>
  <cp:lastModifiedBy>傅家銘</cp:lastModifiedBy>
  <cp:revision>24</cp:revision>
  <dcterms:created xsi:type="dcterms:W3CDTF">2021-08-21T16:45:50Z</dcterms:created>
  <dcterms:modified xsi:type="dcterms:W3CDTF">2021-08-24T16:35:46Z</dcterms:modified>
</cp:coreProperties>
</file>