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84048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2096">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h0OP8sERglCA4rqUNvetw1hZf0b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9569C9-ACC2-4818-8DF4-7B3E341B3F3F}" v="31" dt="2022-08-12T01:54:59.225"/>
    <p1510:client id="{785D4544-5078-4827-8A64-C31CC7B42808}" v="187" dt="2022-08-11T20:54:17.773"/>
    <p1510:client id="{DB578C3E-12F1-41BB-A113-AB87C4258255}" v="3" dt="2022-08-12T01:08:36.2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578"/>
    <p:restoredTop sz="94676"/>
  </p:normalViewPr>
  <p:slideViewPr>
    <p:cSldViewPr snapToGrid="0">
      <p:cViewPr>
        <p:scale>
          <a:sx n="45" d="100"/>
          <a:sy n="45" d="100"/>
        </p:scale>
        <p:origin x="312" y="-608"/>
      </p:cViewPr>
      <p:guideLst>
        <p:guide orient="horz" pos="10368"/>
        <p:guide pos="12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stha, Ayush" userId="S::ayush.shrestha@mavs.uta.edu::c1c7eaad-8a8f-41c5-877a-c21991b04789" providerId="AD" clId="Web-{DB578C3E-12F1-41BB-A113-AB87C4258255}"/>
    <pc:docChg chg="modSld">
      <pc:chgData name="Shrestha, Ayush" userId="S::ayush.shrestha@mavs.uta.edu::c1c7eaad-8a8f-41c5-877a-c21991b04789" providerId="AD" clId="Web-{DB578C3E-12F1-41BB-A113-AB87C4258255}" dt="2022-08-12T01:08:36.297" v="2" actId="1076"/>
      <pc:docMkLst>
        <pc:docMk/>
      </pc:docMkLst>
      <pc:sldChg chg="modSp">
        <pc:chgData name="Shrestha, Ayush" userId="S::ayush.shrestha@mavs.uta.edu::c1c7eaad-8a8f-41c5-877a-c21991b04789" providerId="AD" clId="Web-{DB578C3E-12F1-41BB-A113-AB87C4258255}" dt="2022-08-12T01:08:36.297" v="2" actId="1076"/>
        <pc:sldMkLst>
          <pc:docMk/>
          <pc:sldMk cId="0" sldId="256"/>
        </pc:sldMkLst>
        <pc:spChg chg="mod">
          <ac:chgData name="Shrestha, Ayush" userId="S::ayush.shrestha@mavs.uta.edu::c1c7eaad-8a8f-41c5-877a-c21991b04789" providerId="AD" clId="Web-{DB578C3E-12F1-41BB-A113-AB87C4258255}" dt="2022-08-12T01:08:30.297" v="1" actId="1076"/>
          <ac:spMkLst>
            <pc:docMk/>
            <pc:sldMk cId="0" sldId="256"/>
            <ac:spMk id="26" creationId="{00000000-0000-0000-0000-000000000000}"/>
          </ac:spMkLst>
        </pc:spChg>
        <pc:spChg chg="mod">
          <ac:chgData name="Shrestha, Ayush" userId="S::ayush.shrestha@mavs.uta.edu::c1c7eaad-8a8f-41c5-877a-c21991b04789" providerId="AD" clId="Web-{DB578C3E-12F1-41BB-A113-AB87C4258255}" dt="2022-08-12T01:08:26.782" v="0" actId="1076"/>
          <ac:spMkLst>
            <pc:docMk/>
            <pc:sldMk cId="0" sldId="256"/>
            <ac:spMk id="27" creationId="{00000000-0000-0000-0000-000000000000}"/>
          </ac:spMkLst>
        </pc:spChg>
        <pc:spChg chg="mod">
          <ac:chgData name="Shrestha, Ayush" userId="S::ayush.shrestha@mavs.uta.edu::c1c7eaad-8a8f-41c5-877a-c21991b04789" providerId="AD" clId="Web-{DB578C3E-12F1-41BB-A113-AB87C4258255}" dt="2022-08-12T01:08:36.297" v="2" actId="1076"/>
          <ac:spMkLst>
            <pc:docMk/>
            <pc:sldMk cId="0" sldId="256"/>
            <ac:spMk id="43" creationId="{00000000-0000-0000-0000-000000000000}"/>
          </ac:spMkLst>
        </pc:spChg>
      </pc:sldChg>
    </pc:docChg>
  </pc:docChgLst>
  <pc:docChgLst>
    <pc:chgData name="Shrestha, Ayush" userId="S::ayush.shrestha@mavs.uta.edu::c1c7eaad-8a8f-41c5-877a-c21991b04789" providerId="AD" clId="Web-{729569C9-ACC2-4818-8DF4-7B3E341B3F3F}"/>
    <pc:docChg chg="modSld">
      <pc:chgData name="Shrestha, Ayush" userId="S::ayush.shrestha@mavs.uta.edu::c1c7eaad-8a8f-41c5-877a-c21991b04789" providerId="AD" clId="Web-{729569C9-ACC2-4818-8DF4-7B3E341B3F3F}" dt="2022-08-12T01:54:59.225" v="24" actId="14100"/>
      <pc:docMkLst>
        <pc:docMk/>
      </pc:docMkLst>
      <pc:sldChg chg="addSp delSp modSp">
        <pc:chgData name="Shrestha, Ayush" userId="S::ayush.shrestha@mavs.uta.edu::c1c7eaad-8a8f-41c5-877a-c21991b04789" providerId="AD" clId="Web-{729569C9-ACC2-4818-8DF4-7B3E341B3F3F}" dt="2022-08-12T01:54:59.225" v="24" actId="14100"/>
        <pc:sldMkLst>
          <pc:docMk/>
          <pc:sldMk cId="0" sldId="256"/>
        </pc:sldMkLst>
        <pc:spChg chg="add mod">
          <ac:chgData name="Shrestha, Ayush" userId="S::ayush.shrestha@mavs.uta.edu::c1c7eaad-8a8f-41c5-877a-c21991b04789" providerId="AD" clId="Web-{729569C9-ACC2-4818-8DF4-7B3E341B3F3F}" dt="2022-08-12T01:54:11.489" v="13" actId="1076"/>
          <ac:spMkLst>
            <pc:docMk/>
            <pc:sldMk cId="0" sldId="256"/>
            <ac:spMk id="3" creationId="{5494A70A-84BE-D508-53DA-FB61A21710CC}"/>
          </ac:spMkLst>
        </pc:spChg>
        <pc:picChg chg="add mod">
          <ac:chgData name="Shrestha, Ayush" userId="S::ayush.shrestha@mavs.uta.edu::c1c7eaad-8a8f-41c5-877a-c21991b04789" providerId="AD" clId="Web-{729569C9-ACC2-4818-8DF4-7B3E341B3F3F}" dt="2022-08-12T01:54:59.225" v="24" actId="14100"/>
          <ac:picMkLst>
            <pc:docMk/>
            <pc:sldMk cId="0" sldId="256"/>
            <ac:picMk id="4" creationId="{7A8AE16C-B73A-BB7F-CBC5-2FD74212B52A}"/>
          </ac:picMkLst>
        </pc:picChg>
        <pc:picChg chg="del">
          <ac:chgData name="Shrestha, Ayush" userId="S::ayush.shrestha@mavs.uta.edu::c1c7eaad-8a8f-41c5-877a-c21991b04789" providerId="AD" clId="Web-{729569C9-ACC2-4818-8DF4-7B3E341B3F3F}" dt="2022-08-12T01:54:33.208" v="14"/>
          <ac:picMkLst>
            <pc:docMk/>
            <pc:sldMk cId="0" sldId="256"/>
            <ac:picMk id="8" creationId="{BD0ED807-E6DB-6287-112B-D00A6DA265A2}"/>
          </ac:picMkLst>
        </pc:picChg>
      </pc:sldChg>
    </pc:docChg>
  </pc:docChgLst>
  <pc:docChgLst>
    <pc:chgData name="Shrestha, Ayush" userId="S::ayush.shrestha@mavs.uta.edu::c1c7eaad-8a8f-41c5-877a-c21991b04789" providerId="AD" clId="Web-{785D4544-5078-4827-8A64-C31CC7B42808}"/>
    <pc:docChg chg="modSld">
      <pc:chgData name="Shrestha, Ayush" userId="S::ayush.shrestha@mavs.uta.edu::c1c7eaad-8a8f-41c5-877a-c21991b04789" providerId="AD" clId="Web-{785D4544-5078-4827-8A64-C31CC7B42808}" dt="2022-08-11T20:54:17.773" v="119" actId="1076"/>
      <pc:docMkLst>
        <pc:docMk/>
      </pc:docMkLst>
      <pc:sldChg chg="addSp delSp modSp">
        <pc:chgData name="Shrestha, Ayush" userId="S::ayush.shrestha@mavs.uta.edu::c1c7eaad-8a8f-41c5-877a-c21991b04789" providerId="AD" clId="Web-{785D4544-5078-4827-8A64-C31CC7B42808}" dt="2022-08-11T20:54:17.773" v="119" actId="1076"/>
        <pc:sldMkLst>
          <pc:docMk/>
          <pc:sldMk cId="0" sldId="256"/>
        </pc:sldMkLst>
        <pc:spChg chg="add del">
          <ac:chgData name="Shrestha, Ayush" userId="S::ayush.shrestha@mavs.uta.edu::c1c7eaad-8a8f-41c5-877a-c21991b04789" providerId="AD" clId="Web-{785D4544-5078-4827-8A64-C31CC7B42808}" dt="2022-08-11T20:51:35.971" v="10"/>
          <ac:spMkLst>
            <pc:docMk/>
            <pc:sldMk cId="0" sldId="256"/>
            <ac:spMk id="4" creationId="{E91C9C4C-91E7-7DD9-43B0-A68C92B23A27}"/>
          </ac:spMkLst>
        </pc:spChg>
        <pc:spChg chg="add mod">
          <ac:chgData name="Shrestha, Ayush" userId="S::ayush.shrestha@mavs.uta.edu::c1c7eaad-8a8f-41c5-877a-c21991b04789" providerId="AD" clId="Web-{785D4544-5078-4827-8A64-C31CC7B42808}" dt="2022-08-11T20:52:21.253" v="43" actId="1076"/>
          <ac:spMkLst>
            <pc:docMk/>
            <pc:sldMk cId="0" sldId="256"/>
            <ac:spMk id="5" creationId="{F3829D5D-FB42-FB34-AF51-B6C61CEAFF14}"/>
          </ac:spMkLst>
        </pc:spChg>
        <pc:spChg chg="add del mod">
          <ac:chgData name="Shrestha, Ayush" userId="S::ayush.shrestha@mavs.uta.edu::c1c7eaad-8a8f-41c5-877a-c21991b04789" providerId="AD" clId="Web-{785D4544-5078-4827-8A64-C31CC7B42808}" dt="2022-08-11T20:54:17.773" v="119" actId="1076"/>
          <ac:spMkLst>
            <pc:docMk/>
            <pc:sldMk cId="0" sldId="256"/>
            <ac:spMk id="7" creationId="{02F4D443-AF7C-2A57-04D0-9E0EF517A47E}"/>
          </ac:spMkLst>
        </pc:spChg>
        <pc:picChg chg="add mod">
          <ac:chgData name="Shrestha, Ayush" userId="S::ayush.shrestha@mavs.uta.edu::c1c7eaad-8a8f-41c5-877a-c21991b04789" providerId="AD" clId="Web-{785D4544-5078-4827-8A64-C31CC7B42808}" dt="2022-08-11T20:52:33.019" v="45" actId="1076"/>
          <ac:picMkLst>
            <pc:docMk/>
            <pc:sldMk cId="0" sldId="256"/>
            <ac:picMk id="2" creationId="{3398FBE1-F72B-4E4E-2297-6746D313894D}"/>
          </ac:picMkLst>
        </pc:picChg>
        <pc:picChg chg="add del mod">
          <ac:chgData name="Shrestha, Ayush" userId="S::ayush.shrestha@mavs.uta.edu::c1c7eaad-8a8f-41c5-877a-c21991b04789" providerId="AD" clId="Web-{785D4544-5078-4827-8A64-C31CC7B42808}" dt="2022-08-11T20:50:51.094" v="8"/>
          <ac:picMkLst>
            <pc:docMk/>
            <pc:sldMk cId="0" sldId="256"/>
            <ac:picMk id="3" creationId="{B5C6C06A-9F98-1345-9528-2B230E422824}"/>
          </ac:picMkLst>
        </pc:picChg>
        <pc:picChg chg="add mod">
          <ac:chgData name="Shrestha, Ayush" userId="S::ayush.shrestha@mavs.uta.edu::c1c7eaad-8a8f-41c5-877a-c21991b04789" providerId="AD" clId="Web-{785D4544-5078-4827-8A64-C31CC7B42808}" dt="2022-08-11T20:52:54.255" v="52" actId="1076"/>
          <ac:picMkLst>
            <pc:docMk/>
            <pc:sldMk cId="0" sldId="256"/>
            <ac:picMk id="6" creationId="{C8A1703D-F92A-AFDC-21C7-845D6100F11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628775" y="1143000"/>
            <a:ext cx="36004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301"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301"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301"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301"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301"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301"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301"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301"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301"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
        <p:cNvGrpSpPr/>
        <p:nvPr/>
      </p:nvGrpSpPr>
      <p:grpSpPr>
        <a:xfrm>
          <a:off x="0" y="0"/>
          <a:ext cx="0" cy="0"/>
          <a:chOff x="0" y="0"/>
          <a:chExt cx="0" cy="0"/>
        </a:xfrm>
      </p:grpSpPr>
      <p:sp>
        <p:nvSpPr>
          <p:cNvPr id="23" name="Google Shape;2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 name="Google Shape;24;p1:notes"/>
          <p:cNvSpPr>
            <a:spLocks noGrp="1" noRot="1" noChangeAspect="1"/>
          </p:cNvSpPr>
          <p:nvPr>
            <p:ph type="sldImg" idx="2"/>
          </p:nvPr>
        </p:nvSpPr>
        <p:spPr>
          <a:xfrm>
            <a:off x="1628775" y="1143000"/>
            <a:ext cx="36004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Unclassified">
  <p:cSld name="Unclassified">
    <p:spTree>
      <p:nvGrpSpPr>
        <p:cNvPr id="1" name="Shape 15"/>
        <p:cNvGrpSpPr/>
        <p:nvPr/>
      </p:nvGrpSpPr>
      <p:grpSpPr>
        <a:xfrm>
          <a:off x="0" y="0"/>
          <a:ext cx="0" cy="0"/>
          <a:chOff x="0" y="0"/>
          <a:chExt cx="0" cy="0"/>
        </a:xfrm>
      </p:grpSpPr>
      <p:sp>
        <p:nvSpPr>
          <p:cNvPr id="16" name="Google Shape;16;p3"/>
          <p:cNvSpPr/>
          <p:nvPr/>
        </p:nvSpPr>
        <p:spPr>
          <a:xfrm>
            <a:off x="706024" y="3817620"/>
            <a:ext cx="8765896" cy="2701558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8" b="0" i="0" u="none" strike="noStrike" cap="none">
              <a:solidFill>
                <a:schemeClr val="lt1"/>
              </a:solidFill>
              <a:latin typeface="Calibri"/>
              <a:ea typeface="Calibri"/>
              <a:cs typeface="Calibri"/>
              <a:sym typeface="Calibri"/>
            </a:endParaRPr>
          </a:p>
        </p:txBody>
      </p:sp>
      <p:sp>
        <p:nvSpPr>
          <p:cNvPr id="17" name="Google Shape;17;p3"/>
          <p:cNvSpPr/>
          <p:nvPr/>
        </p:nvSpPr>
        <p:spPr>
          <a:xfrm>
            <a:off x="24165821" y="3817620"/>
            <a:ext cx="13537692" cy="2701558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8" b="0" i="0" u="none" strike="noStrike" cap="none">
              <a:solidFill>
                <a:schemeClr val="lt1"/>
              </a:solidFill>
              <a:latin typeface="Calibri"/>
              <a:ea typeface="Calibri"/>
              <a:cs typeface="Calibri"/>
              <a:sym typeface="Calibri"/>
            </a:endParaRPr>
          </a:p>
        </p:txBody>
      </p:sp>
      <p:sp>
        <p:nvSpPr>
          <p:cNvPr id="18" name="Google Shape;18;p3"/>
          <p:cNvSpPr/>
          <p:nvPr/>
        </p:nvSpPr>
        <p:spPr>
          <a:xfrm>
            <a:off x="10074259" y="3817620"/>
            <a:ext cx="13541119" cy="2701558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8" b="0" i="0" u="none" strike="noStrike" cap="none">
              <a:solidFill>
                <a:schemeClr val="lt1"/>
              </a:solidFill>
              <a:latin typeface="Calibri"/>
              <a:ea typeface="Calibri"/>
              <a:cs typeface="Calibri"/>
              <a:sym typeface="Calibri"/>
            </a:endParaRPr>
          </a:p>
        </p:txBody>
      </p:sp>
      <p:sp>
        <p:nvSpPr>
          <p:cNvPr id="19" name="Google Shape;19;p3"/>
          <p:cNvSpPr txBox="1">
            <a:spLocks noGrp="1"/>
          </p:cNvSpPr>
          <p:nvPr>
            <p:ph type="body" idx="1"/>
          </p:nvPr>
        </p:nvSpPr>
        <p:spPr>
          <a:xfrm>
            <a:off x="1034653" y="3369694"/>
            <a:ext cx="22710475" cy="996773"/>
          </a:xfrm>
          <a:prstGeom prst="rect">
            <a:avLst/>
          </a:prstGeom>
          <a:noFill/>
          <a:ln>
            <a:noFill/>
          </a:ln>
        </p:spPr>
        <p:txBody>
          <a:bodyPr spcFirstLastPara="1" wrap="square" lIns="0" tIns="0" rIns="0" bIns="0" anchor="t" anchorCtr="0">
            <a:noAutofit/>
          </a:bodyPr>
          <a:lstStyle>
            <a:lvl1pPr marL="457200" lvl="0" indent="-228600" algn="ctr">
              <a:spcBef>
                <a:spcPts val="788"/>
              </a:spcBef>
              <a:spcAft>
                <a:spcPts val="0"/>
              </a:spcAft>
              <a:buClr>
                <a:schemeClr val="dk1"/>
              </a:buClr>
              <a:buSzPts val="3940"/>
              <a:buFont typeface="Arial"/>
              <a:buNone/>
              <a:defRPr sz="3940" b="1">
                <a:solidFill>
                  <a:schemeClr val="dk1"/>
                </a:solidFill>
              </a:defRPr>
            </a:lvl1pPr>
            <a:lvl2pPr marL="914400" lvl="1" indent="-228600" algn="l">
              <a:spcBef>
                <a:spcPts val="788"/>
              </a:spcBef>
              <a:spcAft>
                <a:spcPts val="0"/>
              </a:spcAft>
              <a:buClr>
                <a:schemeClr val="dk1"/>
              </a:buClr>
              <a:buSzPts val="3940"/>
              <a:buNone/>
              <a:defRPr sz="3940"/>
            </a:lvl2pPr>
            <a:lvl3pPr marL="1371600" lvl="2" indent="-228600" algn="l">
              <a:spcBef>
                <a:spcPts val="788"/>
              </a:spcBef>
              <a:spcAft>
                <a:spcPts val="0"/>
              </a:spcAft>
              <a:buClr>
                <a:schemeClr val="dk1"/>
              </a:buClr>
              <a:buSzPts val="3940"/>
              <a:buNone/>
              <a:defRPr sz="3940"/>
            </a:lvl3pPr>
            <a:lvl4pPr marL="1828800" lvl="3" indent="-228600" algn="l">
              <a:spcBef>
                <a:spcPts val="788"/>
              </a:spcBef>
              <a:spcAft>
                <a:spcPts val="0"/>
              </a:spcAft>
              <a:buClr>
                <a:schemeClr val="dk1"/>
              </a:buClr>
              <a:buSzPts val="3940"/>
              <a:buNone/>
              <a:defRPr sz="3940"/>
            </a:lvl4pPr>
            <a:lvl5pPr marL="2286000" lvl="4" indent="-228600" algn="l">
              <a:spcBef>
                <a:spcPts val="788"/>
              </a:spcBef>
              <a:spcAft>
                <a:spcPts val="0"/>
              </a:spcAft>
              <a:buClr>
                <a:schemeClr val="dk1"/>
              </a:buClr>
              <a:buSzPts val="3940"/>
              <a:buNone/>
              <a:defRPr sz="394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p:nvPr/>
        </p:nvSpPr>
        <p:spPr>
          <a:xfrm>
            <a:off x="706024" y="31491489"/>
            <a:ext cx="36997489" cy="6986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940"/>
              <a:buFont typeface="Arial"/>
              <a:buNone/>
            </a:pPr>
            <a:r>
              <a:rPr lang="en-US" sz="3940" b="1" i="0" u="none" strike="noStrike" cap="none">
                <a:solidFill>
                  <a:schemeClr val="dk1"/>
                </a:solidFill>
                <a:latin typeface="Arial"/>
                <a:ea typeface="Arial"/>
                <a:cs typeface="Arial"/>
                <a:sym typeface="Arial"/>
              </a:rPr>
              <a:t>2022 UTA College of Engineering Innovation Day	                                                                                                                                             April 19, 2022	</a:t>
            </a:r>
            <a:endParaRPr sz="3940" b="1" i="0" u="none" strike="noStrike" cap="none">
              <a:solidFill>
                <a:schemeClr val="dk1"/>
              </a:solidFill>
              <a:latin typeface="Arial"/>
              <a:ea typeface="Arial"/>
              <a:cs typeface="Arial"/>
              <a:sym typeface="Arial"/>
            </a:endParaRPr>
          </a:p>
        </p:txBody>
      </p:sp>
      <p:sp>
        <p:nvSpPr>
          <p:cNvPr id="21" name="Google Shape;21;p3"/>
          <p:cNvSpPr txBox="1">
            <a:spLocks noGrp="1"/>
          </p:cNvSpPr>
          <p:nvPr>
            <p:ph type="body" idx="2"/>
          </p:nvPr>
        </p:nvSpPr>
        <p:spPr>
          <a:xfrm>
            <a:off x="1037963" y="695071"/>
            <a:ext cx="22710475" cy="2674622"/>
          </a:xfrm>
          <a:prstGeom prst="rect">
            <a:avLst/>
          </a:prstGeom>
          <a:noFill/>
          <a:ln>
            <a:noFill/>
          </a:ln>
        </p:spPr>
        <p:txBody>
          <a:bodyPr spcFirstLastPara="1" wrap="square" lIns="0" tIns="0" rIns="0" bIns="0" anchor="ctr" anchorCtr="0">
            <a:noAutofit/>
          </a:bodyPr>
          <a:lstStyle>
            <a:lvl1pPr marL="457200" lvl="0" indent="-228600" algn="ctr">
              <a:spcBef>
                <a:spcPts val="1418"/>
              </a:spcBef>
              <a:spcAft>
                <a:spcPts val="0"/>
              </a:spcAft>
              <a:buClr>
                <a:schemeClr val="dk1"/>
              </a:buClr>
              <a:buSzPts val="7090"/>
              <a:buNone/>
              <a:defRPr sz="7090" b="1">
                <a:solidFill>
                  <a:schemeClr val="dk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741172" algn="l">
              <a:spcBef>
                <a:spcPts val="1614"/>
              </a:spcBef>
              <a:spcAft>
                <a:spcPts val="0"/>
              </a:spcAft>
              <a:buClr>
                <a:schemeClr val="dk1"/>
              </a:buClr>
              <a:buSzPts val="8072"/>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79747"/>
            </a:gs>
            <a:gs pos="47000">
              <a:srgbClr val="D3EFFB"/>
            </a:gs>
            <a:gs pos="92000">
              <a:srgbClr val="0064B1"/>
            </a:gs>
            <a:gs pos="100000">
              <a:srgbClr val="E5C3A1"/>
            </a:gs>
          </a:gsLst>
          <a:lin ang="5400000"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920240" y="1318262"/>
            <a:ext cx="34564320" cy="5486400"/>
          </a:xfrm>
          <a:prstGeom prst="rect">
            <a:avLst/>
          </a:prstGeom>
          <a:noFill/>
          <a:ln>
            <a:noFill/>
          </a:ln>
        </p:spPr>
        <p:txBody>
          <a:bodyPr spcFirstLastPara="1" wrap="square" lIns="376200" tIns="188100" rIns="376200" bIns="188100" anchor="ctr" anchorCtr="0">
            <a:normAutofit/>
          </a:bodyPr>
          <a:lstStyle>
            <a:lvl1pPr marR="0" lvl="0" algn="ctr" rtl="0">
              <a:spcBef>
                <a:spcPts val="0"/>
              </a:spcBef>
              <a:spcAft>
                <a:spcPts val="0"/>
              </a:spcAft>
              <a:buClr>
                <a:schemeClr val="dk1"/>
              </a:buClr>
              <a:buSzPts val="17821"/>
              <a:buFont typeface="Calibri"/>
              <a:buNone/>
              <a:defRPr sz="17821"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
          <p:cNvSpPr txBox="1">
            <a:spLocks noGrp="1"/>
          </p:cNvSpPr>
          <p:nvPr>
            <p:ph type="body" idx="1"/>
          </p:nvPr>
        </p:nvSpPr>
        <p:spPr>
          <a:xfrm>
            <a:off x="1920240" y="7680967"/>
            <a:ext cx="34564320" cy="21724622"/>
          </a:xfrm>
          <a:prstGeom prst="rect">
            <a:avLst/>
          </a:prstGeom>
          <a:noFill/>
          <a:ln>
            <a:noFill/>
          </a:ln>
        </p:spPr>
        <p:txBody>
          <a:bodyPr spcFirstLastPara="1" wrap="square" lIns="376200" tIns="188100" rIns="376200" bIns="188100" anchor="t" anchorCtr="0">
            <a:normAutofit/>
          </a:bodyPr>
          <a:lstStyle>
            <a:lvl1pPr marL="457200" marR="0" lvl="0" indent="-1053782" algn="l" rtl="0">
              <a:spcBef>
                <a:spcPts val="2599"/>
              </a:spcBef>
              <a:spcAft>
                <a:spcPts val="0"/>
              </a:spcAft>
              <a:buClr>
                <a:schemeClr val="dk1"/>
              </a:buClr>
              <a:buSzPts val="12995"/>
              <a:buFont typeface="Arial"/>
              <a:buChar char="•"/>
              <a:defRPr sz="12995" b="0" i="0" u="none" strike="noStrike" cap="none">
                <a:solidFill>
                  <a:schemeClr val="dk1"/>
                </a:solidFill>
                <a:latin typeface="Calibri"/>
                <a:ea typeface="Calibri"/>
                <a:cs typeface="Calibri"/>
                <a:sym typeface="Calibri"/>
              </a:defRPr>
            </a:lvl1pPr>
            <a:lvl2pPr marL="914400" marR="0" lvl="1" indent="-947610" algn="l" rtl="0">
              <a:spcBef>
                <a:spcPts val="2265"/>
              </a:spcBef>
              <a:spcAft>
                <a:spcPts val="0"/>
              </a:spcAft>
              <a:buClr>
                <a:schemeClr val="dk1"/>
              </a:buClr>
              <a:buSzPts val="11323"/>
              <a:buFont typeface="Arial"/>
              <a:buChar char="–"/>
              <a:defRPr sz="11323" b="0" i="0" u="none" strike="noStrike" cap="none">
                <a:solidFill>
                  <a:schemeClr val="dk1"/>
                </a:solidFill>
                <a:latin typeface="Calibri"/>
                <a:ea typeface="Calibri"/>
                <a:cs typeface="Calibri"/>
                <a:sym typeface="Calibri"/>
              </a:defRPr>
            </a:lvl2pPr>
            <a:lvl3pPr marL="1371600" marR="0" lvl="2" indent="-847598" algn="l" rtl="0">
              <a:spcBef>
                <a:spcPts val="1950"/>
              </a:spcBef>
              <a:spcAft>
                <a:spcPts val="0"/>
              </a:spcAft>
              <a:buClr>
                <a:schemeClr val="dk1"/>
              </a:buClr>
              <a:buSzPts val="9748"/>
              <a:buFont typeface="Arial"/>
              <a:buChar char="•"/>
              <a:defRPr sz="9748" b="0" i="0" u="none" strike="noStrike" cap="none">
                <a:solidFill>
                  <a:schemeClr val="dk1"/>
                </a:solidFill>
                <a:latin typeface="Calibri"/>
                <a:ea typeface="Calibri"/>
                <a:cs typeface="Calibri"/>
                <a:sym typeface="Calibri"/>
              </a:defRPr>
            </a:lvl3pPr>
            <a:lvl4pPr marL="1828800" marR="0" lvl="3" indent="-741172" algn="l" rtl="0">
              <a:spcBef>
                <a:spcPts val="1614"/>
              </a:spcBef>
              <a:spcAft>
                <a:spcPts val="0"/>
              </a:spcAft>
              <a:buClr>
                <a:schemeClr val="dk1"/>
              </a:buClr>
              <a:buSzPts val="8072"/>
              <a:buFont typeface="Arial"/>
              <a:buChar char="–"/>
              <a:defRPr sz="8072" b="0" i="0" u="none" strike="noStrike" cap="none">
                <a:solidFill>
                  <a:schemeClr val="dk1"/>
                </a:solidFill>
                <a:latin typeface="Calibri"/>
                <a:ea typeface="Calibri"/>
                <a:cs typeface="Calibri"/>
                <a:sym typeface="Calibri"/>
              </a:defRPr>
            </a:lvl4pPr>
            <a:lvl5pPr marL="2286000" marR="0" lvl="4" indent="-741172" algn="l" rtl="0">
              <a:spcBef>
                <a:spcPts val="1614"/>
              </a:spcBef>
              <a:spcAft>
                <a:spcPts val="0"/>
              </a:spcAft>
              <a:buClr>
                <a:schemeClr val="dk1"/>
              </a:buClr>
              <a:buSzPts val="8072"/>
              <a:buFont typeface="Arial"/>
              <a:buChar char="»"/>
              <a:defRPr sz="8072" b="0" i="0" u="none" strike="noStrike" cap="none">
                <a:solidFill>
                  <a:schemeClr val="dk1"/>
                </a:solidFill>
                <a:latin typeface="Calibri"/>
                <a:ea typeface="Calibri"/>
                <a:cs typeface="Calibri"/>
                <a:sym typeface="Calibri"/>
              </a:defRPr>
            </a:lvl5pPr>
            <a:lvl6pPr marL="2743200" marR="0" lvl="5" indent="-741172" algn="l" rtl="0">
              <a:spcBef>
                <a:spcPts val="1614"/>
              </a:spcBef>
              <a:spcAft>
                <a:spcPts val="0"/>
              </a:spcAft>
              <a:buClr>
                <a:schemeClr val="dk1"/>
              </a:buClr>
              <a:buSzPts val="8072"/>
              <a:buFont typeface="Arial"/>
              <a:buChar char="•"/>
              <a:defRPr sz="8072" b="0" i="0" u="none" strike="noStrike" cap="none">
                <a:solidFill>
                  <a:schemeClr val="dk1"/>
                </a:solidFill>
                <a:latin typeface="Calibri"/>
                <a:ea typeface="Calibri"/>
                <a:cs typeface="Calibri"/>
                <a:sym typeface="Calibri"/>
              </a:defRPr>
            </a:lvl6pPr>
            <a:lvl7pPr marL="3200400" marR="0" lvl="6" indent="-741172" algn="l" rtl="0">
              <a:spcBef>
                <a:spcPts val="1614"/>
              </a:spcBef>
              <a:spcAft>
                <a:spcPts val="0"/>
              </a:spcAft>
              <a:buClr>
                <a:schemeClr val="dk1"/>
              </a:buClr>
              <a:buSzPts val="8072"/>
              <a:buFont typeface="Arial"/>
              <a:buChar char="•"/>
              <a:defRPr sz="8072" b="0" i="0" u="none" strike="noStrike" cap="none">
                <a:solidFill>
                  <a:schemeClr val="dk1"/>
                </a:solidFill>
                <a:latin typeface="Calibri"/>
                <a:ea typeface="Calibri"/>
                <a:cs typeface="Calibri"/>
                <a:sym typeface="Calibri"/>
              </a:defRPr>
            </a:lvl7pPr>
            <a:lvl8pPr marL="3657600" marR="0" lvl="7" indent="-741172" algn="l" rtl="0">
              <a:spcBef>
                <a:spcPts val="1614"/>
              </a:spcBef>
              <a:spcAft>
                <a:spcPts val="0"/>
              </a:spcAft>
              <a:buClr>
                <a:schemeClr val="dk1"/>
              </a:buClr>
              <a:buSzPts val="8072"/>
              <a:buFont typeface="Arial"/>
              <a:buChar char="•"/>
              <a:defRPr sz="8072" b="0" i="0" u="none" strike="noStrike" cap="none">
                <a:solidFill>
                  <a:schemeClr val="dk1"/>
                </a:solidFill>
                <a:latin typeface="Calibri"/>
                <a:ea typeface="Calibri"/>
                <a:cs typeface="Calibri"/>
                <a:sym typeface="Calibri"/>
              </a:defRPr>
            </a:lvl8pPr>
            <a:lvl9pPr marL="4114800" marR="0" lvl="8" indent="-741171" algn="l" rtl="0">
              <a:spcBef>
                <a:spcPts val="1614"/>
              </a:spcBef>
              <a:spcAft>
                <a:spcPts val="0"/>
              </a:spcAft>
              <a:buClr>
                <a:schemeClr val="dk1"/>
              </a:buClr>
              <a:buSzPts val="8072"/>
              <a:buFont typeface="Arial"/>
              <a:buChar char="•"/>
              <a:defRPr sz="8072"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1920240" y="30510487"/>
            <a:ext cx="8961120" cy="1752600"/>
          </a:xfrm>
          <a:prstGeom prst="rect">
            <a:avLst/>
          </a:prstGeom>
          <a:noFill/>
          <a:ln>
            <a:noFill/>
          </a:ln>
        </p:spPr>
        <p:txBody>
          <a:bodyPr spcFirstLastPara="1" wrap="square" lIns="376200" tIns="188100" rIns="376200" bIns="188100" anchor="ctr" anchorCtr="0">
            <a:noAutofit/>
          </a:bodyPr>
          <a:lstStyle>
            <a:lvl1pPr marR="0" lvl="0" algn="l" rtl="0">
              <a:spcBef>
                <a:spcPts val="0"/>
              </a:spcBef>
              <a:spcAft>
                <a:spcPts val="0"/>
              </a:spcAft>
              <a:buSzPts val="1400"/>
              <a:buNone/>
              <a:defRPr sz="4826"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13121640" y="30510487"/>
            <a:ext cx="12161520" cy="1752600"/>
          </a:xfrm>
          <a:prstGeom prst="rect">
            <a:avLst/>
          </a:prstGeom>
          <a:noFill/>
          <a:ln>
            <a:noFill/>
          </a:ln>
        </p:spPr>
        <p:txBody>
          <a:bodyPr spcFirstLastPara="1" wrap="square" lIns="376200" tIns="188100" rIns="376200" bIns="188100" anchor="ctr" anchorCtr="0">
            <a:noAutofit/>
          </a:bodyPr>
          <a:lstStyle>
            <a:lvl1pPr marR="0" lvl="0" algn="ctr" rtl="0">
              <a:spcBef>
                <a:spcPts val="0"/>
              </a:spcBef>
              <a:spcAft>
                <a:spcPts val="0"/>
              </a:spcAft>
              <a:buSzPts val="1400"/>
              <a:buNone/>
              <a:defRPr sz="4826"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014"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27523440" y="30510487"/>
            <a:ext cx="8961120" cy="1752600"/>
          </a:xfrm>
          <a:prstGeom prst="rect">
            <a:avLst/>
          </a:prstGeom>
          <a:noFill/>
          <a:ln>
            <a:noFill/>
          </a:ln>
        </p:spPr>
        <p:txBody>
          <a:bodyPr spcFirstLastPara="1" wrap="square" lIns="376200" tIns="188100" rIns="376200" bIns="188100" anchor="ctr" anchorCtr="0">
            <a:noAutofit/>
          </a:bodyPr>
          <a:lstStyle>
            <a:lvl1pPr marL="0" marR="0" lvl="0" indent="0" algn="r" rtl="0">
              <a:spcBef>
                <a:spcPts val="0"/>
              </a:spcBef>
              <a:buNone/>
              <a:defRPr sz="4826" b="0" i="0" u="none" strike="noStrike" cap="none">
                <a:solidFill>
                  <a:srgbClr val="888888"/>
                </a:solidFill>
                <a:latin typeface="Calibri"/>
                <a:ea typeface="Calibri"/>
                <a:cs typeface="Calibri"/>
                <a:sym typeface="Calibri"/>
              </a:defRPr>
            </a:lvl1pPr>
            <a:lvl2pPr marL="0" marR="0" lvl="1" indent="0" algn="r" rtl="0">
              <a:spcBef>
                <a:spcPts val="0"/>
              </a:spcBef>
              <a:buNone/>
              <a:defRPr sz="4826" b="0" i="0" u="none" strike="noStrike" cap="none">
                <a:solidFill>
                  <a:srgbClr val="888888"/>
                </a:solidFill>
                <a:latin typeface="Calibri"/>
                <a:ea typeface="Calibri"/>
                <a:cs typeface="Calibri"/>
                <a:sym typeface="Calibri"/>
              </a:defRPr>
            </a:lvl2pPr>
            <a:lvl3pPr marL="0" marR="0" lvl="2" indent="0" algn="r" rtl="0">
              <a:spcBef>
                <a:spcPts val="0"/>
              </a:spcBef>
              <a:buNone/>
              <a:defRPr sz="4826" b="0" i="0" u="none" strike="noStrike" cap="none">
                <a:solidFill>
                  <a:srgbClr val="888888"/>
                </a:solidFill>
                <a:latin typeface="Calibri"/>
                <a:ea typeface="Calibri"/>
                <a:cs typeface="Calibri"/>
                <a:sym typeface="Calibri"/>
              </a:defRPr>
            </a:lvl3pPr>
            <a:lvl4pPr marL="0" marR="0" lvl="3" indent="0" algn="r" rtl="0">
              <a:spcBef>
                <a:spcPts val="0"/>
              </a:spcBef>
              <a:buNone/>
              <a:defRPr sz="4826" b="0" i="0" u="none" strike="noStrike" cap="none">
                <a:solidFill>
                  <a:srgbClr val="888888"/>
                </a:solidFill>
                <a:latin typeface="Calibri"/>
                <a:ea typeface="Calibri"/>
                <a:cs typeface="Calibri"/>
                <a:sym typeface="Calibri"/>
              </a:defRPr>
            </a:lvl4pPr>
            <a:lvl5pPr marL="0" marR="0" lvl="4" indent="0" algn="r" rtl="0">
              <a:spcBef>
                <a:spcPts val="0"/>
              </a:spcBef>
              <a:buNone/>
              <a:defRPr sz="4826" b="0" i="0" u="none" strike="noStrike" cap="none">
                <a:solidFill>
                  <a:srgbClr val="888888"/>
                </a:solidFill>
                <a:latin typeface="Calibri"/>
                <a:ea typeface="Calibri"/>
                <a:cs typeface="Calibri"/>
                <a:sym typeface="Calibri"/>
              </a:defRPr>
            </a:lvl5pPr>
            <a:lvl6pPr marL="0" marR="0" lvl="5" indent="0" algn="r" rtl="0">
              <a:spcBef>
                <a:spcPts val="0"/>
              </a:spcBef>
              <a:buNone/>
              <a:defRPr sz="4826" b="0" i="0" u="none" strike="noStrike" cap="none">
                <a:solidFill>
                  <a:srgbClr val="888888"/>
                </a:solidFill>
                <a:latin typeface="Calibri"/>
                <a:ea typeface="Calibri"/>
                <a:cs typeface="Calibri"/>
                <a:sym typeface="Calibri"/>
              </a:defRPr>
            </a:lvl6pPr>
            <a:lvl7pPr marL="0" marR="0" lvl="6" indent="0" algn="r" rtl="0">
              <a:spcBef>
                <a:spcPts val="0"/>
              </a:spcBef>
              <a:buNone/>
              <a:defRPr sz="4826" b="0" i="0" u="none" strike="noStrike" cap="none">
                <a:solidFill>
                  <a:srgbClr val="888888"/>
                </a:solidFill>
                <a:latin typeface="Calibri"/>
                <a:ea typeface="Calibri"/>
                <a:cs typeface="Calibri"/>
                <a:sym typeface="Calibri"/>
              </a:defRPr>
            </a:lvl7pPr>
            <a:lvl8pPr marL="0" marR="0" lvl="7" indent="0" algn="r" rtl="0">
              <a:spcBef>
                <a:spcPts val="0"/>
              </a:spcBef>
              <a:buNone/>
              <a:defRPr sz="4826" b="0" i="0" u="none" strike="noStrike" cap="none">
                <a:solidFill>
                  <a:srgbClr val="888888"/>
                </a:solidFill>
                <a:latin typeface="Calibri"/>
                <a:ea typeface="Calibri"/>
                <a:cs typeface="Calibri"/>
                <a:sym typeface="Calibri"/>
              </a:defRPr>
            </a:lvl8pPr>
            <a:lvl9pPr marL="0" marR="0" lvl="8" indent="0" algn="r" rtl="0">
              <a:spcBef>
                <a:spcPts val="0"/>
              </a:spcBef>
              <a:buNone/>
              <a:defRPr sz="4826"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79747">
                <a:alpha val="53000"/>
              </a:srgbClr>
            </a:gs>
            <a:gs pos="47000">
              <a:srgbClr val="D3EFFB"/>
            </a:gs>
            <a:gs pos="92000">
              <a:srgbClr val="0064B1"/>
            </a:gs>
            <a:gs pos="100000">
              <a:srgbClr val="E5C3A1"/>
            </a:gs>
          </a:gsLst>
          <a:lin ang="5400000" scaled="1"/>
          <a:tileRect/>
        </a:gradFill>
        <a:effectLst/>
      </p:bgPr>
    </p:bg>
    <p:spTree>
      <p:nvGrpSpPr>
        <p:cNvPr id="1" name="Shape 25"/>
        <p:cNvGrpSpPr/>
        <p:nvPr/>
      </p:nvGrpSpPr>
      <p:grpSpPr>
        <a:xfrm>
          <a:off x="0" y="0"/>
          <a:ext cx="0" cy="0"/>
          <a:chOff x="0" y="0"/>
          <a:chExt cx="0" cy="0"/>
        </a:xfrm>
      </p:grpSpPr>
      <p:sp>
        <p:nvSpPr>
          <p:cNvPr id="26" name="Google Shape;26;p1"/>
          <p:cNvSpPr txBox="1">
            <a:spLocks noGrp="1"/>
          </p:cNvSpPr>
          <p:nvPr>
            <p:ph type="body" idx="1"/>
          </p:nvPr>
        </p:nvSpPr>
        <p:spPr>
          <a:xfrm>
            <a:off x="8470622" y="1718832"/>
            <a:ext cx="21477519" cy="872176"/>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dk1"/>
              </a:buClr>
              <a:buSzPts val="3900"/>
              <a:buFont typeface="Arial"/>
              <a:buNone/>
            </a:pPr>
            <a:r>
              <a:rPr lang="en-US" dirty="0"/>
              <a:t>TEAM KRATOS: </a:t>
            </a:r>
            <a:r>
              <a:rPr lang="en-US" dirty="0" err="1"/>
              <a:t>Ayush</a:t>
            </a:r>
            <a:r>
              <a:rPr lang="en-US" dirty="0"/>
              <a:t> Shrestha, Che Justus </a:t>
            </a:r>
            <a:r>
              <a:rPr lang="en-US" dirty="0" err="1"/>
              <a:t>Kwanga</a:t>
            </a:r>
            <a:r>
              <a:rPr lang="en-US" dirty="0"/>
              <a:t>, </a:t>
            </a:r>
            <a:r>
              <a:rPr lang="en-US" dirty="0" err="1"/>
              <a:t>Nabin</a:t>
            </a:r>
            <a:r>
              <a:rPr lang="en-US" dirty="0"/>
              <a:t> Raj </a:t>
            </a:r>
            <a:r>
              <a:rPr lang="en-US" dirty="0" err="1"/>
              <a:t>Bista</a:t>
            </a:r>
            <a:r>
              <a:rPr lang="en-US" dirty="0"/>
              <a:t>, Yan Wang</a:t>
            </a:r>
            <a:endParaRPr dirty="0"/>
          </a:p>
        </p:txBody>
      </p:sp>
      <p:sp>
        <p:nvSpPr>
          <p:cNvPr id="27" name="Google Shape;27;p1"/>
          <p:cNvSpPr txBox="1">
            <a:spLocks noGrp="1"/>
          </p:cNvSpPr>
          <p:nvPr>
            <p:ph type="body" idx="2"/>
          </p:nvPr>
        </p:nvSpPr>
        <p:spPr>
          <a:xfrm>
            <a:off x="7706488" y="197068"/>
            <a:ext cx="21477600" cy="1614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dk1"/>
              </a:buClr>
              <a:buSzPts val="7000"/>
              <a:buNone/>
            </a:pPr>
            <a:r>
              <a:rPr lang="en-US" dirty="0"/>
              <a:t>Tic-Tac-Toe Robot</a:t>
            </a:r>
            <a:endParaRPr dirty="0"/>
          </a:p>
        </p:txBody>
      </p:sp>
      <p:sp>
        <p:nvSpPr>
          <p:cNvPr id="28" name="Google Shape;28;p1"/>
          <p:cNvSpPr/>
          <p:nvPr/>
        </p:nvSpPr>
        <p:spPr>
          <a:xfrm>
            <a:off x="688263" y="3842954"/>
            <a:ext cx="8756294" cy="637867"/>
          </a:xfrm>
          <a:prstGeom prst="rect">
            <a:avLst/>
          </a:prstGeom>
          <a:gradFill>
            <a:gsLst>
              <a:gs pos="0">
                <a:srgbClr val="1E41A0"/>
              </a:gs>
              <a:gs pos="50000">
                <a:srgbClr val="1E41A0">
                  <a:alpha val="64705"/>
                </a:srgbClr>
              </a:gs>
              <a:gs pos="100000">
                <a:srgbClr val="1E41A0"/>
              </a:gs>
            </a:gsLst>
            <a:lin ang="2700000" scaled="0"/>
          </a:gra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45" b="1" i="0" u="none" strike="noStrike" cap="none">
                <a:solidFill>
                  <a:schemeClr val="lt1"/>
                </a:solidFill>
                <a:latin typeface="Calibri"/>
                <a:ea typeface="Calibri"/>
                <a:cs typeface="Calibri"/>
                <a:sym typeface="Calibri"/>
              </a:rPr>
              <a:t>Executive Summary</a:t>
            </a:r>
            <a:endParaRPr/>
          </a:p>
        </p:txBody>
      </p:sp>
      <p:sp>
        <p:nvSpPr>
          <p:cNvPr id="29" name="Google Shape;29;p1"/>
          <p:cNvSpPr/>
          <p:nvPr/>
        </p:nvSpPr>
        <p:spPr>
          <a:xfrm>
            <a:off x="10100702" y="3838762"/>
            <a:ext cx="13556894" cy="637867"/>
          </a:xfrm>
          <a:prstGeom prst="rect">
            <a:avLst/>
          </a:prstGeom>
          <a:gradFill>
            <a:gsLst>
              <a:gs pos="0">
                <a:srgbClr val="1E41A0"/>
              </a:gs>
              <a:gs pos="50000">
                <a:srgbClr val="1E41A0">
                  <a:alpha val="64705"/>
                </a:srgbClr>
              </a:gs>
              <a:gs pos="100000">
                <a:srgbClr val="1E41A0"/>
              </a:gs>
            </a:gsLst>
            <a:lin ang="2700000" scaled="0"/>
          </a:gra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45" b="1" i="0" u="none" strike="noStrike" cap="none">
                <a:solidFill>
                  <a:schemeClr val="lt1"/>
                </a:solidFill>
                <a:latin typeface="Calibri"/>
                <a:ea typeface="Calibri"/>
                <a:cs typeface="Calibri"/>
                <a:sym typeface="Calibri"/>
              </a:rPr>
              <a:t>Experimental Setup</a:t>
            </a:r>
            <a:endParaRPr/>
          </a:p>
        </p:txBody>
      </p:sp>
      <p:sp>
        <p:nvSpPr>
          <p:cNvPr id="30" name="Google Shape;30;p1"/>
          <p:cNvSpPr/>
          <p:nvPr/>
        </p:nvSpPr>
        <p:spPr>
          <a:xfrm>
            <a:off x="687045" y="15836783"/>
            <a:ext cx="8756294" cy="637867"/>
          </a:xfrm>
          <a:prstGeom prst="rect">
            <a:avLst/>
          </a:prstGeom>
          <a:gradFill>
            <a:gsLst>
              <a:gs pos="0">
                <a:srgbClr val="1E41A0"/>
              </a:gs>
              <a:gs pos="50000">
                <a:srgbClr val="1E41A0">
                  <a:alpha val="64705"/>
                </a:srgbClr>
              </a:gs>
              <a:gs pos="100000">
                <a:srgbClr val="1E41A0"/>
              </a:gs>
            </a:gsLst>
            <a:lin ang="2700000" scaled="0"/>
          </a:gra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45" b="1" i="0" u="none" strike="noStrike" cap="none">
                <a:solidFill>
                  <a:schemeClr val="lt1"/>
                </a:solidFill>
                <a:latin typeface="Calibri"/>
                <a:ea typeface="Calibri"/>
                <a:cs typeface="Calibri"/>
                <a:sym typeface="Calibri"/>
              </a:rPr>
              <a:t>Background</a:t>
            </a:r>
            <a:endParaRPr/>
          </a:p>
        </p:txBody>
      </p:sp>
      <p:sp>
        <p:nvSpPr>
          <p:cNvPr id="31" name="Google Shape;31;p1"/>
          <p:cNvSpPr txBox="1"/>
          <p:nvPr/>
        </p:nvSpPr>
        <p:spPr>
          <a:xfrm>
            <a:off x="970958" y="4898636"/>
            <a:ext cx="8188500" cy="9689196"/>
          </a:xfrm>
          <a:prstGeom prst="rect">
            <a:avLst/>
          </a:prstGeom>
          <a:noFill/>
          <a:ln>
            <a:noFill/>
          </a:ln>
        </p:spPr>
        <p:txBody>
          <a:bodyPr spcFirstLastPara="1" wrap="square" lIns="180025" tIns="180025" rIns="180025" bIns="180025" anchor="t" anchorCtr="0">
            <a:spAutoFit/>
          </a:bodyPr>
          <a:lstStyle/>
          <a:p>
            <a:pPr marL="457200" marR="0" lvl="0" indent="-403542" algn="l" rtl="0">
              <a:spcBef>
                <a:spcPts val="592"/>
              </a:spcBef>
              <a:spcAft>
                <a:spcPts val="0"/>
              </a:spcAft>
              <a:buClr>
                <a:schemeClr val="dk1"/>
              </a:buClr>
              <a:buSzPts val="2755"/>
              <a:buChar char="●"/>
            </a:pPr>
            <a:r>
              <a:rPr lang="en-US" sz="2755" dirty="0">
                <a:solidFill>
                  <a:schemeClr val="dk1"/>
                </a:solidFill>
              </a:rPr>
              <a:t>Technological innovations have made significant progress in making production and distribution easy and efficient.</a:t>
            </a:r>
            <a:endParaRPr sz="2755" dirty="0">
              <a:solidFill>
                <a:schemeClr val="dk1"/>
              </a:solidFill>
            </a:endParaRPr>
          </a:p>
          <a:p>
            <a:pPr marL="457200" marR="0" lvl="0" indent="0" algn="l" rtl="0">
              <a:spcBef>
                <a:spcPts val="592"/>
              </a:spcBef>
              <a:spcAft>
                <a:spcPts val="0"/>
              </a:spcAft>
              <a:buNone/>
            </a:pPr>
            <a:endParaRPr sz="2755" dirty="0">
              <a:solidFill>
                <a:schemeClr val="dk1"/>
              </a:solidFill>
            </a:endParaRPr>
          </a:p>
          <a:p>
            <a:pPr marL="457200" marR="0" lvl="0" indent="-403542" algn="l" rtl="0">
              <a:spcBef>
                <a:spcPts val="592"/>
              </a:spcBef>
              <a:spcAft>
                <a:spcPts val="0"/>
              </a:spcAft>
              <a:buClr>
                <a:schemeClr val="dk1"/>
              </a:buClr>
              <a:buSzPts val="2755"/>
              <a:buChar char="●"/>
            </a:pPr>
            <a:r>
              <a:rPr lang="en-US" sz="2755" dirty="0">
                <a:solidFill>
                  <a:schemeClr val="dk1"/>
                </a:solidFill>
              </a:rPr>
              <a:t>There are several robotic solutions available for performing many customizable functions without any problem.</a:t>
            </a:r>
            <a:endParaRPr sz="2755" dirty="0">
              <a:solidFill>
                <a:schemeClr val="dk1"/>
              </a:solidFill>
            </a:endParaRPr>
          </a:p>
          <a:p>
            <a:pPr marL="457200" marR="0" lvl="0" indent="0" algn="l" rtl="0">
              <a:spcBef>
                <a:spcPts val="592"/>
              </a:spcBef>
              <a:spcAft>
                <a:spcPts val="0"/>
              </a:spcAft>
              <a:buNone/>
            </a:pPr>
            <a:endParaRPr sz="2755" dirty="0">
              <a:solidFill>
                <a:schemeClr val="dk1"/>
              </a:solidFill>
            </a:endParaRPr>
          </a:p>
          <a:p>
            <a:pPr marL="457200" marR="0" lvl="0" indent="-403542" algn="l" rtl="0">
              <a:spcBef>
                <a:spcPts val="592"/>
              </a:spcBef>
              <a:spcAft>
                <a:spcPts val="0"/>
              </a:spcAft>
              <a:buClr>
                <a:schemeClr val="dk1"/>
              </a:buClr>
              <a:buSzPts val="2755"/>
              <a:buChar char="●"/>
            </a:pPr>
            <a:r>
              <a:rPr lang="en-US" sz="2755" dirty="0">
                <a:solidFill>
                  <a:schemeClr val="dk1"/>
                </a:solidFill>
              </a:rPr>
              <a:t>The Mitsubishi RV-8CRL can be programmed to perform required task with min. human intervention.</a:t>
            </a:r>
            <a:endParaRPr sz="2755" dirty="0">
              <a:solidFill>
                <a:schemeClr val="dk1"/>
              </a:solidFill>
            </a:endParaRPr>
          </a:p>
          <a:p>
            <a:pPr marL="457200" marR="0" lvl="0" indent="0" algn="l" rtl="0">
              <a:spcBef>
                <a:spcPts val="592"/>
              </a:spcBef>
              <a:spcAft>
                <a:spcPts val="0"/>
              </a:spcAft>
              <a:buNone/>
            </a:pPr>
            <a:endParaRPr sz="2755" dirty="0">
              <a:solidFill>
                <a:schemeClr val="dk1"/>
              </a:solidFill>
            </a:endParaRPr>
          </a:p>
          <a:p>
            <a:pPr marL="457200" marR="0" lvl="0" indent="-403542" algn="l" rtl="0">
              <a:spcBef>
                <a:spcPts val="592"/>
              </a:spcBef>
              <a:spcAft>
                <a:spcPts val="0"/>
              </a:spcAft>
              <a:buClr>
                <a:schemeClr val="dk1"/>
              </a:buClr>
              <a:buSzPts val="2755"/>
              <a:buChar char="●"/>
            </a:pPr>
            <a:r>
              <a:rPr lang="en-US" sz="2755" dirty="0">
                <a:solidFill>
                  <a:schemeClr val="dk1"/>
                </a:solidFill>
              </a:rPr>
              <a:t>Can complete high risk tasks without human involvement.</a:t>
            </a:r>
            <a:endParaRPr sz="2755" dirty="0">
              <a:solidFill>
                <a:schemeClr val="dk1"/>
              </a:solidFill>
            </a:endParaRPr>
          </a:p>
          <a:p>
            <a:pPr marL="457200" marR="0" lvl="0" indent="0" algn="l" rtl="0">
              <a:spcBef>
                <a:spcPts val="592"/>
              </a:spcBef>
              <a:spcAft>
                <a:spcPts val="0"/>
              </a:spcAft>
              <a:buNone/>
            </a:pPr>
            <a:endParaRPr sz="2755" dirty="0">
              <a:solidFill>
                <a:schemeClr val="dk1"/>
              </a:solidFill>
            </a:endParaRPr>
          </a:p>
          <a:p>
            <a:pPr marL="457200" marR="0" lvl="0" indent="-403542" algn="l" rtl="0">
              <a:spcBef>
                <a:spcPts val="592"/>
              </a:spcBef>
              <a:spcAft>
                <a:spcPts val="0"/>
              </a:spcAft>
              <a:buClr>
                <a:schemeClr val="dk1"/>
              </a:buClr>
              <a:buSzPts val="2755"/>
              <a:buChar char="●"/>
            </a:pPr>
            <a:r>
              <a:rPr lang="en-US" sz="2755" dirty="0">
                <a:solidFill>
                  <a:schemeClr val="dk1"/>
                </a:solidFill>
              </a:rPr>
              <a:t>It can make the workforce safer, efficient and reduces the need for hiring workers which may not be profitable to the company.</a:t>
            </a:r>
            <a:endParaRPr sz="2755" dirty="0">
              <a:solidFill>
                <a:schemeClr val="dk1"/>
              </a:solidFill>
            </a:endParaRPr>
          </a:p>
          <a:p>
            <a:pPr marL="0" marR="0" lvl="0" indent="0" algn="l" rtl="0">
              <a:spcBef>
                <a:spcPts val="592"/>
              </a:spcBef>
              <a:spcAft>
                <a:spcPts val="0"/>
              </a:spcAft>
              <a:buClr>
                <a:schemeClr val="dk1"/>
              </a:buClr>
              <a:buSzPts val="1100"/>
              <a:buFont typeface="Arial"/>
              <a:buNone/>
            </a:pPr>
            <a:endParaRPr sz="2755" dirty="0">
              <a:solidFill>
                <a:schemeClr val="dk1"/>
              </a:solidFill>
            </a:endParaRPr>
          </a:p>
          <a:p>
            <a:pPr marL="0" marR="0" lvl="0" indent="0" algn="l" rtl="0">
              <a:spcBef>
                <a:spcPts val="592"/>
              </a:spcBef>
              <a:spcAft>
                <a:spcPts val="0"/>
              </a:spcAft>
              <a:buNone/>
            </a:pPr>
            <a:endParaRPr sz="2755" dirty="0">
              <a:solidFill>
                <a:schemeClr val="dk1"/>
              </a:solidFill>
            </a:endParaRPr>
          </a:p>
        </p:txBody>
      </p:sp>
      <p:sp>
        <p:nvSpPr>
          <p:cNvPr id="32" name="Google Shape;32;p1"/>
          <p:cNvSpPr txBox="1"/>
          <p:nvPr/>
        </p:nvSpPr>
        <p:spPr>
          <a:xfrm>
            <a:off x="655051" y="17175124"/>
            <a:ext cx="8242500" cy="5605001"/>
          </a:xfrm>
          <a:prstGeom prst="rect">
            <a:avLst/>
          </a:prstGeom>
          <a:noFill/>
          <a:ln>
            <a:noFill/>
          </a:ln>
        </p:spPr>
        <p:txBody>
          <a:bodyPr spcFirstLastPara="1" wrap="square" lIns="180025" tIns="180025" rIns="180025" bIns="180025" anchor="t" anchorCtr="0">
            <a:spAutoFit/>
          </a:bodyPr>
          <a:lstStyle/>
          <a:p>
            <a:pPr marL="0" marR="0" lvl="0" indent="0" algn="l" rtl="0">
              <a:spcBef>
                <a:spcPts val="0"/>
              </a:spcBef>
              <a:spcAft>
                <a:spcPts val="0"/>
              </a:spcAft>
              <a:buNone/>
            </a:pPr>
            <a:r>
              <a:rPr lang="en-US" sz="2755" dirty="0">
                <a:solidFill>
                  <a:schemeClr val="dk1"/>
                </a:solidFill>
              </a:rPr>
              <a:t>We are using the Mitsubishi RV-8CRL is  6-axis industrial robot with a payload of 8kg. It has 931 mm reach with a sleek and compact design. It is only 41 kg and is IP65 rated which means it can be used in various industrial setups.</a:t>
            </a:r>
            <a:endParaRPr sz="2755" dirty="0">
              <a:solidFill>
                <a:schemeClr val="dk1"/>
              </a:solidFill>
            </a:endParaRPr>
          </a:p>
          <a:p>
            <a:pPr marL="0" marR="0" lvl="0" indent="0" algn="l" rtl="0">
              <a:spcBef>
                <a:spcPts val="0"/>
              </a:spcBef>
              <a:spcAft>
                <a:spcPts val="0"/>
              </a:spcAft>
              <a:buNone/>
            </a:pPr>
            <a:endParaRPr sz="2755" dirty="0">
              <a:solidFill>
                <a:schemeClr val="dk1"/>
              </a:solidFill>
            </a:endParaRPr>
          </a:p>
          <a:p>
            <a:pPr marL="0" lvl="0" indent="0" algn="l" rtl="0">
              <a:spcBef>
                <a:spcPts val="592"/>
              </a:spcBef>
              <a:spcAft>
                <a:spcPts val="0"/>
              </a:spcAft>
              <a:buClr>
                <a:schemeClr val="dk1"/>
              </a:buClr>
              <a:buSzPts val="1100"/>
              <a:buFont typeface="Arial"/>
              <a:buNone/>
            </a:pPr>
            <a:r>
              <a:rPr lang="en-US" sz="2755" dirty="0">
                <a:solidFill>
                  <a:schemeClr val="dk1"/>
                </a:solidFill>
              </a:rPr>
              <a:t>The Tic-Tac-Toe project consists of:</a:t>
            </a:r>
            <a:endParaRPr sz="2755" dirty="0">
              <a:solidFill>
                <a:schemeClr val="dk1"/>
              </a:solidFill>
            </a:endParaRPr>
          </a:p>
          <a:p>
            <a:pPr marL="457200" lvl="0" indent="-403542" algn="l" rtl="0">
              <a:spcBef>
                <a:spcPts val="592"/>
              </a:spcBef>
              <a:spcAft>
                <a:spcPts val="0"/>
              </a:spcAft>
              <a:buClr>
                <a:schemeClr val="dk1"/>
              </a:buClr>
              <a:buSzPts val="2755"/>
              <a:buChar char="●"/>
            </a:pPr>
            <a:r>
              <a:rPr lang="en-US" sz="2755" dirty="0">
                <a:solidFill>
                  <a:schemeClr val="dk1"/>
                </a:solidFill>
              </a:rPr>
              <a:t>Mitsubishi RV-8CRLD robot system</a:t>
            </a:r>
            <a:endParaRPr sz="2755" dirty="0">
              <a:solidFill>
                <a:schemeClr val="dk1"/>
              </a:solidFill>
            </a:endParaRPr>
          </a:p>
          <a:p>
            <a:pPr marL="457200" lvl="0" indent="-403542" algn="l" rtl="0">
              <a:spcBef>
                <a:spcPts val="0"/>
              </a:spcBef>
              <a:spcAft>
                <a:spcPts val="0"/>
              </a:spcAft>
              <a:buClr>
                <a:schemeClr val="dk1"/>
              </a:buClr>
              <a:buSzPts val="2755"/>
              <a:buChar char="●"/>
            </a:pPr>
            <a:r>
              <a:rPr lang="en-US" sz="2755" dirty="0">
                <a:solidFill>
                  <a:schemeClr val="dk1"/>
                </a:solidFill>
              </a:rPr>
              <a:t>Intel RealSense depth camera </a:t>
            </a:r>
            <a:endParaRPr sz="2755" dirty="0">
              <a:solidFill>
                <a:schemeClr val="dk1"/>
              </a:solidFill>
            </a:endParaRPr>
          </a:p>
          <a:p>
            <a:pPr marL="457200" lvl="0" indent="-403542" algn="l" rtl="0">
              <a:spcBef>
                <a:spcPts val="0"/>
              </a:spcBef>
              <a:spcAft>
                <a:spcPts val="0"/>
              </a:spcAft>
              <a:buClr>
                <a:schemeClr val="dk1"/>
              </a:buClr>
              <a:buSzPts val="2755"/>
              <a:buChar char="●"/>
            </a:pPr>
            <a:r>
              <a:rPr lang="en-US" sz="2755" dirty="0">
                <a:solidFill>
                  <a:schemeClr val="dk1"/>
                </a:solidFill>
              </a:rPr>
              <a:t>Software Application</a:t>
            </a:r>
            <a:endParaRPr sz="2755" dirty="0">
              <a:solidFill>
                <a:schemeClr val="dk1"/>
              </a:solidFill>
            </a:endParaRPr>
          </a:p>
          <a:p>
            <a:pPr marL="914400" lvl="1" indent="-403542" algn="l" rtl="0">
              <a:spcBef>
                <a:spcPts val="0"/>
              </a:spcBef>
              <a:spcAft>
                <a:spcPts val="0"/>
              </a:spcAft>
              <a:buClr>
                <a:schemeClr val="dk1"/>
              </a:buClr>
              <a:buSzPts val="2755"/>
              <a:buChar char="○"/>
            </a:pPr>
            <a:r>
              <a:rPr lang="en-US" sz="2755" dirty="0">
                <a:solidFill>
                  <a:schemeClr val="dk1"/>
                </a:solidFill>
              </a:rPr>
              <a:t>Python </a:t>
            </a:r>
          </a:p>
          <a:p>
            <a:pPr marL="914400" lvl="1" indent="-403542" algn="l" rtl="0">
              <a:spcBef>
                <a:spcPts val="0"/>
              </a:spcBef>
              <a:spcAft>
                <a:spcPts val="0"/>
              </a:spcAft>
              <a:buClr>
                <a:schemeClr val="dk1"/>
              </a:buClr>
              <a:buSzPts val="2755"/>
              <a:buChar char="○"/>
            </a:pPr>
            <a:r>
              <a:rPr lang="en-US" sz="2755" dirty="0">
                <a:solidFill>
                  <a:schemeClr val="dk1"/>
                </a:solidFill>
              </a:rPr>
              <a:t>Mitsubishi RT-Toolbox3 software</a:t>
            </a:r>
            <a:endParaRPr sz="2755" dirty="0">
              <a:solidFill>
                <a:schemeClr val="dk1"/>
              </a:solidFill>
            </a:endParaRPr>
          </a:p>
        </p:txBody>
      </p:sp>
      <p:sp>
        <p:nvSpPr>
          <p:cNvPr id="33" name="Google Shape;33;p1"/>
          <p:cNvSpPr txBox="1"/>
          <p:nvPr/>
        </p:nvSpPr>
        <p:spPr>
          <a:xfrm>
            <a:off x="10215236" y="4769592"/>
            <a:ext cx="12694800" cy="6299037"/>
          </a:xfrm>
          <a:prstGeom prst="rect">
            <a:avLst/>
          </a:prstGeom>
          <a:noFill/>
          <a:ln>
            <a:noFill/>
          </a:ln>
        </p:spPr>
        <p:txBody>
          <a:bodyPr spcFirstLastPara="1" wrap="square" lIns="180025" tIns="180025" rIns="180025" bIns="180025" anchor="t" anchorCtr="0">
            <a:spAutoFit/>
          </a:bodyPr>
          <a:lstStyle/>
          <a:p>
            <a:pPr marL="457200" marR="0" lvl="0" indent="-403542" algn="l" rtl="0">
              <a:spcBef>
                <a:spcPts val="0"/>
              </a:spcBef>
              <a:spcAft>
                <a:spcPts val="0"/>
              </a:spcAft>
              <a:buClr>
                <a:schemeClr val="dk1"/>
              </a:buClr>
              <a:buSzPts val="2755"/>
              <a:buChar char="●"/>
            </a:pPr>
            <a:r>
              <a:rPr lang="en-US" sz="2755" dirty="0">
                <a:solidFill>
                  <a:schemeClr val="dk1"/>
                </a:solidFill>
              </a:rPr>
              <a:t>Computer vision program:</a:t>
            </a:r>
            <a:endParaRPr sz="2755" dirty="0">
              <a:solidFill>
                <a:schemeClr val="dk1"/>
              </a:solidFill>
            </a:endParaRPr>
          </a:p>
          <a:p>
            <a:pPr marL="914400" marR="0" lvl="1" indent="-403542" algn="l" rtl="0">
              <a:spcBef>
                <a:spcPts val="0"/>
              </a:spcBef>
              <a:spcAft>
                <a:spcPts val="0"/>
              </a:spcAft>
              <a:buClr>
                <a:schemeClr val="dk1"/>
              </a:buClr>
              <a:buSzPts val="2755"/>
              <a:buChar char="○"/>
            </a:pPr>
            <a:r>
              <a:rPr lang="en-US" sz="2755" dirty="0">
                <a:solidFill>
                  <a:schemeClr val="dk1"/>
                </a:solidFill>
              </a:rPr>
              <a:t>Detects the tic-tac-toe grid</a:t>
            </a:r>
            <a:endParaRPr sz="2755" dirty="0">
              <a:solidFill>
                <a:schemeClr val="dk1"/>
              </a:solidFill>
            </a:endParaRPr>
          </a:p>
          <a:p>
            <a:pPr marL="914400" marR="0" lvl="1" indent="-403542" algn="l" rtl="0">
              <a:spcBef>
                <a:spcPts val="0"/>
              </a:spcBef>
              <a:spcAft>
                <a:spcPts val="0"/>
              </a:spcAft>
              <a:buClr>
                <a:schemeClr val="dk1"/>
              </a:buClr>
              <a:buSzPts val="2755"/>
              <a:buChar char="○"/>
            </a:pPr>
            <a:r>
              <a:rPr lang="en-US" sz="2755" dirty="0">
                <a:solidFill>
                  <a:schemeClr val="dk1"/>
                </a:solidFill>
              </a:rPr>
              <a:t>Detects the ‘X’ and ‘O’ required to play the game.</a:t>
            </a:r>
            <a:endParaRPr sz="2755" dirty="0">
              <a:solidFill>
                <a:schemeClr val="dk1"/>
              </a:solidFill>
            </a:endParaRPr>
          </a:p>
          <a:p>
            <a:pPr marL="914400" marR="0" lvl="0" indent="0" algn="l" rtl="0">
              <a:spcBef>
                <a:spcPts val="0"/>
              </a:spcBef>
              <a:spcAft>
                <a:spcPts val="0"/>
              </a:spcAft>
              <a:buNone/>
            </a:pPr>
            <a:endParaRPr sz="2755" dirty="0">
              <a:solidFill>
                <a:schemeClr val="dk1"/>
              </a:solidFill>
            </a:endParaRPr>
          </a:p>
          <a:p>
            <a:pPr marL="457200" marR="0" lvl="0" indent="-403542" algn="l" rtl="0">
              <a:spcBef>
                <a:spcPts val="0"/>
              </a:spcBef>
              <a:spcAft>
                <a:spcPts val="0"/>
              </a:spcAft>
              <a:buClr>
                <a:schemeClr val="dk1"/>
              </a:buClr>
              <a:buSzPts val="2755"/>
              <a:buChar char="●"/>
            </a:pPr>
            <a:r>
              <a:rPr lang="en-US" sz="2755" dirty="0">
                <a:solidFill>
                  <a:schemeClr val="dk1"/>
                </a:solidFill>
              </a:rPr>
              <a:t>Movement program:</a:t>
            </a:r>
            <a:endParaRPr sz="2755" dirty="0">
              <a:solidFill>
                <a:schemeClr val="dk1"/>
              </a:solidFill>
            </a:endParaRPr>
          </a:p>
          <a:p>
            <a:pPr marL="914400" marR="0" lvl="1" indent="-403542" algn="l" rtl="0">
              <a:spcBef>
                <a:spcPts val="0"/>
              </a:spcBef>
              <a:spcAft>
                <a:spcPts val="0"/>
              </a:spcAft>
              <a:buClr>
                <a:schemeClr val="dk1"/>
              </a:buClr>
              <a:buSzPts val="2755"/>
              <a:buChar char="○"/>
            </a:pPr>
            <a:r>
              <a:rPr lang="en-US" sz="2755" dirty="0">
                <a:solidFill>
                  <a:schemeClr val="dk1"/>
                </a:solidFill>
              </a:rPr>
              <a:t>Decides which move to move next</a:t>
            </a:r>
          </a:p>
          <a:p>
            <a:pPr marL="914400" marR="0" lvl="1" indent="-403542" algn="l" rtl="0">
              <a:spcBef>
                <a:spcPts val="0"/>
              </a:spcBef>
              <a:spcAft>
                <a:spcPts val="0"/>
              </a:spcAft>
              <a:buClr>
                <a:schemeClr val="dk1"/>
              </a:buClr>
              <a:buSzPts val="2755"/>
              <a:buChar char="○"/>
            </a:pPr>
            <a:r>
              <a:rPr lang="en-US" sz="2755" dirty="0">
                <a:solidFill>
                  <a:schemeClr val="dk1"/>
                </a:solidFill>
              </a:rPr>
              <a:t>Sends the necessary coordinates that is required to make the move</a:t>
            </a:r>
          </a:p>
          <a:p>
            <a:pPr marL="914400" marR="0" lvl="0" indent="0" algn="l" rtl="0">
              <a:spcBef>
                <a:spcPts val="0"/>
              </a:spcBef>
              <a:spcAft>
                <a:spcPts val="0"/>
              </a:spcAft>
              <a:buNone/>
            </a:pPr>
            <a:endParaRPr lang="en-US" sz="2755" dirty="0">
              <a:solidFill>
                <a:schemeClr val="dk1"/>
              </a:solidFill>
            </a:endParaRPr>
          </a:p>
          <a:p>
            <a:pPr marL="457200" marR="0" lvl="0" indent="-403542" algn="l" rtl="0">
              <a:spcBef>
                <a:spcPts val="0"/>
              </a:spcBef>
              <a:spcAft>
                <a:spcPts val="0"/>
              </a:spcAft>
              <a:buClr>
                <a:schemeClr val="dk1"/>
              </a:buClr>
              <a:buSzPts val="2755"/>
              <a:buChar char="●"/>
            </a:pPr>
            <a:r>
              <a:rPr lang="en-US" sz="2755" dirty="0">
                <a:solidFill>
                  <a:schemeClr val="dk1"/>
                </a:solidFill>
              </a:rPr>
              <a:t>Human assistance portion: </a:t>
            </a:r>
            <a:endParaRPr sz="2755" dirty="0">
              <a:solidFill>
                <a:schemeClr val="dk1"/>
              </a:solidFill>
            </a:endParaRPr>
          </a:p>
          <a:p>
            <a:pPr marL="914400" marR="0" lvl="1" indent="-403542" algn="l" rtl="0">
              <a:spcBef>
                <a:spcPts val="0"/>
              </a:spcBef>
              <a:spcAft>
                <a:spcPts val="0"/>
              </a:spcAft>
              <a:buClr>
                <a:schemeClr val="dk1"/>
              </a:buClr>
              <a:buSzPts val="2755"/>
              <a:buChar char="○"/>
            </a:pPr>
            <a:r>
              <a:rPr lang="en-US" sz="2755" dirty="0">
                <a:solidFill>
                  <a:schemeClr val="dk1"/>
                </a:solidFill>
              </a:rPr>
              <a:t>After each game, human assistance is needed to erase the board</a:t>
            </a:r>
            <a:endParaRPr sz="2755" dirty="0">
              <a:solidFill>
                <a:schemeClr val="dk1"/>
              </a:solidFill>
            </a:endParaRPr>
          </a:p>
          <a:p>
            <a:pPr marL="0" marR="0" lvl="0" indent="0" algn="l" rtl="0">
              <a:spcBef>
                <a:spcPts val="0"/>
              </a:spcBef>
              <a:spcAft>
                <a:spcPts val="0"/>
              </a:spcAft>
              <a:buNone/>
            </a:pPr>
            <a:endParaRPr sz="2755" dirty="0">
              <a:solidFill>
                <a:schemeClr val="dk1"/>
              </a:solidFill>
            </a:endParaRPr>
          </a:p>
          <a:p>
            <a:pPr marL="457200" marR="0" lvl="0" indent="-403542" algn="l" rtl="0">
              <a:spcBef>
                <a:spcPts val="0"/>
              </a:spcBef>
              <a:spcAft>
                <a:spcPts val="0"/>
              </a:spcAft>
              <a:buClr>
                <a:schemeClr val="dk1"/>
              </a:buClr>
              <a:buSzPts val="2755"/>
              <a:buChar char="●"/>
            </a:pPr>
            <a:r>
              <a:rPr lang="en-US" sz="2755" dirty="0">
                <a:solidFill>
                  <a:schemeClr val="dk1"/>
                </a:solidFill>
              </a:rPr>
              <a:t>Constraints:</a:t>
            </a:r>
            <a:endParaRPr sz="2755" dirty="0">
              <a:solidFill>
                <a:schemeClr val="dk1"/>
              </a:solidFill>
            </a:endParaRPr>
          </a:p>
          <a:p>
            <a:pPr marL="914400" marR="0" lvl="1" indent="-403542" algn="l" rtl="0">
              <a:spcBef>
                <a:spcPts val="0"/>
              </a:spcBef>
              <a:spcAft>
                <a:spcPts val="0"/>
              </a:spcAft>
              <a:buClr>
                <a:schemeClr val="dk1"/>
              </a:buClr>
              <a:buSzPts val="2755"/>
              <a:buChar char="○"/>
            </a:pPr>
            <a:r>
              <a:rPr lang="en-US" sz="2755" dirty="0">
                <a:solidFill>
                  <a:schemeClr val="dk1"/>
                </a:solidFill>
              </a:rPr>
              <a:t>Final prototype demonstration must be completed by August 12, 2022</a:t>
            </a:r>
            <a:endParaRPr sz="2755" dirty="0">
              <a:solidFill>
                <a:schemeClr val="dk1"/>
              </a:solidFill>
            </a:endParaRPr>
          </a:p>
          <a:p>
            <a:pPr marL="914400" marR="0" lvl="1" indent="-403542" algn="l" rtl="0">
              <a:spcBef>
                <a:spcPts val="0"/>
              </a:spcBef>
              <a:spcAft>
                <a:spcPts val="0"/>
              </a:spcAft>
              <a:buClr>
                <a:schemeClr val="dk1"/>
              </a:buClr>
              <a:buSzPts val="2755"/>
              <a:buChar char="○"/>
            </a:pPr>
            <a:r>
              <a:rPr lang="en-US" sz="2755" dirty="0">
                <a:solidFill>
                  <a:schemeClr val="dk1"/>
                </a:solidFill>
              </a:rPr>
              <a:t>CSE department budget is $800</a:t>
            </a:r>
            <a:endParaRPr sz="2755" dirty="0">
              <a:solidFill>
                <a:schemeClr val="dk1"/>
              </a:solidFill>
            </a:endParaRPr>
          </a:p>
        </p:txBody>
      </p:sp>
      <p:sp>
        <p:nvSpPr>
          <p:cNvPr id="34" name="Google Shape;34;p1"/>
          <p:cNvSpPr txBox="1"/>
          <p:nvPr/>
        </p:nvSpPr>
        <p:spPr>
          <a:xfrm>
            <a:off x="24574673" y="4763721"/>
            <a:ext cx="12694800" cy="9690735"/>
          </a:xfrm>
          <a:prstGeom prst="rect">
            <a:avLst/>
          </a:prstGeom>
          <a:noFill/>
          <a:ln>
            <a:noFill/>
          </a:ln>
        </p:spPr>
        <p:txBody>
          <a:bodyPr spcFirstLastPara="1" wrap="square" lIns="180025" tIns="180025" rIns="180025" bIns="180025" anchor="t" anchorCtr="0">
            <a:spAutoFit/>
          </a:bodyPr>
          <a:lstStyle/>
          <a:p>
            <a:pPr marL="457200" marR="0" lvl="0" indent="-403542" algn="l" rtl="0">
              <a:spcBef>
                <a:spcPts val="0"/>
              </a:spcBef>
              <a:spcAft>
                <a:spcPts val="0"/>
              </a:spcAft>
              <a:buClr>
                <a:schemeClr val="dk1"/>
              </a:buClr>
              <a:buSzPts val="2755"/>
              <a:buChar char="●"/>
            </a:pPr>
            <a:r>
              <a:rPr lang="en-US" sz="2755" dirty="0">
                <a:solidFill>
                  <a:schemeClr val="dk1"/>
                </a:solidFill>
              </a:rPr>
              <a:t>Vision program with the grid detects which position the opponent has played.</a:t>
            </a:r>
            <a:endParaRPr sz="2755" dirty="0">
              <a:solidFill>
                <a:schemeClr val="dk1"/>
              </a:solidFill>
            </a:endParaRPr>
          </a:p>
          <a:p>
            <a:pPr marL="457200" marR="0" lvl="0" indent="0" algn="l" rtl="0">
              <a:spcBef>
                <a:spcPts val="0"/>
              </a:spcBef>
              <a:spcAft>
                <a:spcPts val="0"/>
              </a:spcAft>
              <a:buNone/>
            </a:pPr>
            <a:endParaRPr sz="2755" dirty="0">
              <a:solidFill>
                <a:schemeClr val="dk1"/>
              </a:solidFill>
            </a:endParaRPr>
          </a:p>
          <a:p>
            <a:pPr marL="457200" marR="0" lvl="0" indent="-403542" algn="l" rtl="0">
              <a:spcBef>
                <a:spcPts val="0"/>
              </a:spcBef>
              <a:spcAft>
                <a:spcPts val="0"/>
              </a:spcAft>
              <a:buClr>
                <a:schemeClr val="dk1"/>
              </a:buClr>
              <a:buSzPts val="2755"/>
              <a:buChar char="●"/>
            </a:pPr>
            <a:r>
              <a:rPr lang="en-US" sz="2755" dirty="0">
                <a:solidFill>
                  <a:schemeClr val="dk1"/>
                </a:solidFill>
              </a:rPr>
              <a:t>The python program takes the input and used Min-Max algorithm to decide which move to take next.</a:t>
            </a:r>
            <a:endParaRPr sz="2755" dirty="0">
              <a:solidFill>
                <a:schemeClr val="dk1"/>
              </a:solidFill>
            </a:endParaRPr>
          </a:p>
          <a:p>
            <a:pPr marL="914400" marR="0" lvl="0" indent="0" algn="l" rtl="0">
              <a:spcBef>
                <a:spcPts val="0"/>
              </a:spcBef>
              <a:spcAft>
                <a:spcPts val="0"/>
              </a:spcAft>
              <a:buNone/>
            </a:pPr>
            <a:endParaRPr sz="2755" dirty="0">
              <a:solidFill>
                <a:schemeClr val="dk1"/>
              </a:solidFill>
            </a:endParaRPr>
          </a:p>
          <a:p>
            <a:pPr marL="457200" marR="0" lvl="0" indent="-403542" algn="l" rtl="0">
              <a:spcBef>
                <a:spcPts val="0"/>
              </a:spcBef>
              <a:spcAft>
                <a:spcPts val="0"/>
              </a:spcAft>
              <a:buClr>
                <a:schemeClr val="dk1"/>
              </a:buClr>
              <a:buSzPts val="2755"/>
              <a:buChar char="●"/>
            </a:pPr>
            <a:r>
              <a:rPr lang="en-US" sz="2755" dirty="0">
                <a:solidFill>
                  <a:schemeClr val="dk1"/>
                </a:solidFill>
              </a:rPr>
              <a:t>If the mark is not detected, the program will indicate that the opponent has not made any moves.</a:t>
            </a:r>
            <a:endParaRPr sz="2755" dirty="0">
              <a:solidFill>
                <a:schemeClr val="dk1"/>
              </a:solidFill>
            </a:endParaRPr>
          </a:p>
          <a:p>
            <a:pPr marL="457200" marR="0" lvl="0" indent="0" algn="l" rtl="0">
              <a:spcBef>
                <a:spcPts val="0"/>
              </a:spcBef>
              <a:spcAft>
                <a:spcPts val="0"/>
              </a:spcAft>
              <a:buNone/>
            </a:pPr>
            <a:endParaRPr sz="2755" dirty="0">
              <a:solidFill>
                <a:schemeClr val="dk1"/>
              </a:solidFill>
            </a:endParaRPr>
          </a:p>
          <a:p>
            <a:pPr marL="457200" marR="0" lvl="0" indent="-403542" algn="l" rtl="0">
              <a:spcBef>
                <a:spcPts val="0"/>
              </a:spcBef>
              <a:spcAft>
                <a:spcPts val="0"/>
              </a:spcAft>
              <a:buClr>
                <a:schemeClr val="dk1"/>
              </a:buClr>
              <a:buSzPts val="2755"/>
              <a:buChar char="●"/>
            </a:pPr>
            <a:r>
              <a:rPr lang="en-US" sz="2755" dirty="0">
                <a:solidFill>
                  <a:schemeClr val="dk1"/>
                </a:solidFill>
              </a:rPr>
              <a:t>After the move is detected, the robot will decide which move to make with the necessary coordinates for the move.</a:t>
            </a:r>
            <a:endParaRPr sz="2755" dirty="0">
              <a:solidFill>
                <a:schemeClr val="dk1"/>
              </a:solidFill>
            </a:endParaRPr>
          </a:p>
          <a:p>
            <a:pPr marL="457200" marR="0" lvl="0" indent="0" algn="l" rtl="0">
              <a:spcBef>
                <a:spcPts val="0"/>
              </a:spcBef>
              <a:spcAft>
                <a:spcPts val="0"/>
              </a:spcAft>
              <a:buNone/>
            </a:pPr>
            <a:endParaRPr sz="2755" dirty="0">
              <a:solidFill>
                <a:schemeClr val="dk1"/>
              </a:solidFill>
            </a:endParaRPr>
          </a:p>
          <a:p>
            <a:pPr marL="457200" marR="0" lvl="0" indent="-403542" algn="l" rtl="0">
              <a:spcBef>
                <a:spcPts val="0"/>
              </a:spcBef>
              <a:spcAft>
                <a:spcPts val="0"/>
              </a:spcAft>
              <a:buClr>
                <a:schemeClr val="dk1"/>
              </a:buClr>
              <a:buSzPts val="2755"/>
              <a:buChar char="●"/>
            </a:pPr>
            <a:r>
              <a:rPr lang="en-US" sz="2755" dirty="0">
                <a:solidFill>
                  <a:schemeClr val="dk1"/>
                </a:solidFill>
              </a:rPr>
              <a:t>The robot can detect the moves and decide what move to make next whereas make ‘O’ and ‘X’ on every position on the grid but is unable to communicate to do both the tasks without human assistance.</a:t>
            </a:r>
          </a:p>
          <a:p>
            <a:pPr marL="457200" marR="0" lvl="0" indent="-403542" algn="l" rtl="0">
              <a:spcBef>
                <a:spcPts val="0"/>
              </a:spcBef>
              <a:spcAft>
                <a:spcPts val="0"/>
              </a:spcAft>
              <a:buClr>
                <a:schemeClr val="dk1"/>
              </a:buClr>
              <a:buSzPts val="2755"/>
              <a:buChar char="●"/>
            </a:pPr>
            <a:endParaRPr lang="en-US" sz="2755" dirty="0">
              <a:solidFill>
                <a:schemeClr val="dk1"/>
              </a:solidFill>
            </a:endParaRPr>
          </a:p>
          <a:p>
            <a:pPr marL="457200" marR="0" lvl="0" indent="-403542" algn="l" rtl="0">
              <a:spcBef>
                <a:spcPts val="0"/>
              </a:spcBef>
              <a:spcAft>
                <a:spcPts val="0"/>
              </a:spcAft>
              <a:buClr>
                <a:schemeClr val="dk1"/>
              </a:buClr>
              <a:buSzPts val="2755"/>
              <a:buChar char="●"/>
            </a:pPr>
            <a:r>
              <a:rPr lang="en-US" sz="2755" dirty="0">
                <a:solidFill>
                  <a:schemeClr val="dk1"/>
                </a:solidFill>
              </a:rPr>
              <a:t>Requires human assistance to implement the move decided by the python program.</a:t>
            </a:r>
            <a:endParaRPr sz="2755" dirty="0">
              <a:solidFill>
                <a:schemeClr val="dk1"/>
              </a:solidFill>
            </a:endParaRPr>
          </a:p>
          <a:p>
            <a:pPr marL="0" marR="0" lvl="0" indent="0" algn="l" rtl="0">
              <a:spcBef>
                <a:spcPts val="0"/>
              </a:spcBef>
              <a:spcAft>
                <a:spcPts val="0"/>
              </a:spcAft>
              <a:buNone/>
            </a:pPr>
            <a:endParaRPr sz="2755" dirty="0">
              <a:solidFill>
                <a:schemeClr val="dk1"/>
              </a:solidFill>
            </a:endParaRPr>
          </a:p>
          <a:p>
            <a:pPr marL="0" marR="0" lvl="0" indent="0" algn="l" rtl="0">
              <a:spcBef>
                <a:spcPts val="0"/>
              </a:spcBef>
              <a:spcAft>
                <a:spcPts val="0"/>
              </a:spcAft>
              <a:buNone/>
            </a:pPr>
            <a:endParaRPr sz="2755" dirty="0">
              <a:solidFill>
                <a:schemeClr val="dk1"/>
              </a:solidFill>
            </a:endParaRPr>
          </a:p>
          <a:p>
            <a:pPr marL="0" marR="0" lvl="0" indent="0" algn="l" rtl="0">
              <a:spcBef>
                <a:spcPts val="0"/>
              </a:spcBef>
              <a:spcAft>
                <a:spcPts val="0"/>
              </a:spcAft>
              <a:buNone/>
            </a:pPr>
            <a:endParaRPr sz="2755" dirty="0">
              <a:solidFill>
                <a:schemeClr val="dk1"/>
              </a:solidFill>
            </a:endParaRPr>
          </a:p>
          <a:p>
            <a:pPr marL="0" marR="0" lvl="0" indent="0" algn="l" rtl="0">
              <a:spcBef>
                <a:spcPts val="0"/>
              </a:spcBef>
              <a:spcAft>
                <a:spcPts val="0"/>
              </a:spcAft>
              <a:buNone/>
            </a:pPr>
            <a:endParaRPr sz="2755" dirty="0">
              <a:solidFill>
                <a:schemeClr val="dk1"/>
              </a:solidFill>
            </a:endParaRPr>
          </a:p>
        </p:txBody>
      </p:sp>
      <p:sp>
        <p:nvSpPr>
          <p:cNvPr id="35" name="Google Shape;35;p1"/>
          <p:cNvSpPr txBox="1"/>
          <p:nvPr/>
        </p:nvSpPr>
        <p:spPr>
          <a:xfrm>
            <a:off x="970958" y="30140565"/>
            <a:ext cx="8217900" cy="606000"/>
          </a:xfrm>
          <a:prstGeom prst="rect">
            <a:avLst/>
          </a:prstGeom>
          <a:noFill/>
          <a:ln>
            <a:noFill/>
          </a:ln>
        </p:spPr>
        <p:txBody>
          <a:bodyPr spcFirstLastPara="1" wrap="square" lIns="180025" tIns="90000" rIns="180025" bIns="90000" anchor="t" anchorCtr="0">
            <a:spAutoFit/>
          </a:bodyPr>
          <a:lstStyle/>
          <a:p>
            <a:pPr marL="0" marR="0" lvl="0" indent="0" algn="ctr" rtl="0">
              <a:spcBef>
                <a:spcPts val="0"/>
              </a:spcBef>
              <a:spcAft>
                <a:spcPts val="0"/>
              </a:spcAft>
              <a:buNone/>
            </a:pPr>
            <a:r>
              <a:rPr lang="en-US" sz="2755" b="0" i="1" u="none" strike="noStrike" cap="none" dirty="0">
                <a:solidFill>
                  <a:schemeClr val="dk1"/>
                </a:solidFill>
                <a:latin typeface="Arial"/>
                <a:ea typeface="Arial"/>
                <a:cs typeface="Arial"/>
                <a:sym typeface="Arial"/>
              </a:rPr>
              <a:t>Figure 1. </a:t>
            </a:r>
            <a:r>
              <a:rPr lang="en-US" sz="2755" i="1" dirty="0">
                <a:solidFill>
                  <a:schemeClr val="dk1"/>
                </a:solidFill>
              </a:rPr>
              <a:t>Mitsubishi RV-8CRL robot</a:t>
            </a:r>
            <a:endParaRPr dirty="0"/>
          </a:p>
        </p:txBody>
      </p:sp>
      <p:sp>
        <p:nvSpPr>
          <p:cNvPr id="36" name="Google Shape;36;p1"/>
          <p:cNvSpPr/>
          <p:nvPr/>
        </p:nvSpPr>
        <p:spPr>
          <a:xfrm>
            <a:off x="10015039" y="15821333"/>
            <a:ext cx="13556894" cy="637867"/>
          </a:xfrm>
          <a:prstGeom prst="rect">
            <a:avLst/>
          </a:prstGeom>
          <a:gradFill>
            <a:gsLst>
              <a:gs pos="0">
                <a:srgbClr val="1E41A0"/>
              </a:gs>
              <a:gs pos="50000">
                <a:srgbClr val="1E41A0">
                  <a:alpha val="64705"/>
                </a:srgbClr>
              </a:gs>
              <a:gs pos="100000">
                <a:srgbClr val="1E41A0"/>
              </a:gs>
            </a:gsLst>
            <a:lin ang="2700000" scaled="0"/>
          </a:gra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45" b="1" i="0" u="none" strike="noStrike" cap="none">
                <a:solidFill>
                  <a:schemeClr val="lt1"/>
                </a:solidFill>
                <a:latin typeface="Calibri"/>
                <a:ea typeface="Calibri"/>
                <a:cs typeface="Calibri"/>
                <a:sym typeface="Calibri"/>
              </a:rPr>
              <a:t>Experimental Test Plan</a:t>
            </a:r>
            <a:endParaRPr/>
          </a:p>
        </p:txBody>
      </p:sp>
      <p:sp>
        <p:nvSpPr>
          <p:cNvPr id="37" name="Google Shape;37;p1"/>
          <p:cNvSpPr/>
          <p:nvPr/>
        </p:nvSpPr>
        <p:spPr>
          <a:xfrm>
            <a:off x="24143637" y="3854991"/>
            <a:ext cx="13556894" cy="637867"/>
          </a:xfrm>
          <a:prstGeom prst="rect">
            <a:avLst/>
          </a:prstGeom>
          <a:gradFill>
            <a:gsLst>
              <a:gs pos="0">
                <a:srgbClr val="1E41A0"/>
              </a:gs>
              <a:gs pos="50000">
                <a:srgbClr val="1E41A0">
                  <a:alpha val="64705"/>
                </a:srgbClr>
              </a:gs>
              <a:gs pos="100000">
                <a:srgbClr val="1E41A0"/>
              </a:gs>
            </a:gsLst>
            <a:lin ang="2700000" scaled="0"/>
          </a:gra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45" b="1" i="0" u="none" strike="noStrike" cap="none">
                <a:solidFill>
                  <a:schemeClr val="lt1"/>
                </a:solidFill>
                <a:latin typeface="Calibri"/>
                <a:ea typeface="Calibri"/>
                <a:cs typeface="Calibri"/>
                <a:sym typeface="Calibri"/>
              </a:rPr>
              <a:t>Experimental Results</a:t>
            </a:r>
            <a:endParaRPr/>
          </a:p>
        </p:txBody>
      </p:sp>
      <p:sp>
        <p:nvSpPr>
          <p:cNvPr id="38" name="Google Shape;38;p1"/>
          <p:cNvSpPr/>
          <p:nvPr/>
        </p:nvSpPr>
        <p:spPr>
          <a:xfrm>
            <a:off x="24179694" y="24100661"/>
            <a:ext cx="13556894" cy="637867"/>
          </a:xfrm>
          <a:prstGeom prst="rect">
            <a:avLst/>
          </a:prstGeom>
          <a:gradFill>
            <a:gsLst>
              <a:gs pos="0">
                <a:srgbClr val="1E41A0"/>
              </a:gs>
              <a:gs pos="50000">
                <a:srgbClr val="1E41A0">
                  <a:alpha val="64705"/>
                </a:srgbClr>
              </a:gs>
              <a:gs pos="100000">
                <a:srgbClr val="1E41A0"/>
              </a:gs>
            </a:gsLst>
            <a:lin ang="2700000" scaled="0"/>
          </a:gra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45" b="1" i="0" u="none" strike="noStrike" cap="none">
                <a:solidFill>
                  <a:schemeClr val="lt1"/>
                </a:solidFill>
                <a:latin typeface="Calibri"/>
                <a:ea typeface="Calibri"/>
                <a:cs typeface="Calibri"/>
                <a:sym typeface="Calibri"/>
              </a:rPr>
              <a:t>References</a:t>
            </a:r>
            <a:endParaRPr/>
          </a:p>
        </p:txBody>
      </p:sp>
      <p:sp>
        <p:nvSpPr>
          <p:cNvPr id="39" name="Google Shape;39;p1"/>
          <p:cNvSpPr/>
          <p:nvPr/>
        </p:nvSpPr>
        <p:spPr>
          <a:xfrm>
            <a:off x="24143633" y="15870925"/>
            <a:ext cx="13556894" cy="637867"/>
          </a:xfrm>
          <a:prstGeom prst="rect">
            <a:avLst/>
          </a:prstGeom>
          <a:gradFill>
            <a:gsLst>
              <a:gs pos="0">
                <a:srgbClr val="1E41A0"/>
              </a:gs>
              <a:gs pos="50000">
                <a:srgbClr val="1E41A0">
                  <a:alpha val="64705"/>
                </a:srgbClr>
              </a:gs>
              <a:gs pos="100000">
                <a:srgbClr val="1E41A0"/>
              </a:gs>
            </a:gsLst>
            <a:lin ang="2700000" scaled="0"/>
          </a:gra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45" b="1" i="0" u="none" strike="noStrike" cap="none">
                <a:solidFill>
                  <a:schemeClr val="lt1"/>
                </a:solidFill>
                <a:latin typeface="Calibri"/>
                <a:ea typeface="Calibri"/>
                <a:cs typeface="Calibri"/>
                <a:sym typeface="Calibri"/>
              </a:rPr>
              <a:t>Conclusions</a:t>
            </a:r>
            <a:endParaRPr/>
          </a:p>
        </p:txBody>
      </p:sp>
      <p:sp>
        <p:nvSpPr>
          <p:cNvPr id="40" name="Google Shape;40;p1"/>
          <p:cNvSpPr txBox="1"/>
          <p:nvPr/>
        </p:nvSpPr>
        <p:spPr>
          <a:xfrm>
            <a:off x="10406900" y="17175125"/>
            <a:ext cx="12694800" cy="4603188"/>
          </a:xfrm>
          <a:prstGeom prst="rect">
            <a:avLst/>
          </a:prstGeom>
          <a:noFill/>
          <a:ln>
            <a:noFill/>
          </a:ln>
        </p:spPr>
        <p:txBody>
          <a:bodyPr spcFirstLastPara="1" wrap="square" lIns="180025" tIns="180025" rIns="180025" bIns="180025" anchor="t" anchorCtr="0">
            <a:spAutoFit/>
          </a:bodyPr>
          <a:lstStyle/>
          <a:p>
            <a:pPr marL="0" marR="0" lvl="0" indent="0" algn="l" rtl="0">
              <a:spcBef>
                <a:spcPts val="0"/>
              </a:spcBef>
              <a:spcAft>
                <a:spcPts val="0"/>
              </a:spcAft>
              <a:buNone/>
            </a:pPr>
            <a:r>
              <a:rPr lang="en-US" sz="2755" dirty="0">
                <a:solidFill>
                  <a:schemeClr val="dk1"/>
                </a:solidFill>
              </a:rPr>
              <a:t>Python </a:t>
            </a:r>
            <a:endParaRPr sz="2755" dirty="0">
              <a:solidFill>
                <a:schemeClr val="dk1"/>
              </a:solidFill>
            </a:endParaRPr>
          </a:p>
          <a:p>
            <a:pPr marL="457200" marR="0" lvl="0" indent="-403542" algn="l" rtl="0">
              <a:spcBef>
                <a:spcPts val="0"/>
              </a:spcBef>
              <a:spcAft>
                <a:spcPts val="0"/>
              </a:spcAft>
              <a:buClr>
                <a:schemeClr val="dk1"/>
              </a:buClr>
              <a:buSzPts val="2755"/>
              <a:buChar char="●"/>
            </a:pPr>
            <a:r>
              <a:rPr lang="en-US" sz="2755" dirty="0">
                <a:solidFill>
                  <a:schemeClr val="dk1"/>
                </a:solidFill>
              </a:rPr>
              <a:t>OpenCV (cv2)</a:t>
            </a:r>
          </a:p>
          <a:p>
            <a:pPr marL="457200" marR="0" lvl="0" indent="-403542" algn="l" rtl="0">
              <a:spcBef>
                <a:spcPts val="0"/>
              </a:spcBef>
              <a:spcAft>
                <a:spcPts val="0"/>
              </a:spcAft>
              <a:buClr>
                <a:schemeClr val="dk1"/>
              </a:buClr>
              <a:buSzPts val="2755"/>
              <a:buChar char="●"/>
            </a:pPr>
            <a:r>
              <a:rPr lang="en-US" sz="2755" dirty="0" err="1">
                <a:solidFill>
                  <a:schemeClr val="dk1"/>
                </a:solidFill>
              </a:rPr>
              <a:t>numpy</a:t>
            </a:r>
            <a:endParaRPr sz="2755" dirty="0">
              <a:solidFill>
                <a:schemeClr val="dk1"/>
              </a:solidFill>
            </a:endParaRPr>
          </a:p>
          <a:p>
            <a:pPr marL="457200" marR="0" lvl="0" indent="-403542" algn="l" rtl="0">
              <a:spcBef>
                <a:spcPts val="0"/>
              </a:spcBef>
              <a:spcAft>
                <a:spcPts val="0"/>
              </a:spcAft>
              <a:buClr>
                <a:schemeClr val="dk1"/>
              </a:buClr>
              <a:buSzPts val="2755"/>
              <a:buChar char="●"/>
            </a:pPr>
            <a:r>
              <a:rPr lang="en-US" sz="2755" dirty="0" err="1">
                <a:solidFill>
                  <a:schemeClr val="dk1"/>
                </a:solidFill>
              </a:rPr>
              <a:t>rospy</a:t>
            </a:r>
            <a:endParaRPr sz="2755" dirty="0">
              <a:solidFill>
                <a:schemeClr val="dk1"/>
              </a:solidFill>
            </a:endParaRPr>
          </a:p>
          <a:p>
            <a:pPr marL="457200" marR="0" lvl="0" indent="-403542" algn="l" rtl="0">
              <a:spcBef>
                <a:spcPts val="0"/>
              </a:spcBef>
              <a:spcAft>
                <a:spcPts val="0"/>
              </a:spcAft>
              <a:buClr>
                <a:schemeClr val="dk1"/>
              </a:buClr>
              <a:buSzPts val="2755"/>
              <a:buChar char="●"/>
            </a:pPr>
            <a:r>
              <a:rPr lang="en-US" sz="2755" dirty="0" err="1">
                <a:solidFill>
                  <a:schemeClr val="dk1"/>
                </a:solidFill>
              </a:rPr>
              <a:t>pyrealsense</a:t>
            </a:r>
            <a:endParaRPr sz="2755" dirty="0">
              <a:solidFill>
                <a:schemeClr val="dk1"/>
              </a:solidFill>
            </a:endParaRPr>
          </a:p>
          <a:p>
            <a:pPr marL="53658" marR="0" lvl="0" algn="l" rtl="0">
              <a:spcBef>
                <a:spcPts val="0"/>
              </a:spcBef>
              <a:spcAft>
                <a:spcPts val="0"/>
              </a:spcAft>
              <a:buClr>
                <a:schemeClr val="dk1"/>
              </a:buClr>
              <a:buSzPts val="2755"/>
            </a:pPr>
            <a:endParaRPr lang="en-US" sz="2755" dirty="0">
              <a:solidFill>
                <a:schemeClr val="dk1"/>
              </a:solidFill>
            </a:endParaRPr>
          </a:p>
          <a:p>
            <a:pPr marL="0" marR="0" lvl="0" indent="0" algn="l" rtl="0">
              <a:spcBef>
                <a:spcPts val="0"/>
              </a:spcBef>
              <a:spcAft>
                <a:spcPts val="0"/>
              </a:spcAft>
              <a:buNone/>
            </a:pPr>
            <a:r>
              <a:rPr lang="en-US" sz="2755" dirty="0">
                <a:solidFill>
                  <a:schemeClr val="dk1"/>
                </a:solidFill>
              </a:rPr>
              <a:t>Human Assistance</a:t>
            </a:r>
            <a:endParaRPr sz="2755" dirty="0">
              <a:solidFill>
                <a:schemeClr val="dk1"/>
              </a:solidFill>
            </a:endParaRPr>
          </a:p>
          <a:p>
            <a:pPr marL="457200" marR="0" lvl="0" indent="-457200" algn="l" rtl="0">
              <a:spcBef>
                <a:spcPts val="0"/>
              </a:spcBef>
              <a:spcAft>
                <a:spcPts val="0"/>
              </a:spcAft>
              <a:buFont typeface="Courier New" panose="02070309020205020404" pitchFamily="49" charset="0"/>
              <a:buChar char="o"/>
            </a:pPr>
            <a:r>
              <a:rPr lang="en-US" sz="2755" dirty="0">
                <a:solidFill>
                  <a:schemeClr val="dk1"/>
                </a:solidFill>
              </a:rPr>
              <a:t>The human should check if the robot is making any mistakes</a:t>
            </a:r>
          </a:p>
          <a:p>
            <a:pPr marL="457200" marR="0" lvl="0" indent="-457200" algn="l" rtl="0">
              <a:spcBef>
                <a:spcPts val="0"/>
              </a:spcBef>
              <a:spcAft>
                <a:spcPts val="0"/>
              </a:spcAft>
              <a:buFont typeface="Courier New" panose="02070309020205020404" pitchFamily="49" charset="0"/>
              <a:buChar char="o"/>
            </a:pPr>
            <a:r>
              <a:rPr lang="en-US" sz="2755" dirty="0">
                <a:solidFill>
                  <a:schemeClr val="dk1"/>
                </a:solidFill>
              </a:rPr>
              <a:t>The playing board must be erased after every game.</a:t>
            </a:r>
          </a:p>
          <a:p>
            <a:pPr marL="457200" marR="0" lvl="0" indent="-457200" algn="l" rtl="0">
              <a:spcBef>
                <a:spcPts val="0"/>
              </a:spcBef>
              <a:spcAft>
                <a:spcPts val="0"/>
              </a:spcAft>
              <a:buFont typeface="Courier New" panose="02070309020205020404" pitchFamily="49" charset="0"/>
              <a:buChar char="o"/>
            </a:pPr>
            <a:r>
              <a:rPr lang="en-US" sz="2755" dirty="0">
                <a:solidFill>
                  <a:schemeClr val="dk1"/>
                </a:solidFill>
              </a:rPr>
              <a:t>The marker needs to be fixed in place</a:t>
            </a:r>
            <a:endParaRPr sz="2755" dirty="0">
              <a:solidFill>
                <a:schemeClr val="dk1"/>
              </a:solidFill>
            </a:endParaRPr>
          </a:p>
        </p:txBody>
      </p:sp>
      <p:sp>
        <p:nvSpPr>
          <p:cNvPr id="41" name="Google Shape;41;p1"/>
          <p:cNvSpPr txBox="1"/>
          <p:nvPr/>
        </p:nvSpPr>
        <p:spPr>
          <a:xfrm>
            <a:off x="24216620" y="17133802"/>
            <a:ext cx="12621900" cy="6299037"/>
          </a:xfrm>
          <a:prstGeom prst="rect">
            <a:avLst/>
          </a:prstGeom>
          <a:noFill/>
          <a:ln>
            <a:noFill/>
          </a:ln>
        </p:spPr>
        <p:txBody>
          <a:bodyPr spcFirstLastPara="1" wrap="square" lIns="180025" tIns="180025" rIns="180025" bIns="180025" anchor="t" anchorCtr="0">
            <a:spAutoFit/>
          </a:bodyPr>
          <a:lstStyle/>
          <a:p>
            <a:pPr marL="457200" marR="0" lvl="0" indent="-403542" algn="l" rtl="0">
              <a:spcBef>
                <a:spcPts val="0"/>
              </a:spcBef>
              <a:spcAft>
                <a:spcPts val="0"/>
              </a:spcAft>
              <a:buClr>
                <a:schemeClr val="dk1"/>
              </a:buClr>
              <a:buSzPts val="2755"/>
              <a:buChar char="●"/>
            </a:pPr>
            <a:r>
              <a:rPr lang="en-US" sz="2755" dirty="0">
                <a:solidFill>
                  <a:schemeClr val="dk1"/>
                </a:solidFill>
              </a:rPr>
              <a:t>Main goal was to use the robot and AI to make it play Tic-Tac-Toe with the opponent</a:t>
            </a:r>
          </a:p>
          <a:p>
            <a:pPr marL="53658" marR="0" lvl="0" algn="l" rtl="0">
              <a:spcBef>
                <a:spcPts val="0"/>
              </a:spcBef>
              <a:spcAft>
                <a:spcPts val="0"/>
              </a:spcAft>
              <a:buClr>
                <a:schemeClr val="dk1"/>
              </a:buClr>
              <a:buSzPts val="2755"/>
            </a:pPr>
            <a:endParaRPr lang="en-US" sz="2755" dirty="0">
              <a:solidFill>
                <a:schemeClr val="dk1"/>
              </a:solidFill>
            </a:endParaRPr>
          </a:p>
          <a:p>
            <a:pPr marL="457200" marR="0" lvl="0" indent="-403542" algn="l" rtl="0">
              <a:spcBef>
                <a:spcPts val="0"/>
              </a:spcBef>
              <a:spcAft>
                <a:spcPts val="0"/>
              </a:spcAft>
              <a:buClr>
                <a:schemeClr val="dk1"/>
              </a:buClr>
              <a:buSzPts val="2755"/>
              <a:buChar char="●"/>
            </a:pPr>
            <a:r>
              <a:rPr lang="en-US" sz="2755" dirty="0">
                <a:solidFill>
                  <a:schemeClr val="dk1"/>
                </a:solidFill>
              </a:rPr>
              <a:t>Still needs the communication set-up between the robot and the AI algorithm through TCP.</a:t>
            </a:r>
          </a:p>
          <a:p>
            <a:pPr marL="53658" marR="0" lvl="0" algn="l" rtl="0">
              <a:spcBef>
                <a:spcPts val="0"/>
              </a:spcBef>
              <a:spcAft>
                <a:spcPts val="0"/>
              </a:spcAft>
              <a:buClr>
                <a:schemeClr val="dk1"/>
              </a:buClr>
              <a:buSzPts val="2755"/>
            </a:pPr>
            <a:endParaRPr sz="2755" dirty="0">
              <a:solidFill>
                <a:schemeClr val="dk1"/>
              </a:solidFill>
            </a:endParaRPr>
          </a:p>
          <a:p>
            <a:pPr marL="457200" marR="0" lvl="0" indent="-403542" algn="l" rtl="0">
              <a:spcBef>
                <a:spcPts val="0"/>
              </a:spcBef>
              <a:spcAft>
                <a:spcPts val="0"/>
              </a:spcAft>
              <a:buClr>
                <a:schemeClr val="dk1"/>
              </a:buClr>
              <a:buSzPts val="2755"/>
              <a:buChar char="●"/>
            </a:pPr>
            <a:r>
              <a:rPr lang="en-US" sz="2755" dirty="0">
                <a:solidFill>
                  <a:schemeClr val="dk1"/>
                </a:solidFill>
              </a:rPr>
              <a:t>Has opened the possibility of using AI with the robots in Mitsubishi robot in the future.</a:t>
            </a:r>
            <a:endParaRPr sz="2755" dirty="0">
              <a:solidFill>
                <a:schemeClr val="dk1"/>
              </a:solidFill>
            </a:endParaRPr>
          </a:p>
          <a:p>
            <a:pPr marL="457200" marR="0" lvl="0" indent="0" algn="l" rtl="0">
              <a:spcBef>
                <a:spcPts val="0"/>
              </a:spcBef>
              <a:spcAft>
                <a:spcPts val="0"/>
              </a:spcAft>
              <a:buNone/>
            </a:pPr>
            <a:endParaRPr sz="2755" dirty="0">
              <a:solidFill>
                <a:schemeClr val="dk1"/>
              </a:solidFill>
            </a:endParaRPr>
          </a:p>
          <a:p>
            <a:pPr marL="457200" marR="0" lvl="0" indent="-403542" algn="l" rtl="0">
              <a:spcBef>
                <a:spcPts val="0"/>
              </a:spcBef>
              <a:spcAft>
                <a:spcPts val="0"/>
              </a:spcAft>
              <a:buClr>
                <a:schemeClr val="dk1"/>
              </a:buClr>
              <a:buSzPts val="2755"/>
              <a:buChar char="●"/>
            </a:pPr>
            <a:r>
              <a:rPr lang="en-US" sz="2755" dirty="0">
                <a:solidFill>
                  <a:schemeClr val="dk1"/>
                </a:solidFill>
              </a:rPr>
              <a:t>Possibility of AI robot doing smart tasks done by humans.</a:t>
            </a:r>
            <a:endParaRPr sz="2755" dirty="0">
              <a:solidFill>
                <a:schemeClr val="dk1"/>
              </a:solidFill>
            </a:endParaRPr>
          </a:p>
          <a:p>
            <a:pPr marL="457200" marR="0" lvl="0" indent="0" algn="l" rtl="0">
              <a:spcBef>
                <a:spcPts val="0"/>
              </a:spcBef>
              <a:spcAft>
                <a:spcPts val="0"/>
              </a:spcAft>
              <a:buNone/>
            </a:pPr>
            <a:endParaRPr sz="2755" dirty="0">
              <a:solidFill>
                <a:schemeClr val="dk1"/>
              </a:solidFill>
            </a:endParaRPr>
          </a:p>
          <a:p>
            <a:pPr marL="457200" marR="0" lvl="0" indent="-403542" algn="l" rtl="0">
              <a:spcBef>
                <a:spcPts val="0"/>
              </a:spcBef>
              <a:spcAft>
                <a:spcPts val="0"/>
              </a:spcAft>
              <a:buClr>
                <a:schemeClr val="dk1"/>
              </a:buClr>
              <a:buSzPts val="2755"/>
              <a:buChar char="●"/>
            </a:pPr>
            <a:r>
              <a:rPr lang="en-US" sz="2755" dirty="0">
                <a:solidFill>
                  <a:schemeClr val="dk1"/>
                </a:solidFill>
              </a:rPr>
              <a:t>A special thanks to Dr. Chris Conly, Dr. </a:t>
            </a:r>
            <a:r>
              <a:rPr lang="en-US" sz="2755" dirty="0" err="1">
                <a:solidFill>
                  <a:schemeClr val="dk1"/>
                </a:solidFill>
              </a:rPr>
              <a:t>McMurrough</a:t>
            </a:r>
            <a:r>
              <a:rPr lang="en-US" sz="2755" dirty="0">
                <a:solidFill>
                  <a:schemeClr val="dk1"/>
                </a:solidFill>
              </a:rPr>
              <a:t>, Minh Tram, and the CSE department for sponsoring the project and giving us this wonderful opportunity.</a:t>
            </a:r>
            <a:endParaRPr sz="2755" dirty="0">
              <a:solidFill>
                <a:schemeClr val="dk1"/>
              </a:solidFill>
            </a:endParaRPr>
          </a:p>
        </p:txBody>
      </p:sp>
      <p:sp>
        <p:nvSpPr>
          <p:cNvPr id="42" name="Google Shape;42;p1"/>
          <p:cNvSpPr txBox="1"/>
          <p:nvPr/>
        </p:nvSpPr>
        <p:spPr>
          <a:xfrm>
            <a:off x="24427105" y="24989825"/>
            <a:ext cx="12687000" cy="1063758"/>
          </a:xfrm>
          <a:prstGeom prst="rect">
            <a:avLst/>
          </a:prstGeom>
          <a:noFill/>
          <a:ln>
            <a:noFill/>
          </a:ln>
        </p:spPr>
        <p:txBody>
          <a:bodyPr spcFirstLastPara="1" wrap="square" lIns="180025" tIns="180025" rIns="180025" bIns="180025" anchor="t" anchorCtr="0">
            <a:spAutoFit/>
          </a:bodyPr>
          <a:lstStyle/>
          <a:p>
            <a:pPr marL="337578" marR="0" lvl="0" indent="-380441" algn="l" rtl="0">
              <a:spcBef>
                <a:spcPts val="0"/>
              </a:spcBef>
              <a:spcAft>
                <a:spcPts val="0"/>
              </a:spcAft>
              <a:buClr>
                <a:schemeClr val="dk1"/>
              </a:buClr>
              <a:buSzPts val="2250"/>
              <a:buFont typeface="Calibri"/>
              <a:buAutoNum type="arabicPeriod"/>
            </a:pPr>
            <a:r>
              <a:rPr lang="en-US" sz="2275" dirty="0" err="1">
                <a:solidFill>
                  <a:schemeClr val="dk1"/>
                </a:solidFill>
              </a:rPr>
              <a:t>Patrickmblack</a:t>
            </a:r>
            <a:r>
              <a:rPr lang="en-US" sz="2275" dirty="0">
                <a:solidFill>
                  <a:schemeClr val="dk1"/>
                </a:solidFill>
              </a:rPr>
              <a:t>, “OpenCV-Tic-Tac-Toe”</a:t>
            </a:r>
          </a:p>
          <a:p>
            <a:pPr lvl="0">
              <a:buClr>
                <a:schemeClr val="dk1"/>
              </a:buClr>
              <a:buSzPts val="2250"/>
            </a:pPr>
            <a:r>
              <a:rPr lang="en-US" sz="2275" dirty="0">
                <a:solidFill>
                  <a:schemeClr val="dk1"/>
                </a:solidFill>
              </a:rPr>
              <a:t>	https://</a:t>
            </a:r>
            <a:r>
              <a:rPr lang="en-US" sz="2275" dirty="0" err="1">
                <a:solidFill>
                  <a:schemeClr val="dk1"/>
                </a:solidFill>
              </a:rPr>
              <a:t>github.com</a:t>
            </a:r>
            <a:r>
              <a:rPr lang="en-US" sz="2275" dirty="0">
                <a:solidFill>
                  <a:schemeClr val="dk1"/>
                </a:solidFill>
              </a:rPr>
              <a:t>/</a:t>
            </a:r>
            <a:r>
              <a:rPr lang="en-US" sz="2275" dirty="0" err="1">
                <a:solidFill>
                  <a:schemeClr val="dk1"/>
                </a:solidFill>
              </a:rPr>
              <a:t>patrickmblack</a:t>
            </a:r>
            <a:r>
              <a:rPr lang="en-US" sz="2275" dirty="0">
                <a:solidFill>
                  <a:schemeClr val="dk1"/>
                </a:solidFill>
              </a:rPr>
              <a:t>/OpenCV-Tic-Tac-Toe/blob/master/TicTacToe1.0.0.py</a:t>
            </a:r>
            <a:endParaRPr sz="2275" dirty="0">
              <a:solidFill>
                <a:schemeClr val="dk1"/>
              </a:solidFill>
            </a:endParaRPr>
          </a:p>
        </p:txBody>
      </p:sp>
      <p:sp>
        <p:nvSpPr>
          <p:cNvPr id="43" name="Google Shape;43;p1"/>
          <p:cNvSpPr txBox="1"/>
          <p:nvPr/>
        </p:nvSpPr>
        <p:spPr>
          <a:xfrm>
            <a:off x="12150935" y="2582989"/>
            <a:ext cx="12573300" cy="6363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dk1"/>
              </a:buClr>
              <a:buSzPts val="3940"/>
              <a:buFont typeface="Arial"/>
              <a:buNone/>
            </a:pPr>
            <a:r>
              <a:rPr lang="en-US" sz="3940" b="1" dirty="0">
                <a:solidFill>
                  <a:schemeClr val="dk1"/>
                </a:solidFill>
                <a:latin typeface="Calibri"/>
                <a:ea typeface="Calibri"/>
                <a:cs typeface="Calibri"/>
                <a:sym typeface="Calibri"/>
              </a:rPr>
              <a:t>CSE</a:t>
            </a:r>
            <a:r>
              <a:rPr lang="en-US" sz="3940" b="1" i="0" u="none" strike="noStrike" cap="none" dirty="0">
                <a:solidFill>
                  <a:schemeClr val="dk1"/>
                </a:solidFill>
                <a:latin typeface="Calibri"/>
                <a:ea typeface="Calibri"/>
                <a:cs typeface="Calibri"/>
                <a:sym typeface="Calibri"/>
              </a:rPr>
              <a:t> Senior Design</a:t>
            </a:r>
            <a:endParaRPr dirty="0"/>
          </a:p>
        </p:txBody>
      </p:sp>
      <p:pic>
        <p:nvPicPr>
          <p:cNvPr id="44" name="Google Shape;44;p1"/>
          <p:cNvPicPr preferRelativeResize="0"/>
          <p:nvPr/>
        </p:nvPicPr>
        <p:blipFill rotWithShape="1">
          <a:blip r:embed="rId3">
            <a:alphaModFix/>
          </a:blip>
          <a:srcRect/>
          <a:stretch/>
        </p:blipFill>
        <p:spPr>
          <a:xfrm>
            <a:off x="748152" y="862183"/>
            <a:ext cx="9467084" cy="2652610"/>
          </a:xfrm>
          <a:prstGeom prst="rect">
            <a:avLst/>
          </a:prstGeom>
          <a:noFill/>
          <a:ln>
            <a:noFill/>
          </a:ln>
        </p:spPr>
      </p:pic>
      <p:pic>
        <p:nvPicPr>
          <p:cNvPr id="1032" name="Picture 8" descr="Mistubishi Electric Automation Releases Cost- Effective Industrial Robot  From: Mitsubishi Electric Automation | Automation World">
            <a:extLst>
              <a:ext uri="{FF2B5EF4-FFF2-40B4-BE49-F238E27FC236}">
                <a16:creationId xmlns:a16="http://schemas.microsoft.com/office/drawing/2014/main" id="{3D3406F7-12E6-3052-E1BD-20D0C859562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109" b="3074"/>
          <a:stretch/>
        </p:blipFill>
        <p:spPr bwMode="auto">
          <a:xfrm>
            <a:off x="2000384" y="22526725"/>
            <a:ext cx="6033274" cy="759867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fig2: Grid recognizing shapes on the paper&#10;">
            <a:extLst>
              <a:ext uri="{FF2B5EF4-FFF2-40B4-BE49-F238E27FC236}">
                <a16:creationId xmlns:a16="http://schemas.microsoft.com/office/drawing/2014/main" id="{3398FBE1-F72B-4E4E-2297-6746D313894D}"/>
              </a:ext>
            </a:extLst>
          </p:cNvPr>
          <p:cNvPicPr>
            <a:picLocks noChangeAspect="1"/>
          </p:cNvPicPr>
          <p:nvPr/>
        </p:nvPicPr>
        <p:blipFill>
          <a:blip r:embed="rId5"/>
          <a:stretch>
            <a:fillRect/>
          </a:stretch>
        </p:blipFill>
        <p:spPr>
          <a:xfrm>
            <a:off x="14058834" y="10912123"/>
            <a:ext cx="4923385" cy="3955552"/>
          </a:xfrm>
          <a:prstGeom prst="rect">
            <a:avLst/>
          </a:prstGeom>
        </p:spPr>
      </p:pic>
      <p:sp>
        <p:nvSpPr>
          <p:cNvPr id="5" name="TextBox 4">
            <a:extLst>
              <a:ext uri="{FF2B5EF4-FFF2-40B4-BE49-F238E27FC236}">
                <a16:creationId xmlns:a16="http://schemas.microsoft.com/office/drawing/2014/main" id="{F3829D5D-FB42-FB34-AF51-B6C61CEAFF14}"/>
              </a:ext>
            </a:extLst>
          </p:cNvPr>
          <p:cNvSpPr txBox="1"/>
          <p:nvPr/>
        </p:nvSpPr>
        <p:spPr>
          <a:xfrm>
            <a:off x="13749569" y="15004646"/>
            <a:ext cx="575363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Figure 2. Grid Recognizing shapes on the paper</a:t>
            </a:r>
          </a:p>
        </p:txBody>
      </p:sp>
      <p:pic>
        <p:nvPicPr>
          <p:cNvPr id="6" name="Picture 6" descr="A picture containing text, electronics, keyboard&#10;&#10;Description automatically generated">
            <a:extLst>
              <a:ext uri="{FF2B5EF4-FFF2-40B4-BE49-F238E27FC236}">
                <a16:creationId xmlns:a16="http://schemas.microsoft.com/office/drawing/2014/main" id="{C8A1703D-F92A-AFDC-21C7-845D6100F113}"/>
              </a:ext>
            </a:extLst>
          </p:cNvPr>
          <p:cNvPicPr>
            <a:picLocks noChangeAspect="1"/>
          </p:cNvPicPr>
          <p:nvPr/>
        </p:nvPicPr>
        <p:blipFill>
          <a:blip r:embed="rId6"/>
          <a:stretch>
            <a:fillRect/>
          </a:stretch>
        </p:blipFill>
        <p:spPr>
          <a:xfrm>
            <a:off x="14066268" y="22228294"/>
            <a:ext cx="3750693" cy="5507606"/>
          </a:xfrm>
          <a:prstGeom prst="rect">
            <a:avLst/>
          </a:prstGeom>
        </p:spPr>
      </p:pic>
      <p:sp>
        <p:nvSpPr>
          <p:cNvPr id="7" name="TextBox 6">
            <a:extLst>
              <a:ext uri="{FF2B5EF4-FFF2-40B4-BE49-F238E27FC236}">
                <a16:creationId xmlns:a16="http://schemas.microsoft.com/office/drawing/2014/main" id="{02F4D443-AF7C-2A57-04D0-9E0EF517A47E}"/>
              </a:ext>
            </a:extLst>
          </p:cNvPr>
          <p:cNvSpPr txBox="1"/>
          <p:nvPr/>
        </p:nvSpPr>
        <p:spPr>
          <a:xfrm>
            <a:off x="13848365" y="27875446"/>
            <a:ext cx="45976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Figure3. Input taken after recognizing shapes on the grid</a:t>
            </a:r>
          </a:p>
        </p:txBody>
      </p:sp>
      <p:sp>
        <p:nvSpPr>
          <p:cNvPr id="3" name="TextBox 2">
            <a:extLst>
              <a:ext uri="{FF2B5EF4-FFF2-40B4-BE49-F238E27FC236}">
                <a16:creationId xmlns:a16="http://schemas.microsoft.com/office/drawing/2014/main" id="{5494A70A-84BE-D508-53DA-FB61A21710CC}"/>
              </a:ext>
            </a:extLst>
          </p:cNvPr>
          <p:cNvSpPr txBox="1"/>
          <p:nvPr/>
        </p:nvSpPr>
        <p:spPr>
          <a:xfrm>
            <a:off x="24577070" y="26235000"/>
            <a:ext cx="9476709" cy="11310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50" dirty="0"/>
              <a:t>2.</a:t>
            </a:r>
            <a:r>
              <a:rPr lang="en-US" dirty="0"/>
              <a:t> </a:t>
            </a:r>
            <a:r>
              <a:rPr lang="en-US" sz="2250" dirty="0" err="1"/>
              <a:t>Futurelearn</a:t>
            </a:r>
            <a:r>
              <a:rPr lang="en-US" sz="2250" dirty="0"/>
              <a:t>,  ”The future of robotics”</a:t>
            </a:r>
          </a:p>
          <a:p>
            <a:r>
              <a:rPr lang="en-US" sz="2250" dirty="0"/>
              <a:t>  https://www.futurelearn.com/info/blog/general/introduction-robotics-future-robots</a:t>
            </a:r>
          </a:p>
        </p:txBody>
      </p:sp>
      <p:pic>
        <p:nvPicPr>
          <p:cNvPr id="4" name="Picture 3" descr="The University of Texas at Arlington Minor in Localization and Translation">
            <a:extLst>
              <a:ext uri="{FF2B5EF4-FFF2-40B4-BE49-F238E27FC236}">
                <a16:creationId xmlns:a16="http://schemas.microsoft.com/office/drawing/2014/main" id="{7A8AE16C-B73A-BB7F-CBC5-2FD74212B52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3754" b="20756"/>
          <a:stretch/>
        </p:blipFill>
        <p:spPr bwMode="auto">
          <a:xfrm>
            <a:off x="29315387" y="362941"/>
            <a:ext cx="8592172" cy="24113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2016 HGWS Worksho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{4DC637DB-F01E-D446-889A-28935A6F3176}tf10001122</Template>
  <TotalTime>1259</TotalTime>
  <Words>545</Words>
  <Application>Microsoft Office PowerPoint</Application>
  <PresentationFormat>Custom</PresentationFormat>
  <Paragraphs>76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2016 HGWS Workshop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Lara Carreon</dc:creator>
  <cp:lastModifiedBy>Shrestha, Ayush</cp:lastModifiedBy>
  <cp:revision>46</cp:revision>
  <dcterms:created xsi:type="dcterms:W3CDTF">2016-05-26T17:05:13Z</dcterms:created>
  <dcterms:modified xsi:type="dcterms:W3CDTF">2022-08-12T01:55:02Z</dcterms:modified>
</cp:coreProperties>
</file>