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61" r:id="rId6"/>
    <p:sldId id="291" r:id="rId7"/>
    <p:sldId id="298" r:id="rId8"/>
    <p:sldId id="290" r:id="rId9"/>
    <p:sldId id="293" r:id="rId10"/>
    <p:sldId id="294" r:id="rId11"/>
    <p:sldId id="295" r:id="rId12"/>
    <p:sldId id="296" r:id="rId13"/>
    <p:sldId id="297" r:id="rId14"/>
    <p:sldId id="292" r:id="rId15"/>
    <p:sldId id="257" r:id="rId16"/>
    <p:sldId id="262" r:id="rId17"/>
    <p:sldId id="263" r:id="rId18"/>
    <p:sldId id="276" r:id="rId19"/>
    <p:sldId id="265" r:id="rId20"/>
    <p:sldId id="266" r:id="rId21"/>
    <p:sldId id="277" r:id="rId22"/>
    <p:sldId id="267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58" r:id="rId31"/>
    <p:sldId id="259" r:id="rId32"/>
    <p:sldId id="260" r:id="rId33"/>
    <p:sldId id="278" r:id="rId34"/>
    <p:sldId id="279" r:id="rId35"/>
    <p:sldId id="280" r:id="rId36"/>
    <p:sldId id="282" r:id="rId37"/>
    <p:sldId id="281" r:id="rId38"/>
    <p:sldId id="283" r:id="rId39"/>
    <p:sldId id="288" r:id="rId40"/>
    <p:sldId id="284" r:id="rId41"/>
    <p:sldId id="285" r:id="rId42"/>
    <p:sldId id="286" r:id="rId43"/>
    <p:sldId id="289" r:id="rId44"/>
    <p:sldId id="287" r:id="rId45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70E52C-C348-49C6-984F-B7C0D4ABEEC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2022/12/9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66489F-A92B-45AE-AB74-4B348A3D8B9C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603C52C-5E29-41AF-BAA3-8217E886DA0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88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49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616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5957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133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0064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90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99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29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924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53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391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369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702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4044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0989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546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317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193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84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35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48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24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23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806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28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A776CA55-E181-4B8F-95B2-0491FAB5896A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64748-8183-40BE-A5A9-74F534CB23CC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3250EA2-69C8-49F4-BD78-816D194784BD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5EB5D8-406D-4E80-BBE6-739F5A2F5A50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D3AFD8D-1EE9-4BD7-A2A3-3950E06B5B00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預留位置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C10B2-95BF-4DBF-A9B9-D02BF79B8F19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9" name="文字版面配置區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0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1" name="文字預留位置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5" name="文字預留位置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7" name="文字預留位置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8D588-CC3C-4E50-8116-C9243C4572B8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8F37B-7227-445F-A10D-D2CC9064BB80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904131D-489F-45C4-A924-57CAF3FE9CA6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C4C4C-1627-4DEA-8C5C-F5C952282738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332D385-BA2E-40E7-9EED-2B831CE06A5C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0C46EE-919D-478D-8076-B76A92AACAB2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D1A5D-7C6F-477A-B08D-BB6E697DED15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B10B1-3CE0-4F36-8063-1CD475C994D8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85A5D0-6C68-4F38-9CF0-E21F0354D9AA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1E437-6639-4AE1-A2B5-16AE03DE8C6D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5D25E-BA7A-4648-BA69-4AC3360D35E0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New Tai Lue" panose="020B0502040204020203" pitchFamily="34" charset="0"/>
              </a:defRPr>
            </a:lvl1pPr>
          </a:lstStyle>
          <a:p>
            <a:fld id="{9355D2BA-77BF-4960-BC33-93FCC973901B}" type="datetime1">
              <a:rPr lang="zh-TW" altLang="en-US" noProof="0" smtClean="0"/>
              <a:t>2022/12/9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New Tai Lue" panose="020B0502040204020203" pitchFamily="34" charset="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New Tai Lue" panose="020B0502040204020203" pitchFamily="34" charset="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New Tai Lue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New Tai Lue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zh-tw/dotnet/standard/asynchronous-programming-patterns/task-based-asynchronous-pattern-tap" TargetMode="External"/><Relationship Id="rId4" Type="http://schemas.openxmlformats.org/officeDocument/2006/relationships/hyperlink" Target="https://learn.microsoft.com/zh-tw/dotnet/csharp/programming-guide/concepts/async/task-asynchronous-programming-mode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zh-tw/dotnet/csharp/async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zh-tw/dotnet/csharp/programming-guide/concepts/async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load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jquery.g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矩形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l"/>
            <a:r>
              <a:rPr lang="zh-TW" altLang="en-US" b="1" i="0" dirty="0">
                <a:solidFill>
                  <a:srgbClr val="0E0F25"/>
                </a:solidFill>
                <a:effectLst/>
                <a:latin typeface="Source Sans Pro" panose="020B0604020202020204" pitchFamily="34" charset="0"/>
              </a:rPr>
              <a:t>非同步程式設計</a:t>
            </a:r>
            <a:r>
              <a:rPr lang="en-US" altLang="zh-TW" b="1" i="0" dirty="0">
                <a:solidFill>
                  <a:srgbClr val="0E0F25"/>
                </a:solidFill>
                <a:effectLst/>
                <a:latin typeface="Source Sans Pro" panose="020B0604020202020204" pitchFamily="34" charset="0"/>
              </a:rPr>
              <a:t>in C#</a:t>
            </a:r>
            <a:r>
              <a:rPr lang="zh-TW" altLang="en-US" b="1" i="0" dirty="0">
                <a:solidFill>
                  <a:srgbClr val="0E0F25"/>
                </a:solidFill>
                <a:effectLst/>
                <a:latin typeface="Source Sans Pro" panose="020B0604020202020204" pitchFamily="34" charset="0"/>
              </a:rPr>
              <a:t>、</a:t>
            </a:r>
            <a:r>
              <a:rPr lang="en-US" altLang="zh-TW" b="1" i="0" dirty="0" err="1">
                <a:solidFill>
                  <a:srgbClr val="0E0F25"/>
                </a:solidFill>
                <a:effectLst/>
                <a:latin typeface="Source Sans Pro" panose="020B0604020202020204" pitchFamily="34" charset="0"/>
              </a:rPr>
              <a:t>Jquery</a:t>
            </a:r>
            <a:endParaRPr lang="en-US" altLang="zh-TW" b="1" i="0" dirty="0">
              <a:solidFill>
                <a:srgbClr val="0E0F25"/>
              </a:solidFill>
              <a:effectLst/>
              <a:latin typeface="Source Sans Pro" panose="020B0604020202020204" pitchFamily="34" charset="0"/>
            </a:endParaRPr>
          </a:p>
        </p:txBody>
      </p: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標題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zh-TW" altLang="en-US" dirty="0"/>
              <a:t>一飛衝天火箭隊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非同步程式設計目的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Autofit/>
          </a:bodyPr>
          <a:lstStyle/>
          <a:p>
            <a:pPr marL="914400" indent="-914400" algn="l">
              <a:buFont typeface="+mj-lt"/>
              <a:buAutoNum type="arabicPeriod"/>
            </a:pPr>
            <a:r>
              <a:rPr lang="zh-TW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提升應用程式</a:t>
            </a:r>
            <a:r>
              <a:rPr lang="zh-TW" altLang="en-US" sz="44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回應速度</a:t>
            </a:r>
            <a:r>
              <a:rPr lang="zh-TW" altLang="en-US" sz="4400" dirty="0"/>
              <a:t>。</a:t>
            </a:r>
            <a:endParaRPr lang="en-US" altLang="zh-TW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914400" indent="-914400" algn="l">
              <a:buFont typeface="+mj-lt"/>
              <a:buAutoNum type="arabicPeriod"/>
            </a:pPr>
            <a:r>
              <a:rPr lang="zh-TW" altLang="en-US" sz="4400" dirty="0"/>
              <a:t>提升應用程式</a:t>
            </a:r>
            <a:r>
              <a:rPr lang="zh-TW" altLang="en-US" sz="4400" dirty="0">
                <a:solidFill>
                  <a:srgbClr val="FF0000"/>
                </a:solidFill>
              </a:rPr>
              <a:t>整體效能</a:t>
            </a:r>
            <a:r>
              <a:rPr lang="zh-TW" altLang="en-US" sz="4400" dirty="0"/>
              <a:t>。</a:t>
            </a:r>
            <a:endParaRPr lang="en-US" altLang="zh-TW" sz="4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241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非同步工作程式設計模型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Autofit/>
          </a:bodyPr>
          <a:lstStyle/>
          <a:p>
            <a:pPr algn="l"/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您可以使用非同步程式設計，避免發生效能瓶頸並增強應用程式的整體回應性。 不過，撰寫非同步應用程式的傳統技術可能很複雜，因而難以撰寫、偵錯和維護。</a:t>
            </a:r>
          </a:p>
          <a:p>
            <a:pPr algn="l"/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C#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支援簡化的方法非同步程式設計，利用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.NET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執行時間中的非同步支援。 編譯器會代替開發人員處理過去經常要處理的困難工作，而您的應用程式仍保有類似同步程式碼的邏輯結構。 因此，您可以輕鬆擁有非同步程式設計的所有優點。</a:t>
            </a:r>
            <a:endParaRPr lang="en-US" altLang="zh-TW" sz="2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06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r>
              <a:rPr lang="en-US" altLang="zh-TW" b="0" i="0" u="sng" dirty="0">
                <a:effectLst/>
                <a:latin typeface="Segoe UI" panose="020B0502040204020203" pitchFamily="34" charset="0"/>
                <a:hlinkClick r:id="rId4"/>
              </a:rPr>
              <a:t>TASK </a:t>
            </a:r>
            <a:r>
              <a:rPr lang="zh-TW" altLang="en-US" b="0" i="0" u="sng" dirty="0">
                <a:effectLst/>
                <a:latin typeface="Segoe UI" panose="020B0502040204020203" pitchFamily="34" charset="0"/>
                <a:hlinkClick r:id="rId4"/>
              </a:rPr>
              <a:t>非同步程式設計模型 </a:t>
            </a:r>
            <a:r>
              <a:rPr lang="en-US" altLang="zh-TW" b="0" i="0" u="sng" dirty="0">
                <a:effectLst/>
                <a:latin typeface="Segoe UI" panose="020B0502040204020203" pitchFamily="34" charset="0"/>
                <a:hlinkClick r:id="rId4"/>
              </a:rPr>
              <a:t>(TAP)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726179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如果您有任何 </a:t>
            </a:r>
            <a:r>
              <a:rPr lang="en-US" altLang="zh-TW" sz="28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/o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系結需求 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例如從網路要求資料、存取資料庫，或讀取和寫入檔案系統</a:t>
            </a: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，您會想要使用非同步程式設計。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r>
              <a:rPr lang="en-US" altLang="zh-TW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 # 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具有語言層級非同步程式設計模型，可讓您輕鬆地撰寫非同步程式碼，而不需要操控回呼或符合支援非同步程式庫。 它會遵循稱為</a:t>
            </a:r>
            <a:r>
              <a:rPr lang="zh-TW" altLang="en-US" sz="2800" b="0" i="0" u="none" strike="noStrike" dirty="0">
                <a:effectLst/>
                <a:latin typeface="Segoe UI" panose="020B0502040204020203" pitchFamily="34" charset="0"/>
                <a:hlinkClick r:id="rId5"/>
              </a:rPr>
              <a:t>工作式非同步模式 </a:t>
            </a:r>
            <a:r>
              <a:rPr lang="en-US" altLang="zh-TW" sz="2800" b="0" i="0" u="none" strike="noStrike" dirty="0">
                <a:effectLst/>
                <a:latin typeface="Segoe UI" panose="020B0502040204020203" pitchFamily="34" charset="0"/>
                <a:hlinkClick r:id="rId5"/>
              </a:rPr>
              <a:t>(TAP)</a:t>
            </a:r>
            <a:r>
              <a:rPr lang="zh-TW" altLang="en-US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的模式。</a:t>
            </a:r>
            <a:endParaRPr lang="en-US" altLang="zh-TW" sz="2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rtl="0">
              <a:lnSpc>
                <a:spcPct val="100000"/>
              </a:lnSpc>
            </a:pP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非同步可改善回應性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514" y="2057400"/>
            <a:ext cx="7434070" cy="4161285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非同步對於可能在像是 </a:t>
            </a:r>
            <a:r>
              <a:rPr lang="en-US" altLang="zh-TW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 </a:t>
            </a:r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存取時會進行封鎖的活動而言相當重要。 存取 </a:t>
            </a:r>
            <a:r>
              <a:rPr lang="en-US" altLang="zh-TW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 </a:t>
            </a:r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資源的速度有時會變慢或延遲。 如果這類活動在同步處理序中遭到封鎖，整個應用程式就必須等候。 在非同步處理序中，應用程式可以繼續處理其他與 </a:t>
            </a:r>
            <a:r>
              <a:rPr lang="en-US" altLang="zh-TW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 </a:t>
            </a:r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資源不相關的工作，直到可能的封鎖工作完成。</a:t>
            </a:r>
          </a:p>
          <a:p>
            <a:pPr algn="l"/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下表顯示非同步程式設計一般會改善回應速度的部分。 從 </a:t>
            </a:r>
            <a:r>
              <a:rPr lang="en-US" altLang="zh-TW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.NET </a:t>
            </a:r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TW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執行階段列出的 </a:t>
            </a:r>
            <a:r>
              <a:rPr lang="en-US" altLang="zh-TW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API </a:t>
            </a:r>
            <a:r>
              <a:rPr lang="zh-TW" altLang="en-US" sz="16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包含支援非同步程式設計的方法。</a:t>
            </a:r>
          </a:p>
          <a:p>
            <a:pPr algn="l"/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03334A-F9C1-7D7C-6C23-30DAE03B8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7" y="4251078"/>
            <a:ext cx="6035199" cy="24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非同步方法很容易撰寫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中的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關鍵字都是非同步程式設計的核心。 透過使用這兩個關鍵字，您可以使用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.NET Framework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.NET Core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Windows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執行階段 中的資源，在建立同步方法時幾乎一樣輕鬆地建立異步方法。 使用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關鍵字的非同步方法就稱為非同步方法。</a:t>
            </a:r>
          </a:p>
        </p:txBody>
      </p:sp>
    </p:spTree>
    <p:extLst>
      <p:ext uri="{BB962C8B-B14F-4D97-AF65-F5344CB8AC3E}">
        <p14:creationId xmlns:p14="http://schemas.microsoft.com/office/powerpoint/2010/main" val="342108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C086C-DA75-4183-8DA4-0EBA8262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336C3-7F26-74FC-F2FC-8D067C39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6696"/>
            <a:ext cx="11274552" cy="52219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public async Task&lt;int&gt; </a:t>
            </a:r>
            <a:r>
              <a:rPr lang="en-US" altLang="zh-TW" dirty="0" err="1"/>
              <a:t>GetUrlContentLengthAsync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var client = new </a:t>
            </a:r>
            <a:r>
              <a:rPr lang="en-US" altLang="zh-TW" dirty="0" err="1"/>
              <a:t>HttpClient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Task&lt;string&gt; </a:t>
            </a:r>
            <a:r>
              <a:rPr lang="en-US" altLang="zh-TW" dirty="0" err="1"/>
              <a:t>getStringTask</a:t>
            </a:r>
            <a:r>
              <a:rPr lang="en-US" altLang="zh-TW" dirty="0"/>
              <a:t> =</a:t>
            </a:r>
            <a:r>
              <a:rPr lang="en-US" altLang="zh-TW" dirty="0" err="1"/>
              <a:t>client.GetStringAsync</a:t>
            </a:r>
            <a:r>
              <a:rPr lang="en-US" altLang="zh-TW" dirty="0"/>
              <a:t>("https://docs.microsoft.com/dotnet");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DoIndependentWork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string contents = await </a:t>
            </a:r>
            <a:r>
              <a:rPr lang="en-US" altLang="zh-TW" dirty="0" err="1"/>
              <a:t>getStringTask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return </a:t>
            </a:r>
            <a:r>
              <a:rPr lang="en-US" altLang="zh-TW" dirty="0" err="1"/>
              <a:t>contents.Length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DoIndependentWork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Console.WriteLine</a:t>
            </a:r>
            <a:r>
              <a:rPr lang="en-US" altLang="zh-TW" dirty="0"/>
              <a:t>("Working...");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64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 await </a:t>
            </a:r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簡寫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marL="0" indent="0" algn="l">
              <a:buNone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Task&lt;string&gt;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getStringTask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client.GetStringAsync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("https://docs.microsoft.com/dotnet");</a:t>
            </a:r>
          </a:p>
          <a:p>
            <a:pPr marL="0" indent="0" algn="l">
              <a:buNone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 contents = await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getStringTask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;</a:t>
            </a:r>
          </a:p>
          <a:p>
            <a:pPr marL="0" indent="0" algn="l">
              <a:buNone/>
            </a:pPr>
            <a:endParaRPr lang="en-US" altLang="zh-TW" sz="2000" dirty="0"/>
          </a:p>
          <a:p>
            <a:pPr marL="0" indent="0" algn="l">
              <a:buNone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可簡寫成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algn="l">
              <a:buNone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 contents = await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client.GetStringAsync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("https://learn.microsoft.com/dotnet");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898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非同步方法設計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503" y="1926167"/>
            <a:ext cx="7454077" cy="4576233"/>
          </a:xfrm>
        </p:spPr>
        <p:txBody>
          <a:bodyPr rtlCol="0">
            <a:normAutofit lnSpcReduction="10000"/>
          </a:bodyPr>
          <a:lstStyle/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方法簽章包含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修飾詞。</a:t>
            </a:r>
          </a:p>
          <a:p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按照慣例，非同步方法的名稱是以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"Async"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後置字元為結尾。</a:t>
            </a:r>
          </a:p>
          <a:p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傳回型別是下列其中一種類型：</a:t>
            </a:r>
          </a:p>
          <a:p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如果方法的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return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陳述式中運算元的類型為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TResult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，則為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Task&lt;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TResult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如果方法沒有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return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陳述式或是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return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陳述式沒有運算元，則為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方法通常至少包含一個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運算式，表示方法在等候的非同步作業完成後才能繼續的點。 此時，方法已暫停，而且控制權返回到方法的呼叫端。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946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03" y="225919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運算子 </a:t>
            </a:r>
            <a:r>
              <a:rPr lang="en-US" altLang="zh-TW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 </a:t>
            </a:r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以非同步方式等候工作完成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503" y="1926167"/>
            <a:ext cx="7454077" cy="4576233"/>
          </a:xfrm>
        </p:spPr>
        <p:txBody>
          <a:bodyPr rtlCol="0">
            <a:normAutofit/>
          </a:bodyPr>
          <a:lstStyle/>
          <a:p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運算子會暫停目前主程序執行，直到其運算元所代表的非同步作業完成為止。 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當非同步作業完成時，</a:t>
            </a:r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運算子會傳回作業的結果 </a:t>
            </a:r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如果有的話</a:t>
            </a:r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78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非同步方法設計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074" name="Picture 2" descr="追蹤非同步控制流程導覽">
            <a:extLst>
              <a:ext uri="{FF2B5EF4-FFF2-40B4-BE49-F238E27FC236}">
                <a16:creationId xmlns:a16="http://schemas.microsoft.com/office/drawing/2014/main" id="{7797C472-8C91-56A2-721F-EF8DAF2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" y="-1730"/>
            <a:ext cx="108288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67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同步工作程式設計</a:t>
            </a:r>
            <a:r>
              <a:rPr lang="zh-TW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介紹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0D8FF31-AFE8-C697-215D-378D9A6B0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638" y="2270261"/>
            <a:ext cx="6281811" cy="3406779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5972FC9-CEF9-0F0B-0044-0BF554149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027951" y="5553043"/>
            <a:ext cx="6281810" cy="577964"/>
          </a:xfrm>
        </p:spPr>
      </p:pic>
    </p:spTree>
    <p:extLst>
      <p:ext uri="{BB962C8B-B14F-4D97-AF65-F5344CB8AC3E}">
        <p14:creationId xmlns:p14="http://schemas.microsoft.com/office/powerpoint/2010/main" val="367409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03" y="188640"/>
            <a:ext cx="7434070" cy="658027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步驟說明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503" y="922867"/>
            <a:ext cx="7454077" cy="5579533"/>
          </a:xfrm>
        </p:spPr>
        <p:txBody>
          <a:bodyPr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呼叫方法會呼叫 並等候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非同步方法。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會建立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HttpClient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執行個體並呼叫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非同步方法，將網站的內容當做字串下載。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中發生了導致進度暫停的一些狀況。 可能必須等待網站下載或其他封鎖活動。 為了避免封鎖資源，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會將控制權遞交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(Yield)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給它的呼叫端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b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會傳回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Task&lt;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TResult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 (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其中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TResult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是字串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，而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則會將工作指派給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getStringTask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變數。 工作代表對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之呼叫的進行中程序，並承諾會在工作完成時產生實際字串值。</a:t>
            </a:r>
          </a:p>
        </p:txBody>
      </p:sp>
    </p:spTree>
    <p:extLst>
      <p:ext uri="{BB962C8B-B14F-4D97-AF65-F5344CB8AC3E}">
        <p14:creationId xmlns:p14="http://schemas.microsoft.com/office/powerpoint/2010/main" val="2886150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03" y="188640"/>
            <a:ext cx="7434070" cy="658027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步驟說明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503" y="922867"/>
            <a:ext cx="7454077" cy="5579533"/>
          </a:xfrm>
        </p:spPr>
        <p:txBody>
          <a:bodyPr rtlCol="0"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因為尚未等候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getStringTask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，所以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可以繼續進行其他不相依於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之最終結果的其他工作。 這項工作是由對同步方法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DoIndependentWork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的呼叫來表示。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DoIndependentWork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是完成其工作並傳回其呼叫端的同步方法。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會使用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運算子暫停其進度，</a:t>
            </a:r>
            <a:r>
              <a:rPr lang="zh-TW" altLang="en-US" sz="2400" dirty="0"/>
              <a:t>等待處理完成。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7"/>
            </a:pP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GetStringAsync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完成並產生字串結果。</a:t>
            </a:r>
          </a:p>
          <a:p>
            <a:pPr marL="457200" indent="-457200">
              <a:buFont typeface="+mj-lt"/>
              <a:buAutoNum type="arabicPeriod" startAt="7"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當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擁有字串結果時，方法就可以計算字串的長度。 然後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GetUrlContentLengthAsync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的工作也已完成</a:t>
            </a:r>
          </a:p>
          <a:p>
            <a:pPr marL="457200" indent="-457200">
              <a:buFont typeface="+mj-lt"/>
              <a:buAutoNum type="arabicPeriod" startAt="4"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46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03" y="188640"/>
            <a:ext cx="7434070" cy="658027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執行緒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503" y="922867"/>
            <a:ext cx="7454077" cy="5579533"/>
          </a:xfrm>
        </p:spPr>
        <p:txBody>
          <a:bodyPr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非同步方法主要做為非封鎖作業使用。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非同步方法中的運算式不會在等候的工作執行時封鎖目前的執行緒。 運算式會改為註冊方法的其餘部分做為接續，並將控制權交還給非同步方法的呼叫端。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關鍵字不會導致建立其他執行緒。 由於非同步方法不會在本身的執行緒上執行，因此非同步方法不需要多執行緒。 方法會在目前的同步處理內容執行，而且只有在方法為作用中時才會在執行緒上花費時間。</a:t>
            </a:r>
          </a:p>
        </p:txBody>
      </p:sp>
    </p:spTree>
    <p:extLst>
      <p:ext uri="{BB962C8B-B14F-4D97-AF65-F5344CB8AC3E}">
        <p14:creationId xmlns:p14="http://schemas.microsoft.com/office/powerpoint/2010/main" val="55131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03" y="188640"/>
            <a:ext cx="7434070" cy="658027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async </a:t>
            </a:r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與 </a:t>
            </a:r>
            <a:r>
              <a:rPr lang="en-US" altLang="zh-TW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503" y="922867"/>
            <a:ext cx="7454077" cy="557953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如果您使用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修飾詞來將方法指定為非同步方法，就會啟用下列兩項功能。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標記的非同步方法可以使用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來指定暫停點。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運算子會告知編譯器，非同步方法只有在等候的非同步處理序完成後，才能繼續通過該點。 同時，控制權會返回非同步方法的呼叫端。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運算式中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非同步方法的暫停不會構成方法的結束，而且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finally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區塊不會執行。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標記的非同步方法本身可以做為其呼叫方法的等候目標。</a:t>
            </a:r>
          </a:p>
        </p:txBody>
      </p:sp>
    </p:spTree>
    <p:extLst>
      <p:ext uri="{BB962C8B-B14F-4D97-AF65-F5344CB8AC3E}">
        <p14:creationId xmlns:p14="http://schemas.microsoft.com/office/powerpoint/2010/main" val="244834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03" y="188640"/>
            <a:ext cx="7434070" cy="658027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傳回型別和參數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017" y="922867"/>
            <a:ext cx="7977564" cy="5579533"/>
          </a:xfrm>
        </p:spPr>
        <p:txBody>
          <a:bodyPr rtlCol="0">
            <a:noAutofit/>
          </a:bodyPr>
          <a:lstStyle/>
          <a:p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方法通常會傳回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Task&lt;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TResult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 在非同步方法內，會將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await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運算子套用到呼叫另一個非同步方法所傳回的工作。</a:t>
            </a:r>
          </a:p>
          <a:p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如果方法包含指定 型別運算元的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returnTResult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陳述式，請指定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Task&lt;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TResult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作為傳回型別。</a:t>
            </a:r>
          </a:p>
          <a:p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如果方法沒有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return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陳述式，或者方法的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return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陳述式不會傳回運算元，請使用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做為傳回類型。</a:t>
            </a:r>
          </a:p>
        </p:txBody>
      </p:sp>
    </p:spTree>
    <p:extLst>
      <p:ext uri="{BB962C8B-B14F-4D97-AF65-F5344CB8AC3E}">
        <p14:creationId xmlns:p14="http://schemas.microsoft.com/office/powerpoint/2010/main" val="1052817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83CAFFA-AA67-E949-7F72-A3DC4CD8806A}"/>
              </a:ext>
            </a:extLst>
          </p:cNvPr>
          <p:cNvSpPr txBox="1"/>
          <p:nvPr/>
        </p:nvSpPr>
        <p:spPr>
          <a:xfrm>
            <a:off x="393192" y="1527048"/>
            <a:ext cx="515721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async Task&lt;int&gt; </a:t>
            </a:r>
            <a:r>
              <a:rPr lang="en-US" altLang="zh-TW" dirty="0" err="1"/>
              <a:t>GetTaskOfTResultAsync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int hours = 0;</a:t>
            </a:r>
          </a:p>
          <a:p>
            <a:r>
              <a:rPr lang="en-US" altLang="zh-TW" dirty="0"/>
              <a:t>    await </a:t>
            </a:r>
            <a:r>
              <a:rPr lang="en-US" altLang="zh-TW" dirty="0" err="1"/>
              <a:t>Task.Delay</a:t>
            </a:r>
            <a:r>
              <a:rPr lang="en-US" altLang="zh-TW" dirty="0"/>
              <a:t>(0);</a:t>
            </a:r>
          </a:p>
          <a:p>
            <a:endParaRPr lang="en-US" altLang="zh-TW" dirty="0"/>
          </a:p>
          <a:p>
            <a:r>
              <a:rPr lang="en-US" altLang="zh-TW" dirty="0"/>
              <a:t>    return hours;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60724D-88CC-BAF2-7A20-B34EF0A7F964}"/>
              </a:ext>
            </a:extLst>
          </p:cNvPr>
          <p:cNvSpPr txBox="1"/>
          <p:nvPr/>
        </p:nvSpPr>
        <p:spPr>
          <a:xfrm>
            <a:off x="5961888" y="1527048"/>
            <a:ext cx="44622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async Task </a:t>
            </a:r>
            <a:r>
              <a:rPr lang="en-US" altLang="zh-TW" dirty="0" err="1"/>
              <a:t>GetTaskAsync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await </a:t>
            </a:r>
            <a:r>
              <a:rPr lang="en-US" altLang="zh-TW" dirty="0" err="1"/>
              <a:t>Task.Delay</a:t>
            </a:r>
            <a:r>
              <a:rPr lang="en-US" altLang="zh-TW" dirty="0"/>
              <a:t>(0);</a:t>
            </a:r>
          </a:p>
          <a:p>
            <a:r>
              <a:rPr lang="en-US" altLang="zh-TW" dirty="0"/>
              <a:t>    // No return statement needed</a:t>
            </a:r>
          </a:p>
          <a:p>
            <a:r>
              <a:rPr lang="en-US" altLang="zh-TW" dirty="0"/>
              <a:t>}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A6161A-008B-A13D-B8CB-B10D624D64E6}"/>
              </a:ext>
            </a:extLst>
          </p:cNvPr>
          <p:cNvSpPr txBox="1"/>
          <p:nvPr/>
        </p:nvSpPr>
        <p:spPr>
          <a:xfrm>
            <a:off x="1892808" y="4059936"/>
            <a:ext cx="7863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Task&lt;int&gt; </a:t>
            </a:r>
            <a:r>
              <a:rPr lang="en-US" altLang="zh-TW" dirty="0" err="1"/>
              <a:t>returnedTaskTResult</a:t>
            </a:r>
            <a:r>
              <a:rPr lang="en-US" altLang="zh-TW" dirty="0"/>
              <a:t> = </a:t>
            </a:r>
            <a:r>
              <a:rPr lang="en-US" altLang="zh-TW" dirty="0" err="1"/>
              <a:t>GetTaskOfTResultAsync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intResult</a:t>
            </a:r>
            <a:r>
              <a:rPr lang="en-US" altLang="zh-TW" dirty="0"/>
              <a:t> = await </a:t>
            </a:r>
            <a:r>
              <a:rPr lang="en-US" altLang="zh-TW" dirty="0" err="1"/>
              <a:t>returnedTaskTResult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Task </a:t>
            </a:r>
            <a:r>
              <a:rPr lang="en-US" altLang="zh-TW" dirty="0" err="1"/>
              <a:t>returnedTask</a:t>
            </a:r>
            <a:r>
              <a:rPr lang="en-US" altLang="zh-TW" dirty="0"/>
              <a:t> = </a:t>
            </a:r>
            <a:r>
              <a:rPr lang="en-US" altLang="zh-TW" dirty="0" err="1"/>
              <a:t>GetTaskAsync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await </a:t>
            </a:r>
            <a:r>
              <a:rPr lang="en-US" altLang="zh-TW" dirty="0" err="1"/>
              <a:t>returnedTask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// Single line</a:t>
            </a:r>
          </a:p>
          <a:p>
            <a:r>
              <a:rPr lang="en-US" altLang="zh-TW" dirty="0"/>
              <a:t>await </a:t>
            </a:r>
            <a:r>
              <a:rPr lang="en-US" altLang="zh-TW" dirty="0" err="1"/>
              <a:t>GetTaskAsync</a:t>
            </a:r>
            <a:r>
              <a:rPr lang="en-US" altLang="zh-TW" dirty="0"/>
              <a:t>();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307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03" y="188640"/>
            <a:ext cx="7434070" cy="658027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命名慣例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017" y="922867"/>
            <a:ext cx="7977564" cy="5579533"/>
          </a:xfrm>
        </p:spPr>
        <p:txBody>
          <a:bodyPr rtlCol="0">
            <a:noAutofit/>
          </a:bodyPr>
          <a:lstStyle/>
          <a:p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傳回常見可等候型別的方法 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例如、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TaskTask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&lt;T&gt;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、、、 </a:t>
            </a:r>
            <a:r>
              <a:rPr lang="en-US" altLang="zh-TW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ValueTaskValueTask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&lt;T&gt;)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應該具有結尾為 「</a:t>
            </a:r>
            <a:r>
              <a:rPr lang="en-US" altLang="zh-TW" sz="4800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」 的名稱。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會開始執行非同步作業但不會傳回可等候類型的方法</a:t>
            </a:r>
            <a:r>
              <a:rPr lang="zh-TW" altLang="en-US" sz="4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不應該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具有結尾為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"Async"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的名稱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7682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非同步模型的總覽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非同步程式設計的核心是建立非同步作業模型的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Task&lt;T&gt;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物件。 它們是受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async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關鍵字所支援。 在大部分情況下，模型都相當簡單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︰</a:t>
            </a:r>
          </a:p>
          <a:p>
            <a:pPr rtl="0">
              <a:lnSpc>
                <a:spcPct val="10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針對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/o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系結程式碼，您等候可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傳回或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Task&lt;T&gt;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在方法內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async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的作業。</a:t>
            </a:r>
          </a:p>
          <a:p>
            <a:pPr rtl="0">
              <a:lnSpc>
                <a:spcPct val="100000"/>
              </a:lnSpc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針對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CPU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系結程式碼，您可以使用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Task.Run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方法來等候在背景執行緒上啟動的作業。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C763BA-34D5-59DB-BB84-2E1FB00A2D81}"/>
              </a:ext>
            </a:extLst>
          </p:cNvPr>
          <p:cNvSpPr txBox="1"/>
          <p:nvPr/>
        </p:nvSpPr>
        <p:spPr>
          <a:xfrm>
            <a:off x="3943350" y="5892011"/>
            <a:ext cx="760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https://learn.microsoft.com/zh-tw/dotnet/csharp/async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78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重要觀念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150534"/>
            <a:ext cx="7454077" cy="4068152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非同步程式碼可以用於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I/O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繫結和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CPU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繫結程式碼，但每個案例都不同。</a:t>
            </a:r>
          </a:p>
          <a:p>
            <a:pPr>
              <a:lnSpc>
                <a:spcPct val="100000"/>
              </a:lnSpc>
            </a:pP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非同步程式碼會使用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Task&lt;T&gt;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，這是用來在背景中完成建立工作模型的建構。</a:t>
            </a:r>
          </a:p>
          <a:p>
            <a:pPr>
              <a:lnSpc>
                <a:spcPct val="100000"/>
              </a:lnSpc>
            </a:pP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async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關鍵字會將方法轉換為非同步方法，讓您可以在其主體中使用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關鍵字。</a:t>
            </a:r>
          </a:p>
          <a:p>
            <a:pPr>
              <a:lnSpc>
                <a:spcPct val="100000"/>
              </a:lnSpc>
            </a:pP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關鍵字時，除非等候的工作完成，否則會暫止呼叫的方法，並將控制權返回其呼叫端。</a:t>
            </a:r>
          </a:p>
          <a:p>
            <a:pPr>
              <a:lnSpc>
                <a:spcPct val="100000"/>
              </a:lnSpc>
            </a:pP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只能在非同步方法內使用。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994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重要資訊和建議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150534"/>
            <a:ext cx="7454077" cy="4068152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非同步程式碼可以用於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I/O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繫結和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CPU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繫結程式碼，但每個案例都不同。</a:t>
            </a:r>
          </a:p>
          <a:p>
            <a:pPr>
              <a:lnSpc>
                <a:spcPct val="100000"/>
              </a:lnSpc>
            </a:pP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非同步程式碼會使用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Task&lt;T&gt;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Task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，這是用來在背景中完成建立工作模型的建構。</a:t>
            </a:r>
          </a:p>
          <a:p>
            <a:pPr>
              <a:lnSpc>
                <a:spcPct val="100000"/>
              </a:lnSpc>
            </a:pP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async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關鍵字會將方法轉換為非同步方法，讓您可以在其主體中使用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關鍵字。</a:t>
            </a:r>
          </a:p>
          <a:p>
            <a:pPr>
              <a:lnSpc>
                <a:spcPct val="100000"/>
              </a:lnSpc>
            </a:pP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套用 </a:t>
            </a: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關鍵字時，除非等候的工作完成，否則會暫止呼叫的方法，並將控制權返回其呼叫端。</a:t>
            </a:r>
          </a:p>
          <a:p>
            <a:pPr>
              <a:lnSpc>
                <a:spcPct val="100000"/>
              </a:lnSpc>
            </a:pPr>
            <a:r>
              <a:rPr lang="en-US" altLang="zh-TW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只能在非同步方法內使用。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2304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非同步工作程式設計</a:t>
            </a:r>
            <a:r>
              <a:rPr lang="zh-TW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介紹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752C0D-8F16-89CC-EA06-B017C878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406" y="2186832"/>
            <a:ext cx="8372898" cy="40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1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使用 </a:t>
            </a:r>
            <a:r>
              <a:rPr lang="en-US" altLang="zh-TW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async </a:t>
            </a:r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TW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await </a:t>
            </a:r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進行非同步程式設計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150534"/>
            <a:ext cx="7454077" cy="4068152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4"/>
              </a:rPr>
              <a:t>https://learn.microsoft.com/zh-tw/dotnet/csharp/programming-guide/concepts/async/</a:t>
            </a:r>
            <a:endParaRPr lang="zh-TW" alt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379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11B56D-786A-C93E-835C-6EE5A6C59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Jquery</a:t>
            </a:r>
            <a:r>
              <a:rPr lang="en-US" altLang="zh-TW" dirty="0"/>
              <a:t> </a:t>
            </a:r>
            <a:r>
              <a:rPr lang="zh-TW" altLang="en-US" dirty="0"/>
              <a:t>進行網頁非同步設計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CA2AFB3-6605-382C-14BD-86AFF6199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88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EB2A9-1065-F049-ED5F-F7F47419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網頁等很久的原因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65508A-E2F1-F715-E15A-F78A6D7B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89906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程式沒寫好，執行很久。</a:t>
            </a:r>
            <a:r>
              <a:rPr lang="en-US" altLang="zh-TW" dirty="0"/>
              <a:t>(</a:t>
            </a:r>
            <a:r>
              <a:rPr lang="zh-TW" altLang="en-US" dirty="0"/>
              <a:t>前、後端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跟資料庫要太多資料。</a:t>
            </a:r>
            <a:r>
              <a:rPr lang="en-US" altLang="zh-TW" dirty="0"/>
              <a:t>(</a:t>
            </a:r>
            <a:r>
              <a:rPr lang="zh-TW" altLang="en-US" dirty="0"/>
              <a:t>後端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介接別人開發的服務，跑太久。</a:t>
            </a:r>
            <a:r>
              <a:rPr lang="en-US" altLang="zh-TW" dirty="0"/>
              <a:t> (</a:t>
            </a:r>
            <a:r>
              <a:rPr lang="zh-TW" altLang="en-US" dirty="0"/>
              <a:t>前、後端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資料來自</a:t>
            </a:r>
            <a:r>
              <a:rPr lang="en-US" altLang="zh-TW" dirty="0"/>
              <a:t>IO</a:t>
            </a:r>
            <a:r>
              <a:rPr lang="zh-TW" altLang="en-US" dirty="0"/>
              <a:t>設備，設備傳輸比較慢。</a:t>
            </a:r>
            <a:r>
              <a:rPr lang="en-US" altLang="zh-TW" dirty="0"/>
              <a:t> (</a:t>
            </a:r>
            <a:r>
              <a:rPr lang="zh-TW" altLang="en-US" dirty="0"/>
              <a:t>後端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丟給瀏覽器的資料過多，瀏覽器渲染過久</a:t>
            </a:r>
            <a:r>
              <a:rPr lang="en-US" altLang="zh-TW" dirty="0"/>
              <a:t>(</a:t>
            </a:r>
            <a:r>
              <a:rPr lang="zh-TW" altLang="en-US" dirty="0"/>
              <a:t>前端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太多人同時間上線</a:t>
            </a:r>
            <a:r>
              <a:rPr lang="en-US" altLang="zh-TW" dirty="0"/>
              <a:t>(</a:t>
            </a:r>
            <a:r>
              <a:rPr lang="zh-TW" altLang="en-US" dirty="0"/>
              <a:t>癱瘓頻寬、資料庫、網站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被駭客攻擊、中毒。</a:t>
            </a:r>
            <a:endParaRPr lang="en-US" altLang="zh-TW" dirty="0"/>
          </a:p>
          <a:p>
            <a:r>
              <a:rPr lang="zh-TW" altLang="en-US" dirty="0"/>
              <a:t>記憶體不夠，</a:t>
            </a:r>
            <a:r>
              <a:rPr lang="en-US" altLang="zh-TW" dirty="0"/>
              <a:t>CPU</a:t>
            </a:r>
            <a:r>
              <a:rPr lang="zh-TW" altLang="en-US" dirty="0"/>
              <a:t> 太慢、硬碟轉太慢、</a:t>
            </a:r>
            <a:r>
              <a:rPr lang="en-US" altLang="zh-TW" dirty="0"/>
              <a:t>C</a:t>
            </a:r>
            <a:r>
              <a:rPr lang="zh-TW" altLang="en-US" dirty="0"/>
              <a:t>槽爆了</a:t>
            </a:r>
            <a:endParaRPr lang="en-US" altLang="zh-TW" dirty="0"/>
          </a:p>
          <a:p>
            <a:r>
              <a:rPr lang="zh-TW" altLang="en-US" dirty="0"/>
              <a:t>資料庫單表資料量過大</a:t>
            </a:r>
            <a:endParaRPr lang="en-US" altLang="zh-TW" dirty="0"/>
          </a:p>
          <a:p>
            <a:r>
              <a:rPr lang="en-US" altLang="zh-TW" dirty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220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98842-8F8A-37AA-D5F3-AE1C665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後端開發的極限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A3364-76D9-0FE5-1044-E76A2B31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後端程式碼一定要全部跑完才會顯示網頁。</a:t>
            </a:r>
            <a:endParaRPr lang="en-US" altLang="zh-TW" sz="4000" dirty="0"/>
          </a:p>
          <a:p>
            <a:r>
              <a:rPr lang="zh-TW" altLang="en-US" sz="4000" dirty="0"/>
              <a:t>就算使用非同步程式設計，只要有一個程序資料取得很久，就得等到所有資料到齊才會顯示網頁。</a:t>
            </a:r>
            <a:endParaRPr lang="en-US" altLang="zh-TW" sz="4000" dirty="0"/>
          </a:p>
          <a:p>
            <a:r>
              <a:rPr lang="zh-TW" altLang="en-US" sz="4000" dirty="0"/>
              <a:t>真的很久會</a:t>
            </a:r>
            <a:r>
              <a:rPr lang="en-US" altLang="zh-TW" sz="4000" dirty="0"/>
              <a:t>Time out </a:t>
            </a:r>
            <a:r>
              <a:rPr lang="zh-TW" altLang="en-US" sz="4000" dirty="0"/>
              <a:t>無法顯示網頁。</a:t>
            </a:r>
            <a:endParaRPr lang="en-US" altLang="zh-TW" sz="4000" dirty="0"/>
          </a:p>
          <a:p>
            <a:r>
              <a:rPr lang="zh-TW" altLang="en-US" sz="4000" dirty="0"/>
              <a:t>一個程序掛掉，可能就全部掛掉。</a:t>
            </a:r>
          </a:p>
        </p:txBody>
      </p:sp>
    </p:spTree>
    <p:extLst>
      <p:ext uri="{BB962C8B-B14F-4D97-AF65-F5344CB8AC3E}">
        <p14:creationId xmlns:p14="http://schemas.microsoft.com/office/powerpoint/2010/main" val="13690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1393-07C9-F3FA-AA81-961865C6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利用分段載入降低使用者等時間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B4D13-902E-3BE8-A299-56FD269F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預期會有延遲的程序分開寫成一支一支的網頁或者</a:t>
            </a:r>
            <a:r>
              <a:rPr lang="en-US" altLang="zh-TW" sz="4000" dirty="0"/>
              <a:t>API</a:t>
            </a:r>
            <a:r>
              <a:rPr lang="zh-TW" altLang="en-US" sz="4000" dirty="0"/>
              <a:t>。</a:t>
            </a:r>
            <a:endParaRPr lang="en-US" altLang="zh-TW" sz="4000" dirty="0"/>
          </a:p>
          <a:p>
            <a:r>
              <a:rPr lang="zh-TW" altLang="en-US" sz="4000" dirty="0"/>
              <a:t>顯示主網頁</a:t>
            </a:r>
            <a:r>
              <a:rPr lang="en-US" altLang="zh-TW" sz="4000" dirty="0"/>
              <a:t>(</a:t>
            </a:r>
            <a:r>
              <a:rPr lang="zh-TW" altLang="en-US" sz="4000" dirty="0"/>
              <a:t>不載入預期會有延遲的程序</a:t>
            </a:r>
            <a:r>
              <a:rPr lang="en-US" altLang="zh-TW" sz="4000" dirty="0"/>
              <a:t>)</a:t>
            </a:r>
            <a:r>
              <a:rPr lang="zh-TW" altLang="en-US" sz="4000" dirty="0"/>
              <a:t>。</a:t>
            </a:r>
            <a:endParaRPr lang="en-US" altLang="zh-TW" sz="4000" dirty="0"/>
          </a:p>
          <a:p>
            <a:r>
              <a:rPr lang="zh-TW" altLang="en-US" sz="4000" dirty="0"/>
              <a:t>顯示後的網頁，再去載入會延遲的網頁。</a:t>
            </a:r>
          </a:p>
        </p:txBody>
      </p:sp>
    </p:spTree>
    <p:extLst>
      <p:ext uri="{BB962C8B-B14F-4D97-AF65-F5344CB8AC3E}">
        <p14:creationId xmlns:p14="http://schemas.microsoft.com/office/powerpoint/2010/main" val="675124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7F9A9-0DF0-5366-A7F1-F0D7AE9A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Iframe</a:t>
            </a:r>
            <a:r>
              <a:rPr lang="en-US" altLang="zh-TW" dirty="0"/>
              <a:t> </a:t>
            </a:r>
            <a:r>
              <a:rPr lang="zh-TW" altLang="en-US" dirty="0"/>
              <a:t>框架標籤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E5F34-C690-8DCB-F1E3-724D4D43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iframe</a:t>
            </a:r>
            <a:r>
              <a:rPr lang="en-US" altLang="zh-TW" dirty="0"/>
              <a:t> </a:t>
            </a:r>
            <a:r>
              <a:rPr lang="zh-TW" altLang="en-US" dirty="0"/>
              <a:t>標籤，可單獨載入其他網頁。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 err="1"/>
              <a:t>iframe</a:t>
            </a:r>
            <a:r>
              <a:rPr lang="zh-TW" altLang="en-US" dirty="0"/>
              <a:t> 標籤載入網頁時，不影響主網頁的運作。</a:t>
            </a:r>
            <a:endParaRPr lang="en-US" altLang="zh-TW" dirty="0"/>
          </a:p>
          <a:p>
            <a:r>
              <a:rPr lang="en-US" altLang="zh-TW" dirty="0" err="1"/>
              <a:t>Iframe</a:t>
            </a:r>
            <a:r>
              <a:rPr lang="en-US" altLang="zh-TW" dirty="0"/>
              <a:t> </a:t>
            </a:r>
            <a:r>
              <a:rPr lang="zh-TW" altLang="en-US" dirty="0"/>
              <a:t>載入的網頁，是獨立運行的網頁，所有的標籤皆可獨立運作，包括</a:t>
            </a:r>
            <a:r>
              <a:rPr lang="en-US" altLang="zh-TW" dirty="0"/>
              <a:t>submit </a:t>
            </a:r>
            <a:r>
              <a:rPr lang="zh-TW" altLang="en-US" dirty="0"/>
              <a:t>動作、</a:t>
            </a:r>
            <a:r>
              <a:rPr lang="en-US" altLang="zh-TW" dirty="0" err="1"/>
              <a:t>javascript</a:t>
            </a:r>
            <a:r>
              <a:rPr lang="zh-TW" altLang="en-US" dirty="0"/>
              <a:t>動作。</a:t>
            </a:r>
            <a:endParaRPr lang="en-US" altLang="zh-TW" dirty="0"/>
          </a:p>
          <a:p>
            <a:r>
              <a:rPr lang="zh-TW" altLang="en-US" dirty="0"/>
              <a:t>也可跟母網頁作互動。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 err="1"/>
              <a:t>iframe</a:t>
            </a:r>
            <a:r>
              <a:rPr lang="en-US" altLang="zh-TW" dirty="0"/>
              <a:t> </a:t>
            </a:r>
            <a:r>
              <a:rPr lang="zh-TW" altLang="en-US" dirty="0"/>
              <a:t>標籤有討厭的框線要處理掉，才會畫面好像融入原來網頁</a:t>
            </a:r>
          </a:p>
        </p:txBody>
      </p:sp>
    </p:spTree>
    <p:extLst>
      <p:ext uri="{BB962C8B-B14F-4D97-AF65-F5344CB8AC3E}">
        <p14:creationId xmlns:p14="http://schemas.microsoft.com/office/powerpoint/2010/main" val="3878469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87A91-8966-AC82-A1A4-B761C314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E3DD9-3959-E0B9-1114-CEE8F2C0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AJAX</a:t>
            </a:r>
            <a:r>
              <a:rPr lang="zh-TW" altLang="en-US" sz="2400" dirty="0"/>
              <a:t>即「</a:t>
            </a:r>
            <a:r>
              <a:rPr lang="en-US" altLang="zh-TW" sz="2400" dirty="0"/>
              <a:t>Asynchronous JavaScript and XML</a:t>
            </a:r>
            <a:r>
              <a:rPr lang="zh-TW" altLang="en-US" sz="2400" dirty="0"/>
              <a:t>」（非同步的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與</a:t>
            </a:r>
            <a:r>
              <a:rPr lang="en-US" altLang="zh-TW" sz="2400" dirty="0"/>
              <a:t>XML</a:t>
            </a:r>
            <a:r>
              <a:rPr lang="zh-TW" altLang="en-US" sz="2400" dirty="0"/>
              <a:t>技術）</a:t>
            </a:r>
            <a:endParaRPr lang="en-US" altLang="zh-TW" sz="2400" dirty="0"/>
          </a:p>
          <a:p>
            <a:r>
              <a:rPr lang="en-US" altLang="zh-TW" sz="2400" dirty="0"/>
              <a:t>AJAX</a:t>
            </a:r>
            <a:r>
              <a:rPr lang="zh-TW" altLang="en-US" sz="2400" dirty="0"/>
              <a:t>應用可以僅向伺服器傳送並取回必須的資料，並在客戶端採用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處理來自伺服器的回應。因為在伺服器和瀏覽器之間交換的資料大量減少，伺服器回應更快了。同時，很多的處理工作可以在發出請求的客戶端機器上完成，因此</a:t>
            </a:r>
            <a:r>
              <a:rPr lang="en-US" altLang="zh-TW" sz="2400" dirty="0"/>
              <a:t>Web</a:t>
            </a:r>
            <a:r>
              <a:rPr lang="zh-TW" altLang="en-US" sz="2400" dirty="0"/>
              <a:t>伺服器的負荷也減少了。</a:t>
            </a: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Ajax</a:t>
            </a:r>
            <a:r>
              <a:rPr lang="zh-TW" altLang="en-US" sz="2400" dirty="0"/>
              <a:t>的最大優點，就是能在不更新整個頁面的前提下維護資料。這使得</a:t>
            </a:r>
            <a:r>
              <a:rPr lang="en-US" altLang="zh-TW" sz="2400" dirty="0"/>
              <a:t>Web</a:t>
            </a:r>
            <a:r>
              <a:rPr lang="zh-TW" altLang="en-US" sz="2400" dirty="0"/>
              <a:t>應用程式更為迅捷地回應使用者動作，並避免了在網路上傳送那些沒有改變的資訊。</a:t>
            </a:r>
          </a:p>
        </p:txBody>
      </p:sp>
    </p:spTree>
    <p:extLst>
      <p:ext uri="{BB962C8B-B14F-4D97-AF65-F5344CB8AC3E}">
        <p14:creationId xmlns:p14="http://schemas.microsoft.com/office/powerpoint/2010/main" val="38921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20135-2403-264F-7664-24C0F8C8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76" y="1156723"/>
            <a:ext cx="6177495" cy="790949"/>
          </a:xfrm>
        </p:spPr>
        <p:txBody>
          <a:bodyPr/>
          <a:lstStyle/>
          <a:p>
            <a:r>
              <a:rPr lang="en-US" altLang="zh-TW" dirty="0"/>
              <a:t>Ajax</a:t>
            </a:r>
            <a:r>
              <a:rPr lang="zh-TW" altLang="en-US" dirty="0"/>
              <a:t>架構圖</a:t>
            </a:r>
          </a:p>
        </p:txBody>
      </p:sp>
      <p:pic>
        <p:nvPicPr>
          <p:cNvPr id="3" name="Picture 2" descr="JavaScript - Understanding AJAX calls | System Out Of Memory">
            <a:extLst>
              <a:ext uri="{FF2B5EF4-FFF2-40B4-BE49-F238E27FC236}">
                <a16:creationId xmlns:a16="http://schemas.microsoft.com/office/drawing/2014/main" id="{881E63B0-6877-877E-C61E-A387345F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3" y="2231137"/>
            <a:ext cx="5508793" cy="412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10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BD606-3192-E382-9D6A-B0954A4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en-US" altLang="zh-TW" dirty="0"/>
              <a:t> Load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81D06-F097-DC9F-029A-6437AAB1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可載入獨立網頁到指定的標籤之中。</a:t>
            </a:r>
            <a:endParaRPr lang="en-US" altLang="zh-TW" dirty="0"/>
          </a:p>
          <a:p>
            <a:r>
              <a:rPr lang="zh-TW" altLang="en-US" dirty="0"/>
              <a:t>採用</a:t>
            </a:r>
            <a:r>
              <a:rPr lang="en-US" altLang="zh-TW" dirty="0"/>
              <a:t>AJAX</a:t>
            </a:r>
            <a:r>
              <a:rPr lang="zh-TW" altLang="en-US" dirty="0"/>
              <a:t>，載入網頁的</a:t>
            </a:r>
            <a:r>
              <a:rPr lang="en-US" altLang="zh-TW" dirty="0"/>
              <a:t>HTML</a:t>
            </a:r>
            <a:r>
              <a:rPr lang="zh-TW" altLang="en-US" dirty="0"/>
              <a:t> 會成為主網頁的一部分。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https://api.jquery.com/load/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注意，這個動作是複製指定網頁的</a:t>
            </a:r>
            <a:r>
              <a:rPr lang="en-US" altLang="zh-TW" dirty="0"/>
              <a:t>HTML</a:t>
            </a:r>
            <a:r>
              <a:rPr lang="zh-TW" altLang="en-US" dirty="0"/>
              <a:t>過來給主網頁，已經不是原來的網頁了。</a:t>
            </a:r>
          </a:p>
        </p:txBody>
      </p:sp>
    </p:spTree>
    <p:extLst>
      <p:ext uri="{BB962C8B-B14F-4D97-AF65-F5344CB8AC3E}">
        <p14:creationId xmlns:p14="http://schemas.microsoft.com/office/powerpoint/2010/main" val="2253882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BE43C-ABE4-80E6-9AD6-368063F5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POST</a:t>
            </a:r>
            <a:r>
              <a:rPr lang="zh-TW" altLang="en-US" dirty="0"/>
              <a:t>非同步請求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3D7DC-C5B3-96A4-8C46-ACE9A243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網頁載入後，再由</a:t>
            </a:r>
            <a:r>
              <a:rPr lang="en-US" altLang="zh-TW" sz="3600" dirty="0" err="1"/>
              <a:t>Jquery</a:t>
            </a:r>
            <a:r>
              <a:rPr lang="en-US" altLang="zh-TW" sz="3600" dirty="0"/>
              <a:t> </a:t>
            </a:r>
            <a:r>
              <a:rPr lang="zh-TW" altLang="en-US" sz="3600" dirty="0"/>
              <a:t>發出</a:t>
            </a:r>
            <a:r>
              <a:rPr lang="en-US" altLang="zh-TW" sz="3600" dirty="0"/>
              <a:t>Get </a:t>
            </a:r>
            <a:r>
              <a:rPr lang="zh-TW" altLang="en-US" sz="3600" dirty="0"/>
              <a:t>或</a:t>
            </a:r>
            <a:r>
              <a:rPr lang="en-US" altLang="zh-TW" sz="3600" dirty="0"/>
              <a:t>Post</a:t>
            </a:r>
            <a:r>
              <a:rPr lang="zh-TW" altLang="en-US" sz="3600" dirty="0"/>
              <a:t>請求，取得資料後，修改原網頁的值。</a:t>
            </a:r>
            <a:endParaRPr lang="en-US" altLang="zh-TW" sz="3600" dirty="0"/>
          </a:p>
          <a:p>
            <a:r>
              <a:rPr lang="zh-TW" altLang="en-US" sz="3600" dirty="0"/>
              <a:t>發出</a:t>
            </a:r>
            <a:r>
              <a:rPr lang="en-US" altLang="zh-TW" sz="3600" dirty="0"/>
              <a:t>Get </a:t>
            </a:r>
            <a:r>
              <a:rPr lang="zh-TW" altLang="en-US" sz="3600" dirty="0"/>
              <a:t>或</a:t>
            </a:r>
            <a:r>
              <a:rPr lang="en-US" altLang="zh-TW" sz="3600" dirty="0"/>
              <a:t>Post</a:t>
            </a:r>
            <a:r>
              <a:rPr lang="zh-TW" altLang="en-US" sz="3600" dirty="0"/>
              <a:t>請求之後，發出去的是非同步請求，</a:t>
            </a:r>
            <a:r>
              <a:rPr lang="zh-TW" altLang="en-US" sz="3600" dirty="0">
                <a:solidFill>
                  <a:srgbClr val="FF0000"/>
                </a:solidFill>
              </a:rPr>
              <a:t>所以主程序若還有程式碼會往下執行</a:t>
            </a:r>
            <a:r>
              <a:rPr lang="zh-TW" altLang="en-US" sz="3600" dirty="0"/>
              <a:t>，不會在那邊等待請求完成，</a:t>
            </a:r>
            <a:endParaRPr lang="en-US" altLang="zh-TW" sz="3600" dirty="0"/>
          </a:p>
          <a:p>
            <a:r>
              <a:rPr lang="zh-TW" altLang="en-US" sz="3600" dirty="0"/>
              <a:t>當非同步請求完後，會觸發一個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TW" sz="3600" dirty="0"/>
              <a:t>callback function</a:t>
            </a:r>
            <a:r>
              <a:rPr lang="zh-TW" altLang="en-US" sz="3600" dirty="0"/>
              <a:t>，可在取得資料後，</a:t>
            </a:r>
            <a:r>
              <a:rPr lang="en-US" altLang="zh-TW" sz="3600" dirty="0"/>
              <a:t>Update HTML</a:t>
            </a:r>
            <a:r>
              <a:rPr lang="zh-TW" altLang="en-US" sz="3600" dirty="0"/>
              <a:t>。</a:t>
            </a:r>
            <a:r>
              <a:rPr lang="en-US" altLang="zh-TW" sz="3600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06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非同步工作程式設計</a:t>
            </a:r>
            <a:r>
              <a:rPr lang="zh-TW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介紹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752C0D-8F16-89CC-EA06-B017C878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406" y="2186832"/>
            <a:ext cx="8372898" cy="40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03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A03C1-7A89-C439-E603-CBC398A0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904" y="206589"/>
            <a:ext cx="8610600" cy="1293028"/>
          </a:xfrm>
        </p:spPr>
        <p:txBody>
          <a:bodyPr/>
          <a:lstStyle/>
          <a:p>
            <a:r>
              <a:rPr lang="en-US" altLang="zh-TW" dirty="0" err="1"/>
              <a:t>Jquery</a:t>
            </a:r>
            <a:r>
              <a:rPr lang="en-US" altLang="zh-TW" dirty="0"/>
              <a:t> Get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0D290-360D-FF15-FC48-B49DB3BA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2144"/>
            <a:ext cx="10820400" cy="5568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$(“#load”).text=“Loading…”;</a:t>
            </a:r>
          </a:p>
          <a:p>
            <a:pPr marL="0" indent="0">
              <a:buNone/>
            </a:pPr>
            <a:r>
              <a:rPr lang="en-US" altLang="zh-TW" dirty="0"/>
              <a:t>var </a:t>
            </a:r>
            <a:r>
              <a:rPr lang="en-US" altLang="zh-TW" dirty="0" err="1"/>
              <a:t>jqxhr</a:t>
            </a:r>
            <a:r>
              <a:rPr lang="en-US" altLang="zh-TW" dirty="0"/>
              <a:t> = $.get( “/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en-US" altLang="zh-TW" dirty="0" err="1"/>
              <a:t>getData</a:t>
            </a:r>
            <a:r>
              <a:rPr lang="en-US" altLang="zh-TW" dirty="0"/>
              <a:t>", function() {</a:t>
            </a:r>
          </a:p>
          <a:p>
            <a:pPr marL="0" indent="0">
              <a:buNone/>
            </a:pPr>
            <a:r>
              <a:rPr lang="en-US" altLang="zh-TW" dirty="0"/>
              <a:t>  alert( "success" );</a:t>
            </a:r>
          </a:p>
          <a:p>
            <a:pPr marL="0" indent="0">
              <a:buNone/>
            </a:pPr>
            <a:r>
              <a:rPr lang="en-US" altLang="zh-TW" dirty="0"/>
              <a:t> $(“#load”).text=“”;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r>
              <a:rPr lang="en-US" altLang="zh-TW" dirty="0"/>
              <a:t>  .done(function() {</a:t>
            </a:r>
          </a:p>
          <a:p>
            <a:pPr marL="0" indent="0">
              <a:buNone/>
            </a:pPr>
            <a:r>
              <a:rPr lang="en-US" altLang="zh-TW" dirty="0"/>
              <a:t>    alert( "second success" );</a:t>
            </a:r>
          </a:p>
          <a:p>
            <a:pPr marL="0" indent="0">
              <a:buNone/>
            </a:pPr>
            <a:r>
              <a:rPr lang="en-US" altLang="zh-TW" dirty="0"/>
              <a:t>  })</a:t>
            </a:r>
          </a:p>
          <a:p>
            <a:pPr marL="0" indent="0">
              <a:buNone/>
            </a:pPr>
            <a:r>
              <a:rPr lang="en-US" altLang="zh-TW" dirty="0"/>
              <a:t>  .fail(function() {</a:t>
            </a:r>
          </a:p>
          <a:p>
            <a:pPr marL="0" indent="0">
              <a:buNone/>
            </a:pPr>
            <a:r>
              <a:rPr lang="en-US" altLang="zh-TW" dirty="0"/>
              <a:t>    alert( "error" );</a:t>
            </a:r>
          </a:p>
          <a:p>
            <a:pPr marL="0" indent="0">
              <a:buNone/>
            </a:pPr>
            <a:r>
              <a:rPr lang="en-US" altLang="zh-TW" dirty="0"/>
              <a:t>  })</a:t>
            </a:r>
          </a:p>
          <a:p>
            <a:pPr marL="0" indent="0">
              <a:buNone/>
            </a:pPr>
            <a:r>
              <a:rPr lang="en-US" altLang="zh-TW" dirty="0"/>
              <a:t>  .always(function() {</a:t>
            </a:r>
          </a:p>
          <a:p>
            <a:pPr marL="0" indent="0">
              <a:buNone/>
            </a:pPr>
            <a:r>
              <a:rPr lang="en-US" altLang="zh-TW" dirty="0"/>
              <a:t>    alert( "finished" );</a:t>
            </a:r>
          </a:p>
          <a:p>
            <a:pPr marL="0" indent="0">
              <a:buNone/>
            </a:pPr>
            <a:r>
              <a:rPr lang="en-US" altLang="zh-TW" dirty="0"/>
              <a:t>  });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https://api.jquery.com/jquery.get/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717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B34A1-BE9F-2274-4F9C-AE4A8398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設計良好的等待體驗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5985C-CA32-FBF7-85B3-6A75AC4E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例如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可以再呼叫需要等待的網頁前，顯示等待中或其他動畫。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載入完後，關閉等待中或動畫。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非同步讀取的三種方式</a:t>
            </a:r>
            <a:endParaRPr lang="zh-TW" alt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等待直到完成</a:t>
            </a:r>
            <a:r>
              <a:rPr lang="zh-TW" altLang="en-US" sz="5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。</a:t>
            </a:r>
            <a:endParaRPr lang="en-US" altLang="zh-TW" sz="54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回呼（</a:t>
            </a:r>
            <a:r>
              <a:rPr lang="en-US" altLang="zh-TW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5400" dirty="0">
              <a:solidFill>
                <a:srgbClr val="171717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輪詢（</a:t>
            </a:r>
            <a:r>
              <a:rPr lang="en-US" altLang="zh-TW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polling</a:t>
            </a:r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5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714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等待直到完成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75104"/>
            <a:ext cx="7454077" cy="4243581"/>
          </a:xfrm>
        </p:spPr>
        <p:txBody>
          <a:bodyPr rtlCol="0">
            <a:noAutofit/>
          </a:bodyPr>
          <a:lstStyle/>
          <a:p>
            <a:pPr marL="0" indent="0" algn="l">
              <a:buNone/>
            </a:pPr>
            <a:r>
              <a:rPr lang="zh-TW" altLang="en-US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在主流程中啟動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zh-TW" altLang="en-US" sz="400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讀取動作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之後，可做一些其他的事情，直到你確定主流程沒有其他的動作可做，必須等待資料到來，才能繼續下一步的動作時，你就可以使用這種方式持續等到資料的到來。而這毫無疑問的當然是一個達成同步的操作。</a:t>
            </a:r>
            <a:endParaRPr lang="en-US" altLang="zh-TW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618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回呼（</a:t>
            </a:r>
            <a:r>
              <a:rPr lang="en-US" altLang="zh-TW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Autofit/>
          </a:bodyPr>
          <a:lstStyle/>
          <a:p>
            <a:pPr marL="0" indent="0" algn="l">
              <a:buNone/>
            </a:pPr>
            <a:r>
              <a:rPr lang="zh-TW" altLang="en-US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主流程在啟動非同步讀取動作的同時，也一併指定了一個回呼的處理常式（</a:t>
            </a:r>
            <a:r>
              <a:rPr lang="en-US" altLang="zh-TW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），接下來主程式繼續執行其他程式，當非同步動作完成後，觸發</a:t>
            </a:r>
            <a:r>
              <a:rPr lang="en-US" altLang="zh-TW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執行。</a:t>
            </a:r>
            <a:endParaRPr lang="en-US" altLang="zh-TW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160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輪詢（</a:t>
            </a:r>
            <a:r>
              <a:rPr lang="en-US" altLang="zh-TW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polling</a:t>
            </a:r>
            <a:r>
              <a:rPr lang="zh-TW" altLang="en-US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Autofit/>
          </a:bodyPr>
          <a:lstStyle/>
          <a:p>
            <a:pPr marL="0" indent="0" algn="l">
              <a:buNone/>
            </a:pPr>
            <a:r>
              <a:rPr lang="zh-TW" altLang="en-US" sz="4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當啟動非同動的讀取動作之後，主流程仍然可以執行其他的動作，但是在他需要資料的時候，它可以不斷的詢問是否已有可供讀取的資料，一直問到資料讀得為止。</a:t>
            </a:r>
            <a:endParaRPr lang="en-US" altLang="zh-TW" sz="5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1731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矩形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l"/>
            <a:r>
              <a:rPr lang="zh-TW" alt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同步與非同步協調工作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Autofit/>
          </a:bodyPr>
          <a:lstStyle/>
          <a:p>
            <a:pPr marL="0" indent="0" algn="l">
              <a:buNone/>
            </a:pPr>
            <a:r>
              <a:rPr lang="zh-TW" altLang="en-US" sz="36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即使資料的讀取本質上本來就是非同步的，但是在程式中操作資料時，最終還是需要一個同步的動作，才能使主流程和資料取得兩件事「協同步伐」。</a:t>
            </a:r>
            <a:endParaRPr lang="en-US" altLang="zh-TW" sz="5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53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12_TF67670762.potx" id="{31E59139-7A20-4E81-B4CB-CBBDA47A572F}" vid="{DE5AEE64-601C-43FD-B160-8A88F657D8B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霧狀尾跡設計</Template>
  <TotalTime>1106</TotalTime>
  <Words>2695</Words>
  <Application>Microsoft Office PowerPoint</Application>
  <PresentationFormat>寬螢幕</PresentationFormat>
  <Paragraphs>226</Paragraphs>
  <Slides>41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Helvetica Neue</vt:lpstr>
      <vt:lpstr>Microsoft JhengHei UI</vt:lpstr>
      <vt:lpstr>微軟正黑體</vt:lpstr>
      <vt:lpstr>Arial</vt:lpstr>
      <vt:lpstr>Century Gothic</vt:lpstr>
      <vt:lpstr>Segoe UI</vt:lpstr>
      <vt:lpstr>Source Sans Pro</vt:lpstr>
      <vt:lpstr>飛機雲</vt:lpstr>
      <vt:lpstr>非同步程式設計in C#、Jquery</vt:lpstr>
      <vt:lpstr>同步工作程式設計介紹</vt:lpstr>
      <vt:lpstr>非同步工作程式設計介紹</vt:lpstr>
      <vt:lpstr>非同步工作程式設計介紹</vt:lpstr>
      <vt:lpstr>非同步讀取的三種方式</vt:lpstr>
      <vt:lpstr>非同步-等待直到完成</vt:lpstr>
      <vt:lpstr>非同步-回呼（callback）</vt:lpstr>
      <vt:lpstr>非同步-輪詢（polling）</vt:lpstr>
      <vt:lpstr>同步與非同步協調工作</vt:lpstr>
      <vt:lpstr>非同步程式設計目的</vt:lpstr>
      <vt:lpstr>非同步工作程式設計模型</vt:lpstr>
      <vt:lpstr>TASK 非同步程式設計模型 (TAP)</vt:lpstr>
      <vt:lpstr>非同步可改善回應性</vt:lpstr>
      <vt:lpstr>非同步方法很容易撰寫</vt:lpstr>
      <vt:lpstr>範例</vt:lpstr>
      <vt:lpstr>Task await 簡寫</vt:lpstr>
      <vt:lpstr>非同步方法設計</vt:lpstr>
      <vt:lpstr>await 運算子 - 以非同步方式等候工作完成</vt:lpstr>
      <vt:lpstr>非同步方法設計</vt:lpstr>
      <vt:lpstr>步驟說明</vt:lpstr>
      <vt:lpstr>步驟說明</vt:lpstr>
      <vt:lpstr>執行緒</vt:lpstr>
      <vt:lpstr>async 與 await</vt:lpstr>
      <vt:lpstr>傳回型別和參數</vt:lpstr>
      <vt:lpstr>PowerPoint 簡報</vt:lpstr>
      <vt:lpstr>命名慣例</vt:lpstr>
      <vt:lpstr>非同步模型的總覽</vt:lpstr>
      <vt:lpstr>重要觀念</vt:lpstr>
      <vt:lpstr>重要資訊和建議</vt:lpstr>
      <vt:lpstr>使用 async 和 await 進行非同步程式設計</vt:lpstr>
      <vt:lpstr>使用Jquery 進行網頁非同步設計</vt:lpstr>
      <vt:lpstr>網頁等很久的原因</vt:lpstr>
      <vt:lpstr>後端開發的極限</vt:lpstr>
      <vt:lpstr>利用分段載入降低使用者等時間</vt:lpstr>
      <vt:lpstr>Iframe 框架標籤</vt:lpstr>
      <vt:lpstr>Ajax介紹</vt:lpstr>
      <vt:lpstr>Ajax架構圖</vt:lpstr>
      <vt:lpstr>Jquery Load</vt:lpstr>
      <vt:lpstr>JQUERY GET POST非同步請求</vt:lpstr>
      <vt:lpstr>Jquery Get</vt:lpstr>
      <vt:lpstr>設計良好的等待體驗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in C#</dc:title>
  <dc:creator>☆ㄚ昀☆ 胖到像李玖哲</dc:creator>
  <cp:lastModifiedBy>☆ㄚ昀☆ 胖到像李玖哲</cp:lastModifiedBy>
  <cp:revision>12</cp:revision>
  <dcterms:created xsi:type="dcterms:W3CDTF">2022-12-08T09:22:08Z</dcterms:created>
  <dcterms:modified xsi:type="dcterms:W3CDTF">2022-12-09T03:57:25Z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