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y="5143500" cx="9144000"/>
  <p:notesSz cx="6858000" cy="9144000"/>
  <p:embeddedFontLst>
    <p:embeddedFont>
      <p:font typeface="Roboto"/>
      <p:regular r:id="rId91"/>
      <p:bold r:id="rId92"/>
      <p:italic r:id="rId93"/>
      <p:boldItalic r:id="rId94"/>
    </p:embeddedFont>
    <p:embeddedFont>
      <p:font typeface="Helvetica Neue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1002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HelveticaNeue-regular.fntdata"/><Relationship Id="rId94" Type="http://schemas.openxmlformats.org/officeDocument/2006/relationships/font" Target="fonts/Roboto-boldItalic.fntdata"/><Relationship Id="rId97" Type="http://schemas.openxmlformats.org/officeDocument/2006/relationships/font" Target="fonts/HelveticaNeue-italic.fntdata"/><Relationship Id="rId96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8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Roboto-regular.fntdata"/><Relationship Id="rId90" Type="http://schemas.openxmlformats.org/officeDocument/2006/relationships/slide" Target="slides/slide84.xml"/><Relationship Id="rId93" Type="http://schemas.openxmlformats.org/officeDocument/2006/relationships/font" Target="fonts/Roboto-italic.fntdata"/><Relationship Id="rId92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p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5" name="Google Shape;425;p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p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7" name="Google Shape;437;p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p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p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5" name="Google Shape;455;p3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p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p4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" name="Google Shape;488;p4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4" name="Google Shape;494;p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0" name="Google Shape;500;p4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6" name="Google Shape;506;p4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2" name="Google Shape;512;p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8" name="Google Shape;518;p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4" name="Google Shape;524;p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4" name="Google Shape;544;p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1" name="Google Shape;551;p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7" name="Google Shape;557;p5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3" name="Google Shape;563;p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3" name="Google Shape;583;p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0" name="Google Shape;590;p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2" name="Google Shape;612;p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9" name="Google Shape;619;p6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5" name="Google Shape;625;p6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5" name="Google Shape;645;p6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1" name="Google Shape;651;p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7" name="Google Shape;657;p7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7" name="Google Shape;677;p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3" name="Google Shape;683;p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9" name="Google Shape;689;p7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5" name="Google Shape;695;p7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5" name="Google Shape;715;p7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1" name="Google Shape;721;p8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7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0" l="99" r="97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6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8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29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kubernetes/community/blob/master/contributors/devel/sig-node/container-runtime-interface.m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kubernetes.io/" TargetMode="External"/><Relationship Id="rId4" Type="http://schemas.openxmlformats.org/officeDocument/2006/relationships/hyperlink" Target="https://docs.docker.com/engine/swarm/" TargetMode="External"/><Relationship Id="rId5" Type="http://schemas.openxmlformats.org/officeDocument/2006/relationships/hyperlink" Target="http://mesos.apache.org/" TargetMode="External"/><Relationship Id="rId6" Type="http://schemas.openxmlformats.org/officeDocument/2006/relationships/hyperlink" Target="https://www.nomadproject.i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vas3k.club/post/257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hipit.dev/posts/minikube-vs-kind-vs-k3s.html" TargetMode="External"/><Relationship Id="rId4" Type="http://schemas.openxmlformats.org/officeDocument/2006/relationships/hyperlink" Target="https://minikube.sigs.k8s.io/docs/" TargetMode="External"/><Relationship Id="rId5" Type="http://schemas.openxmlformats.org/officeDocument/2006/relationships/hyperlink" Target="https://kind.sigs.k8s.io/" TargetMode="External"/><Relationship Id="rId6" Type="http://schemas.openxmlformats.org/officeDocument/2006/relationships/hyperlink" Target="https://k3s.io/" TargetMode="External"/><Relationship Id="rId7" Type="http://schemas.openxmlformats.org/officeDocument/2006/relationships/hyperlink" Target="https://tanzucommunityedition.io/" TargetMode="External"/><Relationship Id="rId8" Type="http://schemas.openxmlformats.org/officeDocument/2006/relationships/hyperlink" Target="https://www.okd.io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redhat.com/en/technologies/cloud-computing/openshift" TargetMode="External"/><Relationship Id="rId4" Type="http://schemas.openxmlformats.org/officeDocument/2006/relationships/hyperlink" Target="https://tanzu.vmwar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ws.amazon.com/eks" TargetMode="External"/><Relationship Id="rId4" Type="http://schemas.openxmlformats.org/officeDocument/2006/relationships/hyperlink" Target="https://cloud.google.com/kubernetes-engine" TargetMode="External"/><Relationship Id="rId5" Type="http://schemas.openxmlformats.org/officeDocument/2006/relationships/hyperlink" Target="https://azure.microsoft.com/ru-ru/services/kubernetes-service/" TargetMode="External"/><Relationship Id="rId6" Type="http://schemas.openxmlformats.org/officeDocument/2006/relationships/hyperlink" Target="https://cloud.yandex.ru/services/managed-kubernete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kubernetes/community/blob/master/contributors/devel/sig-node/container-runtime-interface.md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25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2.jpg"/><Relationship Id="rId4" Type="http://schemas.openxmlformats.org/officeDocument/2006/relationships/image" Target="../media/image5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0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6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dmkpress.com/catalog/computer/os/978-5-97060-657-5/" TargetMode="External"/><Relationship Id="rId4" Type="http://schemas.openxmlformats.org/officeDocument/2006/relationships/hyperlink" Target="https://dmkpress.com/catalog/computer/os/978-5-97060-775-6/" TargetMode="External"/><Relationship Id="rId5" Type="http://schemas.openxmlformats.org/officeDocument/2006/relationships/hyperlink" Target="https://www.piter.com/collection/all/product/osvaivaem-kubernetes-orkestratsiya-konteynernyh-arhitektur" TargetMode="External"/><Relationship Id="rId6" Type="http://schemas.openxmlformats.org/officeDocument/2006/relationships/hyperlink" Target="https://www.piter.com/collection/all/product/kubernetes-luchshie-praktiki" TargetMode="External"/><Relationship Id="rId7" Type="http://schemas.openxmlformats.org/officeDocument/2006/relationships/hyperlink" Target="https://www.piter.com/collection/all/product/patterny-kubernetes-shablony-razrabotki-sobstvennyh-oblachnyh-prilozheniy" TargetMode="External"/><Relationship Id="rId8" Type="http://schemas.openxmlformats.org/officeDocument/2006/relationships/hyperlink" Target="https://www.piter.com/product_by_id/16949656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kubernetes.io/ru/" TargetMode="External"/><Relationship Id="rId4" Type="http://schemas.openxmlformats.org/officeDocument/2006/relationships/hyperlink" Target="https://kubernetes.io/ru/docs/tasks/tools/install-minikube/" TargetMode="External"/><Relationship Id="rId9" Type="http://schemas.openxmlformats.org/officeDocument/2006/relationships/hyperlink" Target="https://kube.academy/" TargetMode="External"/><Relationship Id="rId5" Type="http://schemas.openxmlformats.org/officeDocument/2006/relationships/hyperlink" Target="https://tanzucommunityedition.io/" TargetMode="External"/><Relationship Id="rId6" Type="http://schemas.openxmlformats.org/officeDocument/2006/relationships/hyperlink" Target="https://www.redhat.com/en/technologies/cloud-computing/openshift" TargetMode="External"/><Relationship Id="rId7" Type="http://schemas.openxmlformats.org/officeDocument/2006/relationships/hyperlink" Target="https://tanzu.vmware.com/" TargetMode="External"/><Relationship Id="rId8" Type="http://schemas.openxmlformats.org/officeDocument/2006/relationships/hyperlink" Target="https://octant.dev/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otus.ru</a:t>
            </a:r>
            <a:endParaRPr/>
          </a:p>
        </p:txBody>
      </p:sp>
      <p:sp>
        <p:nvSpPr>
          <p:cNvPr id="126" name="Google Shape;126;p30"/>
          <p:cNvSpPr txBox="1"/>
          <p:nvPr>
            <p:ph type="title"/>
          </p:nvPr>
        </p:nvSpPr>
        <p:spPr>
          <a:xfrm>
            <a:off x="944650" y="1769200"/>
            <a:ext cx="789455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ML Advanced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200">
                <a:latin typeface="Roboto"/>
                <a:ea typeface="Roboto"/>
                <a:cs typeface="Roboto"/>
                <a:sym typeface="Roboto"/>
              </a:rPr>
              <a:t>Kubernetes, контейнерная оркестрация</a:t>
            </a:r>
            <a:endParaRPr sz="5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Модель как услуга (Model-as-a-Service)</a:t>
            </a:r>
            <a:endParaRPr/>
          </a:p>
        </p:txBody>
      </p:sp>
      <p:pic>
        <p:nvPicPr>
          <p:cNvPr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971" y="1923752"/>
            <a:ext cx="8627757" cy="1295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500550" y="330724"/>
            <a:ext cx="854439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sz="2800"/>
              <a:t>Развёртывание с помощью контейнеров Docker</a:t>
            </a:r>
            <a:endParaRPr sz="2800"/>
          </a:p>
        </p:txBody>
      </p:sp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462" y="1022764"/>
            <a:ext cx="6299075" cy="372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5400">
                <a:latin typeface="Roboto"/>
                <a:ea typeface="Roboto"/>
                <a:cs typeface="Roboto"/>
                <a:sym typeface="Roboto"/>
              </a:rPr>
              <a:t>Контейнерная оркестрация</a:t>
            </a:r>
            <a:endParaRPr sz="4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Контейнеры</a:t>
            </a:r>
            <a:endParaRPr/>
          </a:p>
        </p:txBody>
      </p:sp>
      <p:pic>
        <p:nvPicPr>
          <p:cNvPr id="300" name="Google Shape;3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347" y="1097280"/>
            <a:ext cx="8445305" cy="344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Среда выполнения контейнеров</a:t>
            </a:r>
            <a:endParaRPr/>
          </a:p>
        </p:txBody>
      </p:sp>
      <p:sp>
        <p:nvSpPr>
          <p:cNvPr id="306" name="Google Shape;306;p44"/>
          <p:cNvSpPr txBox="1"/>
          <p:nvPr/>
        </p:nvSpPr>
        <p:spPr>
          <a:xfrm>
            <a:off x="500550" y="1426624"/>
            <a:ext cx="7873830" cy="1882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ru-RU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Docker</a:t>
            </a:r>
            <a:endParaRPr b="0" i="0" sz="2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ru-RU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Containerd</a:t>
            </a:r>
            <a:endParaRPr b="0" i="0" sz="2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ru-RU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CRI-O</a:t>
            </a:r>
            <a:endParaRPr b="0" i="0" sz="2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ru-RU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 CRI (</a:t>
            </a:r>
            <a:r>
              <a:rPr b="0" i="0" lang="ru-RU" sz="2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Container Runtime Interface</a:t>
            </a:r>
            <a:r>
              <a:rPr b="0" i="0" lang="ru-RU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Много сервисов</a:t>
            </a:r>
            <a:endParaRPr/>
          </a:p>
        </p:txBody>
      </p:sp>
      <p:sp>
        <p:nvSpPr>
          <p:cNvPr id="312" name="Google Shape;312;p45"/>
          <p:cNvSpPr txBox="1"/>
          <p:nvPr/>
        </p:nvSpPr>
        <p:spPr>
          <a:xfrm>
            <a:off x="437889" y="1054653"/>
            <a:ext cx="4130040" cy="3954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Приложение — это контейнер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Приложениям нужны ресурсы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Разным приложениям нужно разное  количество ресурсов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Приложения работают на разных  машинах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Разные машины имеют разную  конфигурацию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Приложения должны знать друг о  друге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Сложно рассчитать потребление  ресурсов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929" y="1054653"/>
            <a:ext cx="4531122" cy="324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Контейнерная оркестрация</a:t>
            </a:r>
            <a:endParaRPr/>
          </a:p>
        </p:txBody>
      </p:sp>
      <p:sp>
        <p:nvSpPr>
          <p:cNvPr id="319" name="Google Shape;319;p46"/>
          <p:cNvSpPr txBox="1"/>
          <p:nvPr/>
        </p:nvSpPr>
        <p:spPr>
          <a:xfrm>
            <a:off x="591207" y="1158232"/>
            <a:ext cx="8052243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Оркестрация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это координация взаимодействия контейнеров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Размещение (кого куда поставить)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Реплицирование / Масштабирование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Проверка готовности сервиса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Перезапуск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Перепланирование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Управление сервисами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702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Обнаружение (service discovery)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702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Балансировка (load balancing)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Оркестраторы</a:t>
            </a:r>
            <a:endParaRPr/>
          </a:p>
        </p:txBody>
      </p:sp>
      <p:sp>
        <p:nvSpPr>
          <p:cNvPr id="325" name="Google Shape;325;p47"/>
          <p:cNvSpPr txBox="1"/>
          <p:nvPr/>
        </p:nvSpPr>
        <p:spPr>
          <a:xfrm>
            <a:off x="500550" y="1426624"/>
            <a:ext cx="9450045" cy="1959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ru-RU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 </a:t>
            </a:r>
            <a:r>
              <a:rPr b="0" i="0" lang="ru-RU" sz="2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https://kubernetes.io</a:t>
            </a:r>
            <a:endParaRPr b="0" i="0" sz="2500" u="none" cap="none" strike="noStrike">
              <a:solidFill>
                <a:srgbClr val="18B5E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ru-RU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Docker Swarm </a:t>
            </a:r>
            <a:r>
              <a:rPr b="0" i="0" lang="ru-RU" sz="2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https://docs.docker.com/engine/swarm/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ru-RU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Apache Mesos </a:t>
            </a:r>
            <a:r>
              <a:rPr b="0" i="0" lang="ru-RU" sz="2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http://mesos.apache.org/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ru-RU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Nomad </a:t>
            </a:r>
            <a:r>
              <a:rPr b="0" i="0" lang="ru-RU" sz="2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https://www.nomadproject.io/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8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8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2100"/>
              <a:t>Проверить, идет ли запись</a:t>
            </a:r>
            <a:endParaRPr sz="2100"/>
          </a:p>
        </p:txBody>
      </p:sp>
      <p:sp>
        <p:nvSpPr>
          <p:cNvPr id="132" name="Google Shape;132;p31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/>
              <a:t>Меня хорошо видно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4000"/>
              <a:t>&amp;&amp; слышно?</a:t>
            </a:r>
            <a:endParaRPr sz="4000"/>
          </a:p>
        </p:txBody>
      </p:sp>
      <p:pic>
        <p:nvPicPr>
          <p:cNvPr id="133" name="Google Shape;133;p31"/>
          <p:cNvPicPr preferRelativeResize="0"/>
          <p:nvPr/>
        </p:nvPicPr>
        <p:blipFill rotWithShape="1">
          <a:blip r:embed="rId3">
            <a:alphaModFix/>
          </a:blip>
          <a:srcRect b="0" l="99" r="97" t="0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title"/>
          </p:nvPr>
        </p:nvSpPr>
        <p:spPr>
          <a:xfrm>
            <a:off x="651424" y="396394"/>
            <a:ext cx="8835475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800">
                <a:latin typeface="Roboto"/>
                <a:ea typeface="Roboto"/>
                <a:cs typeface="Roboto"/>
                <a:sym typeface="Roboto"/>
              </a:rPr>
              <a:t>Знакомство с Kubernetes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Что такое Kubernetes?</a:t>
            </a:r>
            <a:endParaRPr/>
          </a:p>
        </p:txBody>
      </p:sp>
      <p:sp>
        <p:nvSpPr>
          <p:cNvPr id="345" name="Google Shape;345;p50"/>
          <p:cNvSpPr txBox="1"/>
          <p:nvPr/>
        </p:nvSpPr>
        <p:spPr>
          <a:xfrm>
            <a:off x="500550" y="1190404"/>
            <a:ext cx="8071950" cy="2159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651510" rtl="0" algn="just">
              <a:lnSpc>
                <a:spcPct val="93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Kubernetes (K8s)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это открытое программное обеспечение для  автоматизации развёртывания, масштабирования и управления  контейнеризированными приложениями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455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 группирует контейнеры, составляющие приложение, в  логические единицы для более простого управления и обнаружения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6" name="Google Shape;34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9080" y="3082252"/>
            <a:ext cx="5065560" cy="189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Что может Kubernetes?</a:t>
            </a:r>
            <a:endParaRPr/>
          </a:p>
        </p:txBody>
      </p:sp>
      <p:sp>
        <p:nvSpPr>
          <p:cNvPr id="352" name="Google Shape;352;p51"/>
          <p:cNvSpPr txBox="1"/>
          <p:nvPr/>
        </p:nvSpPr>
        <p:spPr>
          <a:xfrm>
            <a:off x="500550" y="1256005"/>
            <a:ext cx="8142900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4794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Мониторинг сервисов и распределение нагрузки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сбалансировать  нагрузку и распределить сетевой трафик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479425" rtl="0" algn="just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Оркестрация хранилища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автоматически смонтировать систему  локальное или облачное хранилище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479425" rtl="0" algn="just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Автоматическое развертывание и откаты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автоматизировать создание  новых, удаления существующих и распределения всех их ресурсов в новый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Что может Kubernetes?</a:t>
            </a:r>
            <a:endParaRPr/>
          </a:p>
        </p:txBody>
      </p:sp>
      <p:sp>
        <p:nvSpPr>
          <p:cNvPr id="358" name="Google Shape;358;p52"/>
          <p:cNvSpPr txBox="1"/>
          <p:nvPr/>
        </p:nvSpPr>
        <p:spPr>
          <a:xfrm>
            <a:off x="500550" y="1152304"/>
            <a:ext cx="8142900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4794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Автоматическое распределение нагрузки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разместить контейнеры на  узлах так, чтобы наиболее эффективно использовать ресурсы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479425" rtl="0" algn="just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Самоконтроль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перезапускает отказавшие, заменяет и завершает работу  контейнеров, которые не проходят проверку работоспособности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479425" rtl="0" algn="just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Управление конфиденциальной информацией и конфигурацией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хранить и управлять конфиденциальной информацией, такой как пароли,  OAuth-токены и ключи SSH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Что делает Kubernetes?</a:t>
            </a:r>
            <a:endParaRPr/>
          </a:p>
        </p:txBody>
      </p:sp>
      <p:pic>
        <p:nvPicPr>
          <p:cNvPr id="364" name="Google Shape;36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738" y="1426624"/>
            <a:ext cx="7952523" cy="315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Как определить, нужен ли Вам Kubernetes?</a:t>
            </a:r>
            <a:endParaRPr/>
          </a:p>
        </p:txBody>
      </p:sp>
      <p:sp>
        <p:nvSpPr>
          <p:cNvPr id="370" name="Google Shape;370;p54"/>
          <p:cNvSpPr txBox="1"/>
          <p:nvPr/>
        </p:nvSpPr>
        <p:spPr>
          <a:xfrm>
            <a:off x="500550" y="1242568"/>
            <a:ext cx="8346270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5444" lvl="0" marL="397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arenR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Тип системы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5444" lvl="0" marL="39751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arenR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Тип нагрузки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5444" lvl="0" marL="397510" marR="0" rtl="0" algn="l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arenR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Доступ к кластеру у DevOps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5444" lvl="0" marL="39751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arenR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Кто владеет кластером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5444" lvl="0" marL="39751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arenR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Готовы ли вы менять процессы под развёртывание в k8s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5444" lvl="0" marL="397510" marR="0" rtl="0" algn="l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arenR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Оцените операционный контекст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https://vas3k.club/post/2570/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376" name="Google Shape;37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5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8" name="Google Shape;37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5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651424" y="396394"/>
            <a:ext cx="8492575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5000">
                <a:latin typeface="Roboto"/>
                <a:ea typeface="Roboto"/>
                <a:cs typeface="Roboto"/>
                <a:sym typeface="Roboto"/>
              </a:rPr>
              <a:t>Реализации Kubernetes</a:t>
            </a:r>
            <a:endParaRPr sz="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Локальные</a:t>
            </a:r>
            <a:endParaRPr/>
          </a:p>
        </p:txBody>
      </p:sp>
      <p:sp>
        <p:nvSpPr>
          <p:cNvPr id="390" name="Google Shape;390;p57"/>
          <p:cNvSpPr txBox="1"/>
          <p:nvPr/>
        </p:nvSpPr>
        <p:spPr>
          <a:xfrm>
            <a:off x="500550" y="1198024"/>
            <a:ext cx="7651115" cy="3525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285750" lvl="0" marL="584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Minikube vs. kind vs. k3s - What should I use?  </a:t>
            </a:r>
            <a:r>
              <a:rPr b="0" i="0" lang="ru-RU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https://shipit.dev/posts/minikube-vs-kind-vs-k3s.html</a:t>
            </a:r>
            <a:endParaRPr b="0" i="0" sz="2200" u="none" cap="none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84200" marR="508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minikube </a:t>
            </a:r>
            <a:r>
              <a:rPr b="0" i="0" lang="ru-RU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https://minikube.sigs.k8s.io/docs/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84200" marR="508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kind </a:t>
            </a:r>
            <a:r>
              <a:rPr b="0" i="0" lang="ru-RU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https://kind.sigs.k8s.io/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84200" marR="508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k3s </a:t>
            </a:r>
            <a:r>
              <a:rPr b="0" i="0" lang="ru-RU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https://k3s.io/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84200" marR="508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VMware Tanzu Community Edition </a:t>
            </a:r>
            <a:r>
              <a:rPr b="0" i="0" lang="ru-RU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https://tanzucommunityedition.io/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84200" marR="508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OKD </a:t>
            </a:r>
            <a:r>
              <a:rPr b="0" i="0" lang="ru-RU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https://www.okd.io/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500550" y="28417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Промышленные</a:t>
            </a:r>
            <a:endParaRPr/>
          </a:p>
        </p:txBody>
      </p:sp>
      <p:sp>
        <p:nvSpPr>
          <p:cNvPr id="396" name="Google Shape;396;p58"/>
          <p:cNvSpPr txBox="1"/>
          <p:nvPr/>
        </p:nvSpPr>
        <p:spPr>
          <a:xfrm>
            <a:off x="500550" y="1426625"/>
            <a:ext cx="87225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 Hat OpenShift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3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-RU" sz="21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https://www.redhat.com/en/technologies/cloud-computing/openshift</a:t>
            </a:r>
            <a:endParaRPr b="0" i="0" sz="2100" u="none" cap="none" strike="noStrike">
              <a:solidFill>
                <a:srgbClr val="18B5E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55600" marR="0" rtl="0" algn="l">
              <a:lnSpc>
                <a:spcPct val="14357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VMware Tanzu </a:t>
            </a:r>
            <a:r>
              <a:rPr b="0" i="0" lang="ru-RU" sz="21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https://tanzu.vmware.com/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2"/>
          <p:cNvSpPr txBox="1"/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Kubernetes, контейнерная оркестрация</a:t>
            </a:r>
            <a:endParaRPr sz="2400"/>
          </a:p>
        </p:txBody>
      </p:sp>
      <p:sp>
        <p:nvSpPr>
          <p:cNvPr id="142" name="Google Shape;142;p32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Тема вебинара</a:t>
            </a:r>
            <a:endParaRPr/>
          </a:p>
        </p:txBody>
      </p:sp>
      <p:sp>
        <p:nvSpPr>
          <p:cNvPr id="143" name="Google Shape;143;p32"/>
          <p:cNvSpPr txBox="1"/>
          <p:nvPr>
            <p:ph idx="2" type="subTitle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Гайнуллин Дмитрий</a:t>
            </a:r>
            <a:endParaRPr/>
          </a:p>
        </p:txBody>
      </p:sp>
      <p:sp>
        <p:nvSpPr>
          <p:cNvPr id="144" name="Google Shape;144;p32"/>
          <p:cNvSpPr txBox="1"/>
          <p:nvPr>
            <p:ph idx="3" type="subTitle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3F3F3F"/>
                </a:solidFill>
              </a:rPr>
              <a:t>Machine Learning Engineer в AIC</a:t>
            </a:r>
            <a:endParaRPr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600">
                <a:solidFill>
                  <a:srgbClr val="3F3F3F"/>
                </a:solidFill>
              </a:rPr>
              <a:t>      - Разработка моделей для распознавания речи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600">
                <a:solidFill>
                  <a:srgbClr val="3F3F3F"/>
                </a:solidFill>
              </a:rPr>
              <a:t>      - Прогнозирование ключевых метрик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600">
                <a:solidFill>
                  <a:srgbClr val="3F3F3F"/>
                </a:solidFill>
              </a:rPr>
              <a:t>      - Развертывание моделей в продакшене</a:t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sz="1400"/>
          </a:p>
        </p:txBody>
      </p:sp>
      <p:pic>
        <p:nvPicPr>
          <p:cNvPr id="145" name="Google Shape;145;p32"/>
          <p:cNvPicPr preferRelativeResize="0"/>
          <p:nvPr/>
        </p:nvPicPr>
        <p:blipFill rotWithShape="1">
          <a:blip r:embed="rId3">
            <a:alphaModFix/>
          </a:blip>
          <a:srcRect b="10729" l="0" r="0" t="10721"/>
          <a:stretch/>
        </p:blipFill>
        <p:spPr>
          <a:xfrm>
            <a:off x="866325" y="2938400"/>
            <a:ext cx="1448700" cy="1512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Облачные</a:t>
            </a:r>
            <a:endParaRPr/>
          </a:p>
        </p:txBody>
      </p:sp>
      <p:sp>
        <p:nvSpPr>
          <p:cNvPr id="402" name="Google Shape;402;p59"/>
          <p:cNvSpPr txBox="1"/>
          <p:nvPr/>
        </p:nvSpPr>
        <p:spPr>
          <a:xfrm>
            <a:off x="500551" y="1428308"/>
            <a:ext cx="8520599" cy="30675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Amazon Elastic Kubernetes Service</a:t>
            </a:r>
            <a:b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https://aws.amazon.com/eks</a:t>
            </a:r>
            <a:endParaRPr b="0" i="0" sz="2200" u="none" cap="none" strike="noStrike">
              <a:solidFill>
                <a:srgbClr val="18B5E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 Kubernetes Engine</a:t>
            </a:r>
            <a:b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https://cloud.google.com/kubernetes-engine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Azure Kubernetes (AKS)</a:t>
            </a:r>
            <a:b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https://azure.microsoft.com/ru-ru/services/kubernetes-service/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Yandex Managed Service for Kubernetes  </a:t>
            </a:r>
            <a:r>
              <a:rPr b="0" i="0" lang="ru-RU" sz="2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https://cloud.yandex.ru/services/managed-kubernetes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408" name="Google Shape;40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0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0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"/>
          <p:cNvSpPr txBox="1"/>
          <p:nvPr>
            <p:ph type="title"/>
          </p:nvPr>
        </p:nvSpPr>
        <p:spPr>
          <a:xfrm>
            <a:off x="651424" y="396394"/>
            <a:ext cx="8195395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5400">
                <a:latin typeface="Roboto"/>
                <a:ea typeface="Roboto"/>
                <a:cs typeface="Roboto"/>
                <a:sym typeface="Roboto"/>
              </a:rPr>
              <a:t>Компоненты Kubernetes</a:t>
            </a:r>
            <a:endParaRPr sz="5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Компоненты Kubernetes</a:t>
            </a:r>
            <a:endParaRPr/>
          </a:p>
        </p:txBody>
      </p:sp>
      <p:sp>
        <p:nvSpPr>
          <p:cNvPr id="422" name="Google Shape;422;p62"/>
          <p:cNvSpPr txBox="1"/>
          <p:nvPr/>
        </p:nvSpPr>
        <p:spPr>
          <a:xfrm>
            <a:off x="500550" y="1030384"/>
            <a:ext cx="8142900" cy="3667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набор машин (узлы)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Узлы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запускают контейнеризированные приложения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 (модуль)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группа из одного или нескольких тесно связанных  контейнеров, которые всегда будут выполняться вместе на одном узле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Поды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размещаются в узлах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Плоскость управления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управляет рабочими узлами и подами в кластере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Компоненты панели управления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могут быть запущены на любом узле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Компоненты Kubernetes</a:t>
            </a:r>
            <a:endParaRPr/>
          </a:p>
        </p:txBody>
      </p:sp>
      <p:pic>
        <p:nvPicPr>
          <p:cNvPr id="428" name="Google Shape;42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291" y="1426624"/>
            <a:ext cx="8079117" cy="3139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Плоскость управления</a:t>
            </a:r>
            <a:endParaRPr/>
          </a:p>
        </p:txBody>
      </p:sp>
      <p:sp>
        <p:nvSpPr>
          <p:cNvPr id="434" name="Google Shape;434;p64"/>
          <p:cNvSpPr txBox="1"/>
          <p:nvPr/>
        </p:nvSpPr>
        <p:spPr>
          <a:xfrm>
            <a:off x="500550" y="1090226"/>
            <a:ext cx="8262450" cy="3300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kube-apiserver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клиентская часть панели управления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etcd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хранилище конфигурации кластера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kube-scheduler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распределяет приложения (назначает рабочий узел)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kube-controller-manager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функции кластерного уровня: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898" lvl="0" marL="9323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репликация компонентов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898" lvl="0" marL="9323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отслеживание рабочих узлов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898" lvl="0" marL="9323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обработка аварийных сбоев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Компоненты узла</a:t>
            </a:r>
            <a:endParaRPr/>
          </a:p>
        </p:txBody>
      </p:sp>
      <p:sp>
        <p:nvSpPr>
          <p:cNvPr id="440" name="Google Shape;440;p65"/>
          <p:cNvSpPr txBox="1"/>
          <p:nvPr/>
        </p:nvSpPr>
        <p:spPr>
          <a:xfrm>
            <a:off x="500550" y="1155365"/>
            <a:ext cx="7683330" cy="3657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kubelet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агент, управляет контейнерами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kube-proxy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сетевой прокси, балансирует нагрузку сетевого трафика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Среда выполнения контейнера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rkt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containerd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CRI-O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 (</a:t>
            </a:r>
            <a:r>
              <a:rPr b="0" i="0" lang="ru-RU" sz="2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Container Runtime Interface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Дополнения</a:t>
            </a:r>
            <a:endParaRPr/>
          </a:p>
        </p:txBody>
      </p:sp>
      <p:sp>
        <p:nvSpPr>
          <p:cNvPr id="446" name="Google Shape;446;p66"/>
          <p:cNvSpPr txBox="1"/>
          <p:nvPr/>
        </p:nvSpPr>
        <p:spPr>
          <a:xfrm>
            <a:off x="500550" y="1036101"/>
            <a:ext cx="8391990" cy="37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-RU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Дополнения используют ресурсы Kubernetes для расширения  функциональности кластера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ru-RU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Кластерный	</a:t>
            </a:r>
            <a:r>
              <a:rPr b="0" i="0" lang="ru-RU" sz="19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DNS </a:t>
            </a:r>
            <a:r>
              <a:rPr b="0" i="0" lang="ru-RU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DNS-сервер наряду с другими DNS-серверами в  вашем окружении, который обновляет DNS-записи для сервисов  Kubernetes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ru-RU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Веб</a:t>
            </a:r>
            <a:r>
              <a:rPr b="0" i="0" lang="ru-RU" sz="19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-</a:t>
            </a:r>
            <a:r>
              <a:rPr b="1" i="0" lang="ru-RU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интерфейс	</a:t>
            </a:r>
            <a:r>
              <a:rPr b="0" i="0" lang="ru-RU" sz="19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(Dashboard) </a:t>
            </a:r>
            <a:r>
              <a:rPr b="0" i="0" lang="ru-RU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универсальный веб-интерфейс для  кластеров Kubernetes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ru-RU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Мониторинг	ресурсов	контейнера </a:t>
            </a:r>
            <a:r>
              <a:rPr b="0" i="0" lang="ru-RU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записывает общие метрики о  контейнерах в виде временных рядов в центральной базе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ru-RU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Логирование	кластера </a:t>
            </a:r>
            <a:r>
              <a:rPr b="0" i="0" lang="ru-RU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отвечает за сохранение логов контейнера в  централизованном хранилище логов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Dashboard</a:t>
            </a:r>
            <a:endParaRPr/>
          </a:p>
        </p:txBody>
      </p:sp>
      <p:pic>
        <p:nvPicPr>
          <p:cNvPr id="452" name="Google Shape;45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199" y="925233"/>
            <a:ext cx="7023601" cy="388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Запуск приложения</a:t>
            </a:r>
            <a:endParaRPr/>
          </a:p>
        </p:txBody>
      </p:sp>
      <p:pic>
        <p:nvPicPr>
          <p:cNvPr id="458" name="Google Shape;45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073" y="878674"/>
            <a:ext cx="5811554" cy="40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1" lang="ru-RU" sz="3200"/>
              <a:t>Правила вебинара</a:t>
            </a:r>
            <a:endParaRPr b="1" sz="3200"/>
          </a:p>
        </p:txBody>
      </p:sp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7650" y="2171509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3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1654525" y="204930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3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Запуск приложения</a:t>
            </a:r>
            <a:endParaRPr/>
          </a:p>
        </p:txBody>
      </p:sp>
      <p:pic>
        <p:nvPicPr>
          <p:cNvPr id="464" name="Google Shape;46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968" y="1132830"/>
            <a:ext cx="6384063" cy="363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470" name="Google Shape;47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70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2" name="Google Shape;472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70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1"/>
          <p:cNvSpPr txBox="1"/>
          <p:nvPr>
            <p:ph type="title"/>
          </p:nvPr>
        </p:nvSpPr>
        <p:spPr>
          <a:xfrm>
            <a:off x="651424" y="396394"/>
            <a:ext cx="8195395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5400">
                <a:latin typeface="Roboto"/>
                <a:ea typeface="Roboto"/>
                <a:cs typeface="Roboto"/>
                <a:sym typeface="Roboto"/>
              </a:rPr>
              <a:t>Модули (Pods)</a:t>
            </a:r>
            <a:endParaRPr sz="5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Знакомство с модулями</a:t>
            </a:r>
            <a:endParaRPr/>
          </a:p>
        </p:txBody>
      </p:sp>
      <p:sp>
        <p:nvSpPr>
          <p:cNvPr id="484" name="Google Shape;484;p72"/>
          <p:cNvSpPr txBox="1"/>
          <p:nvPr/>
        </p:nvSpPr>
        <p:spPr>
          <a:xfrm>
            <a:off x="324450" y="950550"/>
            <a:ext cx="9621600" cy="14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800" lvl="0" marL="190800" marR="508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Модуль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это группа из одного или нескольких тесно связанных контейнеров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799" lvl="0" marL="190799" marR="508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Контейнеры внутри модуля используют один набор пространства имён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800" lvl="0" marL="1908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Могут взаимодействовать по IPC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800" lvl="0" marL="190800" marR="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Используют одно пространство IP-адресов и портов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5" name="Google Shape;48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165" y="2421745"/>
            <a:ext cx="5449671" cy="253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3"/>
          <p:cNvSpPr txBox="1"/>
          <p:nvPr>
            <p:ph type="title"/>
          </p:nvPr>
        </p:nvSpPr>
        <p:spPr>
          <a:xfrm>
            <a:off x="500550" y="330724"/>
            <a:ext cx="808719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Все контейнеры модуля работают на одном узле</a:t>
            </a:r>
            <a:endParaRPr/>
          </a:p>
        </p:txBody>
      </p:sp>
      <p:pic>
        <p:nvPicPr>
          <p:cNvPr id="491" name="Google Shape;49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69" y="1693324"/>
            <a:ext cx="7905661" cy="2984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Модули должны содержать тесно связанные  контейнеры</a:t>
            </a:r>
            <a:endParaRPr/>
          </a:p>
        </p:txBody>
      </p:sp>
      <p:pic>
        <p:nvPicPr>
          <p:cNvPr id="497" name="Google Shape;49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758" y="1907931"/>
            <a:ext cx="3876484" cy="290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5"/>
          <p:cNvSpPr txBox="1"/>
          <p:nvPr>
            <p:ph type="title"/>
          </p:nvPr>
        </p:nvSpPr>
        <p:spPr>
          <a:xfrm>
            <a:off x="500550" y="330724"/>
            <a:ext cx="798813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Использование нескольких контейнеров в модуле</a:t>
            </a:r>
            <a:endParaRPr/>
          </a:p>
        </p:txBody>
      </p:sp>
      <p:pic>
        <p:nvPicPr>
          <p:cNvPr id="503" name="Google Shape;50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175" y="1426624"/>
            <a:ext cx="5978880" cy="358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Простое описание модуля</a:t>
            </a:r>
            <a:endParaRPr/>
          </a:p>
        </p:txBody>
      </p:sp>
      <p:pic>
        <p:nvPicPr>
          <p:cNvPr id="509" name="Google Shape;50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941" y="1426624"/>
            <a:ext cx="5562117" cy="2905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Организация модулей с помощью меток</a:t>
            </a:r>
            <a:endParaRPr/>
          </a:p>
        </p:txBody>
      </p:sp>
      <p:pic>
        <p:nvPicPr>
          <p:cNvPr id="515" name="Google Shape;51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6" y="1384005"/>
            <a:ext cx="7093927" cy="342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Организация модулей с помощью меток</a:t>
            </a:r>
            <a:endParaRPr/>
          </a:p>
        </p:txBody>
      </p:sp>
      <p:pic>
        <p:nvPicPr>
          <p:cNvPr id="521" name="Google Shape;52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154" y="1426624"/>
            <a:ext cx="6885691" cy="291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Карта курса</a:t>
            </a:r>
            <a:endParaRPr/>
          </a:p>
        </p:txBody>
      </p:sp>
      <p:sp>
        <p:nvSpPr>
          <p:cNvPr id="178" name="Google Shape;178;p34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Machine Learning. AutoML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4"/>
          <p:cNvSpPr/>
          <p:nvPr/>
        </p:nvSpPr>
        <p:spPr>
          <a:xfrm>
            <a:off x="1897875" y="1638275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231E0E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b="0" i="0" sz="1300" u="none" cap="none" strike="noStrike">
              <a:solidFill>
                <a:srgbClr val="231E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5205883" y="1847803"/>
            <a:ext cx="220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Временные ряды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1116500" y="3022738"/>
            <a:ext cx="29706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Графы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5840300" y="2778634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Рекомендательные системы. Задача ранжирования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34"/>
          <p:cNvCxnSpPr>
            <a:stCxn id="179" idx="3"/>
            <a:endCxn id="180" idx="1"/>
          </p:cNvCxnSpPr>
          <p:nvPr/>
        </p:nvCxnSpPr>
        <p:spPr>
          <a:xfrm>
            <a:off x="4371075" y="1927925"/>
            <a:ext cx="834900" cy="2094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4" name="Google Shape;184;p34"/>
          <p:cNvCxnSpPr>
            <a:stCxn id="178" idx="1"/>
            <a:endCxn id="179" idx="1"/>
          </p:cNvCxnSpPr>
          <p:nvPr/>
        </p:nvCxnSpPr>
        <p:spPr>
          <a:xfrm flipH="1">
            <a:off x="1898001" y="916975"/>
            <a:ext cx="3907200" cy="1011000"/>
          </a:xfrm>
          <a:prstGeom prst="curvedConnector3">
            <a:avLst>
              <a:gd fmla="val 106098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5" name="Google Shape;185;p34"/>
          <p:cNvSpPr/>
          <p:nvPr/>
        </p:nvSpPr>
        <p:spPr>
          <a:xfrm>
            <a:off x="1501750" y="4031600"/>
            <a:ext cx="30837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Bayesian Learning, PyMC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34"/>
          <p:cNvCxnSpPr>
            <a:stCxn id="180" idx="3"/>
            <a:endCxn id="182" idx="3"/>
          </p:cNvCxnSpPr>
          <p:nvPr/>
        </p:nvCxnSpPr>
        <p:spPr>
          <a:xfrm>
            <a:off x="7409083" y="2137453"/>
            <a:ext cx="904500" cy="930900"/>
          </a:xfrm>
          <a:prstGeom prst="curvedConnector3">
            <a:avLst>
              <a:gd fmla="val 126318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7" name="Google Shape;187;p34"/>
          <p:cNvCxnSpPr>
            <a:stCxn id="182" idx="1"/>
            <a:endCxn id="181" idx="3"/>
          </p:cNvCxnSpPr>
          <p:nvPr/>
        </p:nvCxnSpPr>
        <p:spPr>
          <a:xfrm flipH="1">
            <a:off x="4087100" y="3068284"/>
            <a:ext cx="1753200" cy="24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8" name="Google Shape;188;p34"/>
          <p:cNvCxnSpPr>
            <a:stCxn id="181" idx="1"/>
            <a:endCxn id="185" idx="1"/>
          </p:cNvCxnSpPr>
          <p:nvPr/>
        </p:nvCxnSpPr>
        <p:spPr>
          <a:xfrm>
            <a:off x="1116500" y="3312388"/>
            <a:ext cx="385200" cy="1008900"/>
          </a:xfrm>
          <a:prstGeom prst="curvedConnector3">
            <a:avLst>
              <a:gd fmla="val -6181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9" name="Google Shape;189;p34"/>
          <p:cNvSpPr/>
          <p:nvPr/>
        </p:nvSpPr>
        <p:spPr>
          <a:xfrm>
            <a:off x="5083000" y="4031600"/>
            <a:ext cx="30837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34"/>
          <p:cNvCxnSpPr>
            <a:stCxn id="185" idx="3"/>
            <a:endCxn id="189" idx="1"/>
          </p:cNvCxnSpPr>
          <p:nvPr/>
        </p:nvCxnSpPr>
        <p:spPr>
          <a:xfrm>
            <a:off x="4585450" y="4321250"/>
            <a:ext cx="4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Указание меток при создании модуля</a:t>
            </a:r>
            <a:endParaRPr/>
          </a:p>
        </p:txBody>
      </p:sp>
      <p:pic>
        <p:nvPicPr>
          <p:cNvPr id="527" name="Google Shape;52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412" y="1272181"/>
            <a:ext cx="4941176" cy="354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533" name="Google Shape;53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80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5" name="Google Shape;535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80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1"/>
          <p:cNvSpPr txBox="1"/>
          <p:nvPr>
            <p:ph type="title"/>
          </p:nvPr>
        </p:nvSpPr>
        <p:spPr>
          <a:xfrm>
            <a:off x="651424" y="396394"/>
            <a:ext cx="8195395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5400">
                <a:latin typeface="Roboto"/>
                <a:ea typeface="Roboto"/>
                <a:cs typeface="Roboto"/>
                <a:sym typeface="Roboto"/>
              </a:rPr>
              <a:t>Контроллер репликации</a:t>
            </a:r>
            <a:endParaRPr sz="5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1"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Знакомство с контроллерами репликации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82"/>
          <p:cNvSpPr txBox="1"/>
          <p:nvPr/>
        </p:nvSpPr>
        <p:spPr>
          <a:xfrm>
            <a:off x="500550" y="1040378"/>
            <a:ext cx="8023860" cy="6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Контроллер	репликации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(ReplicationController)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это ресурс, который  обеспечивает поддержание постоянной работы модулей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8" name="Google Shape;54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764" y="1838425"/>
            <a:ext cx="4420472" cy="308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Три части контроллера репликации</a:t>
            </a:r>
            <a:endParaRPr/>
          </a:p>
        </p:txBody>
      </p:sp>
      <p:sp>
        <p:nvSpPr>
          <p:cNvPr id="554" name="Google Shape;554;p83"/>
          <p:cNvSpPr txBox="1"/>
          <p:nvPr/>
        </p:nvSpPr>
        <p:spPr>
          <a:xfrm>
            <a:off x="500550" y="1241274"/>
            <a:ext cx="81429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Контроллер	репликации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состоит из трёх основных частей: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6534" lvl="0" marL="228600" marR="128270" rtl="0" algn="l">
              <a:lnSpc>
                <a:spcPct val="121818"/>
              </a:lnSpc>
              <a:spcBef>
                <a:spcPts val="955"/>
              </a:spcBef>
              <a:spcAft>
                <a:spcPts val="0"/>
              </a:spcAft>
              <a:buClr>
                <a:srgbClr val="000000"/>
              </a:buClr>
              <a:buSzPts val="963"/>
              <a:buFont typeface="Lucida Sans"/>
              <a:buChar char="●"/>
            </a:pPr>
            <a:r>
              <a:rPr b="0" i="1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селектор меток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определяет какие модули находятся в области действия  контроллера репликации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534" lvl="0" marL="228600" marR="128270" rtl="0" algn="l">
              <a:lnSpc>
                <a:spcPct val="121818"/>
              </a:lnSpc>
              <a:spcBef>
                <a:spcPts val="955"/>
              </a:spcBef>
              <a:spcAft>
                <a:spcPts val="0"/>
              </a:spcAft>
              <a:buClr>
                <a:srgbClr val="000000"/>
              </a:buClr>
              <a:buSzPts val="963"/>
              <a:buFont typeface="Lucida Sans"/>
              <a:buChar char="●"/>
            </a:pPr>
            <a:r>
              <a:rPr b="0" i="1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количество реплик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требуемое количество модулей, которые должны быть  запущены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534" lvl="0" marL="228600" marR="128270" rtl="0" algn="l">
              <a:lnSpc>
                <a:spcPct val="121818"/>
              </a:lnSpc>
              <a:spcBef>
                <a:spcPts val="955"/>
              </a:spcBef>
              <a:spcAft>
                <a:spcPts val="0"/>
              </a:spcAft>
              <a:buClr>
                <a:srgbClr val="000000"/>
              </a:buClr>
              <a:buSzPts val="963"/>
              <a:buFont typeface="Lucida Sans"/>
              <a:buChar char="●"/>
            </a:pPr>
            <a:r>
              <a:rPr b="0" i="1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 модуля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модуль, используемый при создании реплик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Три части контроллера репликации</a:t>
            </a:r>
            <a:endParaRPr/>
          </a:p>
        </p:txBody>
      </p:sp>
      <p:pic>
        <p:nvPicPr>
          <p:cNvPr id="560" name="Google Shape;56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6378" y="1426624"/>
            <a:ext cx="4031244" cy="307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Создание контроллера репликации</a:t>
            </a:r>
            <a:endParaRPr/>
          </a:p>
        </p:txBody>
      </p:sp>
      <p:pic>
        <p:nvPicPr>
          <p:cNvPr id="566" name="Google Shape;56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6669" y="1197722"/>
            <a:ext cx="4230661" cy="361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572" name="Google Shape;57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86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4" name="Google Shape;574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86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7"/>
          <p:cNvSpPr txBox="1"/>
          <p:nvPr>
            <p:ph type="title"/>
          </p:nvPr>
        </p:nvSpPr>
        <p:spPr>
          <a:xfrm>
            <a:off x="651424" y="396394"/>
            <a:ext cx="8965016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400">
                <a:latin typeface="Roboto"/>
                <a:ea typeface="Roboto"/>
                <a:cs typeface="Roboto"/>
                <a:sym typeface="Roboto"/>
              </a:rPr>
              <a:t>Развёртывания (Deployment)</a:t>
            </a:r>
            <a:endParaRPr sz="4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1"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Знакомство с Развёртываниями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6" name="Google Shape;586;p88"/>
          <p:cNvSpPr txBox="1"/>
          <p:nvPr/>
        </p:nvSpPr>
        <p:spPr>
          <a:xfrm>
            <a:off x="500550" y="1426624"/>
            <a:ext cx="81429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Развёртывание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(Deployment)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это декларативное описание приложений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7" name="Google Shape;587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095" y="2196065"/>
            <a:ext cx="7779809" cy="144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Цели вебинара</a:t>
            </a:r>
            <a:endParaRPr/>
          </a:p>
        </p:txBody>
      </p:sp>
      <p:grpSp>
        <p:nvGrpSpPr>
          <p:cNvPr id="196" name="Google Shape;196;p35"/>
          <p:cNvGrpSpPr/>
          <p:nvPr/>
        </p:nvGrpSpPr>
        <p:grpSpPr>
          <a:xfrm>
            <a:off x="506327" y="1109536"/>
            <a:ext cx="6940141" cy="1104154"/>
            <a:chOff x="2340356" y="1712163"/>
            <a:chExt cx="7568539" cy="1352512"/>
          </a:xfrm>
        </p:grpSpPr>
        <p:sp>
          <p:nvSpPr>
            <p:cNvPr id="197" name="Google Shape;197;p35"/>
            <p:cNvSpPr/>
            <p:nvPr/>
          </p:nvSpPr>
          <p:spPr>
            <a:xfrm>
              <a:off x="2367000" y="1738795"/>
              <a:ext cx="7541895" cy="1325880"/>
            </a:xfrm>
            <a:custGeom>
              <a:rect b="b" l="l" r="r" t="t"/>
              <a:pathLst>
                <a:path extrusionOk="0" h="1325880" w="7541895">
                  <a:moveTo>
                    <a:pt x="7541640" y="0"/>
                  </a:moveTo>
                  <a:lnTo>
                    <a:pt x="0" y="0"/>
                  </a:lnTo>
                  <a:lnTo>
                    <a:pt x="0" y="1325524"/>
                  </a:lnTo>
                  <a:lnTo>
                    <a:pt x="3770998" y="1325524"/>
                  </a:lnTo>
                  <a:lnTo>
                    <a:pt x="7541640" y="1325524"/>
                  </a:lnTo>
                  <a:lnTo>
                    <a:pt x="754164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367000" y="1738795"/>
              <a:ext cx="7541895" cy="1325880"/>
            </a:xfrm>
            <a:custGeom>
              <a:rect b="b" l="l" r="r" t="t"/>
              <a:pathLst>
                <a:path extrusionOk="0" h="1325880" w="7541895">
                  <a:moveTo>
                    <a:pt x="3770998" y="1325524"/>
                  </a:moveTo>
                  <a:lnTo>
                    <a:pt x="0" y="1325524"/>
                  </a:lnTo>
                  <a:lnTo>
                    <a:pt x="0" y="0"/>
                  </a:lnTo>
                  <a:lnTo>
                    <a:pt x="7541640" y="0"/>
                  </a:lnTo>
                  <a:lnTo>
                    <a:pt x="7541640" y="1325524"/>
                  </a:lnTo>
                  <a:lnTo>
                    <a:pt x="3770998" y="1325524"/>
                  </a:lnTo>
                  <a:close/>
                </a:path>
              </a:pathLst>
            </a:custGeom>
            <a:noFill/>
            <a:ln cap="flat" cmpd="sng" w="1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340356" y="1712163"/>
              <a:ext cx="7541895" cy="1325880"/>
            </a:xfrm>
            <a:custGeom>
              <a:rect b="b" l="l" r="r" t="t"/>
              <a:pathLst>
                <a:path extrusionOk="0" h="1325880" w="7541895">
                  <a:moveTo>
                    <a:pt x="7541641" y="0"/>
                  </a:moveTo>
                  <a:lnTo>
                    <a:pt x="0" y="0"/>
                  </a:lnTo>
                  <a:lnTo>
                    <a:pt x="0" y="1325511"/>
                  </a:lnTo>
                  <a:lnTo>
                    <a:pt x="3770998" y="1325511"/>
                  </a:lnTo>
                  <a:lnTo>
                    <a:pt x="7541641" y="1325511"/>
                  </a:lnTo>
                  <a:lnTo>
                    <a:pt x="7541641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340356" y="1712163"/>
              <a:ext cx="7541895" cy="1325880"/>
            </a:xfrm>
            <a:custGeom>
              <a:rect b="b" l="l" r="r" t="t"/>
              <a:pathLst>
                <a:path extrusionOk="0" h="1325880" w="7541895">
                  <a:moveTo>
                    <a:pt x="3770998" y="1325511"/>
                  </a:moveTo>
                  <a:lnTo>
                    <a:pt x="0" y="1325511"/>
                  </a:lnTo>
                  <a:lnTo>
                    <a:pt x="0" y="0"/>
                  </a:lnTo>
                  <a:lnTo>
                    <a:pt x="7541641" y="0"/>
                  </a:lnTo>
                  <a:lnTo>
                    <a:pt x="7541641" y="1325511"/>
                  </a:lnTo>
                  <a:lnTo>
                    <a:pt x="3770998" y="1325511"/>
                  </a:lnTo>
                  <a:close/>
                </a:path>
              </a:pathLst>
            </a:custGeom>
            <a:noFill/>
            <a:ln cap="flat" cmpd="sng" w="12575">
              <a:solidFill>
                <a:srgbClr val="D4DC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35"/>
          <p:cNvSpPr txBox="1"/>
          <p:nvPr/>
        </p:nvSpPr>
        <p:spPr>
          <a:xfrm>
            <a:off x="914310" y="1165268"/>
            <a:ext cx="486775" cy="1028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ru-RU" sz="66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0" i="0" sz="6600" u="none" cap="none" strike="noStrike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2" name="Google Shape;202;p35"/>
          <p:cNvGrpSpPr/>
          <p:nvPr/>
        </p:nvGrpSpPr>
        <p:grpSpPr>
          <a:xfrm>
            <a:off x="506297" y="2322894"/>
            <a:ext cx="6904100" cy="1104165"/>
            <a:chOff x="2340356" y="3304793"/>
            <a:chExt cx="7568539" cy="1352525"/>
          </a:xfrm>
        </p:grpSpPr>
        <p:sp>
          <p:nvSpPr>
            <p:cNvPr id="203" name="Google Shape;203;p35"/>
            <p:cNvSpPr/>
            <p:nvPr/>
          </p:nvSpPr>
          <p:spPr>
            <a:xfrm>
              <a:off x="2367000" y="3331438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7541640" y="0"/>
                  </a:moveTo>
                  <a:lnTo>
                    <a:pt x="0" y="0"/>
                  </a:lnTo>
                  <a:lnTo>
                    <a:pt x="0" y="1325524"/>
                  </a:lnTo>
                  <a:lnTo>
                    <a:pt x="3770998" y="1325524"/>
                  </a:lnTo>
                  <a:lnTo>
                    <a:pt x="7541640" y="1325524"/>
                  </a:lnTo>
                  <a:lnTo>
                    <a:pt x="754164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2367000" y="3331438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3770998" y="1325524"/>
                  </a:moveTo>
                  <a:lnTo>
                    <a:pt x="0" y="1325524"/>
                  </a:lnTo>
                  <a:lnTo>
                    <a:pt x="0" y="0"/>
                  </a:lnTo>
                  <a:lnTo>
                    <a:pt x="7541640" y="0"/>
                  </a:lnTo>
                  <a:lnTo>
                    <a:pt x="7541640" y="1325524"/>
                  </a:lnTo>
                  <a:lnTo>
                    <a:pt x="3770998" y="1325524"/>
                  </a:lnTo>
                  <a:close/>
                </a:path>
              </a:pathLst>
            </a:custGeom>
            <a:noFill/>
            <a:ln cap="flat" cmpd="sng" w="1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2340356" y="3304793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7541641" y="0"/>
                  </a:moveTo>
                  <a:lnTo>
                    <a:pt x="0" y="0"/>
                  </a:lnTo>
                  <a:lnTo>
                    <a:pt x="0" y="1325524"/>
                  </a:lnTo>
                  <a:lnTo>
                    <a:pt x="3770998" y="1325524"/>
                  </a:lnTo>
                  <a:lnTo>
                    <a:pt x="7541641" y="1325524"/>
                  </a:lnTo>
                  <a:lnTo>
                    <a:pt x="7541641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2340356" y="3304793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3770998" y="1325524"/>
                  </a:moveTo>
                  <a:lnTo>
                    <a:pt x="0" y="1325524"/>
                  </a:lnTo>
                  <a:lnTo>
                    <a:pt x="0" y="0"/>
                  </a:lnTo>
                  <a:lnTo>
                    <a:pt x="7541641" y="0"/>
                  </a:lnTo>
                  <a:lnTo>
                    <a:pt x="7541641" y="1325524"/>
                  </a:lnTo>
                  <a:lnTo>
                    <a:pt x="3770998" y="1325524"/>
                  </a:lnTo>
                  <a:close/>
                </a:path>
              </a:pathLst>
            </a:custGeom>
            <a:noFill/>
            <a:ln cap="flat" cmpd="sng" w="12575">
              <a:solidFill>
                <a:srgbClr val="D4DC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35"/>
          <p:cNvSpPr txBox="1"/>
          <p:nvPr/>
        </p:nvSpPr>
        <p:spPr>
          <a:xfrm>
            <a:off x="914310" y="2417913"/>
            <a:ext cx="486775" cy="1028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ru-RU" sz="66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i="0" sz="6600" u="none" cap="none" strike="noStrike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8" name="Google Shape;208;p35"/>
          <p:cNvGrpSpPr/>
          <p:nvPr/>
        </p:nvGrpSpPr>
        <p:grpSpPr>
          <a:xfrm>
            <a:off x="501021" y="3672365"/>
            <a:ext cx="6868246" cy="1104165"/>
            <a:chOff x="2340356" y="5002199"/>
            <a:chExt cx="7568539" cy="1352525"/>
          </a:xfrm>
        </p:grpSpPr>
        <p:sp>
          <p:nvSpPr>
            <p:cNvPr id="209" name="Google Shape;209;p35"/>
            <p:cNvSpPr/>
            <p:nvPr/>
          </p:nvSpPr>
          <p:spPr>
            <a:xfrm>
              <a:off x="2367000" y="5028844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7541640" y="0"/>
                  </a:moveTo>
                  <a:lnTo>
                    <a:pt x="0" y="0"/>
                  </a:lnTo>
                  <a:lnTo>
                    <a:pt x="0" y="1325511"/>
                  </a:lnTo>
                  <a:lnTo>
                    <a:pt x="3770998" y="1325511"/>
                  </a:lnTo>
                  <a:lnTo>
                    <a:pt x="7541640" y="1325511"/>
                  </a:lnTo>
                  <a:lnTo>
                    <a:pt x="754164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2367000" y="5028844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3770998" y="1325511"/>
                  </a:moveTo>
                  <a:lnTo>
                    <a:pt x="0" y="1325511"/>
                  </a:lnTo>
                  <a:lnTo>
                    <a:pt x="0" y="0"/>
                  </a:lnTo>
                  <a:lnTo>
                    <a:pt x="7541640" y="0"/>
                  </a:lnTo>
                  <a:lnTo>
                    <a:pt x="7541640" y="1325511"/>
                  </a:lnTo>
                  <a:lnTo>
                    <a:pt x="3770998" y="1325511"/>
                  </a:lnTo>
                  <a:close/>
                </a:path>
              </a:pathLst>
            </a:custGeom>
            <a:noFill/>
            <a:ln cap="flat" cmpd="sng" w="1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2340356" y="5002199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7541641" y="0"/>
                  </a:moveTo>
                  <a:lnTo>
                    <a:pt x="0" y="0"/>
                  </a:lnTo>
                  <a:lnTo>
                    <a:pt x="0" y="1325524"/>
                  </a:lnTo>
                  <a:lnTo>
                    <a:pt x="3770998" y="1325524"/>
                  </a:lnTo>
                  <a:lnTo>
                    <a:pt x="7541641" y="1325524"/>
                  </a:lnTo>
                  <a:lnTo>
                    <a:pt x="7541641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2340356" y="5002199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3770998" y="1325524"/>
                  </a:moveTo>
                  <a:lnTo>
                    <a:pt x="0" y="1325524"/>
                  </a:lnTo>
                  <a:lnTo>
                    <a:pt x="0" y="0"/>
                  </a:lnTo>
                  <a:lnTo>
                    <a:pt x="7541641" y="0"/>
                  </a:lnTo>
                  <a:lnTo>
                    <a:pt x="7541641" y="1325524"/>
                  </a:lnTo>
                  <a:lnTo>
                    <a:pt x="3770998" y="1325524"/>
                  </a:lnTo>
                  <a:close/>
                </a:path>
              </a:pathLst>
            </a:custGeom>
            <a:noFill/>
            <a:ln cap="flat" cmpd="sng" w="12575">
              <a:solidFill>
                <a:srgbClr val="D4DC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35"/>
          <p:cNvSpPr txBox="1"/>
          <p:nvPr/>
        </p:nvSpPr>
        <p:spPr>
          <a:xfrm>
            <a:off x="914311" y="3696871"/>
            <a:ext cx="486775" cy="1028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ru-RU" sz="66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i="0" sz="6600" u="none" cap="none" strike="noStrike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2027634" y="1281730"/>
            <a:ext cx="5158026" cy="7380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0" marR="508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Познакомимся с контейнерной  оркестрацией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2027634" y="2673022"/>
            <a:ext cx="4470160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Познакомимся с Kubernetes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2027634" y="3861770"/>
            <a:ext cx="4967526" cy="7380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0" marR="508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Посмотрим как разворачивать образы в  Kubernetes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Создание Deployment</a:t>
            </a:r>
            <a:endParaRPr/>
          </a:p>
        </p:txBody>
      </p:sp>
      <p:grpSp>
        <p:nvGrpSpPr>
          <p:cNvPr id="593" name="Google Shape;593;p89"/>
          <p:cNvGrpSpPr/>
          <p:nvPr/>
        </p:nvGrpSpPr>
        <p:grpSpPr>
          <a:xfrm>
            <a:off x="1405376" y="1106618"/>
            <a:ext cx="6333200" cy="3705977"/>
            <a:chOff x="2133358" y="1439646"/>
            <a:chExt cx="8489886" cy="4967998"/>
          </a:xfrm>
        </p:grpSpPr>
        <p:pic>
          <p:nvPicPr>
            <p:cNvPr id="594" name="Google Shape;594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33358" y="1439646"/>
              <a:ext cx="8162645" cy="27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31999" y="3921848"/>
              <a:ext cx="8391245" cy="24857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601" name="Google Shape;60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90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3" name="Google Shape;603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90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1"/>
          <p:cNvSpPr txBox="1"/>
          <p:nvPr>
            <p:ph type="title"/>
          </p:nvPr>
        </p:nvSpPr>
        <p:spPr>
          <a:xfrm>
            <a:off x="651424" y="396394"/>
            <a:ext cx="8195395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5400">
                <a:latin typeface="Roboto"/>
                <a:ea typeface="Roboto"/>
                <a:cs typeface="Roboto"/>
                <a:sym typeface="Roboto"/>
              </a:rPr>
              <a:t>Службы (Service)</a:t>
            </a:r>
            <a:endParaRPr sz="5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1"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Знакомство со Службами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5" name="Google Shape;615;p92"/>
          <p:cNvSpPr txBox="1"/>
          <p:nvPr/>
        </p:nvSpPr>
        <p:spPr>
          <a:xfrm>
            <a:off x="500550" y="977044"/>
            <a:ext cx="8437710" cy="111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Служба	</a:t>
            </a:r>
            <a:r>
              <a:rPr b="0" i="0" lang="ru-RU" sz="22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(Service) </a:t>
            </a:r>
            <a:r>
              <a:rPr b="0" i="0" lang="ru-RU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это ресурс, который формирует единую постоянную точку  входа в группу модулей, представляющих одну и ту же службу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6" name="Google Shape;616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0" y="1678649"/>
            <a:ext cx="4791594" cy="3202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Использование селекторов меток</a:t>
            </a:r>
            <a:endParaRPr/>
          </a:p>
        </p:txBody>
      </p:sp>
      <p:pic>
        <p:nvPicPr>
          <p:cNvPr id="622" name="Google Shape;622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720" y="1211580"/>
            <a:ext cx="5918560" cy="360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Создание службы</a:t>
            </a:r>
            <a:endParaRPr/>
          </a:p>
        </p:txBody>
      </p:sp>
      <p:pic>
        <p:nvPicPr>
          <p:cNvPr id="628" name="Google Shape;62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565" y="1402519"/>
            <a:ext cx="6200869" cy="341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5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634" name="Google Shape;634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95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6" name="Google Shape;636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95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6"/>
          <p:cNvSpPr txBox="1"/>
          <p:nvPr>
            <p:ph type="title"/>
          </p:nvPr>
        </p:nvSpPr>
        <p:spPr>
          <a:xfrm>
            <a:off x="651424" y="396394"/>
            <a:ext cx="8195395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5400">
                <a:latin typeface="Roboto"/>
                <a:ea typeface="Roboto"/>
                <a:cs typeface="Roboto"/>
                <a:sym typeface="Roboto"/>
              </a:rPr>
              <a:t>Model-as-a-Service</a:t>
            </a:r>
            <a:endParaRPr sz="5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Flask приложение</a:t>
            </a:r>
            <a:endParaRPr/>
          </a:p>
        </p:txBody>
      </p:sp>
      <p:pic>
        <p:nvPicPr>
          <p:cNvPr id="648" name="Google Shape;648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706" y="1114587"/>
            <a:ext cx="6784587" cy="369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Flask приложение (продолжение)</a:t>
            </a:r>
            <a:endParaRPr/>
          </a:p>
        </p:txBody>
      </p:sp>
      <p:pic>
        <p:nvPicPr>
          <p:cNvPr id="654" name="Google Shape;654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641" y="1293742"/>
            <a:ext cx="7436191" cy="351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Смысл</a:t>
            </a:r>
            <a:endParaRPr/>
          </a:p>
        </p:txBody>
      </p:sp>
      <p:grpSp>
        <p:nvGrpSpPr>
          <p:cNvPr id="222" name="Google Shape;222;p36"/>
          <p:cNvGrpSpPr/>
          <p:nvPr/>
        </p:nvGrpSpPr>
        <p:grpSpPr>
          <a:xfrm>
            <a:off x="506327" y="1109536"/>
            <a:ext cx="6940141" cy="1104154"/>
            <a:chOff x="2340356" y="1712163"/>
            <a:chExt cx="7568539" cy="1352512"/>
          </a:xfrm>
        </p:grpSpPr>
        <p:sp>
          <p:nvSpPr>
            <p:cNvPr id="223" name="Google Shape;223;p36"/>
            <p:cNvSpPr/>
            <p:nvPr/>
          </p:nvSpPr>
          <p:spPr>
            <a:xfrm>
              <a:off x="2367000" y="1738795"/>
              <a:ext cx="7541895" cy="1325880"/>
            </a:xfrm>
            <a:custGeom>
              <a:rect b="b" l="l" r="r" t="t"/>
              <a:pathLst>
                <a:path extrusionOk="0" h="1325880" w="7541895">
                  <a:moveTo>
                    <a:pt x="7541640" y="0"/>
                  </a:moveTo>
                  <a:lnTo>
                    <a:pt x="0" y="0"/>
                  </a:lnTo>
                  <a:lnTo>
                    <a:pt x="0" y="1325524"/>
                  </a:lnTo>
                  <a:lnTo>
                    <a:pt x="3770998" y="1325524"/>
                  </a:lnTo>
                  <a:lnTo>
                    <a:pt x="7541640" y="1325524"/>
                  </a:lnTo>
                  <a:lnTo>
                    <a:pt x="754164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2367000" y="1738795"/>
              <a:ext cx="7541895" cy="1325880"/>
            </a:xfrm>
            <a:custGeom>
              <a:rect b="b" l="l" r="r" t="t"/>
              <a:pathLst>
                <a:path extrusionOk="0" h="1325880" w="7541895">
                  <a:moveTo>
                    <a:pt x="3770998" y="1325524"/>
                  </a:moveTo>
                  <a:lnTo>
                    <a:pt x="0" y="1325524"/>
                  </a:lnTo>
                  <a:lnTo>
                    <a:pt x="0" y="0"/>
                  </a:lnTo>
                  <a:lnTo>
                    <a:pt x="7541640" y="0"/>
                  </a:lnTo>
                  <a:lnTo>
                    <a:pt x="7541640" y="1325524"/>
                  </a:lnTo>
                  <a:lnTo>
                    <a:pt x="3770998" y="1325524"/>
                  </a:lnTo>
                  <a:close/>
                </a:path>
              </a:pathLst>
            </a:custGeom>
            <a:noFill/>
            <a:ln cap="flat" cmpd="sng" w="1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2340356" y="1712163"/>
              <a:ext cx="7541895" cy="1325880"/>
            </a:xfrm>
            <a:custGeom>
              <a:rect b="b" l="l" r="r" t="t"/>
              <a:pathLst>
                <a:path extrusionOk="0" h="1325880" w="7541895">
                  <a:moveTo>
                    <a:pt x="7541641" y="0"/>
                  </a:moveTo>
                  <a:lnTo>
                    <a:pt x="0" y="0"/>
                  </a:lnTo>
                  <a:lnTo>
                    <a:pt x="0" y="1325511"/>
                  </a:lnTo>
                  <a:lnTo>
                    <a:pt x="3770998" y="1325511"/>
                  </a:lnTo>
                  <a:lnTo>
                    <a:pt x="7541641" y="1325511"/>
                  </a:lnTo>
                  <a:lnTo>
                    <a:pt x="7541641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6"/>
            <p:cNvSpPr/>
            <p:nvPr/>
          </p:nvSpPr>
          <p:spPr>
            <a:xfrm>
              <a:off x="2340356" y="1712163"/>
              <a:ext cx="7541895" cy="1325880"/>
            </a:xfrm>
            <a:custGeom>
              <a:rect b="b" l="l" r="r" t="t"/>
              <a:pathLst>
                <a:path extrusionOk="0" h="1325880" w="7541895">
                  <a:moveTo>
                    <a:pt x="3770998" y="1325511"/>
                  </a:moveTo>
                  <a:lnTo>
                    <a:pt x="0" y="1325511"/>
                  </a:lnTo>
                  <a:lnTo>
                    <a:pt x="0" y="0"/>
                  </a:lnTo>
                  <a:lnTo>
                    <a:pt x="7541641" y="0"/>
                  </a:lnTo>
                  <a:lnTo>
                    <a:pt x="7541641" y="1325511"/>
                  </a:lnTo>
                  <a:lnTo>
                    <a:pt x="3770998" y="1325511"/>
                  </a:lnTo>
                  <a:close/>
                </a:path>
              </a:pathLst>
            </a:custGeom>
            <a:noFill/>
            <a:ln cap="flat" cmpd="sng" w="12575">
              <a:solidFill>
                <a:srgbClr val="D4DC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36"/>
          <p:cNvSpPr txBox="1"/>
          <p:nvPr/>
        </p:nvSpPr>
        <p:spPr>
          <a:xfrm>
            <a:off x="914310" y="1165268"/>
            <a:ext cx="486775" cy="1028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ru-RU" sz="66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0" i="0" sz="6600" u="none" cap="none" strike="noStrike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8" name="Google Shape;228;p36"/>
          <p:cNvGrpSpPr/>
          <p:nvPr/>
        </p:nvGrpSpPr>
        <p:grpSpPr>
          <a:xfrm>
            <a:off x="506297" y="2322894"/>
            <a:ext cx="6904100" cy="1104165"/>
            <a:chOff x="2340356" y="3304793"/>
            <a:chExt cx="7568539" cy="1352525"/>
          </a:xfrm>
        </p:grpSpPr>
        <p:sp>
          <p:nvSpPr>
            <p:cNvPr id="229" name="Google Shape;229;p36"/>
            <p:cNvSpPr/>
            <p:nvPr/>
          </p:nvSpPr>
          <p:spPr>
            <a:xfrm>
              <a:off x="2367000" y="3331438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7541640" y="0"/>
                  </a:moveTo>
                  <a:lnTo>
                    <a:pt x="0" y="0"/>
                  </a:lnTo>
                  <a:lnTo>
                    <a:pt x="0" y="1325524"/>
                  </a:lnTo>
                  <a:lnTo>
                    <a:pt x="3770998" y="1325524"/>
                  </a:lnTo>
                  <a:lnTo>
                    <a:pt x="7541640" y="1325524"/>
                  </a:lnTo>
                  <a:lnTo>
                    <a:pt x="754164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2367000" y="3331438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3770998" y="1325524"/>
                  </a:moveTo>
                  <a:lnTo>
                    <a:pt x="0" y="1325524"/>
                  </a:lnTo>
                  <a:lnTo>
                    <a:pt x="0" y="0"/>
                  </a:lnTo>
                  <a:lnTo>
                    <a:pt x="7541640" y="0"/>
                  </a:lnTo>
                  <a:lnTo>
                    <a:pt x="7541640" y="1325524"/>
                  </a:lnTo>
                  <a:lnTo>
                    <a:pt x="3770998" y="1325524"/>
                  </a:lnTo>
                  <a:close/>
                </a:path>
              </a:pathLst>
            </a:custGeom>
            <a:noFill/>
            <a:ln cap="flat" cmpd="sng" w="1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2340356" y="3304793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7541641" y="0"/>
                  </a:moveTo>
                  <a:lnTo>
                    <a:pt x="0" y="0"/>
                  </a:lnTo>
                  <a:lnTo>
                    <a:pt x="0" y="1325524"/>
                  </a:lnTo>
                  <a:lnTo>
                    <a:pt x="3770998" y="1325524"/>
                  </a:lnTo>
                  <a:lnTo>
                    <a:pt x="7541641" y="1325524"/>
                  </a:lnTo>
                  <a:lnTo>
                    <a:pt x="7541641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6"/>
            <p:cNvSpPr/>
            <p:nvPr/>
          </p:nvSpPr>
          <p:spPr>
            <a:xfrm>
              <a:off x="2340356" y="3304793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3770998" y="1325524"/>
                  </a:moveTo>
                  <a:lnTo>
                    <a:pt x="0" y="1325524"/>
                  </a:lnTo>
                  <a:lnTo>
                    <a:pt x="0" y="0"/>
                  </a:lnTo>
                  <a:lnTo>
                    <a:pt x="7541641" y="0"/>
                  </a:lnTo>
                  <a:lnTo>
                    <a:pt x="7541641" y="1325524"/>
                  </a:lnTo>
                  <a:lnTo>
                    <a:pt x="3770998" y="1325524"/>
                  </a:lnTo>
                  <a:close/>
                </a:path>
              </a:pathLst>
            </a:custGeom>
            <a:noFill/>
            <a:ln cap="flat" cmpd="sng" w="12575">
              <a:solidFill>
                <a:srgbClr val="D4DC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36"/>
          <p:cNvSpPr txBox="1"/>
          <p:nvPr/>
        </p:nvSpPr>
        <p:spPr>
          <a:xfrm>
            <a:off x="914310" y="2417913"/>
            <a:ext cx="486775" cy="1028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ru-RU" sz="66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i="0" sz="6600" u="none" cap="none" strike="noStrike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2027634" y="1281730"/>
            <a:ext cx="5158026" cy="414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Сможем работать с Kubernetes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2027634" y="2511439"/>
            <a:ext cx="5218986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Сможем запускать свои контейнеры в  Kubernetes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Dockerfile</a:t>
            </a:r>
            <a:endParaRPr/>
          </a:p>
        </p:txBody>
      </p:sp>
      <p:pic>
        <p:nvPicPr>
          <p:cNvPr id="660" name="Google Shape;660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262" y="1105369"/>
            <a:ext cx="6675475" cy="352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666" name="Google Shape;666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100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8" name="Google Shape;668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00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1"/>
          <p:cNvSpPr txBox="1"/>
          <p:nvPr>
            <p:ph type="title"/>
          </p:nvPr>
        </p:nvSpPr>
        <p:spPr>
          <a:xfrm>
            <a:off x="651424" y="396394"/>
            <a:ext cx="8195395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5400">
                <a:latin typeface="Roboto"/>
                <a:ea typeface="Roboto"/>
                <a:cs typeface="Roboto"/>
                <a:sym typeface="Roboto"/>
              </a:rPr>
              <a:t>Deploy в Kubernetes</a:t>
            </a:r>
            <a:endParaRPr sz="5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0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minikube, "ручной" режим</a:t>
            </a:r>
            <a:endParaRPr/>
          </a:p>
        </p:txBody>
      </p:sp>
      <p:sp>
        <p:nvSpPr>
          <p:cNvPr id="680" name="Google Shape;680;p102"/>
          <p:cNvSpPr txBox="1"/>
          <p:nvPr/>
        </p:nvSpPr>
        <p:spPr>
          <a:xfrm>
            <a:off x="500550" y="1426624"/>
            <a:ext cx="9306390" cy="3206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6534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6"/>
              <a:buFont typeface="Lucida Sans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minikube start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16534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96"/>
              <a:buFont typeface="Lucida Sans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minikube addons configure registry-creds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16534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96"/>
              <a:buFont typeface="Lucida Sans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kubectl run iris --image=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&lt;name&gt;</a:t>
            </a: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/iris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16534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96"/>
              <a:buFont typeface="Lucida Sans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kubectl create deployment iris --image=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&lt;name&gt;</a:t>
            </a: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/iris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16534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96"/>
              <a:buFont typeface="Lucida Sans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kubectl expose deployment iris --type=LoadBalancer --port=5000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16534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96"/>
              <a:buFont typeface="Lucida Sans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minikube tunnel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16534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96"/>
              <a:buFont typeface="Lucida Sans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kubectl get service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16534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96"/>
              <a:buFont typeface="Lucida Sans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minikube stop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0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minikube, "декларативный" режим</a:t>
            </a:r>
            <a:endParaRPr/>
          </a:p>
        </p:txBody>
      </p:sp>
      <p:sp>
        <p:nvSpPr>
          <p:cNvPr id="686" name="Google Shape;686;p103"/>
          <p:cNvSpPr txBox="1"/>
          <p:nvPr/>
        </p:nvSpPr>
        <p:spPr>
          <a:xfrm>
            <a:off x="500550" y="1426624"/>
            <a:ext cx="87120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kubectl apply -f deployment.yml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kubectl apply –f service.yml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minikube tunnel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kubectl get service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0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Google Cloud Platform</a:t>
            </a:r>
            <a:endParaRPr/>
          </a:p>
        </p:txBody>
      </p:sp>
      <p:sp>
        <p:nvSpPr>
          <p:cNvPr id="692" name="Google Shape;692;p104"/>
          <p:cNvSpPr txBox="1"/>
          <p:nvPr/>
        </p:nvSpPr>
        <p:spPr>
          <a:xfrm>
            <a:off x="500550" y="1426624"/>
            <a:ext cx="139893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5750" lvl="0" marL="285750" marR="39935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docker tag iris gcr.io/bigdata-306618/iris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85750" lvl="0" marL="285750" marR="3993515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docker push gcr.io/bigdata-306618/iris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85750" lvl="0" marL="285750" marR="3993515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gcloud container clusters create cluster-1 --num-nodes=1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85750" lvl="0" marL="285750" marR="508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kubectl create deployment iris --image=gcr.io/bigdata-306618/iris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85750" lvl="0" marL="285750" marR="508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kubectl expose deployment iris --type LoadBalancer --port=5000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85750" lvl="0" marL="285750" marR="508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kubectl get pods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85750" lvl="0" marL="285750" marR="659510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kubectl get service iris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85750" lvl="0" marL="285750" marR="659510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kubectl delete service iris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85750" lvl="0" marL="285750" marR="659510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gcloud container clusters delete cluster-1</a:t>
            </a:r>
            <a:endParaRPr b="0" i="0" sz="18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0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1"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8" name="Google Shape;698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213" y="1426624"/>
            <a:ext cx="8327274" cy="248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704" name="Google Shape;704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106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6" name="Google Shape;706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06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7"/>
          <p:cNvSpPr txBox="1"/>
          <p:nvPr>
            <p:ph type="title"/>
          </p:nvPr>
        </p:nvSpPr>
        <p:spPr>
          <a:xfrm>
            <a:off x="651424" y="396394"/>
            <a:ext cx="8195395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5400">
                <a:latin typeface="Roboto"/>
                <a:ea typeface="Roboto"/>
                <a:cs typeface="Roboto"/>
                <a:sym typeface="Roboto"/>
              </a:rPr>
              <a:t>Литература</a:t>
            </a:r>
            <a:endParaRPr sz="5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0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718" name="Google Shape;718;p108"/>
          <p:cNvSpPr txBox="1"/>
          <p:nvPr/>
        </p:nvSpPr>
        <p:spPr>
          <a:xfrm>
            <a:off x="500550" y="878674"/>
            <a:ext cx="8391990" cy="4170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98450" marR="1564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 в действии  </a:t>
            </a:r>
            <a:r>
              <a:rPr b="0" i="0" lang="ru-RU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https://dmkpress.com/catalog/computer/os/978-5-97060-657-5/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15646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Введение в технологии контейнеров и Kubernetes  </a:t>
            </a:r>
            <a:r>
              <a:rPr b="0" i="0" lang="ru-RU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https://dmkpress.com/catalog/computer/os/978-5-97060-775-6/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Осваиваем Kubernetes. Оркестрация контейнерных архитектур</a:t>
            </a:r>
            <a:br>
              <a:rPr b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https://www.piter.com/collection/all/product/osvaivaem-kubernetes-orkestratsiya-konteynernyh-arhitektur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3759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Kubernetes: Лучшие практики  </a:t>
            </a:r>
            <a:r>
              <a:rPr b="0" i="0" lang="ru-RU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https://www.piter.com/collection/all/product/kubernetes-luchshie-praktik</a:t>
            </a:r>
            <a:r>
              <a:rPr b="0" i="0" lang="ru-RU" sz="1600" u="none" cap="none" strike="noStrike">
                <a:solidFill>
                  <a:srgbClr val="18B5E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393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Паттерны Kubernetes: Шаблоны разработки собственных облачных  приложений</a:t>
            </a:r>
            <a:br>
              <a:rPr b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https://www.piter.com/collection/all/product/patterny-kubernetes-shablony-razrabotki-sobstvennyh-oblachnyh-prilozheniy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 для DevOps: развертывание, запуск и масштабирование в  облаке </a:t>
            </a:r>
            <a:r>
              <a:rPr b="0" i="0" lang="ru-RU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https://www.piter.com/product_by_id/169496565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Мотивация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Контейнерная оркестрация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Знакомство с Kubernetes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Реализации Kubernetes</a:t>
            </a:r>
            <a:endParaRPr b="0" i="0" sz="1400" u="none" cap="none" strike="noStrike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Компоненты Kubernetes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Модули (Pods)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" name="Google Shape;247;p37"/>
          <p:cNvCxnSpPr>
            <a:stCxn id="241" idx="1"/>
            <a:endCxn id="242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8" name="Google Shape;248;p37"/>
          <p:cNvCxnSpPr>
            <a:stCxn id="242" idx="1"/>
            <a:endCxn id="243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9" name="Google Shape;249;p37"/>
          <p:cNvCxnSpPr>
            <a:stCxn id="243" idx="1"/>
            <a:endCxn id="244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0" name="Google Shape;250;p37"/>
          <p:cNvCxnSpPr>
            <a:stCxn id="244" idx="1"/>
            <a:endCxn id="245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1" name="Google Shape;251;p37"/>
          <p:cNvCxnSpPr>
            <a:stCxn id="245" idx="1"/>
            <a:endCxn id="246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2" name="Google Shape;252;p37"/>
          <p:cNvSpPr/>
          <p:nvPr/>
        </p:nvSpPr>
        <p:spPr>
          <a:xfrm>
            <a:off x="497137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Контроллер репликации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497197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Развёртывания (Deployment)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497197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Службы (Service)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4971375" y="29490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Model-as-a-Service</a:t>
            </a:r>
            <a:endParaRPr b="0" i="0" sz="1400" u="none" cap="none" strike="noStrike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4971375" y="35261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Deploy в Kubernetes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4971375" y="4103113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37"/>
          <p:cNvCxnSpPr>
            <a:stCxn id="252" idx="1"/>
            <a:endCxn id="253" idx="1"/>
          </p:cNvCxnSpPr>
          <p:nvPr/>
        </p:nvCxnSpPr>
        <p:spPr>
          <a:xfrm>
            <a:off x="497137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9" name="Google Shape;259;p37"/>
          <p:cNvCxnSpPr>
            <a:stCxn id="253" idx="1"/>
            <a:endCxn id="254" idx="1"/>
          </p:cNvCxnSpPr>
          <p:nvPr/>
        </p:nvCxnSpPr>
        <p:spPr>
          <a:xfrm>
            <a:off x="497197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0" name="Google Shape;260;p37"/>
          <p:cNvCxnSpPr>
            <a:stCxn id="254" idx="1"/>
            <a:endCxn id="255" idx="1"/>
          </p:cNvCxnSpPr>
          <p:nvPr/>
        </p:nvCxnSpPr>
        <p:spPr>
          <a:xfrm flipH="1">
            <a:off x="4971375" y="2560142"/>
            <a:ext cx="600" cy="576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1" name="Google Shape;261;p37"/>
          <p:cNvCxnSpPr>
            <a:stCxn id="255" idx="1"/>
            <a:endCxn id="256" idx="1"/>
          </p:cNvCxnSpPr>
          <p:nvPr/>
        </p:nvCxnSpPr>
        <p:spPr>
          <a:xfrm>
            <a:off x="4971375" y="3137164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2" name="Google Shape;262;p37"/>
          <p:cNvCxnSpPr>
            <a:stCxn id="256" idx="1"/>
            <a:endCxn id="257" idx="1"/>
          </p:cNvCxnSpPr>
          <p:nvPr/>
        </p:nvCxnSpPr>
        <p:spPr>
          <a:xfrm>
            <a:off x="4971375" y="3714200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3" name="Google Shape;263;p37"/>
          <p:cNvCxnSpPr>
            <a:stCxn id="246" idx="3"/>
            <a:endCxn id="252" idx="1"/>
          </p:cNvCxnSpPr>
          <p:nvPr/>
        </p:nvCxnSpPr>
        <p:spPr>
          <a:xfrm flipH="1" rot="10800000">
            <a:off x="4171425" y="1393513"/>
            <a:ext cx="800100" cy="2897700"/>
          </a:xfrm>
          <a:prstGeom prst="curvedConnector3">
            <a:avLst>
              <a:gd fmla="val 18563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Ссылки</a:t>
            </a:r>
            <a:endParaRPr/>
          </a:p>
        </p:txBody>
      </p:sp>
      <p:sp>
        <p:nvSpPr>
          <p:cNvPr id="724" name="Google Shape;724;p109"/>
          <p:cNvSpPr txBox="1"/>
          <p:nvPr/>
        </p:nvSpPr>
        <p:spPr>
          <a:xfrm>
            <a:off x="500550" y="1426624"/>
            <a:ext cx="7579362" cy="3075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 </a:t>
            </a:r>
            <a:r>
              <a:rPr b="0" i="0" lang="ru-RU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https://kubernetes.io/ru/</a:t>
            </a:r>
            <a:endParaRPr b="0" i="0" sz="1800" u="none" cap="none" strike="noStrike">
              <a:solidFill>
                <a:srgbClr val="18B5E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Minikube </a:t>
            </a:r>
            <a:r>
              <a:rPr b="0" i="0" lang="ru-RU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https://kubernetes.io/ru/docs/tasks/tools/install-minikube/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VMware Tanzu Community Edition </a:t>
            </a:r>
            <a:r>
              <a:rPr b="0" i="0" lang="ru-RU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https://tanzucommunityedition.io/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 Hat OpenShift</a:t>
            </a:r>
            <a:b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https://www.redhat.com/en/technologies/cloud-computing/openshift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VMware Tanzu </a:t>
            </a:r>
            <a:r>
              <a:rPr b="0" i="0" lang="ru-RU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https://tanzu.vmware.com/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Octant </a:t>
            </a:r>
            <a:r>
              <a:rPr b="0" i="0" lang="ru-RU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https://octant.dev/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KubeAcademy </a:t>
            </a:r>
            <a:r>
              <a:rPr b="0" i="0" lang="ru-RU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https://kube.academy/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Рефлексия</a:t>
            </a:r>
            <a:endParaRPr/>
          </a:p>
        </p:txBody>
      </p:sp>
      <p:pic>
        <p:nvPicPr>
          <p:cNvPr id="735" name="Google Shape;735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111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111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8" name="Google Shape;738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2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/>
              <a:t>Заполните, пожалуйста,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опрос о занятии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13"/>
          <p:cNvSpPr txBox="1"/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/>
              <a:t>Приходите на следующие вебинары</a:t>
            </a:r>
            <a:endParaRPr/>
          </a:p>
        </p:txBody>
      </p:sp>
      <p:sp>
        <p:nvSpPr>
          <p:cNvPr id="749" name="Google Shape;749;p113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750" name="Google Shape;750;p113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13"/>
          <p:cNvSpPr txBox="1"/>
          <p:nvPr>
            <p:ph idx="2" type="subTitle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Гайнуллин Дмитрий</a:t>
            </a:r>
            <a:r>
              <a:rPr lang="ru-RU"/>
              <a:t> </a:t>
            </a:r>
            <a:endParaRPr/>
          </a:p>
        </p:txBody>
      </p:sp>
      <p:sp>
        <p:nvSpPr>
          <p:cNvPr id="752" name="Google Shape;752;p113"/>
          <p:cNvSpPr txBox="1"/>
          <p:nvPr>
            <p:ph idx="3" type="subTitle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-RU" sz="1600">
                <a:solidFill>
                  <a:srgbClr val="3F3F3F"/>
                </a:solidFill>
              </a:rPr>
              <a:t>Machine Learning Engineer в AIC</a:t>
            </a:r>
            <a:endParaRPr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600">
                <a:solidFill>
                  <a:srgbClr val="3F3F3F"/>
                </a:solidFill>
              </a:rPr>
              <a:t>      - Разработка моделей для распознавания речи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600">
                <a:solidFill>
                  <a:srgbClr val="3F3F3F"/>
                </a:solidFill>
              </a:rPr>
              <a:t>      - Прогнозирование ключевых метрик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600">
                <a:solidFill>
                  <a:srgbClr val="3F3F3F"/>
                </a:solidFill>
              </a:rPr>
              <a:t>      - Развертывание моделей в продакшене</a:t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sz="1400"/>
          </a:p>
        </p:txBody>
      </p:sp>
      <p:pic>
        <p:nvPicPr>
          <p:cNvPr id="753" name="Google Shape;753;p113"/>
          <p:cNvPicPr preferRelativeResize="0"/>
          <p:nvPr/>
        </p:nvPicPr>
        <p:blipFill rotWithShape="1">
          <a:blip r:embed="rId3">
            <a:alphaModFix/>
          </a:blip>
          <a:srcRect b="10729" l="0" r="0" t="10721"/>
          <a:stretch/>
        </p:blipFill>
        <p:spPr>
          <a:xfrm>
            <a:off x="866325" y="2938400"/>
            <a:ext cx="1448700" cy="1512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5400">
                <a:latin typeface="Roboto"/>
                <a:ea typeface="Roboto"/>
                <a:cs typeface="Roboto"/>
                <a:sym typeface="Roboto"/>
              </a:rPr>
              <a:t>Мотивация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