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E579DE-E78A-40D2-AF11-45E11B2B120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71C70C-4C70-4273-BBF1-98D36708C9BF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4413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79DE-E78A-40D2-AF11-45E11B2B120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70C-4C70-4273-BBF1-98D36708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79DE-E78A-40D2-AF11-45E11B2B120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70C-4C70-4273-BBF1-98D36708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79DE-E78A-40D2-AF11-45E11B2B120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70C-4C70-4273-BBF1-98D36708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E579DE-E78A-40D2-AF11-45E11B2B120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1C70C-4C70-4273-BBF1-98D36708C9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9112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79DE-E78A-40D2-AF11-45E11B2B120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70C-4C70-4273-BBF1-98D36708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79DE-E78A-40D2-AF11-45E11B2B120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70C-4C70-4273-BBF1-98D36708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79DE-E78A-40D2-AF11-45E11B2B120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70C-4C70-4273-BBF1-98D36708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5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79DE-E78A-40D2-AF11-45E11B2B120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C70C-4C70-4273-BBF1-98D36708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E579DE-E78A-40D2-AF11-45E11B2B120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1C70C-4C70-4273-BBF1-98D36708C9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507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E579DE-E78A-40D2-AF11-45E11B2B120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1C70C-4C70-4273-BBF1-98D36708C9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047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FE579DE-E78A-40D2-AF11-45E11B2B120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671C70C-4C70-4273-BBF1-98D36708C9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53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9556"/>
            <a:ext cx="9144000" cy="28273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Movie Rating Prediction Using the Netflix Dataset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23" y="357965"/>
            <a:ext cx="3196241" cy="9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0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709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557"/>
            <a:ext cx="9601200" cy="4391697"/>
          </a:xfrm>
        </p:spPr>
        <p:txBody>
          <a:bodyPr>
            <a:normAutofit/>
          </a:bodyPr>
          <a:lstStyle/>
          <a:p>
            <a:r>
              <a:rPr lang="en-US" dirty="0"/>
              <a:t>Very few explanatory variables. Except User ID, Movie ID &amp; Date no other parameters available for prediction.</a:t>
            </a:r>
          </a:p>
          <a:p>
            <a:r>
              <a:rPr lang="en-US" dirty="0"/>
              <a:t>Sparse data set. Very few ratings for some movies.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Due to a very large amount of data, some computations required a long time. </a:t>
            </a:r>
          </a:p>
          <a:p>
            <a:r>
              <a:rPr lang="en-US" dirty="0"/>
              <a:t>Some other computations were not possible due to memory limitations.</a:t>
            </a:r>
          </a:p>
          <a:p>
            <a:r>
              <a:rPr lang="en-US" dirty="0"/>
              <a:t>No in-built functions available in most statistical packages like Base SAS &amp; R for collaborative filtering.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66735" y="2295089"/>
            <a:ext cx="3869704" cy="2045091"/>
            <a:chOff x="8236436" y="2295089"/>
            <a:chExt cx="3736623" cy="23170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436" y="2295089"/>
              <a:ext cx="3736623" cy="2317033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8641724" y="2588654"/>
              <a:ext cx="386366" cy="170001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126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5025" y="837723"/>
            <a:ext cx="9612971" cy="2852737"/>
          </a:xfrm>
        </p:spPr>
        <p:txBody>
          <a:bodyPr/>
          <a:lstStyle/>
          <a:p>
            <a:pPr algn="ctr"/>
            <a:r>
              <a:rPr lang="en-US" b="1" dirty="0"/>
              <a:t>THANK YOU !!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5025" y="3752691"/>
            <a:ext cx="9612971" cy="1143324"/>
          </a:xfrm>
        </p:spPr>
        <p:txBody>
          <a:bodyPr/>
          <a:lstStyle/>
          <a:p>
            <a:pPr algn="ctr"/>
            <a:r>
              <a:rPr lang="en-US" dirty="0"/>
              <a:t>QUESTIONS ??</a:t>
            </a:r>
          </a:p>
        </p:txBody>
      </p:sp>
    </p:spTree>
    <p:extLst>
      <p:ext uri="{BB962C8B-B14F-4D97-AF65-F5344CB8AC3E}">
        <p14:creationId xmlns:p14="http://schemas.microsoft.com/office/powerpoint/2010/main" val="389896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5341"/>
            <a:ext cx="9601200" cy="1485900"/>
          </a:xfrm>
        </p:spPr>
        <p:txBody>
          <a:bodyPr/>
          <a:lstStyle/>
          <a:p>
            <a:r>
              <a:rPr lang="en-US" dirty="0"/>
              <a:t>What is the Netflix Challenge ?</a:t>
            </a:r>
            <a:br>
              <a:rPr lang="en-US" dirty="0"/>
            </a:br>
            <a:r>
              <a:rPr lang="en-US" sz="2000" i="1" dirty="0">
                <a:solidFill>
                  <a:schemeClr val="accent1"/>
                </a:solidFill>
              </a:rPr>
              <a:t>Objective: Predict movie ratings using the Netflix Dataset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0384"/>
            <a:ext cx="9601200" cy="5093597"/>
          </a:xfrm>
        </p:spPr>
        <p:txBody>
          <a:bodyPr/>
          <a:lstStyle/>
          <a:p>
            <a:r>
              <a:rPr lang="en-US" dirty="0"/>
              <a:t>Open dataset and challenge to come up with an algorithm that could improve Netflix’s own ‘</a:t>
            </a:r>
            <a:r>
              <a:rPr lang="en-US" dirty="0" err="1"/>
              <a:t>Cinematch</a:t>
            </a:r>
            <a:r>
              <a:rPr lang="en-US" dirty="0"/>
              <a:t>’ algorithm by a certain threshold (measured by RMSE)</a:t>
            </a:r>
          </a:p>
          <a:p>
            <a:r>
              <a:rPr lang="en-US" dirty="0"/>
              <a:t>Prize : $1,000,000 ! </a:t>
            </a:r>
          </a:p>
          <a:p>
            <a:r>
              <a:rPr lang="en-US" dirty="0"/>
              <a:t>Winner : Team </a:t>
            </a:r>
            <a:r>
              <a:rPr lang="en-US" dirty="0" err="1"/>
              <a:t>Bellkor’s</a:t>
            </a:r>
            <a:r>
              <a:rPr lang="en-US" dirty="0"/>
              <a:t> Pragmatic Chaos Algorithm (2009)</a:t>
            </a:r>
          </a:p>
          <a:p>
            <a:pPr lvl="1"/>
            <a:r>
              <a:rPr lang="en-US" dirty="0"/>
              <a:t>Blend of 107 individual results. RMSE = 0.8643</a:t>
            </a:r>
          </a:p>
          <a:p>
            <a:r>
              <a:rPr lang="en-US" dirty="0" err="1"/>
              <a:t>Cinematch</a:t>
            </a:r>
            <a:r>
              <a:rPr lang="en-US" dirty="0"/>
              <a:t> ? ‘uses straightforward statistical </a:t>
            </a:r>
            <a:r>
              <a:rPr lang="en-US" b="1" dirty="0"/>
              <a:t>linear models</a:t>
            </a:r>
            <a:r>
              <a:rPr lang="en-US" dirty="0"/>
              <a:t> with a lot of data conditioning’</a:t>
            </a:r>
          </a:p>
          <a:p>
            <a:r>
              <a:rPr lang="en-US" dirty="0"/>
              <a:t>What does the data look like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69460"/>
              </p:ext>
            </p:extLst>
          </p:nvPr>
        </p:nvGraphicFramePr>
        <p:xfrm>
          <a:off x="1631677" y="472499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1488844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2005-09-06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822109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2005-05-13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2005-12-26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Explosion 2 4"/>
          <p:cNvSpPr/>
          <p:nvPr/>
        </p:nvSpPr>
        <p:spPr>
          <a:xfrm>
            <a:off x="9118243" y="3825024"/>
            <a:ext cx="3073758" cy="2432199"/>
          </a:xfrm>
          <a:prstGeom prst="irregularSeal2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million rows !</a:t>
            </a:r>
          </a:p>
        </p:txBody>
      </p:sp>
    </p:spTree>
    <p:extLst>
      <p:ext uri="{BB962C8B-B14F-4D97-AF65-F5344CB8AC3E}">
        <p14:creationId xmlns:p14="http://schemas.microsoft.com/office/powerpoint/2010/main" val="4426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97613"/>
            <a:ext cx="9601200" cy="1083972"/>
          </a:xfrm>
        </p:spPr>
        <p:txBody>
          <a:bodyPr>
            <a:normAutofit/>
          </a:bodyPr>
          <a:lstStyle/>
          <a:p>
            <a:r>
              <a:rPr lang="en-US" dirty="0"/>
              <a:t>How to go about the prediction ?</a:t>
            </a:r>
            <a:br>
              <a:rPr lang="en-US" dirty="0"/>
            </a:br>
            <a:r>
              <a:rPr lang="en-US" sz="2000" i="1" dirty="0">
                <a:solidFill>
                  <a:schemeClr val="accent1"/>
                </a:solidFill>
              </a:rPr>
              <a:t>Different predictive methods used</a:t>
            </a:r>
            <a:endParaRPr lang="en-US" sz="3200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70466"/>
            <a:ext cx="9601200" cy="41469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“Linear models with data conditioning” 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US" dirty="0"/>
              <a:t>Derived Variables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US" dirty="0"/>
              <a:t>Variable transformations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US" dirty="0"/>
              <a:t>Interaction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Collaborative Filtering 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US" dirty="0"/>
              <a:t>Item based collaborative filtering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US" dirty="0"/>
              <a:t>Euclidean distance ? Pearson correlation coefficient ? </a:t>
            </a:r>
          </a:p>
          <a:p>
            <a:pPr marL="987552" lvl="2" indent="0">
              <a:buNone/>
            </a:pPr>
            <a:r>
              <a:rPr lang="en-US" i="1" dirty="0"/>
              <a:t>Cosine similarity ?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US" dirty="0"/>
              <a:t>Prediction using ? </a:t>
            </a:r>
            <a:r>
              <a:rPr lang="en-US" dirty="0" err="1"/>
              <a:t>kNN</a:t>
            </a:r>
            <a:r>
              <a:rPr lang="en-US" dirty="0"/>
              <a:t> ? Similarity weighted average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is more accurate in this scenario ?</a:t>
            </a:r>
          </a:p>
        </p:txBody>
      </p:sp>
      <p:sp>
        <p:nvSpPr>
          <p:cNvPr id="5" name="Left Arrow 4"/>
          <p:cNvSpPr/>
          <p:nvPr/>
        </p:nvSpPr>
        <p:spPr>
          <a:xfrm>
            <a:off x="8630993" y="2150770"/>
            <a:ext cx="3425780" cy="1367312"/>
          </a:xfrm>
          <a:prstGeom prst="leftArrow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Netflix’s Algorithm</a:t>
            </a:r>
          </a:p>
        </p:txBody>
      </p:sp>
      <p:sp>
        <p:nvSpPr>
          <p:cNvPr id="6" name="Left Arrow 5"/>
          <p:cNvSpPr/>
          <p:nvPr/>
        </p:nvSpPr>
        <p:spPr>
          <a:xfrm>
            <a:off x="8628845" y="3706963"/>
            <a:ext cx="3425780" cy="1367312"/>
          </a:xfrm>
          <a:prstGeom prst="leftArrow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 of the guys to whom Netflix paid $1 M</a:t>
            </a:r>
          </a:p>
        </p:txBody>
      </p:sp>
    </p:spTree>
    <p:extLst>
      <p:ext uri="{BB962C8B-B14F-4D97-AF65-F5344CB8AC3E}">
        <p14:creationId xmlns:p14="http://schemas.microsoft.com/office/powerpoint/2010/main" val="147288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646"/>
            <a:ext cx="9601200" cy="756634"/>
          </a:xfrm>
        </p:spPr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068947"/>
                <a:ext cx="9601200" cy="811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we should be able to hypothesize :</a:t>
                </a:r>
              </a:p>
              <a:p>
                <a:pPr marL="530352" lvl="1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068947"/>
                <a:ext cx="9601200" cy="811369"/>
              </a:xfrm>
              <a:blipFill rotWithShape="0">
                <a:blip r:embed="rId2"/>
                <a:stretch>
                  <a:fillRect l="-571" t="-6015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353" y="1978401"/>
            <a:ext cx="5535694" cy="134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8737" y="3462681"/>
            <a:ext cx="168713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Nominal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070778" y="3302635"/>
            <a:ext cx="269402" cy="26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177862" y="3302635"/>
            <a:ext cx="257023" cy="26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1369452" y="3809998"/>
            <a:ext cx="9601200" cy="289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 : Derived Variables</a:t>
            </a:r>
          </a:p>
          <a:p>
            <a:pPr lvl="1"/>
            <a:r>
              <a:rPr lang="en-US" dirty="0"/>
              <a:t>Average Rating of the User (how nice/stingy is the user)</a:t>
            </a:r>
          </a:p>
          <a:p>
            <a:pPr lvl="1"/>
            <a:r>
              <a:rPr lang="en-US" dirty="0"/>
              <a:t>Average Rating of the Movie (overall how good is the movie)</a:t>
            </a:r>
          </a:p>
          <a:p>
            <a:pPr lvl="1"/>
            <a:r>
              <a:rPr lang="en-US" dirty="0"/>
              <a:t>Frequency of Rating (popularity)</a:t>
            </a:r>
          </a:p>
          <a:p>
            <a:r>
              <a:rPr lang="en-US" dirty="0"/>
              <a:t>Data Conditioning</a:t>
            </a:r>
          </a:p>
          <a:p>
            <a:pPr lvl="1"/>
            <a:r>
              <a:rPr lang="en-US" dirty="0"/>
              <a:t>Variable transformation to approximate normality for better model fit</a:t>
            </a:r>
          </a:p>
          <a:p>
            <a:r>
              <a:rPr lang="en-US" dirty="0"/>
              <a:t>Interaction Effects : Does the user rating depend on the popularity of the movie ?</a:t>
            </a:r>
          </a:p>
        </p:txBody>
      </p:sp>
    </p:spTree>
    <p:extLst>
      <p:ext uri="{BB962C8B-B14F-4D97-AF65-F5344CB8AC3E}">
        <p14:creationId xmlns:p14="http://schemas.microsoft.com/office/powerpoint/2010/main" val="73072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63" y="3763739"/>
            <a:ext cx="4498636" cy="2890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" y="556441"/>
            <a:ext cx="3606085" cy="2317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38" y="556441"/>
            <a:ext cx="3606086" cy="2317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24" y="556441"/>
            <a:ext cx="3736623" cy="231703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8200" y="4279007"/>
            <a:ext cx="2929944" cy="1439213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11" name="Plus 10"/>
          <p:cNvSpPr/>
          <p:nvPr/>
        </p:nvSpPr>
        <p:spPr>
          <a:xfrm>
            <a:off x="7783053" y="1446707"/>
            <a:ext cx="659445" cy="659445"/>
          </a:xfrm>
          <a:prstGeom prst="mathPlus">
            <a:avLst>
              <a:gd name="adj1" fmla="val 14531"/>
            </a:avLst>
          </a:prstGeom>
          <a:solidFill>
            <a:srgbClr val="C00000"/>
          </a:solidFill>
          <a:ln w="222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3608144" y="1470317"/>
            <a:ext cx="659445" cy="659445"/>
          </a:xfrm>
          <a:prstGeom prst="mathPlus">
            <a:avLst>
              <a:gd name="adj1" fmla="val 14531"/>
            </a:avLst>
          </a:prstGeom>
          <a:solidFill>
            <a:srgbClr val="C00000"/>
          </a:solidFill>
          <a:ln w="222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qual 12"/>
          <p:cNvSpPr/>
          <p:nvPr/>
        </p:nvSpPr>
        <p:spPr>
          <a:xfrm>
            <a:off x="5774543" y="3015722"/>
            <a:ext cx="759854" cy="759854"/>
          </a:xfrm>
          <a:prstGeom prst="mathEqual">
            <a:avLst/>
          </a:prstGeom>
          <a:solidFill>
            <a:srgbClr val="C00000"/>
          </a:solidFill>
          <a:ln w="222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513"/>
          </a:xfrm>
        </p:spPr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8496"/>
            <a:ext cx="9601200" cy="4218904"/>
          </a:xfrm>
        </p:spPr>
        <p:txBody>
          <a:bodyPr>
            <a:normAutofit/>
          </a:bodyPr>
          <a:lstStyle/>
          <a:p>
            <a:r>
              <a:rPr lang="en-US" dirty="0"/>
              <a:t>Item Based Collaborative Filtering</a:t>
            </a:r>
          </a:p>
          <a:p>
            <a:pPr lvl="1"/>
            <a:r>
              <a:rPr lang="en-US" dirty="0"/>
              <a:t>17770 movies similarity index</a:t>
            </a:r>
          </a:p>
          <a:p>
            <a:pPr lvl="1"/>
            <a:r>
              <a:rPr lang="en-US" dirty="0"/>
              <a:t>vs. 480k users similarity index using User Based Collaborative Filtering</a:t>
            </a:r>
          </a:p>
          <a:p>
            <a:r>
              <a:rPr lang="en-US" dirty="0"/>
              <a:t>Two stages:</a:t>
            </a:r>
          </a:p>
          <a:p>
            <a:pPr lvl="1"/>
            <a:r>
              <a:rPr lang="en-US" dirty="0"/>
              <a:t>Calculate the similarity index between items (movies)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Euclidean Distance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Correlation Coefficient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Cosine Similarity Index</a:t>
            </a:r>
          </a:p>
          <a:p>
            <a:pPr lvl="1"/>
            <a:r>
              <a:rPr lang="en-US" dirty="0"/>
              <a:t>Predict the rating using the similarity index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kNN</a:t>
            </a:r>
            <a:r>
              <a:rPr lang="en-US" dirty="0"/>
              <a:t> – Average of k nearest neighbors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Similarity weighted average of ratings</a:t>
            </a:r>
          </a:p>
        </p:txBody>
      </p:sp>
    </p:spTree>
    <p:extLst>
      <p:ext uri="{BB962C8B-B14F-4D97-AF65-F5344CB8AC3E}">
        <p14:creationId xmlns:p14="http://schemas.microsoft.com/office/powerpoint/2010/main" val="393055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72" y="4296009"/>
            <a:ext cx="3400900" cy="2438740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68" y="1439718"/>
            <a:ext cx="3048425" cy="2457793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72" y="1451930"/>
            <a:ext cx="2086266" cy="2448267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4645193" y="2668615"/>
            <a:ext cx="3086479" cy="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</p:cNvCxnSpPr>
          <p:nvPr/>
        </p:nvCxnSpPr>
        <p:spPr>
          <a:xfrm>
            <a:off x="8774805" y="3900197"/>
            <a:ext cx="0" cy="161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3"/>
          </p:cNvCxnSpPr>
          <p:nvPr/>
        </p:nvCxnSpPr>
        <p:spPr>
          <a:xfrm flipH="1">
            <a:off x="7731672" y="5515379"/>
            <a:ext cx="1043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72136" y="1983348"/>
            <a:ext cx="1815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Similarity Matrix using Cosine Similarity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13019" y="3990306"/>
            <a:ext cx="1815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Sampled Data</a:t>
            </a:r>
          </a:p>
          <a:p>
            <a:pPr algn="ctr"/>
            <a:r>
              <a:rPr lang="en-US" dirty="0"/>
              <a:t>(top 10 movies</a:t>
            </a:r>
          </a:p>
          <a:p>
            <a:pPr algn="ctr"/>
            <a:r>
              <a:rPr lang="en-US" dirty="0"/>
              <a:t>&amp; top 500 users)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66844" y="6022129"/>
            <a:ext cx="211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vs. Predicted Ratings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1371600" y="273673"/>
            <a:ext cx="9601200" cy="7695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Item Based Collaborative Filtering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Using Cosine Similarity and Weighted Average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09977" y="4246123"/>
            <a:ext cx="206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Rating Prediction using weighted average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3141" y="1974151"/>
            <a:ext cx="223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Calculating similarity between movies</a:t>
            </a:r>
          </a:p>
        </p:txBody>
      </p:sp>
    </p:spTree>
    <p:extLst>
      <p:ext uri="{BB962C8B-B14F-4D97-AF65-F5344CB8AC3E}">
        <p14:creationId xmlns:p14="http://schemas.microsoft.com/office/powerpoint/2010/main" val="13685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5270"/>
          </a:xfrm>
        </p:spPr>
        <p:txBody>
          <a:bodyPr/>
          <a:lstStyle/>
          <a:p>
            <a:r>
              <a:rPr lang="en-US" dirty="0"/>
              <a:t>Actual vs. Predicted Ratings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62" y="1365652"/>
            <a:ext cx="9108075" cy="5356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8051" y="4430332"/>
            <a:ext cx="69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3.206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5764" y="3736069"/>
            <a:ext cx="69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3.749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2114" y="3639890"/>
            <a:ext cx="69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3.809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2706" y="3486001"/>
            <a:ext cx="69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3.945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11050" y="3178224"/>
            <a:ext cx="69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4.191</a:t>
            </a:r>
          </a:p>
        </p:txBody>
      </p:sp>
    </p:spTree>
    <p:extLst>
      <p:ext uri="{BB962C8B-B14F-4D97-AF65-F5344CB8AC3E}">
        <p14:creationId xmlns:p14="http://schemas.microsoft.com/office/powerpoint/2010/main" val="243442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72921"/>
            <a:ext cx="9601200" cy="88542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19810"/>
              </p:ext>
            </p:extLst>
          </p:nvPr>
        </p:nvGraphicFramePr>
        <p:xfrm>
          <a:off x="1371600" y="1453763"/>
          <a:ext cx="10270904" cy="494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4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  <a:r>
                        <a:rPr lang="en-US" baseline="0" dirty="0"/>
                        <a:t> Specification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?</a:t>
                      </a:r>
                    </a:p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558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Transformed variables with</a:t>
                      </a:r>
                      <a:r>
                        <a:rPr lang="en-US" baseline="0" dirty="0"/>
                        <a:t> Interaction 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  <a:r>
                        <a:rPr lang="en-US" baseline="0" dirty="0"/>
                        <a:t> random sample</a:t>
                      </a:r>
                    </a:p>
                    <a:p>
                      <a:r>
                        <a:rPr lang="en-US" baseline="0" dirty="0"/>
                        <a:t>(i.e. 20 million observations)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558">
                <a:tc>
                  <a:txBody>
                    <a:bodyPr/>
                    <a:lstStyle/>
                    <a:p>
                      <a:r>
                        <a:rPr lang="en-US" dirty="0"/>
                        <a:t>Collaborative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Based:</a:t>
                      </a:r>
                    </a:p>
                    <a:p>
                      <a:r>
                        <a:rPr lang="en-US" dirty="0"/>
                        <a:t>Using Correlation</a:t>
                      </a:r>
                      <a:r>
                        <a:rPr lang="en-US" baseline="0" dirty="0"/>
                        <a:t> and </a:t>
                      </a:r>
                      <a:r>
                        <a:rPr lang="en-US" baseline="0" dirty="0" err="1"/>
                        <a:t>kNN</a:t>
                      </a:r>
                      <a:r>
                        <a:rPr lang="en-US" baseline="0" dirty="0"/>
                        <a:t> average prediction (k=3)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10 most popular movies</a:t>
                      </a:r>
                    </a:p>
                    <a:p>
                      <a:r>
                        <a:rPr lang="en-US" dirty="0"/>
                        <a:t>Top 500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558">
                <a:tc>
                  <a:txBody>
                    <a:bodyPr/>
                    <a:lstStyle/>
                    <a:p>
                      <a:r>
                        <a:rPr lang="en-US" dirty="0"/>
                        <a:t>Collaborative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Based:</a:t>
                      </a:r>
                    </a:p>
                    <a:p>
                      <a:r>
                        <a:rPr lang="en-US" dirty="0"/>
                        <a:t>Using Euclidean distance</a:t>
                      </a:r>
                      <a:r>
                        <a:rPr lang="en-US" baseline="0" dirty="0"/>
                        <a:t> and </a:t>
                      </a:r>
                      <a:r>
                        <a:rPr lang="en-US" baseline="0" dirty="0" err="1"/>
                        <a:t>kNN</a:t>
                      </a:r>
                      <a:r>
                        <a:rPr lang="en-US" baseline="0" dirty="0"/>
                        <a:t> average prediction (k=5)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10 most popular movies</a:t>
                      </a:r>
                    </a:p>
                    <a:p>
                      <a:r>
                        <a:rPr lang="en-US" dirty="0"/>
                        <a:t>Top 10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558">
                <a:tc>
                  <a:txBody>
                    <a:bodyPr/>
                    <a:lstStyle/>
                    <a:p>
                      <a:r>
                        <a:rPr lang="en-US" dirty="0"/>
                        <a:t>Collaborative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Based:</a:t>
                      </a:r>
                    </a:p>
                    <a:p>
                      <a:r>
                        <a:rPr lang="en-US" dirty="0"/>
                        <a:t>Using Cosine similarity and weighted</a:t>
                      </a:r>
                      <a:r>
                        <a:rPr lang="en-US" baseline="0" dirty="0"/>
                        <a:t>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10 most popular movies</a:t>
                      </a:r>
                    </a:p>
                    <a:p>
                      <a:r>
                        <a:rPr lang="en-US" dirty="0"/>
                        <a:t>Top 500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903854" y="5254580"/>
            <a:ext cx="1442434" cy="8628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ro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476</TotalTime>
  <Words>546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Franklin Gothic Book</vt:lpstr>
      <vt:lpstr>Crop</vt:lpstr>
      <vt:lpstr>Movie Rating Prediction Using the Netflix Dataset</vt:lpstr>
      <vt:lpstr>What is the Netflix Challenge ? Objective: Predict movie ratings using the Netflix Dataset</vt:lpstr>
      <vt:lpstr>How to go about the prediction ? Different predictive methods used</vt:lpstr>
      <vt:lpstr>Linear Models</vt:lpstr>
      <vt:lpstr>Descriptive Statistics</vt:lpstr>
      <vt:lpstr>Collaborative Filtering</vt:lpstr>
      <vt:lpstr>PowerPoint Presentation</vt:lpstr>
      <vt:lpstr>Actual vs. Predicted Ratings</vt:lpstr>
      <vt:lpstr>Conclusion</vt:lpstr>
      <vt:lpstr>Challenges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Prediction Using the Netflix Dataset</dc:title>
  <dc:creator>Pingali Praveen</dc:creator>
  <cp:lastModifiedBy>Varsha VT</cp:lastModifiedBy>
  <cp:revision>56</cp:revision>
  <dcterms:created xsi:type="dcterms:W3CDTF">2015-11-13T15:10:34Z</dcterms:created>
  <dcterms:modified xsi:type="dcterms:W3CDTF">2016-07-28T23:21:28Z</dcterms:modified>
</cp:coreProperties>
</file>