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sldIdLst>
    <p:sldId id="287" r:id="rId3"/>
    <p:sldId id="288" r:id="rId4"/>
    <p:sldId id="289" r:id="rId5"/>
    <p:sldId id="297" r:id="rId6"/>
    <p:sldId id="296" r:id="rId7"/>
    <p:sldId id="309" r:id="rId8"/>
    <p:sldId id="318" r:id="rId9"/>
    <p:sldId id="290" r:id="rId10"/>
    <p:sldId id="304" r:id="rId11"/>
    <p:sldId id="319" r:id="rId12"/>
    <p:sldId id="320" r:id="rId13"/>
    <p:sldId id="321" r:id="rId14"/>
    <p:sldId id="310" r:id="rId15"/>
    <p:sldId id="314" r:id="rId16"/>
    <p:sldId id="293" r:id="rId17"/>
    <p:sldId id="295" r:id="rId18"/>
    <p:sldId id="323" r:id="rId19"/>
    <p:sldId id="324" r:id="rId20"/>
    <p:sldId id="325" r:id="rId21"/>
    <p:sldId id="301" r:id="rId22"/>
    <p:sldId id="32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F9B"/>
    <a:srgbClr val="3176A0"/>
    <a:srgbClr val="679EBE"/>
    <a:srgbClr val="0887BA"/>
    <a:srgbClr val="DF5131"/>
    <a:srgbClr val="FE511C"/>
    <a:srgbClr val="F4825D"/>
    <a:srgbClr val="F78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236" autoAdjust="0"/>
  </p:normalViewPr>
  <p:slideViewPr>
    <p:cSldViewPr snapToGrid="0">
      <p:cViewPr varScale="1">
        <p:scale>
          <a:sx n="64" d="100"/>
          <a:sy n="64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0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B2111-A66D-461F-906E-A4A3DF7BAE1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FA366B-E9F5-413C-A835-96D8F4C0FC07}">
      <dgm:prSet phldrT="[文本]"/>
      <dgm:spPr/>
      <dgm:t>
        <a:bodyPr/>
        <a:lstStyle/>
        <a:p>
          <a:r>
            <a:rPr lang="zh-CN" altLang="en-US" dirty="0"/>
            <a:t>功能设计</a:t>
          </a:r>
        </a:p>
      </dgm:t>
    </dgm:pt>
    <dgm:pt modelId="{FDF68A1C-20DB-4295-89BF-A960E458D0BE}" type="parTrans" cxnId="{620991E3-3DBB-426E-B6DD-53D2E5A9FAB5}">
      <dgm:prSet/>
      <dgm:spPr/>
      <dgm:t>
        <a:bodyPr/>
        <a:lstStyle/>
        <a:p>
          <a:endParaRPr lang="zh-CN" altLang="en-US"/>
        </a:p>
      </dgm:t>
    </dgm:pt>
    <dgm:pt modelId="{6CF401CF-9B69-4E4E-B1FC-C4A4583349B9}" type="sibTrans" cxnId="{620991E3-3DBB-426E-B6DD-53D2E5A9FAB5}">
      <dgm:prSet/>
      <dgm:spPr/>
      <dgm:t>
        <a:bodyPr/>
        <a:lstStyle/>
        <a:p>
          <a:endParaRPr lang="zh-CN" altLang="en-US"/>
        </a:p>
      </dgm:t>
    </dgm:pt>
    <dgm:pt modelId="{554AA88F-A94C-45D4-BF98-4FBA5662E49F}">
      <dgm:prSet phldrT="[文本]"/>
      <dgm:spPr/>
      <dgm:t>
        <a:bodyPr/>
        <a:lstStyle/>
        <a:p>
          <a:r>
            <a:rPr lang="zh-CN" altLang="en-US" dirty="0"/>
            <a:t>原理图设计</a:t>
          </a:r>
        </a:p>
      </dgm:t>
    </dgm:pt>
    <dgm:pt modelId="{FFC03ED8-D3C9-4B98-B484-60D7A1A6120F}" type="parTrans" cxnId="{B704C76B-E0EF-4CE9-82B4-FBD3B120114B}">
      <dgm:prSet/>
      <dgm:spPr/>
      <dgm:t>
        <a:bodyPr/>
        <a:lstStyle/>
        <a:p>
          <a:endParaRPr lang="zh-CN" altLang="en-US"/>
        </a:p>
      </dgm:t>
    </dgm:pt>
    <dgm:pt modelId="{E355E8D1-A8EC-4677-B8E2-9049205CA1DD}" type="sibTrans" cxnId="{B704C76B-E0EF-4CE9-82B4-FBD3B120114B}">
      <dgm:prSet/>
      <dgm:spPr/>
      <dgm:t>
        <a:bodyPr/>
        <a:lstStyle/>
        <a:p>
          <a:endParaRPr lang="zh-CN" altLang="en-US"/>
        </a:p>
      </dgm:t>
    </dgm:pt>
    <dgm:pt modelId="{489DAD9C-0637-4DA9-91A4-4E3578095FDC}">
      <dgm:prSet phldrT="[文本]"/>
      <dgm:spPr/>
      <dgm:t>
        <a:bodyPr/>
        <a:lstStyle/>
        <a:p>
          <a:r>
            <a:rPr lang="zh-CN" altLang="en-US" dirty="0"/>
            <a:t>元器件封装</a:t>
          </a:r>
        </a:p>
      </dgm:t>
    </dgm:pt>
    <dgm:pt modelId="{58AFC061-6CEF-40CC-9867-9812EB37F6C6}" type="parTrans" cxnId="{7EC20079-2AA2-4401-85A4-F97B414E7F22}">
      <dgm:prSet/>
      <dgm:spPr/>
      <dgm:t>
        <a:bodyPr/>
        <a:lstStyle/>
        <a:p>
          <a:endParaRPr lang="zh-CN" altLang="en-US"/>
        </a:p>
      </dgm:t>
    </dgm:pt>
    <dgm:pt modelId="{FDDA4DCF-748E-429B-AEDD-4FF5D39E18D1}" type="sibTrans" cxnId="{7EC20079-2AA2-4401-85A4-F97B414E7F22}">
      <dgm:prSet/>
      <dgm:spPr/>
      <dgm:t>
        <a:bodyPr/>
        <a:lstStyle/>
        <a:p>
          <a:endParaRPr lang="zh-CN" altLang="en-US"/>
        </a:p>
      </dgm:t>
    </dgm:pt>
    <dgm:pt modelId="{CECDCADD-0354-4865-865C-337D369E4510}">
      <dgm:prSet phldrT="[文本]"/>
      <dgm:spPr/>
      <dgm:t>
        <a:bodyPr/>
        <a:lstStyle/>
        <a:p>
          <a:r>
            <a:rPr lang="zh-CN" altLang="en-US" dirty="0"/>
            <a:t>仿真</a:t>
          </a:r>
        </a:p>
      </dgm:t>
    </dgm:pt>
    <dgm:pt modelId="{640B5415-6A5F-4E23-8FD6-F489AD9B39A0}" type="parTrans" cxnId="{93B7718D-9F7D-424C-8195-D50793DC0E9E}">
      <dgm:prSet/>
      <dgm:spPr/>
      <dgm:t>
        <a:bodyPr/>
        <a:lstStyle/>
        <a:p>
          <a:endParaRPr lang="zh-CN" altLang="en-US"/>
        </a:p>
      </dgm:t>
    </dgm:pt>
    <dgm:pt modelId="{AB00F708-EE9A-49AB-9314-55098284D9F5}" type="sibTrans" cxnId="{93B7718D-9F7D-424C-8195-D50793DC0E9E}">
      <dgm:prSet/>
      <dgm:spPr/>
      <dgm:t>
        <a:bodyPr/>
        <a:lstStyle/>
        <a:p>
          <a:endParaRPr lang="zh-CN" altLang="en-US"/>
        </a:p>
      </dgm:t>
    </dgm:pt>
    <dgm:pt modelId="{AB092AE9-D273-447B-AB03-DC2F0D6774C1}">
      <dgm:prSet phldrT="[文本]"/>
      <dgm:spPr/>
      <dgm:t>
        <a:bodyPr/>
        <a:lstStyle/>
        <a:p>
          <a:r>
            <a:rPr lang="en-US" altLang="zh-CN" dirty="0"/>
            <a:t>PCB</a:t>
          </a:r>
          <a:r>
            <a:rPr lang="zh-CN" altLang="en-US" dirty="0"/>
            <a:t>布局布线</a:t>
          </a:r>
        </a:p>
      </dgm:t>
    </dgm:pt>
    <dgm:pt modelId="{E6BD56F2-2745-4156-8F7F-F99BFF3C8A5C}" type="parTrans" cxnId="{5D4B0298-AB92-4D92-AEE3-3782C8E3066B}">
      <dgm:prSet/>
      <dgm:spPr/>
      <dgm:t>
        <a:bodyPr/>
        <a:lstStyle/>
        <a:p>
          <a:endParaRPr lang="zh-CN" altLang="en-US"/>
        </a:p>
      </dgm:t>
    </dgm:pt>
    <dgm:pt modelId="{752DC928-EE28-4BAE-A11C-A04D8E959520}" type="sibTrans" cxnId="{5D4B0298-AB92-4D92-AEE3-3782C8E3066B}">
      <dgm:prSet/>
      <dgm:spPr/>
      <dgm:t>
        <a:bodyPr/>
        <a:lstStyle/>
        <a:p>
          <a:endParaRPr lang="zh-CN" altLang="en-US"/>
        </a:p>
      </dgm:t>
    </dgm:pt>
    <dgm:pt modelId="{8B43476F-86A8-453D-BC3F-F428EC3017EA}">
      <dgm:prSet phldrT="[文本]"/>
      <dgm:spPr/>
      <dgm:t>
        <a:bodyPr/>
        <a:lstStyle/>
        <a:p>
          <a:r>
            <a:rPr lang="zh-CN" altLang="en-US" dirty="0"/>
            <a:t>打印电路板</a:t>
          </a:r>
        </a:p>
      </dgm:t>
    </dgm:pt>
    <dgm:pt modelId="{54CA7E2E-E407-47C2-B099-D41CE9C14BC2}" type="parTrans" cxnId="{A96995F6-3CFA-4237-90B6-0045F3F90B99}">
      <dgm:prSet/>
      <dgm:spPr/>
      <dgm:t>
        <a:bodyPr/>
        <a:lstStyle/>
        <a:p>
          <a:endParaRPr lang="zh-CN" altLang="en-US"/>
        </a:p>
      </dgm:t>
    </dgm:pt>
    <dgm:pt modelId="{F05B5A82-3664-4AE6-9AC0-402D641AD370}" type="sibTrans" cxnId="{A96995F6-3CFA-4237-90B6-0045F3F90B99}">
      <dgm:prSet/>
      <dgm:spPr/>
      <dgm:t>
        <a:bodyPr/>
        <a:lstStyle/>
        <a:p>
          <a:endParaRPr lang="zh-CN" altLang="en-US"/>
        </a:p>
      </dgm:t>
    </dgm:pt>
    <dgm:pt modelId="{F9F1BEBA-D977-48E4-ADE1-1811DA6555C3}" type="pres">
      <dgm:prSet presAssocID="{8B4B2111-A66D-461F-906E-A4A3DF7BAE1F}" presName="Name0" presStyleCnt="0">
        <dgm:presLayoutVars>
          <dgm:dir/>
          <dgm:resizeHandles val="exact"/>
        </dgm:presLayoutVars>
      </dgm:prSet>
      <dgm:spPr/>
    </dgm:pt>
    <dgm:pt modelId="{3EB561EC-84D5-4448-A5DB-64F8934B370A}" type="pres">
      <dgm:prSet presAssocID="{75FA366B-E9F5-413C-A835-96D8F4C0FC07}" presName="node" presStyleLbl="node1" presStyleIdx="0" presStyleCnt="6">
        <dgm:presLayoutVars>
          <dgm:bulletEnabled val="1"/>
        </dgm:presLayoutVars>
      </dgm:prSet>
      <dgm:spPr/>
    </dgm:pt>
    <dgm:pt modelId="{5CB0AFFE-264C-4516-A359-3B67208B0748}" type="pres">
      <dgm:prSet presAssocID="{6CF401CF-9B69-4E4E-B1FC-C4A4583349B9}" presName="sibTrans" presStyleLbl="sibTrans2D1" presStyleIdx="0" presStyleCnt="5"/>
      <dgm:spPr/>
    </dgm:pt>
    <dgm:pt modelId="{FD24B244-C103-47A1-8263-1CF53AB708B5}" type="pres">
      <dgm:prSet presAssocID="{6CF401CF-9B69-4E4E-B1FC-C4A4583349B9}" presName="connectorText" presStyleLbl="sibTrans2D1" presStyleIdx="0" presStyleCnt="5"/>
      <dgm:spPr/>
    </dgm:pt>
    <dgm:pt modelId="{F021B0D5-4A07-41A1-9671-59C6567EBAC4}" type="pres">
      <dgm:prSet presAssocID="{554AA88F-A94C-45D4-BF98-4FBA5662E49F}" presName="node" presStyleLbl="node1" presStyleIdx="1" presStyleCnt="6">
        <dgm:presLayoutVars>
          <dgm:bulletEnabled val="1"/>
        </dgm:presLayoutVars>
      </dgm:prSet>
      <dgm:spPr/>
    </dgm:pt>
    <dgm:pt modelId="{DF37C63C-CF88-4498-8AB4-45E257D5E092}" type="pres">
      <dgm:prSet presAssocID="{E355E8D1-A8EC-4677-B8E2-9049205CA1DD}" presName="sibTrans" presStyleLbl="sibTrans2D1" presStyleIdx="1" presStyleCnt="5"/>
      <dgm:spPr/>
    </dgm:pt>
    <dgm:pt modelId="{66DDB090-10C3-4C57-8608-018F383EB262}" type="pres">
      <dgm:prSet presAssocID="{E355E8D1-A8EC-4677-B8E2-9049205CA1DD}" presName="connectorText" presStyleLbl="sibTrans2D1" presStyleIdx="1" presStyleCnt="5"/>
      <dgm:spPr/>
    </dgm:pt>
    <dgm:pt modelId="{2FFEBA07-CD42-4803-9A81-AF7450D8FCF3}" type="pres">
      <dgm:prSet presAssocID="{489DAD9C-0637-4DA9-91A4-4E3578095FDC}" presName="node" presStyleLbl="node1" presStyleIdx="2" presStyleCnt="6">
        <dgm:presLayoutVars>
          <dgm:bulletEnabled val="1"/>
        </dgm:presLayoutVars>
      </dgm:prSet>
      <dgm:spPr/>
    </dgm:pt>
    <dgm:pt modelId="{97FCC029-A191-469A-9B93-47EA55A563CD}" type="pres">
      <dgm:prSet presAssocID="{FDDA4DCF-748E-429B-AEDD-4FF5D39E18D1}" presName="sibTrans" presStyleLbl="sibTrans2D1" presStyleIdx="2" presStyleCnt="5"/>
      <dgm:spPr/>
    </dgm:pt>
    <dgm:pt modelId="{0BE39E5E-9D4B-4232-8B19-65B53A298067}" type="pres">
      <dgm:prSet presAssocID="{FDDA4DCF-748E-429B-AEDD-4FF5D39E18D1}" presName="connectorText" presStyleLbl="sibTrans2D1" presStyleIdx="2" presStyleCnt="5"/>
      <dgm:spPr/>
    </dgm:pt>
    <dgm:pt modelId="{1307D7DE-50AE-4D16-AF24-2D706B2F3BE3}" type="pres">
      <dgm:prSet presAssocID="{CECDCADD-0354-4865-865C-337D369E4510}" presName="node" presStyleLbl="node1" presStyleIdx="3" presStyleCnt="6">
        <dgm:presLayoutVars>
          <dgm:bulletEnabled val="1"/>
        </dgm:presLayoutVars>
      </dgm:prSet>
      <dgm:spPr/>
    </dgm:pt>
    <dgm:pt modelId="{D1622C0F-B644-4967-BE0B-2E53D5E835B1}" type="pres">
      <dgm:prSet presAssocID="{AB00F708-EE9A-49AB-9314-55098284D9F5}" presName="sibTrans" presStyleLbl="sibTrans2D1" presStyleIdx="3" presStyleCnt="5"/>
      <dgm:spPr/>
    </dgm:pt>
    <dgm:pt modelId="{87EC5539-D089-4557-BD4B-0D93EBA5ED74}" type="pres">
      <dgm:prSet presAssocID="{AB00F708-EE9A-49AB-9314-55098284D9F5}" presName="connectorText" presStyleLbl="sibTrans2D1" presStyleIdx="3" presStyleCnt="5"/>
      <dgm:spPr/>
    </dgm:pt>
    <dgm:pt modelId="{76696670-8388-4A4F-B3C7-ECA8EA639CB9}" type="pres">
      <dgm:prSet presAssocID="{AB092AE9-D273-447B-AB03-DC2F0D6774C1}" presName="node" presStyleLbl="node1" presStyleIdx="4" presStyleCnt="6">
        <dgm:presLayoutVars>
          <dgm:bulletEnabled val="1"/>
        </dgm:presLayoutVars>
      </dgm:prSet>
      <dgm:spPr/>
    </dgm:pt>
    <dgm:pt modelId="{F86E77DB-FB03-4F47-88C9-61AD6A7EB3A5}" type="pres">
      <dgm:prSet presAssocID="{752DC928-EE28-4BAE-A11C-A04D8E959520}" presName="sibTrans" presStyleLbl="sibTrans2D1" presStyleIdx="4" presStyleCnt="5"/>
      <dgm:spPr/>
    </dgm:pt>
    <dgm:pt modelId="{5E34662B-4CD7-488F-A493-2243CF8944C5}" type="pres">
      <dgm:prSet presAssocID="{752DC928-EE28-4BAE-A11C-A04D8E959520}" presName="connectorText" presStyleLbl="sibTrans2D1" presStyleIdx="4" presStyleCnt="5"/>
      <dgm:spPr/>
    </dgm:pt>
    <dgm:pt modelId="{C59E3F81-EDF0-47CA-BC39-ECAFA0AF08F5}" type="pres">
      <dgm:prSet presAssocID="{8B43476F-86A8-453D-BC3F-F428EC3017EA}" presName="node" presStyleLbl="node1" presStyleIdx="5" presStyleCnt="6">
        <dgm:presLayoutVars>
          <dgm:bulletEnabled val="1"/>
        </dgm:presLayoutVars>
      </dgm:prSet>
      <dgm:spPr/>
    </dgm:pt>
  </dgm:ptLst>
  <dgm:cxnLst>
    <dgm:cxn modelId="{9F840720-F83D-477B-BE1A-B6F58F1EB593}" type="presOf" srcId="{FDDA4DCF-748E-429B-AEDD-4FF5D39E18D1}" destId="{0BE39E5E-9D4B-4232-8B19-65B53A298067}" srcOrd="1" destOrd="0" presId="urn:microsoft.com/office/officeart/2005/8/layout/process1"/>
    <dgm:cxn modelId="{5654BE30-3C46-438A-9327-451FDC50EF23}" type="presOf" srcId="{AB00F708-EE9A-49AB-9314-55098284D9F5}" destId="{D1622C0F-B644-4967-BE0B-2E53D5E835B1}" srcOrd="0" destOrd="0" presId="urn:microsoft.com/office/officeart/2005/8/layout/process1"/>
    <dgm:cxn modelId="{42C37A34-B2CE-47D2-8901-3A59D286958B}" type="presOf" srcId="{AB092AE9-D273-447B-AB03-DC2F0D6774C1}" destId="{76696670-8388-4A4F-B3C7-ECA8EA639CB9}" srcOrd="0" destOrd="0" presId="urn:microsoft.com/office/officeart/2005/8/layout/process1"/>
    <dgm:cxn modelId="{084AA534-ADF0-4039-81A7-BF7FC6986B4A}" type="presOf" srcId="{752DC928-EE28-4BAE-A11C-A04D8E959520}" destId="{5E34662B-4CD7-488F-A493-2243CF8944C5}" srcOrd="1" destOrd="0" presId="urn:microsoft.com/office/officeart/2005/8/layout/process1"/>
    <dgm:cxn modelId="{93460A3A-3E42-4A6A-A0A3-28F261F324BC}" type="presOf" srcId="{489DAD9C-0637-4DA9-91A4-4E3578095FDC}" destId="{2FFEBA07-CD42-4803-9A81-AF7450D8FCF3}" srcOrd="0" destOrd="0" presId="urn:microsoft.com/office/officeart/2005/8/layout/process1"/>
    <dgm:cxn modelId="{2E365A5B-71AE-46FF-B37A-F7E0E5678C8A}" type="presOf" srcId="{6CF401CF-9B69-4E4E-B1FC-C4A4583349B9}" destId="{5CB0AFFE-264C-4516-A359-3B67208B0748}" srcOrd="0" destOrd="0" presId="urn:microsoft.com/office/officeart/2005/8/layout/process1"/>
    <dgm:cxn modelId="{B704C76B-E0EF-4CE9-82B4-FBD3B120114B}" srcId="{8B4B2111-A66D-461F-906E-A4A3DF7BAE1F}" destId="{554AA88F-A94C-45D4-BF98-4FBA5662E49F}" srcOrd="1" destOrd="0" parTransId="{FFC03ED8-D3C9-4B98-B484-60D7A1A6120F}" sibTransId="{E355E8D1-A8EC-4677-B8E2-9049205CA1DD}"/>
    <dgm:cxn modelId="{7EC20079-2AA2-4401-85A4-F97B414E7F22}" srcId="{8B4B2111-A66D-461F-906E-A4A3DF7BAE1F}" destId="{489DAD9C-0637-4DA9-91A4-4E3578095FDC}" srcOrd="2" destOrd="0" parTransId="{58AFC061-6CEF-40CC-9867-9812EB37F6C6}" sibTransId="{FDDA4DCF-748E-429B-AEDD-4FF5D39E18D1}"/>
    <dgm:cxn modelId="{95DC437B-6512-4AE2-9F22-11DE889D3E9B}" type="presOf" srcId="{E355E8D1-A8EC-4677-B8E2-9049205CA1DD}" destId="{DF37C63C-CF88-4498-8AB4-45E257D5E092}" srcOrd="0" destOrd="0" presId="urn:microsoft.com/office/officeart/2005/8/layout/process1"/>
    <dgm:cxn modelId="{85503980-FAAF-4E39-BD3E-511B9C3179AD}" type="presOf" srcId="{6CF401CF-9B69-4E4E-B1FC-C4A4583349B9}" destId="{FD24B244-C103-47A1-8263-1CF53AB708B5}" srcOrd="1" destOrd="0" presId="urn:microsoft.com/office/officeart/2005/8/layout/process1"/>
    <dgm:cxn modelId="{686EB98B-E1C4-4F58-9072-98A842868F39}" type="presOf" srcId="{752DC928-EE28-4BAE-A11C-A04D8E959520}" destId="{F86E77DB-FB03-4F47-88C9-61AD6A7EB3A5}" srcOrd="0" destOrd="0" presId="urn:microsoft.com/office/officeart/2005/8/layout/process1"/>
    <dgm:cxn modelId="{93B7718D-9F7D-424C-8195-D50793DC0E9E}" srcId="{8B4B2111-A66D-461F-906E-A4A3DF7BAE1F}" destId="{CECDCADD-0354-4865-865C-337D369E4510}" srcOrd="3" destOrd="0" parTransId="{640B5415-6A5F-4E23-8FD6-F489AD9B39A0}" sibTransId="{AB00F708-EE9A-49AB-9314-55098284D9F5}"/>
    <dgm:cxn modelId="{5D4B0298-AB92-4D92-AEE3-3782C8E3066B}" srcId="{8B4B2111-A66D-461F-906E-A4A3DF7BAE1F}" destId="{AB092AE9-D273-447B-AB03-DC2F0D6774C1}" srcOrd="4" destOrd="0" parTransId="{E6BD56F2-2745-4156-8F7F-F99BFF3C8A5C}" sibTransId="{752DC928-EE28-4BAE-A11C-A04D8E959520}"/>
    <dgm:cxn modelId="{0B9D64A7-7F53-496E-9FC0-9EE78E7E712A}" type="presOf" srcId="{8B43476F-86A8-453D-BC3F-F428EC3017EA}" destId="{C59E3F81-EDF0-47CA-BC39-ECAFA0AF08F5}" srcOrd="0" destOrd="0" presId="urn:microsoft.com/office/officeart/2005/8/layout/process1"/>
    <dgm:cxn modelId="{A395BFCC-1DB6-4EFF-AFFC-E464889B0BB0}" type="presOf" srcId="{E355E8D1-A8EC-4677-B8E2-9049205CA1DD}" destId="{66DDB090-10C3-4C57-8608-018F383EB262}" srcOrd="1" destOrd="0" presId="urn:microsoft.com/office/officeart/2005/8/layout/process1"/>
    <dgm:cxn modelId="{886107D5-7255-46D7-B735-97AD149F2855}" type="presOf" srcId="{AB00F708-EE9A-49AB-9314-55098284D9F5}" destId="{87EC5539-D089-4557-BD4B-0D93EBA5ED74}" srcOrd="1" destOrd="0" presId="urn:microsoft.com/office/officeart/2005/8/layout/process1"/>
    <dgm:cxn modelId="{0FA779D6-ACC1-4E65-8270-5E1CA7BEBE91}" type="presOf" srcId="{554AA88F-A94C-45D4-BF98-4FBA5662E49F}" destId="{F021B0D5-4A07-41A1-9671-59C6567EBAC4}" srcOrd="0" destOrd="0" presId="urn:microsoft.com/office/officeart/2005/8/layout/process1"/>
    <dgm:cxn modelId="{C53C4ED7-BAB1-48FD-AFFC-888BC6DE1B2D}" type="presOf" srcId="{CECDCADD-0354-4865-865C-337D369E4510}" destId="{1307D7DE-50AE-4D16-AF24-2D706B2F3BE3}" srcOrd="0" destOrd="0" presId="urn:microsoft.com/office/officeart/2005/8/layout/process1"/>
    <dgm:cxn modelId="{6A13F5DA-21AB-4D89-8D19-E110A043036A}" type="presOf" srcId="{75FA366B-E9F5-413C-A835-96D8F4C0FC07}" destId="{3EB561EC-84D5-4448-A5DB-64F8934B370A}" srcOrd="0" destOrd="0" presId="urn:microsoft.com/office/officeart/2005/8/layout/process1"/>
    <dgm:cxn modelId="{2CDD3AE1-4ABA-4B83-99CC-A41C32C971A7}" type="presOf" srcId="{8B4B2111-A66D-461F-906E-A4A3DF7BAE1F}" destId="{F9F1BEBA-D977-48E4-ADE1-1811DA6555C3}" srcOrd="0" destOrd="0" presId="urn:microsoft.com/office/officeart/2005/8/layout/process1"/>
    <dgm:cxn modelId="{620991E3-3DBB-426E-B6DD-53D2E5A9FAB5}" srcId="{8B4B2111-A66D-461F-906E-A4A3DF7BAE1F}" destId="{75FA366B-E9F5-413C-A835-96D8F4C0FC07}" srcOrd="0" destOrd="0" parTransId="{FDF68A1C-20DB-4295-89BF-A960E458D0BE}" sibTransId="{6CF401CF-9B69-4E4E-B1FC-C4A4583349B9}"/>
    <dgm:cxn modelId="{A96995F6-3CFA-4237-90B6-0045F3F90B99}" srcId="{8B4B2111-A66D-461F-906E-A4A3DF7BAE1F}" destId="{8B43476F-86A8-453D-BC3F-F428EC3017EA}" srcOrd="5" destOrd="0" parTransId="{54CA7E2E-E407-47C2-B099-D41CE9C14BC2}" sibTransId="{F05B5A82-3664-4AE6-9AC0-402D641AD370}"/>
    <dgm:cxn modelId="{89A518FE-0E1B-4D3D-ADC3-42639208CB72}" type="presOf" srcId="{FDDA4DCF-748E-429B-AEDD-4FF5D39E18D1}" destId="{97FCC029-A191-469A-9B93-47EA55A563CD}" srcOrd="0" destOrd="0" presId="urn:microsoft.com/office/officeart/2005/8/layout/process1"/>
    <dgm:cxn modelId="{31A16875-75EE-4962-A838-F7FC5DDBD887}" type="presParOf" srcId="{F9F1BEBA-D977-48E4-ADE1-1811DA6555C3}" destId="{3EB561EC-84D5-4448-A5DB-64F8934B370A}" srcOrd="0" destOrd="0" presId="urn:microsoft.com/office/officeart/2005/8/layout/process1"/>
    <dgm:cxn modelId="{C85F9D22-A917-4514-BB4F-2AE49BF7648B}" type="presParOf" srcId="{F9F1BEBA-D977-48E4-ADE1-1811DA6555C3}" destId="{5CB0AFFE-264C-4516-A359-3B67208B0748}" srcOrd="1" destOrd="0" presId="urn:microsoft.com/office/officeart/2005/8/layout/process1"/>
    <dgm:cxn modelId="{5CED702C-A39C-4EEC-8FA1-A424140C3BAA}" type="presParOf" srcId="{5CB0AFFE-264C-4516-A359-3B67208B0748}" destId="{FD24B244-C103-47A1-8263-1CF53AB708B5}" srcOrd="0" destOrd="0" presId="urn:microsoft.com/office/officeart/2005/8/layout/process1"/>
    <dgm:cxn modelId="{CC5AF635-7448-4E2A-8E24-06587740E0B2}" type="presParOf" srcId="{F9F1BEBA-D977-48E4-ADE1-1811DA6555C3}" destId="{F021B0D5-4A07-41A1-9671-59C6567EBAC4}" srcOrd="2" destOrd="0" presId="urn:microsoft.com/office/officeart/2005/8/layout/process1"/>
    <dgm:cxn modelId="{A53BADD2-F717-42C2-AE24-7DB6AF614E52}" type="presParOf" srcId="{F9F1BEBA-D977-48E4-ADE1-1811DA6555C3}" destId="{DF37C63C-CF88-4498-8AB4-45E257D5E092}" srcOrd="3" destOrd="0" presId="urn:microsoft.com/office/officeart/2005/8/layout/process1"/>
    <dgm:cxn modelId="{56AAC26A-590C-4782-B893-33E6957FA496}" type="presParOf" srcId="{DF37C63C-CF88-4498-8AB4-45E257D5E092}" destId="{66DDB090-10C3-4C57-8608-018F383EB262}" srcOrd="0" destOrd="0" presId="urn:microsoft.com/office/officeart/2005/8/layout/process1"/>
    <dgm:cxn modelId="{5B761759-6B79-430A-A7CA-94DFADC6923B}" type="presParOf" srcId="{F9F1BEBA-D977-48E4-ADE1-1811DA6555C3}" destId="{2FFEBA07-CD42-4803-9A81-AF7450D8FCF3}" srcOrd="4" destOrd="0" presId="urn:microsoft.com/office/officeart/2005/8/layout/process1"/>
    <dgm:cxn modelId="{934B075A-AFF9-4DE2-8544-DA1C99826C84}" type="presParOf" srcId="{F9F1BEBA-D977-48E4-ADE1-1811DA6555C3}" destId="{97FCC029-A191-469A-9B93-47EA55A563CD}" srcOrd="5" destOrd="0" presId="urn:microsoft.com/office/officeart/2005/8/layout/process1"/>
    <dgm:cxn modelId="{20938A2D-82B6-4681-8958-1A1B9B8A592C}" type="presParOf" srcId="{97FCC029-A191-469A-9B93-47EA55A563CD}" destId="{0BE39E5E-9D4B-4232-8B19-65B53A298067}" srcOrd="0" destOrd="0" presId="urn:microsoft.com/office/officeart/2005/8/layout/process1"/>
    <dgm:cxn modelId="{F5768919-9FEE-42FC-874A-75753BCC268A}" type="presParOf" srcId="{F9F1BEBA-D977-48E4-ADE1-1811DA6555C3}" destId="{1307D7DE-50AE-4D16-AF24-2D706B2F3BE3}" srcOrd="6" destOrd="0" presId="urn:microsoft.com/office/officeart/2005/8/layout/process1"/>
    <dgm:cxn modelId="{C8F68208-3C28-4142-A6F1-4A082335C819}" type="presParOf" srcId="{F9F1BEBA-D977-48E4-ADE1-1811DA6555C3}" destId="{D1622C0F-B644-4967-BE0B-2E53D5E835B1}" srcOrd="7" destOrd="0" presId="urn:microsoft.com/office/officeart/2005/8/layout/process1"/>
    <dgm:cxn modelId="{36B4A9BF-1399-4E64-8F61-654F11D2B289}" type="presParOf" srcId="{D1622C0F-B644-4967-BE0B-2E53D5E835B1}" destId="{87EC5539-D089-4557-BD4B-0D93EBA5ED74}" srcOrd="0" destOrd="0" presId="urn:microsoft.com/office/officeart/2005/8/layout/process1"/>
    <dgm:cxn modelId="{C9AD1959-F795-4BCF-BF9F-0AF0C4D8A181}" type="presParOf" srcId="{F9F1BEBA-D977-48E4-ADE1-1811DA6555C3}" destId="{76696670-8388-4A4F-B3C7-ECA8EA639CB9}" srcOrd="8" destOrd="0" presId="urn:microsoft.com/office/officeart/2005/8/layout/process1"/>
    <dgm:cxn modelId="{F63279B6-DA54-4FE2-A471-6C11A399A03B}" type="presParOf" srcId="{F9F1BEBA-D977-48E4-ADE1-1811DA6555C3}" destId="{F86E77DB-FB03-4F47-88C9-61AD6A7EB3A5}" srcOrd="9" destOrd="0" presId="urn:microsoft.com/office/officeart/2005/8/layout/process1"/>
    <dgm:cxn modelId="{ABA07082-354E-47AB-A64F-236C185F5142}" type="presParOf" srcId="{F86E77DB-FB03-4F47-88C9-61AD6A7EB3A5}" destId="{5E34662B-4CD7-488F-A493-2243CF8944C5}" srcOrd="0" destOrd="0" presId="urn:microsoft.com/office/officeart/2005/8/layout/process1"/>
    <dgm:cxn modelId="{5320D8D2-D337-4A74-90FF-32E19C9F3CE2}" type="presParOf" srcId="{F9F1BEBA-D977-48E4-ADE1-1811DA6555C3}" destId="{C59E3F81-EDF0-47CA-BC39-ECAFA0AF08F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561EC-84D5-4448-A5DB-64F8934B370A}">
      <dsp:nvSpPr>
        <dsp:cNvPr id="0" name=""/>
        <dsp:cNvSpPr/>
      </dsp:nvSpPr>
      <dsp:spPr>
        <a:xfrm>
          <a:off x="0" y="95339"/>
          <a:ext cx="1016000" cy="723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功能设计</a:t>
          </a:r>
        </a:p>
      </dsp:txBody>
      <dsp:txXfrm>
        <a:off x="21202" y="116541"/>
        <a:ext cx="973596" cy="681496"/>
      </dsp:txXfrm>
    </dsp:sp>
    <dsp:sp modelId="{5CB0AFFE-264C-4516-A359-3B67208B0748}">
      <dsp:nvSpPr>
        <dsp:cNvPr id="0" name=""/>
        <dsp:cNvSpPr/>
      </dsp:nvSpPr>
      <dsp:spPr>
        <a:xfrm>
          <a:off x="1117599" y="33130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117599" y="381699"/>
        <a:ext cx="150774" cy="151180"/>
      </dsp:txXfrm>
    </dsp:sp>
    <dsp:sp modelId="{F021B0D5-4A07-41A1-9671-59C6567EBAC4}">
      <dsp:nvSpPr>
        <dsp:cNvPr id="0" name=""/>
        <dsp:cNvSpPr/>
      </dsp:nvSpPr>
      <dsp:spPr>
        <a:xfrm>
          <a:off x="1422399" y="95339"/>
          <a:ext cx="1016000" cy="723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原理图设计</a:t>
          </a:r>
        </a:p>
      </dsp:txBody>
      <dsp:txXfrm>
        <a:off x="1443601" y="116541"/>
        <a:ext cx="973596" cy="681496"/>
      </dsp:txXfrm>
    </dsp:sp>
    <dsp:sp modelId="{DF37C63C-CF88-4498-8AB4-45E257D5E092}">
      <dsp:nvSpPr>
        <dsp:cNvPr id="0" name=""/>
        <dsp:cNvSpPr/>
      </dsp:nvSpPr>
      <dsp:spPr>
        <a:xfrm>
          <a:off x="2539999" y="33130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539999" y="381699"/>
        <a:ext cx="150774" cy="151180"/>
      </dsp:txXfrm>
    </dsp:sp>
    <dsp:sp modelId="{2FFEBA07-CD42-4803-9A81-AF7450D8FCF3}">
      <dsp:nvSpPr>
        <dsp:cNvPr id="0" name=""/>
        <dsp:cNvSpPr/>
      </dsp:nvSpPr>
      <dsp:spPr>
        <a:xfrm>
          <a:off x="2844799" y="95339"/>
          <a:ext cx="1016000" cy="723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元器件封装</a:t>
          </a:r>
        </a:p>
      </dsp:txBody>
      <dsp:txXfrm>
        <a:off x="2866001" y="116541"/>
        <a:ext cx="973596" cy="681496"/>
      </dsp:txXfrm>
    </dsp:sp>
    <dsp:sp modelId="{97FCC029-A191-469A-9B93-47EA55A563CD}">
      <dsp:nvSpPr>
        <dsp:cNvPr id="0" name=""/>
        <dsp:cNvSpPr/>
      </dsp:nvSpPr>
      <dsp:spPr>
        <a:xfrm>
          <a:off x="3962400" y="331305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962400" y="381699"/>
        <a:ext cx="150774" cy="151180"/>
      </dsp:txXfrm>
    </dsp:sp>
    <dsp:sp modelId="{1307D7DE-50AE-4D16-AF24-2D706B2F3BE3}">
      <dsp:nvSpPr>
        <dsp:cNvPr id="0" name=""/>
        <dsp:cNvSpPr/>
      </dsp:nvSpPr>
      <dsp:spPr>
        <a:xfrm>
          <a:off x="4267199" y="95339"/>
          <a:ext cx="1016000" cy="723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仿真</a:t>
          </a:r>
        </a:p>
      </dsp:txBody>
      <dsp:txXfrm>
        <a:off x="4288401" y="116541"/>
        <a:ext cx="973596" cy="681496"/>
      </dsp:txXfrm>
    </dsp:sp>
    <dsp:sp modelId="{D1622C0F-B644-4967-BE0B-2E53D5E835B1}">
      <dsp:nvSpPr>
        <dsp:cNvPr id="0" name=""/>
        <dsp:cNvSpPr/>
      </dsp:nvSpPr>
      <dsp:spPr>
        <a:xfrm>
          <a:off x="5384799" y="33130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384799" y="381699"/>
        <a:ext cx="150774" cy="151180"/>
      </dsp:txXfrm>
    </dsp:sp>
    <dsp:sp modelId="{76696670-8388-4A4F-B3C7-ECA8EA639CB9}">
      <dsp:nvSpPr>
        <dsp:cNvPr id="0" name=""/>
        <dsp:cNvSpPr/>
      </dsp:nvSpPr>
      <dsp:spPr>
        <a:xfrm>
          <a:off x="5689599" y="95339"/>
          <a:ext cx="1016000" cy="723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PCB</a:t>
          </a:r>
          <a:r>
            <a:rPr lang="zh-CN" altLang="en-US" sz="1800" kern="1200" dirty="0"/>
            <a:t>布局布线</a:t>
          </a:r>
        </a:p>
      </dsp:txBody>
      <dsp:txXfrm>
        <a:off x="5710801" y="116541"/>
        <a:ext cx="973596" cy="681496"/>
      </dsp:txXfrm>
    </dsp:sp>
    <dsp:sp modelId="{F86E77DB-FB03-4F47-88C9-61AD6A7EB3A5}">
      <dsp:nvSpPr>
        <dsp:cNvPr id="0" name=""/>
        <dsp:cNvSpPr/>
      </dsp:nvSpPr>
      <dsp:spPr>
        <a:xfrm>
          <a:off x="6807200" y="33130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807200" y="381699"/>
        <a:ext cx="150774" cy="151180"/>
      </dsp:txXfrm>
    </dsp:sp>
    <dsp:sp modelId="{C59E3F81-EDF0-47CA-BC39-ECAFA0AF08F5}">
      <dsp:nvSpPr>
        <dsp:cNvPr id="0" name=""/>
        <dsp:cNvSpPr/>
      </dsp:nvSpPr>
      <dsp:spPr>
        <a:xfrm>
          <a:off x="7112000" y="95339"/>
          <a:ext cx="1016000" cy="723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打印电路板</a:t>
          </a:r>
        </a:p>
      </dsp:txBody>
      <dsp:txXfrm>
        <a:off x="7133202" y="116541"/>
        <a:ext cx="973596" cy="681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3B158-DEBC-460E-ACC4-0CBDE9647F8E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23D02-F5DA-424A-9D1B-813EC4CB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3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23D02-F5DA-424A-9D1B-813EC4CB3D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9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23D02-F5DA-424A-9D1B-813EC4CB3D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9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23D02-F5DA-424A-9D1B-813EC4CB3D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1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8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1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7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5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3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6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3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9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8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48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2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形 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65383" y="984200"/>
            <a:ext cx="4573835" cy="4573835"/>
          </a:xfrm>
          <a:prstGeom prst="arc">
            <a:avLst>
              <a:gd name="adj1" fmla="val 18085713"/>
              <a:gd name="adj2" fmla="val 18075403"/>
            </a:avLst>
          </a:prstGeom>
          <a:ln w="95250">
            <a:solidFill>
              <a:srgbClr val="088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83855" y="1005410"/>
            <a:ext cx="4534154" cy="4534154"/>
          </a:xfrm>
          <a:prstGeom prst="arc">
            <a:avLst>
              <a:gd name="adj1" fmla="val 593425"/>
              <a:gd name="adj2" fmla="val 11965437"/>
            </a:avLst>
          </a:prstGeom>
          <a:ln w="142875">
            <a:solidFill>
              <a:srgbClr val="317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20059" y="932154"/>
            <a:ext cx="4671205" cy="4671205"/>
          </a:xfrm>
          <a:prstGeom prst="arc">
            <a:avLst>
              <a:gd name="adj1" fmla="val 21448963"/>
              <a:gd name="adj2" fmla="val 12981185"/>
            </a:avLst>
          </a:prstGeom>
          <a:ln w="1428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96107" y="1668516"/>
            <a:ext cx="3420893" cy="342089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弧形 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645632" y="846687"/>
            <a:ext cx="4831100" cy="4831100"/>
          </a:xfrm>
          <a:prstGeom prst="arc">
            <a:avLst>
              <a:gd name="adj1" fmla="val 2747954"/>
              <a:gd name="adj2" fmla="val 12981185"/>
            </a:avLst>
          </a:prstGeom>
          <a:ln w="168275">
            <a:solidFill>
              <a:srgbClr val="67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123592" y="3778376"/>
            <a:ext cx="394134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887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生鲜食品追溯系统</a:t>
            </a:r>
            <a:endParaRPr lang="pt-BR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585613">
            <a:off x="4446809" y="3093013"/>
            <a:ext cx="3178396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887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803372" y="2489968"/>
            <a:ext cx="46063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887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基于二维码和智能盒子</a:t>
            </a:r>
            <a:endParaRPr lang="zh-CN" altLang="en-US" sz="3200" dirty="0">
              <a:solidFill>
                <a:srgbClr val="0887B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391145" y="4612662"/>
            <a:ext cx="1081190" cy="284885"/>
          </a:xfrm>
          <a:prstGeom prst="roundRect">
            <a:avLst>
              <a:gd name="adj" fmla="val 50000"/>
            </a:avLst>
          </a:prstGeom>
          <a:solidFill>
            <a:srgbClr val="08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06907" y="4604190"/>
            <a:ext cx="110365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108</a:t>
            </a:r>
            <a:r>
              <a:rPr lang="zh-CN" alt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工作坊</a:t>
            </a:r>
            <a:endParaRPr lang="en-US" altLang="zh-CN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7563" y="3429000"/>
            <a:ext cx="2445489" cy="0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3810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15916" y="3464910"/>
            <a:ext cx="2445489" cy="0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3810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7563" y="3560134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564594" y="3293017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15916" y="3599164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212947" y="3322963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10064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08333E-6 -2.59259E-6 L -0.16575 -2.59259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5E-6 -2.96296E-6 L 0.13138 -2.96296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repeatCount="indefinite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2.70833E-6 0 L -0.07318 0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4.16667E-6 -7.40741E-7 L -0.1306 -7.40741E-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5" presetClass="path" presetSubtype="0" repeatCount="indefinite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1.04167E-6 -4.07407E-6 L 0.08542 -4.07407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5E-6 -2.96296E-6 L 0.13138 -2.96296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 animBg="1"/>
      <p:bldP spid="10" grpId="0" animBg="1"/>
      <p:bldP spid="7" grpId="0" animBg="1"/>
      <p:bldP spid="12" grpId="0"/>
      <p:bldP spid="13" grpId="0"/>
      <p:bldP spid="14" grpId="0"/>
      <p:bldP spid="19" grpId="0" animBg="1"/>
      <p:bldP spid="20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77" name="弧形 76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弧形 77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弧形 80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71452" y="156402"/>
            <a:ext cx="5241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b="1" dirty="0">
                <a:solidFill>
                  <a:srgbClr val="296F9B"/>
                </a:solidFill>
                <a:latin typeface="Open Sans" panose="020B0606030504020204" pitchFamily="34" charset="0"/>
              </a:rPr>
              <a:t>关系数据表的建立以及与</a:t>
            </a:r>
            <a:r>
              <a:rPr lang="en-US" altLang="zh-CN" sz="2400" b="1" dirty="0">
                <a:solidFill>
                  <a:srgbClr val="296F9B"/>
                </a:solidFill>
                <a:latin typeface="Open Sans" panose="020B0606030504020204" pitchFamily="34" charset="0"/>
              </a:rPr>
              <a:t>Web</a:t>
            </a:r>
            <a:r>
              <a:rPr lang="zh-CN" altLang="en-US" sz="2400" b="1" dirty="0">
                <a:solidFill>
                  <a:srgbClr val="296F9B"/>
                </a:solidFill>
                <a:latin typeface="Open Sans" panose="020B0606030504020204" pitchFamily="34" charset="0"/>
              </a:rPr>
              <a:t>结合</a:t>
            </a:r>
            <a:endParaRPr lang="en-US" altLang="zh-CN" sz="2400" b="1" dirty="0">
              <a:solidFill>
                <a:srgbClr val="296F9B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94D16B-C187-40FC-AC11-CC880FF3E35A}"/>
              </a:ext>
            </a:extLst>
          </p:cNvPr>
          <p:cNvSpPr txBox="1"/>
          <p:nvPr/>
        </p:nvSpPr>
        <p:spPr>
          <a:xfrm>
            <a:off x="1400161" y="1022370"/>
            <a:ext cx="7340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mysql-connector-java-5.0.24-bin.jar</a:t>
            </a:r>
            <a:r>
              <a:rPr lang="zh-CN" altLang="en-US" dirty="0"/>
              <a:t>将</a:t>
            </a:r>
            <a:r>
              <a:rPr lang="en-US" altLang="zh-CN" sz="2400" dirty="0">
                <a:solidFill>
                  <a:srgbClr val="C00000"/>
                </a:solidFill>
              </a:rPr>
              <a:t>Web</a:t>
            </a:r>
            <a:r>
              <a:rPr lang="zh-CN" altLang="en-US" dirty="0"/>
              <a:t>与</a:t>
            </a:r>
            <a:r>
              <a:rPr lang="en-US" altLang="zh-CN" sz="2400" dirty="0">
                <a:solidFill>
                  <a:srgbClr val="C00000"/>
                </a:solidFill>
              </a:rPr>
              <a:t>MySQL</a:t>
            </a:r>
            <a:r>
              <a:rPr lang="zh-CN" altLang="en-US" dirty="0"/>
              <a:t>数据库连接</a:t>
            </a:r>
            <a:endParaRPr lang="en-US" altLang="zh-CN" dirty="0"/>
          </a:p>
          <a:p>
            <a:r>
              <a:rPr lang="zh-CN" altLang="en-US" dirty="0"/>
              <a:t>来对客户信息、产品信息、物流信息等进行</a:t>
            </a:r>
            <a:r>
              <a:rPr lang="zh-CN" altLang="zh-CN" dirty="0"/>
              <a:t>来读取、修改、存储和验证</a:t>
            </a:r>
          </a:p>
          <a:p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FF9BF6-1D57-4BFD-8340-0A941164A6A2}"/>
              </a:ext>
            </a:extLst>
          </p:cNvPr>
          <p:cNvGrpSpPr/>
          <p:nvPr/>
        </p:nvGrpSpPr>
        <p:grpSpPr>
          <a:xfrm>
            <a:off x="1725202" y="2038033"/>
            <a:ext cx="9686304" cy="4153281"/>
            <a:chOff x="2715802" y="2038033"/>
            <a:chExt cx="9686304" cy="415328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6BF194A-26DF-44AD-B61D-4C80DB350BAE}"/>
                </a:ext>
              </a:extLst>
            </p:cNvPr>
            <p:cNvGrpSpPr/>
            <p:nvPr/>
          </p:nvGrpSpPr>
          <p:grpSpPr>
            <a:xfrm>
              <a:off x="2715802" y="2038033"/>
              <a:ext cx="4237182" cy="4153281"/>
              <a:chOff x="1407702" y="1980671"/>
              <a:chExt cx="4237182" cy="415328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926EB445-FB3F-4694-B08A-04D5E246B8EA}"/>
                  </a:ext>
                </a:extLst>
              </p:cNvPr>
              <p:cNvGrpSpPr/>
              <p:nvPr/>
            </p:nvGrpSpPr>
            <p:grpSpPr>
              <a:xfrm>
                <a:off x="1407702" y="1980671"/>
                <a:ext cx="4237182" cy="4153281"/>
                <a:chOff x="1157584" y="1748491"/>
                <a:chExt cx="4237182" cy="4153281"/>
              </a:xfrm>
            </p:grpSpPr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AEC253A-34A2-4761-B798-6936442BC1E8}"/>
                    </a:ext>
                  </a:extLst>
                </p:cNvPr>
                <p:cNvSpPr txBox="1"/>
                <p:nvPr/>
              </p:nvSpPr>
              <p:spPr>
                <a:xfrm>
                  <a:off x="1157584" y="3067628"/>
                  <a:ext cx="461665" cy="1708160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CN" altLang="en-US" dirty="0"/>
                    <a:t>拟建关系数据表</a:t>
                  </a:r>
                </a:p>
              </p:txBody>
            </p:sp>
            <p:sp>
              <p:nvSpPr>
                <p:cNvPr id="10" name="左大括号 9">
                  <a:extLst>
                    <a:ext uri="{FF2B5EF4-FFF2-40B4-BE49-F238E27FC236}">
                      <a16:creationId xmlns:a16="http://schemas.microsoft.com/office/drawing/2014/main" id="{04EB1B98-964C-46C1-99F2-7C97BD44C993}"/>
                    </a:ext>
                  </a:extLst>
                </p:cNvPr>
                <p:cNvSpPr/>
                <p:nvPr/>
              </p:nvSpPr>
              <p:spPr>
                <a:xfrm>
                  <a:off x="1724342" y="2009513"/>
                  <a:ext cx="45719" cy="3824391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E071625-D7C3-4095-BDF2-CD7FE7B4A7D6}"/>
                    </a:ext>
                  </a:extLst>
                </p:cNvPr>
                <p:cNvSpPr txBox="1"/>
                <p:nvPr/>
              </p:nvSpPr>
              <p:spPr>
                <a:xfrm>
                  <a:off x="1835635" y="2068563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客户信息表</a:t>
                  </a:r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D0D64BC2-EFB0-45C2-A04E-24801A004110}"/>
                    </a:ext>
                  </a:extLst>
                </p:cNvPr>
                <p:cNvSpPr txBox="1"/>
                <p:nvPr/>
              </p:nvSpPr>
              <p:spPr>
                <a:xfrm>
                  <a:off x="1848161" y="3223189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产品信息表</a:t>
                  </a:r>
                </a:p>
              </p:txBody>
            </p: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16506F9-EF9E-4AD3-8321-3A4731CCA8A4}"/>
                    </a:ext>
                  </a:extLst>
                </p:cNvPr>
                <p:cNvSpPr txBox="1"/>
                <p:nvPr/>
              </p:nvSpPr>
              <p:spPr>
                <a:xfrm>
                  <a:off x="1848161" y="4377815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车载环境信息表</a:t>
                  </a:r>
                </a:p>
              </p:txBody>
            </p:sp>
            <p:sp>
              <p:nvSpPr>
                <p:cNvPr id="13" name="左大括号 12">
                  <a:extLst>
                    <a:ext uri="{FF2B5EF4-FFF2-40B4-BE49-F238E27FC236}">
                      <a16:creationId xmlns:a16="http://schemas.microsoft.com/office/drawing/2014/main" id="{D671326D-D9CD-43F3-9719-6E97F10E0DBF}"/>
                    </a:ext>
                  </a:extLst>
                </p:cNvPr>
                <p:cNvSpPr/>
                <p:nvPr/>
              </p:nvSpPr>
              <p:spPr>
                <a:xfrm>
                  <a:off x="3233038" y="1811429"/>
                  <a:ext cx="45719" cy="971681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23428D4-BDBC-4B5A-898C-0C10FC77D213}"/>
                    </a:ext>
                  </a:extLst>
                </p:cNvPr>
                <p:cNvSpPr txBox="1"/>
                <p:nvPr/>
              </p:nvSpPr>
              <p:spPr>
                <a:xfrm>
                  <a:off x="3363441" y="1748491"/>
                  <a:ext cx="2031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企业委托方信息表</a:t>
                  </a: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4E6C273-215E-4924-9242-278E7EC4D61F}"/>
                    </a:ext>
                  </a:extLst>
                </p:cNvPr>
                <p:cNvSpPr txBox="1"/>
                <p:nvPr/>
              </p:nvSpPr>
              <p:spPr>
                <a:xfrm>
                  <a:off x="3363441" y="2142033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消费者信息表</a:t>
                  </a: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E420687-1A68-4C07-BF47-043BE3DC1692}"/>
                    </a:ext>
                  </a:extLst>
                </p:cNvPr>
                <p:cNvSpPr txBox="1"/>
                <p:nvPr/>
              </p:nvSpPr>
              <p:spPr>
                <a:xfrm>
                  <a:off x="3363441" y="2535575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工作人员信息表</a:t>
                  </a: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70BD1684-ACCD-451C-933C-6E412EBBDCE3}"/>
                    </a:ext>
                  </a:extLst>
                </p:cNvPr>
                <p:cNvSpPr txBox="1"/>
                <p:nvPr/>
              </p:nvSpPr>
              <p:spPr>
                <a:xfrm>
                  <a:off x="1848161" y="5532440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仓储信息表</a:t>
                  </a:r>
                </a:p>
              </p:txBody>
            </p:sp>
          </p:grpSp>
          <p:sp>
            <p:nvSpPr>
              <p:cNvPr id="3" name="左大括号 2">
                <a:extLst>
                  <a:ext uri="{FF2B5EF4-FFF2-40B4-BE49-F238E27FC236}">
                    <a16:creationId xmlns:a16="http://schemas.microsoft.com/office/drawing/2014/main" id="{AD73597B-3910-4309-BB16-ED700D4248C3}"/>
                  </a:ext>
                </a:extLst>
              </p:cNvPr>
              <p:cNvSpPr/>
              <p:nvPr/>
            </p:nvSpPr>
            <p:spPr>
              <a:xfrm>
                <a:off x="3465863" y="3299808"/>
                <a:ext cx="79583" cy="73503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6837AA-CAF1-4A54-875D-9E21DC116A47}"/>
                  </a:ext>
                </a:extLst>
              </p:cNvPr>
              <p:cNvSpPr txBox="1"/>
              <p:nvPr/>
            </p:nvSpPr>
            <p:spPr>
              <a:xfrm>
                <a:off x="3612174" y="3688455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产品基本信息表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4FDBFC2-09C8-42BD-A335-8CB30B099996}"/>
                  </a:ext>
                </a:extLst>
              </p:cNvPr>
              <p:cNvSpPr txBox="1"/>
              <p:nvPr/>
            </p:nvSpPr>
            <p:spPr>
              <a:xfrm>
                <a:off x="3618122" y="32707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产品物流表</a:t>
                </a: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118395B-9768-4960-AC85-0DF8C07DC6F2}"/>
                </a:ext>
              </a:extLst>
            </p:cNvPr>
            <p:cNvSpPr txBox="1"/>
            <p:nvPr/>
          </p:nvSpPr>
          <p:spPr>
            <a:xfrm>
              <a:off x="7139127" y="2431575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（对访问者的信息进行存储和访问时的验证）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B237448-777E-41B8-8C46-583A97F6B94C}"/>
                </a:ext>
              </a:extLst>
            </p:cNvPr>
            <p:cNvSpPr txBox="1"/>
            <p:nvPr/>
          </p:nvSpPr>
          <p:spPr>
            <a:xfrm>
              <a:off x="7139127" y="3512731"/>
              <a:ext cx="5262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（记录产品的基本信息以及物流信息，方便访问）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B23A0F5-EDA9-4CAF-B453-EF4A326D4D2D}"/>
                </a:ext>
              </a:extLst>
            </p:cNvPr>
            <p:cNvSpPr txBox="1"/>
            <p:nvPr/>
          </p:nvSpPr>
          <p:spPr>
            <a:xfrm>
              <a:off x="7139127" y="4564974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（记录运输过程中的环境信息）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F61C1BF-CF74-4824-9055-4FBC098C443D}"/>
                </a:ext>
              </a:extLst>
            </p:cNvPr>
            <p:cNvSpPr txBox="1"/>
            <p:nvPr/>
          </p:nvSpPr>
          <p:spPr>
            <a:xfrm>
              <a:off x="7139127" y="5789472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（记录仓储环节中的环境信息、产品余量等）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42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17" name="弧形 16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弧形 22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0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81460" y="471782"/>
            <a:ext cx="4795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多物理域信息采集及多传感器集成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6642" y="1627358"/>
            <a:ext cx="7573650" cy="3882220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845081" y="2760047"/>
            <a:ext cx="2476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通过多种传感器来监测多个物理域的信息，以满足生鲜食品在整个供应链中所需要的环境信息，从而保证生鲜食品的质量</a:t>
            </a:r>
            <a:endParaRPr lang="en-US" altLang="zh-CN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5434" t="21491" r="9771" b="11448"/>
          <a:stretch/>
        </p:blipFill>
        <p:spPr>
          <a:xfrm>
            <a:off x="4588974" y="1294118"/>
            <a:ext cx="7124281" cy="4260502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905909" y="2657360"/>
            <a:ext cx="2476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自主设计印刷电路板，在电路板上集成多种传感器，可以大大减少布线和装配的差错，提高检测效率。同时减小了检测装置的体积，节省空间。</a:t>
            </a:r>
            <a:endParaRPr lang="en-US" altLang="zh-CN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1" name="图示 10"/>
          <p:cNvGraphicFramePr/>
          <p:nvPr>
            <p:extLst/>
          </p:nvPr>
        </p:nvGraphicFramePr>
        <p:xfrm>
          <a:off x="1963907" y="5726668"/>
          <a:ext cx="8128000" cy="914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760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52" grpId="0"/>
      <p:bldP spid="52" grpId="1"/>
      <p:bldP spid="54" grpId="0"/>
      <p:bldGraphic spid="1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98" name="弧形 97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弧形 98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弧形 99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弧形 101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矩形 10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0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sp>
        <p:nvSpPr>
          <p:cNvPr id="87" name="矩形 86"/>
          <p:cNvSpPr/>
          <p:nvPr/>
        </p:nvSpPr>
        <p:spPr>
          <a:xfrm>
            <a:off x="1391458" y="464515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GPS</a:t>
            </a:r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数据解析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20122" y="2170499"/>
            <a:ext cx="3268039" cy="1188720"/>
            <a:chOff x="1120122" y="3016810"/>
            <a:chExt cx="3268039" cy="1188720"/>
          </a:xfrm>
        </p:grpSpPr>
        <p:grpSp>
          <p:nvGrpSpPr>
            <p:cNvPr id="9" name="组合 8"/>
            <p:cNvGrpSpPr/>
            <p:nvPr/>
          </p:nvGrpSpPr>
          <p:grpSpPr>
            <a:xfrm>
              <a:off x="1120122" y="3016810"/>
              <a:ext cx="3268039" cy="1188720"/>
              <a:chOff x="5020164" y="846222"/>
              <a:chExt cx="3268039" cy="1188720"/>
            </a:xfrm>
          </p:grpSpPr>
          <p:sp>
            <p:nvSpPr>
              <p:cNvPr id="50" name="下箭头 4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  <p:cNvSpPr/>
              <p:nvPr/>
            </p:nvSpPr>
            <p:spPr>
              <a:xfrm rot="16200000">
                <a:off x="6401560" y="148298"/>
                <a:ext cx="1188720" cy="2584567"/>
              </a:xfrm>
              <a:prstGeom prst="downArrow">
                <a:avLst>
                  <a:gd name="adj1" fmla="val 66939"/>
                  <a:gd name="adj2" fmla="val 58825"/>
                </a:avLst>
              </a:prstGeom>
              <a:solidFill>
                <a:srgbClr val="296F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1" name="椭圆 5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  <p:cNvSpPr/>
              <p:nvPr/>
            </p:nvSpPr>
            <p:spPr>
              <a:xfrm rot="5400000">
                <a:off x="5020164" y="903372"/>
                <a:ext cx="1074420" cy="107442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任意多边形 87"/>
              <p:cNvSpPr>
                <a:spLocks noChangeArrowheads="1"/>
              </p:cNvSpPr>
              <p:nvPr/>
            </p:nvSpPr>
            <p:spPr bwMode="auto">
              <a:xfrm rot="21561039">
                <a:off x="5320879" y="1280942"/>
                <a:ext cx="472991" cy="344274"/>
              </a:xfrm>
              <a:custGeom>
                <a:avLst/>
                <a:gdLst>
                  <a:gd name="connsiteX0" fmla="*/ 290196 w 2438400"/>
                  <a:gd name="connsiteY0" fmla="*/ 0 h 1774825"/>
                  <a:gd name="connsiteX1" fmla="*/ 2151973 w 2438400"/>
                  <a:gd name="connsiteY1" fmla="*/ 0 h 1774825"/>
                  <a:gd name="connsiteX2" fmla="*/ 2438400 w 2438400"/>
                  <a:gd name="connsiteY2" fmla="*/ 286384 h 1774825"/>
                  <a:gd name="connsiteX3" fmla="*/ 2438400 w 2438400"/>
                  <a:gd name="connsiteY3" fmla="*/ 1484673 h 1774825"/>
                  <a:gd name="connsiteX4" fmla="*/ 2151973 w 2438400"/>
                  <a:gd name="connsiteY4" fmla="*/ 1774825 h 1774825"/>
                  <a:gd name="connsiteX5" fmla="*/ 290196 w 2438400"/>
                  <a:gd name="connsiteY5" fmla="*/ 1774825 h 1774825"/>
                  <a:gd name="connsiteX6" fmla="*/ 0 w 2438400"/>
                  <a:gd name="connsiteY6" fmla="*/ 1484673 h 1774825"/>
                  <a:gd name="connsiteX7" fmla="*/ 0 w 2438400"/>
                  <a:gd name="connsiteY7" fmla="*/ 286384 h 1774825"/>
                  <a:gd name="connsiteX8" fmla="*/ 290196 w 2438400"/>
                  <a:gd name="connsiteY8" fmla="*/ 0 h 1774825"/>
                  <a:gd name="connsiteX9" fmla="*/ 471488 w 2438400"/>
                  <a:gd name="connsiteY9" fmla="*/ 425450 h 1774825"/>
                  <a:gd name="connsiteX10" fmla="*/ 471488 w 2438400"/>
                  <a:gd name="connsiteY10" fmla="*/ 598488 h 1774825"/>
                  <a:gd name="connsiteX11" fmla="*/ 1971676 w 2438400"/>
                  <a:gd name="connsiteY11" fmla="*/ 598488 h 1774825"/>
                  <a:gd name="connsiteX12" fmla="*/ 1971676 w 2438400"/>
                  <a:gd name="connsiteY12" fmla="*/ 425450 h 1774825"/>
                  <a:gd name="connsiteX13" fmla="*/ 471488 w 2438400"/>
                  <a:gd name="connsiteY13" fmla="*/ 425450 h 1774825"/>
                  <a:gd name="connsiteX14" fmla="*/ 471488 w 2438400"/>
                  <a:gd name="connsiteY14" fmla="*/ 801688 h 1774825"/>
                  <a:gd name="connsiteX15" fmla="*/ 471488 w 2438400"/>
                  <a:gd name="connsiteY15" fmla="*/ 971551 h 1774825"/>
                  <a:gd name="connsiteX16" fmla="*/ 1971676 w 2438400"/>
                  <a:gd name="connsiteY16" fmla="*/ 971551 h 1774825"/>
                  <a:gd name="connsiteX17" fmla="*/ 1971676 w 2438400"/>
                  <a:gd name="connsiteY17" fmla="*/ 801688 h 1774825"/>
                  <a:gd name="connsiteX18" fmla="*/ 471488 w 2438400"/>
                  <a:gd name="connsiteY18" fmla="*/ 801688 h 1774825"/>
                  <a:gd name="connsiteX19" fmla="*/ 471488 w 2438400"/>
                  <a:gd name="connsiteY19" fmla="*/ 1174750 h 1774825"/>
                  <a:gd name="connsiteX20" fmla="*/ 471488 w 2438400"/>
                  <a:gd name="connsiteY20" fmla="*/ 1347788 h 1774825"/>
                  <a:gd name="connsiteX21" fmla="*/ 1971676 w 2438400"/>
                  <a:gd name="connsiteY21" fmla="*/ 1347788 h 1774825"/>
                  <a:gd name="connsiteX22" fmla="*/ 1971676 w 2438400"/>
                  <a:gd name="connsiteY22" fmla="*/ 1174750 h 1774825"/>
                  <a:gd name="connsiteX23" fmla="*/ 471488 w 2438400"/>
                  <a:gd name="connsiteY23" fmla="*/ 117475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solidFill>
                <a:srgbClr val="296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2204484" y="3430778"/>
              <a:ext cx="1259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原始数据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88159" y="2137903"/>
            <a:ext cx="3286964" cy="1188720"/>
            <a:chOff x="4732823" y="3016811"/>
            <a:chExt cx="3286964" cy="1188720"/>
          </a:xfrm>
        </p:grpSpPr>
        <p:grpSp>
          <p:nvGrpSpPr>
            <p:cNvPr id="7" name="组合 6"/>
            <p:cNvGrpSpPr/>
            <p:nvPr/>
          </p:nvGrpSpPr>
          <p:grpSpPr>
            <a:xfrm>
              <a:off x="4732823" y="3016811"/>
              <a:ext cx="3286964" cy="1188720"/>
              <a:chOff x="5346629" y="5038018"/>
              <a:chExt cx="3286964" cy="1188720"/>
            </a:xfrm>
          </p:grpSpPr>
          <p:sp>
            <p:nvSpPr>
              <p:cNvPr id="54" name="下箭头 5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  <p:cNvSpPr/>
              <p:nvPr/>
            </p:nvSpPr>
            <p:spPr>
              <a:xfrm rot="16200000">
                <a:off x="6761743" y="4354888"/>
                <a:ext cx="1188720" cy="2554980"/>
              </a:xfrm>
              <a:prstGeom prst="downArrow">
                <a:avLst>
                  <a:gd name="adj1" fmla="val 66939"/>
                  <a:gd name="adj2" fmla="val 58825"/>
                </a:avLst>
              </a:prstGeom>
              <a:solidFill>
                <a:srgbClr val="296F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椭圆 5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  <p:cNvSpPr/>
              <p:nvPr/>
            </p:nvSpPr>
            <p:spPr>
              <a:xfrm rot="16200000">
                <a:off x="5346629" y="5095169"/>
                <a:ext cx="1074420" cy="107442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5" name="组合 6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  <p:cNvGrpSpPr/>
              <p:nvPr/>
            </p:nvGrpSpPr>
            <p:grpSpPr>
              <a:xfrm>
                <a:off x="5673206" y="5405074"/>
                <a:ext cx="459345" cy="454607"/>
                <a:chOff x="6967126" y="4092464"/>
                <a:chExt cx="453105" cy="448433"/>
              </a:xfrm>
              <a:solidFill>
                <a:srgbClr val="296F9B"/>
              </a:solidFill>
            </p:grpSpPr>
            <p:sp>
              <p:nvSpPr>
                <p:cNvPr id="66" name="Freeform 136"/>
                <p:cNvSpPr>
                  <a:spLocks/>
                </p:cNvSpPr>
                <p:nvPr/>
              </p:nvSpPr>
              <p:spPr bwMode="auto">
                <a:xfrm>
                  <a:off x="6967126" y="4343773"/>
                  <a:ext cx="453105" cy="197124"/>
                </a:xfrm>
                <a:custGeom>
                  <a:avLst/>
                  <a:gdLst>
                    <a:gd name="T0" fmla="*/ 103 w 205"/>
                    <a:gd name="T1" fmla="*/ 19 h 89"/>
                    <a:gd name="T2" fmla="*/ 47 w 205"/>
                    <a:gd name="T3" fmla="*/ 0 h 89"/>
                    <a:gd name="T4" fmla="*/ 0 w 205"/>
                    <a:gd name="T5" fmla="*/ 0 h 89"/>
                    <a:gd name="T6" fmla="*/ 0 w 205"/>
                    <a:gd name="T7" fmla="*/ 67 h 89"/>
                    <a:gd name="T8" fmla="*/ 22 w 205"/>
                    <a:gd name="T9" fmla="*/ 89 h 89"/>
                    <a:gd name="T10" fmla="*/ 183 w 205"/>
                    <a:gd name="T11" fmla="*/ 89 h 89"/>
                    <a:gd name="T12" fmla="*/ 205 w 205"/>
                    <a:gd name="T13" fmla="*/ 67 h 89"/>
                    <a:gd name="T14" fmla="*/ 205 w 205"/>
                    <a:gd name="T15" fmla="*/ 0 h 89"/>
                    <a:gd name="T16" fmla="*/ 158 w 205"/>
                    <a:gd name="T17" fmla="*/ 0 h 89"/>
                    <a:gd name="T18" fmla="*/ 103 w 205"/>
                    <a:gd name="T19" fmla="*/ 1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5" h="89">
                      <a:moveTo>
                        <a:pt x="103" y="19"/>
                      </a:moveTo>
                      <a:cubicBezTo>
                        <a:pt x="82" y="19"/>
                        <a:pt x="62" y="12"/>
                        <a:pt x="4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9"/>
                        <a:pt x="10" y="89"/>
                        <a:pt x="22" y="89"/>
                      </a:cubicBezTo>
                      <a:cubicBezTo>
                        <a:pt x="183" y="89"/>
                        <a:pt x="183" y="89"/>
                        <a:pt x="183" y="89"/>
                      </a:cubicBezTo>
                      <a:cubicBezTo>
                        <a:pt x="195" y="89"/>
                        <a:pt x="205" y="79"/>
                        <a:pt x="205" y="67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3" y="12"/>
                        <a:pt x="124" y="19"/>
                        <a:pt x="103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67" name="Freeform 137"/>
                <p:cNvSpPr>
                  <a:spLocks noEditPoints="1"/>
                </p:cNvSpPr>
                <p:nvPr/>
              </p:nvSpPr>
              <p:spPr bwMode="auto">
                <a:xfrm>
                  <a:off x="6967126" y="4092464"/>
                  <a:ext cx="453105" cy="260652"/>
                </a:xfrm>
                <a:custGeom>
                  <a:avLst/>
                  <a:gdLst>
                    <a:gd name="T0" fmla="*/ 183 w 205"/>
                    <a:gd name="T1" fmla="*/ 42 h 118"/>
                    <a:gd name="T2" fmla="*/ 180 w 205"/>
                    <a:gd name="T3" fmla="*/ 42 h 118"/>
                    <a:gd name="T4" fmla="*/ 154 w 205"/>
                    <a:gd name="T5" fmla="*/ 42 h 118"/>
                    <a:gd name="T6" fmla="*/ 154 w 205"/>
                    <a:gd name="T7" fmla="*/ 22 h 118"/>
                    <a:gd name="T8" fmla="*/ 132 w 205"/>
                    <a:gd name="T9" fmla="*/ 0 h 118"/>
                    <a:gd name="T10" fmla="*/ 73 w 205"/>
                    <a:gd name="T11" fmla="*/ 0 h 118"/>
                    <a:gd name="T12" fmla="*/ 51 w 205"/>
                    <a:gd name="T13" fmla="*/ 22 h 118"/>
                    <a:gd name="T14" fmla="*/ 51 w 205"/>
                    <a:gd name="T15" fmla="*/ 42 h 118"/>
                    <a:gd name="T16" fmla="*/ 25 w 205"/>
                    <a:gd name="T17" fmla="*/ 42 h 118"/>
                    <a:gd name="T18" fmla="*/ 22 w 205"/>
                    <a:gd name="T19" fmla="*/ 42 h 118"/>
                    <a:gd name="T20" fmla="*/ 0 w 205"/>
                    <a:gd name="T21" fmla="*/ 64 h 118"/>
                    <a:gd name="T22" fmla="*/ 0 w 205"/>
                    <a:gd name="T23" fmla="*/ 101 h 118"/>
                    <a:gd name="T24" fmla="*/ 54 w 205"/>
                    <a:gd name="T25" fmla="*/ 101 h 118"/>
                    <a:gd name="T26" fmla="*/ 103 w 205"/>
                    <a:gd name="T27" fmla="*/ 118 h 118"/>
                    <a:gd name="T28" fmla="*/ 151 w 205"/>
                    <a:gd name="T29" fmla="*/ 101 h 118"/>
                    <a:gd name="T30" fmla="*/ 205 w 205"/>
                    <a:gd name="T31" fmla="*/ 101 h 118"/>
                    <a:gd name="T32" fmla="*/ 205 w 205"/>
                    <a:gd name="T33" fmla="*/ 64 h 118"/>
                    <a:gd name="T34" fmla="*/ 183 w 205"/>
                    <a:gd name="T35" fmla="*/ 42 h 118"/>
                    <a:gd name="T36" fmla="*/ 67 w 205"/>
                    <a:gd name="T37" fmla="*/ 26 h 118"/>
                    <a:gd name="T38" fmla="*/ 67 w 205"/>
                    <a:gd name="T39" fmla="*/ 22 h 118"/>
                    <a:gd name="T40" fmla="*/ 73 w 205"/>
                    <a:gd name="T41" fmla="*/ 17 h 118"/>
                    <a:gd name="T42" fmla="*/ 132 w 205"/>
                    <a:gd name="T43" fmla="*/ 17 h 118"/>
                    <a:gd name="T44" fmla="*/ 138 w 205"/>
                    <a:gd name="T45" fmla="*/ 22 h 118"/>
                    <a:gd name="T46" fmla="*/ 138 w 205"/>
                    <a:gd name="T47" fmla="*/ 26 h 118"/>
                    <a:gd name="T48" fmla="*/ 138 w 205"/>
                    <a:gd name="T49" fmla="*/ 42 h 118"/>
                    <a:gd name="T50" fmla="*/ 67 w 205"/>
                    <a:gd name="T51" fmla="*/ 42 h 118"/>
                    <a:gd name="T52" fmla="*/ 67 w 205"/>
                    <a:gd name="T53" fmla="*/ 26 h 118"/>
                    <a:gd name="T54" fmla="*/ 101 w 205"/>
                    <a:gd name="T55" fmla="*/ 101 h 118"/>
                    <a:gd name="T56" fmla="*/ 85 w 205"/>
                    <a:gd name="T57" fmla="*/ 86 h 118"/>
                    <a:gd name="T58" fmla="*/ 101 w 205"/>
                    <a:gd name="T59" fmla="*/ 70 h 118"/>
                    <a:gd name="T60" fmla="*/ 117 w 205"/>
                    <a:gd name="T61" fmla="*/ 86 h 118"/>
                    <a:gd name="T62" fmla="*/ 101 w 205"/>
                    <a:gd name="T63" fmla="*/ 101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5" h="118">
                      <a:moveTo>
                        <a:pt x="183" y="42"/>
                      </a:moveTo>
                      <a:cubicBezTo>
                        <a:pt x="180" y="42"/>
                        <a:pt x="180" y="42"/>
                        <a:pt x="180" y="42"/>
                      </a:cubicBezTo>
                      <a:cubicBezTo>
                        <a:pt x="154" y="42"/>
                        <a:pt x="154" y="42"/>
                        <a:pt x="154" y="42"/>
                      </a:cubicBezTo>
                      <a:cubicBezTo>
                        <a:pt x="154" y="22"/>
                        <a:pt x="154" y="22"/>
                        <a:pt x="154" y="22"/>
                      </a:cubicBezTo>
                      <a:cubicBezTo>
                        <a:pt x="154" y="10"/>
                        <a:pt x="144" y="0"/>
                        <a:pt x="132" y="0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1" y="0"/>
                        <a:pt x="51" y="10"/>
                        <a:pt x="51" y="22"/>
                      </a:cubicBezTo>
                      <a:cubicBezTo>
                        <a:pt x="51" y="42"/>
                        <a:pt x="51" y="42"/>
                        <a:pt x="51" y="42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0" y="42"/>
                        <a:pt x="0" y="52"/>
                        <a:pt x="0" y="64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54" y="101"/>
                        <a:pt x="54" y="101"/>
                        <a:pt x="54" y="101"/>
                      </a:cubicBezTo>
                      <a:cubicBezTo>
                        <a:pt x="67" y="112"/>
                        <a:pt x="84" y="118"/>
                        <a:pt x="103" y="118"/>
                      </a:cubicBezTo>
                      <a:cubicBezTo>
                        <a:pt x="121" y="118"/>
                        <a:pt x="138" y="112"/>
                        <a:pt x="151" y="101"/>
                      </a:cubicBezTo>
                      <a:cubicBezTo>
                        <a:pt x="205" y="101"/>
                        <a:pt x="205" y="101"/>
                        <a:pt x="205" y="101"/>
                      </a:cubicBezTo>
                      <a:cubicBezTo>
                        <a:pt x="205" y="64"/>
                        <a:pt x="205" y="64"/>
                        <a:pt x="205" y="64"/>
                      </a:cubicBezTo>
                      <a:cubicBezTo>
                        <a:pt x="205" y="52"/>
                        <a:pt x="195" y="42"/>
                        <a:pt x="183" y="42"/>
                      </a:cubicBezTo>
                      <a:close/>
                      <a:moveTo>
                        <a:pt x="67" y="26"/>
                      </a:move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7" y="19"/>
                        <a:pt x="70" y="17"/>
                        <a:pt x="73" y="17"/>
                      </a:cubicBezTo>
                      <a:cubicBezTo>
                        <a:pt x="132" y="17"/>
                        <a:pt x="132" y="17"/>
                        <a:pt x="132" y="17"/>
                      </a:cubicBezTo>
                      <a:cubicBezTo>
                        <a:pt x="135" y="17"/>
                        <a:pt x="138" y="19"/>
                        <a:pt x="138" y="22"/>
                      </a:cubicBezTo>
                      <a:cubicBezTo>
                        <a:pt x="138" y="26"/>
                        <a:pt x="138" y="26"/>
                        <a:pt x="138" y="26"/>
                      </a:cubicBezTo>
                      <a:cubicBezTo>
                        <a:pt x="138" y="42"/>
                        <a:pt x="138" y="42"/>
                        <a:pt x="138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lnTo>
                        <a:pt x="67" y="26"/>
                      </a:lnTo>
                      <a:close/>
                      <a:moveTo>
                        <a:pt x="101" y="101"/>
                      </a:moveTo>
                      <a:cubicBezTo>
                        <a:pt x="92" y="101"/>
                        <a:pt x="85" y="94"/>
                        <a:pt x="85" y="86"/>
                      </a:cubicBezTo>
                      <a:cubicBezTo>
                        <a:pt x="85" y="77"/>
                        <a:pt x="92" y="70"/>
                        <a:pt x="101" y="70"/>
                      </a:cubicBezTo>
                      <a:cubicBezTo>
                        <a:pt x="110" y="70"/>
                        <a:pt x="117" y="77"/>
                        <a:pt x="117" y="86"/>
                      </a:cubicBezTo>
                      <a:cubicBezTo>
                        <a:pt x="117" y="94"/>
                        <a:pt x="110" y="101"/>
                        <a:pt x="101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</p:grpSp>
        <p:sp>
          <p:nvSpPr>
            <p:cNvPr id="90" name="矩形 89"/>
            <p:cNvSpPr/>
            <p:nvPr/>
          </p:nvSpPr>
          <p:spPr>
            <a:xfrm>
              <a:off x="5827465" y="3424686"/>
              <a:ext cx="1259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中间数据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84128" y="2137902"/>
            <a:ext cx="3478962" cy="1521075"/>
            <a:chOff x="8271014" y="3029307"/>
            <a:chExt cx="3478962" cy="1521075"/>
          </a:xfrm>
        </p:grpSpPr>
        <p:grpSp>
          <p:nvGrpSpPr>
            <p:cNvPr id="10" name="组合 9"/>
            <p:cNvGrpSpPr/>
            <p:nvPr/>
          </p:nvGrpSpPr>
          <p:grpSpPr>
            <a:xfrm>
              <a:off x="8459064" y="3029307"/>
              <a:ext cx="3290912" cy="1188720"/>
              <a:chOff x="8906474" y="3016811"/>
              <a:chExt cx="3290912" cy="1188720"/>
            </a:xfrm>
          </p:grpSpPr>
          <p:sp>
            <p:nvSpPr>
              <p:cNvPr id="52" name="下箭头 5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  <p:cNvSpPr/>
              <p:nvPr/>
            </p:nvSpPr>
            <p:spPr>
              <a:xfrm rot="16200000">
                <a:off x="10379009" y="2387153"/>
                <a:ext cx="1188720" cy="2448035"/>
              </a:xfrm>
              <a:prstGeom prst="downArrow">
                <a:avLst>
                  <a:gd name="adj1" fmla="val 66939"/>
                  <a:gd name="adj2" fmla="val 58825"/>
                </a:avLst>
              </a:prstGeom>
              <a:solidFill>
                <a:srgbClr val="296F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  <p:cNvSpPr/>
              <p:nvPr/>
            </p:nvSpPr>
            <p:spPr>
              <a:xfrm rot="10800000">
                <a:off x="8906474" y="3073961"/>
                <a:ext cx="1074420" cy="107442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61" name="组合 6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  <p:cNvGrpSpPr/>
              <p:nvPr/>
            </p:nvGrpSpPr>
            <p:grpSpPr>
              <a:xfrm>
                <a:off x="9266661" y="3369803"/>
                <a:ext cx="400664" cy="512400"/>
                <a:chOff x="1605186" y="572440"/>
                <a:chExt cx="563562" cy="720725"/>
              </a:xfrm>
              <a:solidFill>
                <a:srgbClr val="296F9B"/>
              </a:solidFill>
            </p:grpSpPr>
            <p:sp>
              <p:nvSpPr>
                <p:cNvPr id="62" name="Freeform 32"/>
                <p:cNvSpPr>
                  <a:spLocks/>
                </p:cNvSpPr>
                <p:nvPr/>
              </p:nvSpPr>
              <p:spPr bwMode="auto">
                <a:xfrm>
                  <a:off x="1814736" y="572440"/>
                  <a:ext cx="142875" cy="720725"/>
                </a:xfrm>
                <a:custGeom>
                  <a:avLst/>
                  <a:gdLst>
                    <a:gd name="T0" fmla="*/ 64 w 64"/>
                    <a:gd name="T1" fmla="*/ 289 h 321"/>
                    <a:gd name="T2" fmla="*/ 32 w 64"/>
                    <a:gd name="T3" fmla="*/ 321 h 321"/>
                    <a:gd name="T4" fmla="*/ 0 w 64"/>
                    <a:gd name="T5" fmla="*/ 289 h 321"/>
                    <a:gd name="T6" fmla="*/ 0 w 64"/>
                    <a:gd name="T7" fmla="*/ 32 h 321"/>
                    <a:gd name="T8" fmla="*/ 32 w 64"/>
                    <a:gd name="T9" fmla="*/ 0 h 321"/>
                    <a:gd name="T10" fmla="*/ 64 w 64"/>
                    <a:gd name="T11" fmla="*/ 32 h 321"/>
                    <a:gd name="T12" fmla="*/ 64 w 64"/>
                    <a:gd name="T13" fmla="*/ 289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21">
                      <a:moveTo>
                        <a:pt x="64" y="289"/>
                      </a:moveTo>
                      <a:cubicBezTo>
                        <a:pt x="64" y="307"/>
                        <a:pt x="49" y="321"/>
                        <a:pt x="32" y="321"/>
                      </a:cubicBezTo>
                      <a:cubicBezTo>
                        <a:pt x="14" y="321"/>
                        <a:pt x="0" y="307"/>
                        <a:pt x="0" y="289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4" y="14"/>
                        <a:pt x="64" y="32"/>
                      </a:cubicBezTo>
                      <a:lnTo>
                        <a:pt x="64" y="2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63" name="Freeform 33"/>
                <p:cNvSpPr>
                  <a:spLocks/>
                </p:cNvSpPr>
                <p:nvPr/>
              </p:nvSpPr>
              <p:spPr bwMode="auto">
                <a:xfrm>
                  <a:off x="1605186" y="1012177"/>
                  <a:ext cx="141288" cy="280988"/>
                </a:xfrm>
                <a:custGeom>
                  <a:avLst/>
                  <a:gdLst>
                    <a:gd name="T0" fmla="*/ 63 w 63"/>
                    <a:gd name="T1" fmla="*/ 93 h 125"/>
                    <a:gd name="T2" fmla="*/ 32 w 63"/>
                    <a:gd name="T3" fmla="*/ 125 h 125"/>
                    <a:gd name="T4" fmla="*/ 0 w 63"/>
                    <a:gd name="T5" fmla="*/ 93 h 125"/>
                    <a:gd name="T6" fmla="*/ 0 w 63"/>
                    <a:gd name="T7" fmla="*/ 32 h 125"/>
                    <a:gd name="T8" fmla="*/ 32 w 63"/>
                    <a:gd name="T9" fmla="*/ 0 h 125"/>
                    <a:gd name="T10" fmla="*/ 63 w 63"/>
                    <a:gd name="T11" fmla="*/ 32 h 125"/>
                    <a:gd name="T12" fmla="*/ 63 w 63"/>
                    <a:gd name="T13" fmla="*/ 93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" h="125">
                      <a:moveTo>
                        <a:pt x="63" y="93"/>
                      </a:moveTo>
                      <a:cubicBezTo>
                        <a:pt x="63" y="111"/>
                        <a:pt x="49" y="125"/>
                        <a:pt x="32" y="125"/>
                      </a:cubicBezTo>
                      <a:cubicBezTo>
                        <a:pt x="14" y="125"/>
                        <a:pt x="0" y="111"/>
                        <a:pt x="0" y="93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3" y="14"/>
                        <a:pt x="63" y="32"/>
                      </a:cubicBezTo>
                      <a:lnTo>
                        <a:pt x="63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64" name="Freeform 34"/>
                <p:cNvSpPr>
                  <a:spLocks/>
                </p:cNvSpPr>
                <p:nvPr/>
              </p:nvSpPr>
              <p:spPr bwMode="auto">
                <a:xfrm>
                  <a:off x="2025873" y="804215"/>
                  <a:ext cx="142875" cy="488950"/>
                </a:xfrm>
                <a:custGeom>
                  <a:avLst/>
                  <a:gdLst>
                    <a:gd name="T0" fmla="*/ 64 w 64"/>
                    <a:gd name="T1" fmla="*/ 186 h 218"/>
                    <a:gd name="T2" fmla="*/ 32 w 64"/>
                    <a:gd name="T3" fmla="*/ 218 h 218"/>
                    <a:gd name="T4" fmla="*/ 0 w 64"/>
                    <a:gd name="T5" fmla="*/ 186 h 218"/>
                    <a:gd name="T6" fmla="*/ 0 w 64"/>
                    <a:gd name="T7" fmla="*/ 32 h 218"/>
                    <a:gd name="T8" fmla="*/ 32 w 64"/>
                    <a:gd name="T9" fmla="*/ 0 h 218"/>
                    <a:gd name="T10" fmla="*/ 64 w 64"/>
                    <a:gd name="T11" fmla="*/ 32 h 218"/>
                    <a:gd name="T12" fmla="*/ 64 w 64"/>
                    <a:gd name="T13" fmla="*/ 186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218">
                      <a:moveTo>
                        <a:pt x="64" y="186"/>
                      </a:moveTo>
                      <a:cubicBezTo>
                        <a:pt x="64" y="204"/>
                        <a:pt x="49" y="218"/>
                        <a:pt x="32" y="218"/>
                      </a:cubicBezTo>
                      <a:cubicBezTo>
                        <a:pt x="14" y="218"/>
                        <a:pt x="0" y="204"/>
                        <a:pt x="0" y="18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4" y="14"/>
                        <a:pt x="64" y="32"/>
                      </a:cubicBezTo>
                      <a:lnTo>
                        <a:pt x="64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</p:grpSp>
        <p:sp>
          <p:nvSpPr>
            <p:cNvPr id="73" name="矩形 7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 rot="18900000">
              <a:off x="8271014" y="4181050"/>
              <a:ext cx="8905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zh-CN" altLang="en-US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9673730" y="3424686"/>
              <a:ext cx="1259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  <a:cs typeface="Segoe UI Semilight" panose="020B0402040204020203" pitchFamily="34" charset="0"/>
                </a:rPr>
                <a:t>最终数据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Segoe UI Semilight" panose="020B0402040204020203" pitchFamily="34" charset="0"/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1519706" y="3945328"/>
            <a:ext cx="239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96F9B"/>
                </a:solidFill>
                <a:latin typeface="+mn-ea"/>
                <a:cs typeface="Segoe UI Semilight" panose="020B0402040204020203" pitchFamily="34" charset="0"/>
              </a:rPr>
              <a:t>获取按照</a:t>
            </a:r>
            <a:r>
              <a:rPr lang="en-US" altLang="zh-CN" b="1" dirty="0">
                <a:solidFill>
                  <a:srgbClr val="296F9B"/>
                </a:solidFill>
                <a:latin typeface="+mn-ea"/>
                <a:cs typeface="Segoe UI Semilight" panose="020B0402040204020203" pitchFamily="34" charset="0"/>
              </a:rPr>
              <a:t>NMEA-0183</a:t>
            </a:r>
            <a:r>
              <a:rPr lang="zh-CN" altLang="en-US" b="1" dirty="0">
                <a:solidFill>
                  <a:srgbClr val="296F9B"/>
                </a:solidFill>
                <a:latin typeface="+mn-ea"/>
                <a:cs typeface="Segoe UI Semilight" panose="020B0402040204020203" pitchFamily="34" charset="0"/>
              </a:rPr>
              <a:t>协议生成的</a:t>
            </a:r>
            <a:r>
              <a:rPr lang="en-US" altLang="zh-CN" b="1" dirty="0">
                <a:solidFill>
                  <a:srgbClr val="296F9B"/>
                </a:solidFill>
                <a:latin typeface="+mn-ea"/>
                <a:cs typeface="Segoe UI Semilight" panose="020B0402040204020203" pitchFamily="34" charset="0"/>
              </a:rPr>
              <a:t>GPS</a:t>
            </a:r>
            <a:r>
              <a:rPr lang="zh-CN" altLang="en-US" b="1" dirty="0">
                <a:solidFill>
                  <a:srgbClr val="296F9B"/>
                </a:solidFill>
                <a:latin typeface="+mn-ea"/>
                <a:cs typeface="Segoe UI Semilight" panose="020B0402040204020203" pitchFamily="34" charset="0"/>
              </a:rPr>
              <a:t>数据</a:t>
            </a:r>
          </a:p>
        </p:txBody>
      </p:sp>
      <p:sp>
        <p:nvSpPr>
          <p:cNvPr id="108" name="矩形 107"/>
          <p:cNvSpPr/>
          <p:nvPr/>
        </p:nvSpPr>
        <p:spPr>
          <a:xfrm>
            <a:off x="4558279" y="3919735"/>
            <a:ext cx="32235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96F9B"/>
                </a:solidFill>
                <a:latin typeface="+mn-ea"/>
                <a:cs typeface="Segoe UI Semilight" panose="020B0402040204020203" pitchFamily="34" charset="0"/>
              </a:rPr>
              <a:t>由于我国所发行的地图类产品强制性加入偏移算法，使原本标准的坐标系统（</a:t>
            </a:r>
            <a:r>
              <a:rPr lang="en-US" altLang="zh-CN" b="1" dirty="0">
                <a:solidFill>
                  <a:srgbClr val="296F9B"/>
                </a:solidFill>
                <a:latin typeface="+mn-ea"/>
                <a:cs typeface="Segoe UI Semilight" panose="020B0402040204020203" pitchFamily="34" charset="0"/>
              </a:rPr>
              <a:t>WSG-84</a:t>
            </a:r>
            <a:r>
              <a:rPr lang="zh-CN" altLang="en-US" b="1" dirty="0">
                <a:solidFill>
                  <a:srgbClr val="296F9B"/>
                </a:solidFill>
                <a:latin typeface="+mn-ea"/>
                <a:cs typeface="Segoe UI Semilight" panose="020B0402040204020203" pitchFamily="34" charset="0"/>
              </a:rPr>
              <a:t>）变为国家保密的自定义坐标系统（</a:t>
            </a:r>
            <a:r>
              <a:rPr lang="en-US" altLang="zh-CN" b="1" dirty="0">
                <a:solidFill>
                  <a:srgbClr val="296F9B"/>
                </a:solidFill>
                <a:latin typeface="+mn-ea"/>
                <a:cs typeface="Segoe UI Semilight" panose="020B0402040204020203" pitchFamily="34" charset="0"/>
              </a:rPr>
              <a:t>GCJ-02</a:t>
            </a:r>
            <a:r>
              <a:rPr lang="zh-CN" altLang="en-US" b="1" dirty="0">
                <a:solidFill>
                  <a:srgbClr val="296F9B"/>
                </a:solidFill>
                <a:latin typeface="+mn-ea"/>
                <a:cs typeface="Segoe UI Semilight" panose="020B0402040204020203" pitchFamily="34" charset="0"/>
              </a:rPr>
              <a:t>），所以初步解析得到存在偏移量的位置坐标</a:t>
            </a:r>
          </a:p>
        </p:txBody>
      </p:sp>
      <p:sp>
        <p:nvSpPr>
          <p:cNvPr id="109" name="矩形 108"/>
          <p:cNvSpPr/>
          <p:nvPr/>
        </p:nvSpPr>
        <p:spPr>
          <a:xfrm>
            <a:off x="8486395" y="3945328"/>
            <a:ext cx="2390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96F9B"/>
                </a:solidFill>
                <a:latin typeface="+mn-ea"/>
                <a:cs typeface="Segoe UI Semilight" panose="020B0402040204020203" pitchFamily="34" charset="0"/>
              </a:rPr>
              <a:t>对数据进行坐标转换和逆地址解析得到最终的位置坐标</a:t>
            </a:r>
          </a:p>
        </p:txBody>
      </p:sp>
    </p:spTree>
    <p:extLst>
      <p:ext uri="{BB962C8B-B14F-4D97-AF65-F5344CB8AC3E}">
        <p14:creationId xmlns:p14="http://schemas.microsoft.com/office/powerpoint/2010/main" val="377533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87" grpId="0"/>
      <p:bldP spid="92" grpId="0"/>
      <p:bldP spid="108" grpId="0"/>
      <p:bldP spid="1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748414" y="1616802"/>
            <a:ext cx="4292332" cy="4292332"/>
            <a:chOff x="3748414" y="1616802"/>
            <a:chExt cx="4292332" cy="4292332"/>
          </a:xfrm>
        </p:grpSpPr>
        <p:sp>
          <p:nvSpPr>
            <p:cNvPr id="17" name="弧形 16"/>
            <p:cNvSpPr/>
            <p:nvPr/>
          </p:nvSpPr>
          <p:spPr>
            <a:xfrm rot="20700000">
              <a:off x="3823936" y="1692324"/>
              <a:ext cx="4141289" cy="4141289"/>
            </a:xfrm>
            <a:prstGeom prst="arc">
              <a:avLst>
                <a:gd name="adj1" fmla="val 12514055"/>
                <a:gd name="adj2" fmla="val 12377076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 rot="20700000">
              <a:off x="3841902" y="1710289"/>
              <a:ext cx="4105361" cy="4105361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3176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 rot="20700000">
              <a:off x="3779855" y="1648243"/>
              <a:ext cx="4229450" cy="4229450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 rot="20700000">
              <a:off x="3748414" y="1616802"/>
              <a:ext cx="4292332" cy="4292332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5339161" y="1002172"/>
            <a:ext cx="1110832" cy="11108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49584" y="1142089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4800" dirty="0">
              <a:solidFill>
                <a:srgbClr val="296F9B"/>
              </a:solidFill>
            </a:endParaRPr>
          </a:p>
        </p:txBody>
      </p:sp>
      <p:sp>
        <p:nvSpPr>
          <p:cNvPr id="28" name="椭圆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4529085" y="2397474"/>
            <a:ext cx="2730986" cy="27309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00720" y="3441700"/>
            <a:ext cx="4387713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296F9B"/>
                </a:solidFill>
                <a:latin typeface="Open Sans" panose="020B0606030504020204"/>
              </a:rPr>
              <a:t>目前进展及后续计划</a:t>
            </a:r>
            <a:endParaRPr lang="en-US" altLang="zh-CN" sz="3600" b="1" dirty="0">
              <a:solidFill>
                <a:srgbClr val="296F9B"/>
              </a:solidFill>
              <a:latin typeface="Open Sans" panose="020B0606030504020204"/>
            </a:endParaRPr>
          </a:p>
          <a:p>
            <a:pPr algn="ctr"/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90736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 p14:bounceEnd="50000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animBg="1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animBg="1"/>
          <p:bldP spid="2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531089" y="3923414"/>
            <a:ext cx="9133367" cy="0"/>
          </a:xfrm>
          <a:custGeom>
            <a:avLst/>
            <a:gdLst>
              <a:gd name="connsiteX0" fmla="*/ 0 w 9133367"/>
              <a:gd name="connsiteY0" fmla="*/ 0 h 0"/>
              <a:gd name="connsiteX1" fmla="*/ 9133367 w 913336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33367">
                <a:moveTo>
                  <a:pt x="0" y="0"/>
                </a:moveTo>
                <a:lnTo>
                  <a:pt x="9133367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44849" y="1885104"/>
            <a:ext cx="1524805" cy="1840604"/>
          </a:xfrm>
          <a:custGeom>
            <a:avLst/>
            <a:gdLst>
              <a:gd name="connsiteX0" fmla="*/ 762402 w 1524805"/>
              <a:gd name="connsiteY0" fmla="*/ 0 h 1840604"/>
              <a:gd name="connsiteX1" fmla="*/ 1301502 w 1524805"/>
              <a:gd name="connsiteY1" fmla="*/ 223303 h 1840604"/>
              <a:gd name="connsiteX2" fmla="*/ 1301502 w 1524805"/>
              <a:gd name="connsiteY2" fmla="*/ 1301503 h 1840604"/>
              <a:gd name="connsiteX3" fmla="*/ 762402 w 1524805"/>
              <a:gd name="connsiteY3" fmla="*/ 1840604 h 1840604"/>
              <a:gd name="connsiteX4" fmla="*/ 223302 w 1524805"/>
              <a:gd name="connsiteY4" fmla="*/ 1301503 h 1840604"/>
              <a:gd name="connsiteX5" fmla="*/ 223302 w 1524805"/>
              <a:gd name="connsiteY5" fmla="*/ 223303 h 1840604"/>
              <a:gd name="connsiteX6" fmla="*/ 762402 w 1524805"/>
              <a:gd name="connsiteY6" fmla="*/ 0 h 1840604"/>
              <a:gd name="connsiteX7" fmla="*/ 762402 w 1524805"/>
              <a:gd name="connsiteY7" fmla="*/ 130768 h 1840604"/>
              <a:gd name="connsiteX8" fmla="*/ 130767 w 1524805"/>
              <a:gd name="connsiteY8" fmla="*/ 762403 h 1840604"/>
              <a:gd name="connsiteX9" fmla="*/ 762402 w 1524805"/>
              <a:gd name="connsiteY9" fmla="*/ 1394038 h 1840604"/>
              <a:gd name="connsiteX10" fmla="*/ 1394037 w 1524805"/>
              <a:gd name="connsiteY10" fmla="*/ 762403 h 1840604"/>
              <a:gd name="connsiteX11" fmla="*/ 762402 w 1524805"/>
              <a:gd name="connsiteY11" fmla="*/ 130768 h 184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805" h="1840604">
                <a:moveTo>
                  <a:pt x="762402" y="0"/>
                </a:moveTo>
                <a:cubicBezTo>
                  <a:pt x="957518" y="0"/>
                  <a:pt x="1152634" y="74434"/>
                  <a:pt x="1301502" y="223303"/>
                </a:cubicBezTo>
                <a:cubicBezTo>
                  <a:pt x="1599240" y="521040"/>
                  <a:pt x="1599240" y="1003766"/>
                  <a:pt x="1301502" y="1301503"/>
                </a:cubicBezTo>
                <a:lnTo>
                  <a:pt x="762402" y="1840604"/>
                </a:lnTo>
                <a:lnTo>
                  <a:pt x="223302" y="1301503"/>
                </a:lnTo>
                <a:cubicBezTo>
                  <a:pt x="-74435" y="1003766"/>
                  <a:pt x="-74435" y="521040"/>
                  <a:pt x="223302" y="223303"/>
                </a:cubicBezTo>
                <a:cubicBezTo>
                  <a:pt x="372171" y="74434"/>
                  <a:pt x="567286" y="0"/>
                  <a:pt x="762402" y="0"/>
                </a:cubicBezTo>
                <a:close/>
                <a:moveTo>
                  <a:pt x="762402" y="130768"/>
                </a:moveTo>
                <a:cubicBezTo>
                  <a:pt x="413560" y="130768"/>
                  <a:pt x="130767" y="413561"/>
                  <a:pt x="130767" y="762403"/>
                </a:cubicBezTo>
                <a:cubicBezTo>
                  <a:pt x="130767" y="1111245"/>
                  <a:pt x="413560" y="1394038"/>
                  <a:pt x="762402" y="1394038"/>
                </a:cubicBezTo>
                <a:cubicBezTo>
                  <a:pt x="1111244" y="1394038"/>
                  <a:pt x="1394037" y="1111245"/>
                  <a:pt x="1394037" y="762403"/>
                </a:cubicBezTo>
                <a:cubicBezTo>
                  <a:pt x="1394037" y="413561"/>
                  <a:pt x="1111244" y="130768"/>
                  <a:pt x="762402" y="130768"/>
                </a:cubicBezTo>
                <a:close/>
              </a:path>
            </a:pathLst>
          </a:custGeom>
          <a:solidFill>
            <a:srgbClr val="296F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椭圆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554358" y="2094614"/>
            <a:ext cx="1105786" cy="11057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039989" y="1885104"/>
            <a:ext cx="1524805" cy="1840604"/>
          </a:xfrm>
          <a:custGeom>
            <a:avLst/>
            <a:gdLst>
              <a:gd name="connsiteX0" fmla="*/ 762402 w 1524805"/>
              <a:gd name="connsiteY0" fmla="*/ 0 h 1840604"/>
              <a:gd name="connsiteX1" fmla="*/ 1301502 w 1524805"/>
              <a:gd name="connsiteY1" fmla="*/ 223303 h 1840604"/>
              <a:gd name="connsiteX2" fmla="*/ 1301502 w 1524805"/>
              <a:gd name="connsiteY2" fmla="*/ 1301503 h 1840604"/>
              <a:gd name="connsiteX3" fmla="*/ 762402 w 1524805"/>
              <a:gd name="connsiteY3" fmla="*/ 1840604 h 1840604"/>
              <a:gd name="connsiteX4" fmla="*/ 223302 w 1524805"/>
              <a:gd name="connsiteY4" fmla="*/ 1301503 h 1840604"/>
              <a:gd name="connsiteX5" fmla="*/ 223302 w 1524805"/>
              <a:gd name="connsiteY5" fmla="*/ 223303 h 1840604"/>
              <a:gd name="connsiteX6" fmla="*/ 762402 w 1524805"/>
              <a:gd name="connsiteY6" fmla="*/ 0 h 1840604"/>
              <a:gd name="connsiteX7" fmla="*/ 762402 w 1524805"/>
              <a:gd name="connsiteY7" fmla="*/ 130768 h 1840604"/>
              <a:gd name="connsiteX8" fmla="*/ 130767 w 1524805"/>
              <a:gd name="connsiteY8" fmla="*/ 762403 h 1840604"/>
              <a:gd name="connsiteX9" fmla="*/ 762402 w 1524805"/>
              <a:gd name="connsiteY9" fmla="*/ 1394038 h 1840604"/>
              <a:gd name="connsiteX10" fmla="*/ 1394037 w 1524805"/>
              <a:gd name="connsiteY10" fmla="*/ 762403 h 1840604"/>
              <a:gd name="connsiteX11" fmla="*/ 762402 w 1524805"/>
              <a:gd name="connsiteY11" fmla="*/ 130768 h 184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805" h="1840604">
                <a:moveTo>
                  <a:pt x="762402" y="0"/>
                </a:moveTo>
                <a:cubicBezTo>
                  <a:pt x="957518" y="0"/>
                  <a:pt x="1152634" y="74434"/>
                  <a:pt x="1301502" y="223303"/>
                </a:cubicBezTo>
                <a:cubicBezTo>
                  <a:pt x="1599240" y="521040"/>
                  <a:pt x="1599240" y="1003766"/>
                  <a:pt x="1301502" y="1301503"/>
                </a:cubicBezTo>
                <a:lnTo>
                  <a:pt x="762402" y="1840604"/>
                </a:lnTo>
                <a:lnTo>
                  <a:pt x="223302" y="1301503"/>
                </a:lnTo>
                <a:cubicBezTo>
                  <a:pt x="-74435" y="1003766"/>
                  <a:pt x="-74435" y="521040"/>
                  <a:pt x="223302" y="223303"/>
                </a:cubicBezTo>
                <a:cubicBezTo>
                  <a:pt x="372171" y="74434"/>
                  <a:pt x="567286" y="0"/>
                  <a:pt x="762402" y="0"/>
                </a:cubicBezTo>
                <a:close/>
                <a:moveTo>
                  <a:pt x="762402" y="130768"/>
                </a:moveTo>
                <a:cubicBezTo>
                  <a:pt x="413560" y="130768"/>
                  <a:pt x="130767" y="413561"/>
                  <a:pt x="130767" y="762403"/>
                </a:cubicBezTo>
                <a:cubicBezTo>
                  <a:pt x="130767" y="1111245"/>
                  <a:pt x="413560" y="1394038"/>
                  <a:pt x="762402" y="1394038"/>
                </a:cubicBezTo>
                <a:cubicBezTo>
                  <a:pt x="1111244" y="1394038"/>
                  <a:pt x="1394037" y="1111245"/>
                  <a:pt x="1394037" y="762403"/>
                </a:cubicBezTo>
                <a:cubicBezTo>
                  <a:pt x="1394037" y="413561"/>
                  <a:pt x="1111244" y="130768"/>
                  <a:pt x="762402" y="130768"/>
                </a:cubicBezTo>
                <a:close/>
              </a:path>
            </a:pathLst>
          </a:custGeom>
          <a:solidFill>
            <a:srgbClr val="296F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椭圆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249498" y="2094614"/>
            <a:ext cx="1105786" cy="11057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任意多边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35129" y="1885104"/>
            <a:ext cx="1524805" cy="1840604"/>
          </a:xfrm>
          <a:custGeom>
            <a:avLst/>
            <a:gdLst>
              <a:gd name="connsiteX0" fmla="*/ 762402 w 1524805"/>
              <a:gd name="connsiteY0" fmla="*/ 0 h 1840604"/>
              <a:gd name="connsiteX1" fmla="*/ 1301502 w 1524805"/>
              <a:gd name="connsiteY1" fmla="*/ 223303 h 1840604"/>
              <a:gd name="connsiteX2" fmla="*/ 1301502 w 1524805"/>
              <a:gd name="connsiteY2" fmla="*/ 1301503 h 1840604"/>
              <a:gd name="connsiteX3" fmla="*/ 762402 w 1524805"/>
              <a:gd name="connsiteY3" fmla="*/ 1840604 h 1840604"/>
              <a:gd name="connsiteX4" fmla="*/ 223302 w 1524805"/>
              <a:gd name="connsiteY4" fmla="*/ 1301503 h 1840604"/>
              <a:gd name="connsiteX5" fmla="*/ 223302 w 1524805"/>
              <a:gd name="connsiteY5" fmla="*/ 223303 h 1840604"/>
              <a:gd name="connsiteX6" fmla="*/ 762402 w 1524805"/>
              <a:gd name="connsiteY6" fmla="*/ 0 h 1840604"/>
              <a:gd name="connsiteX7" fmla="*/ 762402 w 1524805"/>
              <a:gd name="connsiteY7" fmla="*/ 130768 h 1840604"/>
              <a:gd name="connsiteX8" fmla="*/ 130767 w 1524805"/>
              <a:gd name="connsiteY8" fmla="*/ 762403 h 1840604"/>
              <a:gd name="connsiteX9" fmla="*/ 762402 w 1524805"/>
              <a:gd name="connsiteY9" fmla="*/ 1394038 h 1840604"/>
              <a:gd name="connsiteX10" fmla="*/ 1394037 w 1524805"/>
              <a:gd name="connsiteY10" fmla="*/ 762403 h 1840604"/>
              <a:gd name="connsiteX11" fmla="*/ 762402 w 1524805"/>
              <a:gd name="connsiteY11" fmla="*/ 130768 h 184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805" h="1840604">
                <a:moveTo>
                  <a:pt x="762402" y="0"/>
                </a:moveTo>
                <a:cubicBezTo>
                  <a:pt x="957518" y="0"/>
                  <a:pt x="1152634" y="74434"/>
                  <a:pt x="1301502" y="223303"/>
                </a:cubicBezTo>
                <a:cubicBezTo>
                  <a:pt x="1599240" y="521040"/>
                  <a:pt x="1599240" y="1003766"/>
                  <a:pt x="1301502" y="1301503"/>
                </a:cubicBezTo>
                <a:lnTo>
                  <a:pt x="762402" y="1840604"/>
                </a:lnTo>
                <a:lnTo>
                  <a:pt x="223302" y="1301503"/>
                </a:lnTo>
                <a:cubicBezTo>
                  <a:pt x="-74435" y="1003766"/>
                  <a:pt x="-74435" y="521040"/>
                  <a:pt x="223302" y="223303"/>
                </a:cubicBezTo>
                <a:cubicBezTo>
                  <a:pt x="372171" y="74434"/>
                  <a:pt x="567286" y="0"/>
                  <a:pt x="762402" y="0"/>
                </a:cubicBezTo>
                <a:close/>
                <a:moveTo>
                  <a:pt x="762402" y="130768"/>
                </a:moveTo>
                <a:cubicBezTo>
                  <a:pt x="413560" y="130768"/>
                  <a:pt x="130767" y="413561"/>
                  <a:pt x="130767" y="762403"/>
                </a:cubicBezTo>
                <a:cubicBezTo>
                  <a:pt x="130767" y="1111245"/>
                  <a:pt x="413560" y="1394038"/>
                  <a:pt x="762402" y="1394038"/>
                </a:cubicBezTo>
                <a:cubicBezTo>
                  <a:pt x="1111244" y="1394038"/>
                  <a:pt x="1394037" y="1111245"/>
                  <a:pt x="1394037" y="762403"/>
                </a:cubicBezTo>
                <a:cubicBezTo>
                  <a:pt x="1394037" y="413561"/>
                  <a:pt x="1111244" y="130768"/>
                  <a:pt x="762402" y="130768"/>
                </a:cubicBezTo>
                <a:close/>
              </a:path>
            </a:pathLst>
          </a:custGeom>
          <a:solidFill>
            <a:srgbClr val="296F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944638" y="2094614"/>
            <a:ext cx="1105786" cy="11057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任意多边形 3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430268" y="1885104"/>
            <a:ext cx="1524805" cy="1840604"/>
          </a:xfrm>
          <a:custGeom>
            <a:avLst/>
            <a:gdLst>
              <a:gd name="connsiteX0" fmla="*/ 762402 w 1524805"/>
              <a:gd name="connsiteY0" fmla="*/ 0 h 1840604"/>
              <a:gd name="connsiteX1" fmla="*/ 1301502 w 1524805"/>
              <a:gd name="connsiteY1" fmla="*/ 223303 h 1840604"/>
              <a:gd name="connsiteX2" fmla="*/ 1301502 w 1524805"/>
              <a:gd name="connsiteY2" fmla="*/ 1301503 h 1840604"/>
              <a:gd name="connsiteX3" fmla="*/ 762402 w 1524805"/>
              <a:gd name="connsiteY3" fmla="*/ 1840604 h 1840604"/>
              <a:gd name="connsiteX4" fmla="*/ 223302 w 1524805"/>
              <a:gd name="connsiteY4" fmla="*/ 1301503 h 1840604"/>
              <a:gd name="connsiteX5" fmla="*/ 223302 w 1524805"/>
              <a:gd name="connsiteY5" fmla="*/ 223303 h 1840604"/>
              <a:gd name="connsiteX6" fmla="*/ 762402 w 1524805"/>
              <a:gd name="connsiteY6" fmla="*/ 0 h 1840604"/>
              <a:gd name="connsiteX7" fmla="*/ 762402 w 1524805"/>
              <a:gd name="connsiteY7" fmla="*/ 130768 h 1840604"/>
              <a:gd name="connsiteX8" fmla="*/ 130767 w 1524805"/>
              <a:gd name="connsiteY8" fmla="*/ 762403 h 1840604"/>
              <a:gd name="connsiteX9" fmla="*/ 762402 w 1524805"/>
              <a:gd name="connsiteY9" fmla="*/ 1394038 h 1840604"/>
              <a:gd name="connsiteX10" fmla="*/ 1394037 w 1524805"/>
              <a:gd name="connsiteY10" fmla="*/ 762403 h 1840604"/>
              <a:gd name="connsiteX11" fmla="*/ 762402 w 1524805"/>
              <a:gd name="connsiteY11" fmla="*/ 130768 h 184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805" h="1840604">
                <a:moveTo>
                  <a:pt x="762402" y="0"/>
                </a:moveTo>
                <a:cubicBezTo>
                  <a:pt x="957518" y="0"/>
                  <a:pt x="1152634" y="74434"/>
                  <a:pt x="1301502" y="223303"/>
                </a:cubicBezTo>
                <a:cubicBezTo>
                  <a:pt x="1599240" y="521040"/>
                  <a:pt x="1599240" y="1003766"/>
                  <a:pt x="1301502" y="1301503"/>
                </a:cubicBezTo>
                <a:lnTo>
                  <a:pt x="762402" y="1840604"/>
                </a:lnTo>
                <a:lnTo>
                  <a:pt x="223302" y="1301503"/>
                </a:lnTo>
                <a:cubicBezTo>
                  <a:pt x="-74435" y="1003766"/>
                  <a:pt x="-74435" y="521040"/>
                  <a:pt x="223302" y="223303"/>
                </a:cubicBezTo>
                <a:cubicBezTo>
                  <a:pt x="372171" y="74434"/>
                  <a:pt x="567286" y="0"/>
                  <a:pt x="762402" y="0"/>
                </a:cubicBezTo>
                <a:close/>
                <a:moveTo>
                  <a:pt x="762402" y="130768"/>
                </a:moveTo>
                <a:cubicBezTo>
                  <a:pt x="413560" y="130768"/>
                  <a:pt x="130767" y="413561"/>
                  <a:pt x="130767" y="762403"/>
                </a:cubicBezTo>
                <a:cubicBezTo>
                  <a:pt x="130767" y="1111245"/>
                  <a:pt x="413560" y="1394038"/>
                  <a:pt x="762402" y="1394038"/>
                </a:cubicBezTo>
                <a:cubicBezTo>
                  <a:pt x="1111244" y="1394038"/>
                  <a:pt x="1394037" y="1111245"/>
                  <a:pt x="1394037" y="762403"/>
                </a:cubicBezTo>
                <a:cubicBezTo>
                  <a:pt x="1394037" y="413561"/>
                  <a:pt x="1111244" y="130768"/>
                  <a:pt x="762402" y="130768"/>
                </a:cubicBezTo>
                <a:close/>
              </a:path>
            </a:pathLst>
          </a:custGeom>
          <a:solidFill>
            <a:srgbClr val="296F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39777" y="2094614"/>
            <a:ext cx="1105786" cy="11057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32361" y="3832323"/>
            <a:ext cx="1524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加密、解密算法的实现以及二维码的生成</a:t>
            </a:r>
          </a:p>
        </p:txBody>
      </p:sp>
      <p:sp>
        <p:nvSpPr>
          <p:cNvPr id="39" name="矩形 38"/>
          <p:cNvSpPr/>
          <p:nvPr/>
        </p:nvSpPr>
        <p:spPr>
          <a:xfrm>
            <a:off x="4124287" y="3834473"/>
            <a:ext cx="1356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搭建好部分关系数据表并能与</a:t>
            </a:r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Web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进行数据间的传递</a:t>
            </a:r>
          </a:p>
        </p:txBody>
      </p:sp>
      <p:sp>
        <p:nvSpPr>
          <p:cNvPr id="42" name="矩形 41"/>
          <p:cNvSpPr/>
          <p:nvPr/>
        </p:nvSpPr>
        <p:spPr>
          <a:xfrm>
            <a:off x="6969781" y="3834473"/>
            <a:ext cx="1524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正确解析</a:t>
            </a:r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GPS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数据得到准确的位置坐标</a:t>
            </a:r>
          </a:p>
        </p:txBody>
      </p:sp>
      <p:sp>
        <p:nvSpPr>
          <p:cNvPr id="45" name="矩形 44"/>
          <p:cNvSpPr/>
          <p:nvPr/>
        </p:nvSpPr>
        <p:spPr>
          <a:xfrm>
            <a:off x="9598865" y="3832323"/>
            <a:ext cx="1356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多传感器集成，采集环境信息以及</a:t>
            </a:r>
            <a:r>
              <a:rPr lang="en-US" altLang="zh-CN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GPS</a:t>
            </a:r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原始数据</a:t>
            </a:r>
          </a:p>
        </p:txBody>
      </p:sp>
      <p:sp>
        <p:nvSpPr>
          <p:cNvPr id="46" name="矩形 4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720989" y="2333269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96F9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</a:t>
            </a:r>
            <a:endParaRPr lang="zh-CN" altLang="en-US" sz="3200" b="1" dirty="0">
              <a:solidFill>
                <a:srgbClr val="296F9B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408844" y="2320951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96F9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</a:t>
            </a:r>
            <a:endParaRPr lang="zh-CN" altLang="en-US" sz="3200" b="1" dirty="0">
              <a:solidFill>
                <a:srgbClr val="296F9B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089822" y="2355119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96F9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</a:t>
            </a:r>
            <a:endParaRPr lang="zh-CN" altLang="en-US" sz="3200" b="1" dirty="0">
              <a:solidFill>
                <a:srgbClr val="296F9B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9" name="矩形 4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770800" y="2355118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96F9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04</a:t>
            </a:r>
            <a:endParaRPr lang="zh-CN" altLang="en-US" sz="3200" b="1" dirty="0">
              <a:solidFill>
                <a:srgbClr val="296F9B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77" name="组合 7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78" name="弧形 77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弧形 81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381460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目前进展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84314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20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6" grpId="0"/>
      <p:bldP spid="39" grpId="0"/>
      <p:bldP spid="42" grpId="0"/>
      <p:bldP spid="45" grpId="0"/>
      <p:bldP spid="46" grpId="0"/>
      <p:bldP spid="47" grpId="0"/>
      <p:bldP spid="48" grpId="0"/>
      <p:bldP spid="49" grpId="0"/>
      <p:bldP spid="83" grpId="0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62" name="弧形 61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弧形 65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矩形 6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381460" y="393958"/>
            <a:ext cx="4267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</a:rPr>
              <a:t>加密、解密、二维码算法实现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F53D15B-05CE-4002-890B-C381D6A15FC5}"/>
              </a:ext>
            </a:extLst>
          </p:cNvPr>
          <p:cNvGrpSpPr/>
          <p:nvPr/>
        </p:nvGrpSpPr>
        <p:grpSpPr>
          <a:xfrm>
            <a:off x="273429" y="1708505"/>
            <a:ext cx="11645142" cy="4062651"/>
            <a:chOff x="273429" y="1708505"/>
            <a:chExt cx="11645142" cy="406265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FF7AD0-8A98-4552-9EB0-2D317ACB85A8}"/>
                </a:ext>
              </a:extLst>
            </p:cNvPr>
            <p:cNvSpPr/>
            <p:nvPr/>
          </p:nvSpPr>
          <p:spPr>
            <a:xfrm>
              <a:off x="273429" y="1708505"/>
              <a:ext cx="5651382" cy="3877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kern="1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）加密：</a:t>
              </a:r>
            </a:p>
            <a:p>
              <a:pPr indent="266700" algn="just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根据用户填写的表单的数据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(String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类型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，数据长度为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，首先以三个为一个单位，单位内第二个数据和第三个数据进行交换，之后对整个字符串进行整体右移，该步骤循环执行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次，然后利用对称加密算法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DES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算法，初</a:t>
              </a:r>
              <a:r>
                <a:rPr lang="zh-CN" altLang="en-US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始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密钥为“</a:t>
              </a:r>
              <a:r>
                <a:rPr lang="en-US" altLang="zh-CN" kern="100" dirty="0" err="1">
                  <a:latin typeface="Calibri" panose="020F0502020204030204" pitchFamily="34" charset="0"/>
                  <a:cs typeface="Times New Roman" panose="02020603050405020304" pitchFamily="18" charset="0"/>
                </a:rPr>
                <a:t>abcdefghijklmnopqrstuvwxyz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”(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可改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进行加密，形成加密后的数据</a:t>
              </a:r>
            </a:p>
            <a:p>
              <a:pPr indent="266700"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kern="1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）解密：</a:t>
              </a:r>
            </a:p>
            <a:p>
              <a:pPr indent="266700" algn="just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获取解码后的数据，先通过密钥以及对称加密算法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DES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的解密算法进行解密获得数据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，以三个为一组，先进行整体右移，然后组内第二个和第三个进行交换，循环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次。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B1A922A-0475-4DBE-A292-D79F1DC2B84D}"/>
                </a:ext>
              </a:extLst>
            </p:cNvPr>
            <p:cNvGrpSpPr/>
            <p:nvPr/>
          </p:nvGrpSpPr>
          <p:grpSpPr>
            <a:xfrm>
              <a:off x="6379925" y="1708505"/>
              <a:ext cx="5538646" cy="4062651"/>
              <a:chOff x="6379925" y="1708505"/>
              <a:chExt cx="5538646" cy="406265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D5D96A-DE43-4504-B5B9-3C1787797640}"/>
                  </a:ext>
                </a:extLst>
              </p:cNvPr>
              <p:cNvSpPr/>
              <p:nvPr/>
            </p:nvSpPr>
            <p:spPr>
              <a:xfrm>
                <a:off x="6659311" y="5401824"/>
                <a:ext cx="52592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cs typeface="Times New Roman" panose="02020603050405020304" pitchFamily="18" charset="0"/>
                  </a:rPr>
                  <a:t>使用</a:t>
                </a:r>
                <a:r>
                  <a:rPr lang="en-US" altLang="zh-CN" dirty="0" err="1">
                    <a:cs typeface="Times New Roman" panose="02020603050405020304" pitchFamily="18" charset="0"/>
                  </a:rPr>
                  <a:t>Neatbean</a:t>
                </a:r>
                <a:r>
                  <a:rPr lang="zh-CN" altLang="zh-CN" dirty="0">
                    <a:cs typeface="Times New Roman" panose="02020603050405020304" pitchFamily="18" charset="0"/>
                  </a:rPr>
                  <a:t>实现对数据的加密和解密的运行结果</a:t>
                </a:r>
                <a:endParaRPr lang="zh-CN" altLang="en-US" dirty="0"/>
              </a:p>
            </p:txBody>
          </p:sp>
          <p:pic>
            <p:nvPicPr>
              <p:cNvPr id="52" name="图片 51" descr="C:\Users\Administrator\AppData\Local\Microsoft\Windows\INetCache\Content.Word\加密解密.png">
                <a:extLst>
                  <a:ext uri="{FF2B5EF4-FFF2-40B4-BE49-F238E27FC236}">
                    <a16:creationId xmlns:a16="http://schemas.microsoft.com/office/drawing/2014/main" id="{4923A0CF-80A5-4D2F-A625-47845727C775}"/>
                  </a:ext>
                </a:extLst>
              </p:cNvPr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848"/>
              <a:stretch/>
            </p:blipFill>
            <p:spPr bwMode="auto">
              <a:xfrm>
                <a:off x="6379925" y="1708505"/>
                <a:ext cx="5156546" cy="3698611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AD683D3-9F4B-4AA9-8E42-C4EB8C6D3260}"/>
              </a:ext>
            </a:extLst>
          </p:cNvPr>
          <p:cNvGrpSpPr/>
          <p:nvPr/>
        </p:nvGrpSpPr>
        <p:grpSpPr>
          <a:xfrm>
            <a:off x="242401" y="2125079"/>
            <a:ext cx="11181336" cy="3646077"/>
            <a:chOff x="242401" y="2125079"/>
            <a:chExt cx="11181336" cy="364607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C36436-BE45-454A-B5F2-8B8427882CDB}"/>
                </a:ext>
              </a:extLst>
            </p:cNvPr>
            <p:cNvSpPr/>
            <p:nvPr/>
          </p:nvSpPr>
          <p:spPr>
            <a:xfrm>
              <a:off x="242401" y="2428255"/>
              <a:ext cx="555039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二维码的生成主要采用</a:t>
              </a:r>
              <a:r>
                <a:rPr lang="en-US" altLang="zh-CN" kern="100" dirty="0" err="1">
                  <a:latin typeface="Calibri" panose="020F0502020204030204" pitchFamily="34" charset="0"/>
                  <a:cs typeface="Times New Roman" panose="02020603050405020304" pitchFamily="18" charset="0"/>
                </a:rPr>
                <a:t>jquery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二维码生成插件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jquery.qrcode.js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进行二维码的生成。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jquery.qrcode.js 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是一个能够在客户端生成矩阵二维码</a:t>
              </a:r>
              <a:r>
                <a:rPr lang="en-US" altLang="zh-CN" kern="100" dirty="0" err="1">
                  <a:latin typeface="Calibri" panose="020F0502020204030204" pitchFamily="34" charset="0"/>
                  <a:cs typeface="Times New Roman" panose="02020603050405020304" pitchFamily="18" charset="0"/>
                </a:rPr>
                <a:t>QRCode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的</a:t>
              </a:r>
              <a:r>
                <a:rPr lang="en-US" altLang="zh-CN" kern="100" dirty="0" err="1">
                  <a:latin typeface="Calibri" panose="020F0502020204030204" pitchFamily="34" charset="0"/>
                  <a:cs typeface="Times New Roman" panose="02020603050405020304" pitchFamily="18" charset="0"/>
                </a:rPr>
                <a:t>jquery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插件，使用它可以很方便的在页面上生成二维条码。图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1-7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是在</a:t>
              </a:r>
              <a:r>
                <a:rPr lang="en-US" altLang="zh-CN" kern="100" dirty="0" err="1">
                  <a:latin typeface="Calibri" panose="020F0502020204030204" pitchFamily="34" charset="0"/>
                  <a:cs typeface="Times New Roman" panose="02020603050405020304" pitchFamily="18" charset="0"/>
                </a:rPr>
                <a:t>esplise</a:t>
              </a:r>
              <a:r>
                <a: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上对二维码的生成的运行结果，（还没添加解密程序）</a:t>
              </a:r>
            </a:p>
          </p:txBody>
        </p:sp>
        <p:pic>
          <p:nvPicPr>
            <p:cNvPr id="53" name="图片 52" descr="618191289228316031">
              <a:extLst>
                <a:ext uri="{FF2B5EF4-FFF2-40B4-BE49-F238E27FC236}">
                  <a16:creationId xmlns:a16="http://schemas.microsoft.com/office/drawing/2014/main" id="{68DF5B34-F5C0-42C9-AB19-0C9FDFDF4B3B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521" r="9798" b="39195"/>
            <a:stretch>
              <a:fillRect/>
            </a:stretch>
          </p:blipFill>
          <p:spPr bwMode="auto">
            <a:xfrm>
              <a:off x="6379925" y="2125079"/>
              <a:ext cx="5043812" cy="31483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721666-C9B8-4F7D-AFAC-746F04BFBD1C}"/>
                </a:ext>
              </a:extLst>
            </p:cNvPr>
            <p:cNvSpPr/>
            <p:nvPr/>
          </p:nvSpPr>
          <p:spPr>
            <a:xfrm>
              <a:off x="7539919" y="5401824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>
                  <a:cs typeface="Times New Roman" panose="02020603050405020304" pitchFamily="18" charset="0"/>
                </a:rPr>
                <a:t>二维码的生成的运行结果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518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81" name="弧形 80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弧形 81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弧形 82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弧形 84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矩形 8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381460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96F9B"/>
                </a:solidFill>
                <a:latin typeface="+mj-ea"/>
                <a:cs typeface="Segoe UI Semilight" panose="020B0402040204020203" pitchFamily="34" charset="0"/>
              </a:rPr>
              <a:t>关系数据表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34BEB6-7F56-4189-AA7B-1CF6E9326E15}"/>
              </a:ext>
            </a:extLst>
          </p:cNvPr>
          <p:cNvGrpSpPr/>
          <p:nvPr/>
        </p:nvGrpSpPr>
        <p:grpSpPr>
          <a:xfrm>
            <a:off x="1164080" y="1972694"/>
            <a:ext cx="2426086" cy="3915150"/>
            <a:chOff x="2029217" y="1882087"/>
            <a:chExt cx="2426086" cy="39151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C335363-6635-4357-A89B-D20BACB7EB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6"/>
            <a:stretch/>
          </p:blipFill>
          <p:spPr>
            <a:xfrm>
              <a:off x="2304788" y="2188789"/>
              <a:ext cx="2150515" cy="360844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D77CA9D-6E5A-4130-9B11-E550CCACD654}"/>
                </a:ext>
              </a:extLst>
            </p:cNvPr>
            <p:cNvSpPr txBox="1"/>
            <p:nvPr/>
          </p:nvSpPr>
          <p:spPr>
            <a:xfrm>
              <a:off x="2029217" y="1882087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委托方信息表字段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FB09EF3-BC4E-4EE9-9DA1-7152685A8B44}"/>
              </a:ext>
            </a:extLst>
          </p:cNvPr>
          <p:cNvGrpSpPr/>
          <p:nvPr/>
        </p:nvGrpSpPr>
        <p:grpSpPr>
          <a:xfrm>
            <a:off x="4908655" y="1972694"/>
            <a:ext cx="2805004" cy="3609596"/>
            <a:chOff x="5670325" y="2185637"/>
            <a:chExt cx="2805004" cy="360959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2BE9490-BF4C-4EA2-ACB1-027EC42ED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325" y="2554969"/>
              <a:ext cx="2805004" cy="324026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B7692EA-01E8-4AC2-B8FC-7B7035F77D9A}"/>
                </a:ext>
              </a:extLst>
            </p:cNvPr>
            <p:cNvSpPr txBox="1"/>
            <p:nvPr/>
          </p:nvSpPr>
          <p:spPr>
            <a:xfrm>
              <a:off x="5670325" y="2185637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产品信息表字段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ADA3B1A-D372-4DD8-A238-B16D52D537DF}"/>
              </a:ext>
            </a:extLst>
          </p:cNvPr>
          <p:cNvGrpSpPr/>
          <p:nvPr/>
        </p:nvGrpSpPr>
        <p:grpSpPr>
          <a:xfrm>
            <a:off x="9032148" y="1972694"/>
            <a:ext cx="2642985" cy="2436126"/>
            <a:chOff x="8249860" y="2185637"/>
            <a:chExt cx="2642985" cy="2436126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F01D5FB-062B-46D8-9141-DBF65DC4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7764" y="2610458"/>
              <a:ext cx="2575081" cy="2011305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0E3B65F-6506-436F-B61C-A5A46520E907}"/>
                </a:ext>
              </a:extLst>
            </p:cNvPr>
            <p:cNvSpPr txBox="1"/>
            <p:nvPr/>
          </p:nvSpPr>
          <p:spPr>
            <a:xfrm>
              <a:off x="8249860" y="218563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物流表字段</a:t>
              </a:r>
            </a:p>
          </p:txBody>
        </p: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5156125-D191-4DDA-9B99-817A49C1D2D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016257" y="2420134"/>
            <a:ext cx="2888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A3A165B-2894-4291-825C-52B00031A17F}"/>
              </a:ext>
            </a:extLst>
          </p:cNvPr>
          <p:cNvGrpSpPr/>
          <p:nvPr/>
        </p:nvGrpSpPr>
        <p:grpSpPr>
          <a:xfrm>
            <a:off x="865743" y="1616211"/>
            <a:ext cx="2150514" cy="1950116"/>
            <a:chOff x="865743" y="1616211"/>
            <a:chExt cx="2150514" cy="1950116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CAE1B9F-9D3E-43A9-88AE-39DA9DA75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86" r="54337" b="18070"/>
            <a:stretch/>
          </p:blipFill>
          <p:spPr>
            <a:xfrm>
              <a:off x="865743" y="1616211"/>
              <a:ext cx="2150514" cy="16078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3C52C41-4573-4BCC-AB52-01AECB598C27}"/>
                </a:ext>
              </a:extLst>
            </p:cNvPr>
            <p:cNvSpPr txBox="1"/>
            <p:nvPr/>
          </p:nvSpPr>
          <p:spPr>
            <a:xfrm>
              <a:off x="1105587" y="3196995"/>
              <a:ext cx="110799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登录界面</a:t>
              </a:r>
            </a:p>
          </p:txBody>
        </p:sp>
      </p:grp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74FC53F3-A43D-4D3B-A319-38509B6BF70E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1433646" y="3792265"/>
            <a:ext cx="1446940" cy="995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40FD5AEA-6E4B-4DAB-BFB0-36D3E2A33361}"/>
              </a:ext>
            </a:extLst>
          </p:cNvPr>
          <p:cNvCxnSpPr>
            <a:cxnSpLocks/>
            <a:stCxn id="103" idx="3"/>
            <a:endCxn id="90" idx="2"/>
          </p:cNvCxnSpPr>
          <p:nvPr/>
        </p:nvCxnSpPr>
        <p:spPr>
          <a:xfrm flipV="1">
            <a:off x="5964858" y="3977547"/>
            <a:ext cx="1485489" cy="972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图片 99" descr="618191289228316031">
            <a:extLst>
              <a:ext uri="{FF2B5EF4-FFF2-40B4-BE49-F238E27FC236}">
                <a16:creationId xmlns:a16="http://schemas.microsoft.com/office/drawing/2014/main" id="{B7C01DA7-D203-4F58-AB40-8BB6E4B5C1E6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1" r="43119" b="39195"/>
          <a:stretch/>
        </p:blipFill>
        <p:spPr bwMode="auto">
          <a:xfrm>
            <a:off x="9765682" y="4140227"/>
            <a:ext cx="2079738" cy="22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F286F4C-082B-4713-875A-D923899B01C9}"/>
              </a:ext>
            </a:extLst>
          </p:cNvPr>
          <p:cNvGrpSpPr/>
          <p:nvPr/>
        </p:nvGrpSpPr>
        <p:grpSpPr>
          <a:xfrm>
            <a:off x="2654648" y="3444212"/>
            <a:ext cx="3310210" cy="3355091"/>
            <a:chOff x="2654648" y="3444212"/>
            <a:chExt cx="3310210" cy="3355091"/>
          </a:xfrm>
        </p:grpSpPr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ED5DFFE8-7BCB-40E2-9926-803F87040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648" y="3444212"/>
              <a:ext cx="3310210" cy="30123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E80D8E79-5E1E-4A48-95C8-0CD3955FBF05}"/>
                </a:ext>
              </a:extLst>
            </p:cNvPr>
            <p:cNvSpPr txBox="1"/>
            <p:nvPr/>
          </p:nvSpPr>
          <p:spPr>
            <a:xfrm>
              <a:off x="3230725" y="6429971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企业信息填写界面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AE98A26-6082-4683-BB90-7FC8F2659A41}"/>
              </a:ext>
            </a:extLst>
          </p:cNvPr>
          <p:cNvGrpSpPr/>
          <p:nvPr/>
        </p:nvGrpSpPr>
        <p:grpSpPr>
          <a:xfrm>
            <a:off x="6039808" y="855623"/>
            <a:ext cx="3315163" cy="3121924"/>
            <a:chOff x="5964858" y="855623"/>
            <a:chExt cx="3315163" cy="3121924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506ECF8A-446B-4951-A230-B1421FAD2A54}"/>
                </a:ext>
              </a:extLst>
            </p:cNvPr>
            <p:cNvSpPr txBox="1"/>
            <p:nvPr/>
          </p:nvSpPr>
          <p:spPr>
            <a:xfrm>
              <a:off x="6590567" y="360821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产品填写界面</a:t>
              </a:r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3F95FD97-2FC0-43A0-8D47-2C3B813B7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858" y="855623"/>
              <a:ext cx="3315163" cy="2781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23963C4-C977-4755-964E-1FFB91657C21}"/>
              </a:ext>
            </a:extLst>
          </p:cNvPr>
          <p:cNvCxnSpPr>
            <a:stCxn id="109" idx="3"/>
            <a:endCxn id="100" idx="0"/>
          </p:cNvCxnSpPr>
          <p:nvPr/>
        </p:nvCxnSpPr>
        <p:spPr>
          <a:xfrm>
            <a:off x="9354971" y="2246467"/>
            <a:ext cx="1450580" cy="1893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13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83" name="弧形 82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弧形 83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弧形 84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弧形 86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矩形 8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381460" y="492124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GPS</a:t>
            </a:r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数据解析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7341C2-14F0-4813-8167-29DF8348410D}"/>
              </a:ext>
            </a:extLst>
          </p:cNvPr>
          <p:cNvGrpSpPr/>
          <p:nvPr/>
        </p:nvGrpSpPr>
        <p:grpSpPr>
          <a:xfrm>
            <a:off x="242401" y="1144990"/>
            <a:ext cx="11813821" cy="5220886"/>
            <a:chOff x="242401" y="1144990"/>
            <a:chExt cx="11813821" cy="522088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883A3FC-C8BF-4C90-9D1F-4A9B23EBD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92"/>
            <a:stretch/>
          </p:blipFill>
          <p:spPr>
            <a:xfrm>
              <a:off x="2804653" y="1144990"/>
              <a:ext cx="6582694" cy="5220886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AC210E3-0351-428B-B46E-06C0E9F0D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66452" y="3215148"/>
              <a:ext cx="2487561" cy="8259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D04F0E77-8FEC-4E19-AE26-8CEF71477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9833" y="2389239"/>
              <a:ext cx="2595715" cy="825909"/>
            </a:xfrm>
            <a:prstGeom prst="straightConnector1">
              <a:avLst/>
            </a:prstGeom>
            <a:ln>
              <a:solidFill>
                <a:srgbClr val="296F9B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8447FBE-9E2D-4BAC-8C3B-BA521221D1D2}"/>
                </a:ext>
              </a:extLst>
            </p:cNvPr>
            <p:cNvSpPr txBox="1"/>
            <p:nvPr/>
          </p:nvSpPr>
          <p:spPr>
            <a:xfrm>
              <a:off x="242401" y="2829885"/>
              <a:ext cx="1830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转化坐标前的</a:t>
              </a:r>
              <a:r>
                <a:rPr lang="en-US" altLang="zh-CN" sz="20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GPS</a:t>
              </a:r>
              <a:r>
                <a:rPr lang="zh-CN" altLang="en-US" sz="20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坐标</a:t>
              </a:r>
              <a:r>
                <a:rPr lang="en-US" altLang="zh-CN" sz="20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(</a:t>
              </a:r>
              <a:r>
                <a:rPr lang="zh-CN" altLang="en-US" sz="20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错误</a:t>
              </a:r>
              <a:r>
                <a:rPr lang="en-US" altLang="zh-CN" sz="20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)</a:t>
              </a:r>
              <a:endParaRPr lang="zh-CN" altLang="en-US" sz="2000" dirty="0">
                <a:solidFill>
                  <a:srgbClr val="FF0000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F3A8469-05C9-414E-9F2D-B5E2E94F7240}"/>
                </a:ext>
              </a:extLst>
            </p:cNvPr>
            <p:cNvSpPr txBox="1"/>
            <p:nvPr/>
          </p:nvSpPr>
          <p:spPr>
            <a:xfrm>
              <a:off x="10225548" y="2035296"/>
              <a:ext cx="1830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296F9B"/>
                  </a:solidFill>
                  <a:latin typeface="Open Sans" panose="020B0606030504020204" pitchFamily="34" charset="0"/>
                </a:rPr>
                <a:t>转化坐标后的</a:t>
              </a:r>
              <a:r>
                <a:rPr lang="en-US" altLang="zh-CN" sz="2000" dirty="0">
                  <a:solidFill>
                    <a:srgbClr val="296F9B"/>
                  </a:solidFill>
                  <a:latin typeface="Open Sans" panose="020B0606030504020204" pitchFamily="34" charset="0"/>
                </a:rPr>
                <a:t>GPS</a:t>
              </a:r>
              <a:r>
                <a:rPr lang="zh-CN" altLang="en-US" sz="2000" dirty="0">
                  <a:solidFill>
                    <a:srgbClr val="296F9B"/>
                  </a:solidFill>
                  <a:latin typeface="Open Sans" panose="020B0606030504020204" pitchFamily="34" charset="0"/>
                </a:rPr>
                <a:t>坐标</a:t>
              </a:r>
              <a:r>
                <a:rPr lang="en-US" altLang="zh-CN" sz="2000" dirty="0">
                  <a:solidFill>
                    <a:srgbClr val="296F9B"/>
                  </a:solidFill>
                  <a:latin typeface="Open Sans" panose="020B0606030504020204" pitchFamily="34" charset="0"/>
                </a:rPr>
                <a:t>(</a:t>
              </a:r>
              <a:r>
                <a:rPr lang="zh-CN" altLang="en-US" sz="2000" dirty="0">
                  <a:solidFill>
                    <a:srgbClr val="296F9B"/>
                  </a:solidFill>
                  <a:latin typeface="Open Sans" panose="020B0606030504020204" pitchFamily="34" charset="0"/>
                </a:rPr>
                <a:t>正确</a:t>
              </a:r>
              <a:r>
                <a:rPr lang="en-US" altLang="zh-CN" sz="2000" dirty="0">
                  <a:solidFill>
                    <a:srgbClr val="296F9B"/>
                  </a:solidFill>
                  <a:latin typeface="Open Sans" panose="020B0606030504020204" pitchFamily="34" charset="0"/>
                </a:rPr>
                <a:t>)</a:t>
              </a:r>
              <a:endParaRPr lang="zh-CN" altLang="en-US" sz="2000" dirty="0">
                <a:solidFill>
                  <a:srgbClr val="296F9B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79" name="弧形 78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弧形 82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矩形 8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388417" y="46292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多传感器集成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86B5596-5360-4CF4-9188-CE5561FB2882}"/>
              </a:ext>
            </a:extLst>
          </p:cNvPr>
          <p:cNvGrpSpPr/>
          <p:nvPr/>
        </p:nvGrpSpPr>
        <p:grpSpPr>
          <a:xfrm>
            <a:off x="242401" y="1276410"/>
            <a:ext cx="11978343" cy="5007077"/>
            <a:chOff x="242401" y="1276410"/>
            <a:chExt cx="11978343" cy="500707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01FBF5D-DBAB-47FF-827E-693BCEB60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503" y="1276410"/>
              <a:ext cx="6676103" cy="5007077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F5ABFDB-9572-4AF3-93A7-67B8AD0F003C}"/>
                </a:ext>
              </a:extLst>
            </p:cNvPr>
            <p:cNvGrpSpPr/>
            <p:nvPr/>
          </p:nvGrpSpPr>
          <p:grpSpPr>
            <a:xfrm>
              <a:off x="913463" y="1831936"/>
              <a:ext cx="2999776" cy="400110"/>
              <a:chOff x="913463" y="1831936"/>
              <a:chExt cx="2999776" cy="400110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0AE1C1CB-2E2B-4314-80D3-33EB24F19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2929" y="2025445"/>
                <a:ext cx="1740310" cy="1769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B95077A-5797-4C70-BDD5-731E067B76A6}"/>
                  </a:ext>
                </a:extLst>
              </p:cNvPr>
              <p:cNvSpPr txBox="1"/>
              <p:nvPr/>
            </p:nvSpPr>
            <p:spPr>
              <a:xfrm>
                <a:off x="913463" y="1831936"/>
                <a:ext cx="1830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O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传感器</a:t>
                </a: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2E0FFF9F-1298-4121-84DA-A046AD14B14E}"/>
                </a:ext>
              </a:extLst>
            </p:cNvPr>
            <p:cNvGrpSpPr/>
            <p:nvPr/>
          </p:nvGrpSpPr>
          <p:grpSpPr>
            <a:xfrm>
              <a:off x="7295535" y="3677265"/>
              <a:ext cx="4700585" cy="2441809"/>
              <a:chOff x="7295535" y="3677265"/>
              <a:chExt cx="4700585" cy="2441809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28DEE16-53FE-4264-97F5-E2E69217F7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95535" y="3677265"/>
                <a:ext cx="2869911" cy="22417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5E45ABD-7BAC-4E25-85C8-C790EFFEF563}"/>
                  </a:ext>
                </a:extLst>
              </p:cNvPr>
              <p:cNvSpPr txBox="1"/>
              <p:nvPr/>
            </p:nvSpPr>
            <p:spPr>
              <a:xfrm>
                <a:off x="10165446" y="5718964"/>
                <a:ext cx="1830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温湿度传感器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0735E032-71FB-4688-8FAA-4ECB18D453EA}"/>
                </a:ext>
              </a:extLst>
            </p:cNvPr>
            <p:cNvGrpSpPr/>
            <p:nvPr/>
          </p:nvGrpSpPr>
          <p:grpSpPr>
            <a:xfrm>
              <a:off x="8809703" y="3429000"/>
              <a:ext cx="3382297" cy="1446294"/>
              <a:chOff x="8940976" y="1654277"/>
              <a:chExt cx="3382297" cy="1446294"/>
            </a:xfrm>
          </p:grpSpPr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0F9F5027-CB0D-4E47-87F3-CF97341561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40976" y="1654277"/>
                <a:ext cx="1491050" cy="12462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8259DE3-4C2D-4558-85AC-16C32957E025}"/>
                  </a:ext>
                </a:extLst>
              </p:cNvPr>
              <p:cNvSpPr txBox="1"/>
              <p:nvPr/>
            </p:nvSpPr>
            <p:spPr>
              <a:xfrm>
                <a:off x="10492599" y="2700461"/>
                <a:ext cx="1830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CO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传感器</a:t>
                </a: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9508192-501F-4911-89F3-AF98B39DB995}"/>
                </a:ext>
              </a:extLst>
            </p:cNvPr>
            <p:cNvGrpSpPr/>
            <p:nvPr/>
          </p:nvGrpSpPr>
          <p:grpSpPr>
            <a:xfrm>
              <a:off x="6872748" y="1303389"/>
              <a:ext cx="5347996" cy="1007192"/>
              <a:chOff x="6872748" y="1303389"/>
              <a:chExt cx="5347996" cy="1007192"/>
            </a:xfrm>
          </p:grpSpPr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0E22411D-1159-423A-AF2F-3DDCCF973BBD}"/>
                  </a:ext>
                </a:extLst>
              </p:cNvPr>
              <p:cNvCxnSpPr/>
              <p:nvPr/>
            </p:nvCxnSpPr>
            <p:spPr>
              <a:xfrm flipH="1">
                <a:off x="6872748" y="1503444"/>
                <a:ext cx="3490452" cy="80713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7EA436-10D7-4AB1-86E8-05E7590B8F81}"/>
                  </a:ext>
                </a:extLst>
              </p:cNvPr>
              <p:cNvSpPr txBox="1"/>
              <p:nvPr/>
            </p:nvSpPr>
            <p:spPr>
              <a:xfrm>
                <a:off x="10390070" y="1303389"/>
                <a:ext cx="1830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Arduino Nano</a:t>
                </a:r>
                <a:endParaRPr lang="zh-CN" altLang="en-US" sz="2000" dirty="0">
                  <a:solidFill>
                    <a:srgbClr val="FF0000"/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34467BA-0752-437A-83C6-FA2726083FAE}"/>
                </a:ext>
              </a:extLst>
            </p:cNvPr>
            <p:cNvGrpSpPr/>
            <p:nvPr/>
          </p:nvGrpSpPr>
          <p:grpSpPr>
            <a:xfrm>
              <a:off x="952409" y="5168358"/>
              <a:ext cx="4937114" cy="413232"/>
              <a:chOff x="952409" y="5168358"/>
              <a:chExt cx="4937114" cy="413232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0C36773D-5F00-4054-946A-DB1362C1D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2929" y="5368413"/>
                <a:ext cx="3716594" cy="21317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6BDA9AB-C1BE-489A-8C46-C8D915C50EEE}"/>
                  </a:ext>
                </a:extLst>
              </p:cNvPr>
              <p:cNvSpPr txBox="1"/>
              <p:nvPr/>
            </p:nvSpPr>
            <p:spPr>
              <a:xfrm>
                <a:off x="952409" y="5168358"/>
                <a:ext cx="1830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GPS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模块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19D0DE2-C56E-4437-8633-BDF45647C81F}"/>
                </a:ext>
              </a:extLst>
            </p:cNvPr>
            <p:cNvGrpSpPr/>
            <p:nvPr/>
          </p:nvGrpSpPr>
          <p:grpSpPr>
            <a:xfrm>
              <a:off x="242401" y="3671258"/>
              <a:ext cx="4447586" cy="400110"/>
              <a:chOff x="242401" y="3671258"/>
              <a:chExt cx="4447586" cy="400110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67D9775-CB7D-4892-ADF4-24426B321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2929" y="3883742"/>
                <a:ext cx="2517058" cy="16714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1E24CA4-4809-4DC2-8853-39547C6F4D7C}"/>
                  </a:ext>
                </a:extLst>
              </p:cNvPr>
              <p:cNvSpPr txBox="1"/>
              <p:nvPr/>
            </p:nvSpPr>
            <p:spPr>
              <a:xfrm>
                <a:off x="242401" y="3671258"/>
                <a:ext cx="2305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CO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传感器</a:t>
                </a: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67FEEA35-9CC4-4B97-B888-4918BDFA8A2E}"/>
                </a:ext>
              </a:extLst>
            </p:cNvPr>
            <p:cNvGrpSpPr/>
            <p:nvPr/>
          </p:nvGrpSpPr>
          <p:grpSpPr>
            <a:xfrm>
              <a:off x="7600335" y="2472894"/>
              <a:ext cx="4531092" cy="851619"/>
              <a:chOff x="7704101" y="2401649"/>
              <a:chExt cx="4531092" cy="851619"/>
            </a:xfrm>
          </p:grpSpPr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AAA90012-A240-4345-BB08-C6F537CD8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04101" y="2401649"/>
                <a:ext cx="2727925" cy="49886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F8D5A37-A741-420A-B837-1014F6A7B737}"/>
                  </a:ext>
                </a:extLst>
              </p:cNvPr>
              <p:cNvSpPr txBox="1"/>
              <p:nvPr/>
            </p:nvSpPr>
            <p:spPr>
              <a:xfrm>
                <a:off x="10404519" y="2545382"/>
                <a:ext cx="18306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酒精传感器</a:t>
                </a:r>
                <a:endParaRPr lang="en-US" altLang="zh-CN" sz="2000" dirty="0">
                  <a:solidFill>
                    <a:srgbClr val="FF0000"/>
                  </a:solidFill>
                  <a:latin typeface="Open Sans" panose="020B0606030504020204" pitchFamily="34" charset="0"/>
                </a:endParaRPr>
              </a:p>
              <a:p>
                <a:r>
                  <a:rPr lang="zh-CN" altLang="en-US" sz="2000" dirty="0">
                    <a:solidFill>
                      <a:srgbClr val="FF0000"/>
                    </a:solidFill>
                    <a:latin typeface="Open Sans" panose="020B0606030504020204" pitchFamily="34" charset="0"/>
                  </a:rPr>
                  <a:t>（暂时空缺）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99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79" name="弧形 78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弧形 82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矩形 8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388417" y="46292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多传感器集成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DC8554-6362-4862-A0D7-36F8A337E2D7}"/>
              </a:ext>
            </a:extLst>
          </p:cNvPr>
          <p:cNvGrpSpPr/>
          <p:nvPr/>
        </p:nvGrpSpPr>
        <p:grpSpPr>
          <a:xfrm>
            <a:off x="1097651" y="1408302"/>
            <a:ext cx="9747189" cy="4611666"/>
            <a:chOff x="1097651" y="1408302"/>
            <a:chExt cx="9747189" cy="461166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5211837-8A60-4ABF-8C28-0F585C18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012" y="1408302"/>
              <a:ext cx="8081828" cy="4611666"/>
            </a:xfrm>
            <a:prstGeom prst="rect">
              <a:avLst/>
            </a:prstGeom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C8665D6-454F-4AE7-B664-58E2EB3F6821}"/>
                </a:ext>
              </a:extLst>
            </p:cNvPr>
            <p:cNvCxnSpPr/>
            <p:nvPr/>
          </p:nvCxnSpPr>
          <p:spPr>
            <a:xfrm>
              <a:off x="2763012" y="2379406"/>
              <a:ext cx="42264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477A6C7-D86A-4D28-8F64-6F948FCE0D05}"/>
                </a:ext>
              </a:extLst>
            </p:cNvPr>
            <p:cNvCxnSpPr>
              <a:cxnSpLocks/>
            </p:cNvCxnSpPr>
            <p:nvPr/>
          </p:nvCxnSpPr>
          <p:spPr>
            <a:xfrm>
              <a:off x="5683049" y="2576052"/>
              <a:ext cx="90955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590D194-2A6E-4DB0-827B-B34A9F8C3962}"/>
                </a:ext>
              </a:extLst>
            </p:cNvPr>
            <p:cNvCxnSpPr/>
            <p:nvPr/>
          </p:nvCxnSpPr>
          <p:spPr>
            <a:xfrm>
              <a:off x="3628107" y="2379406"/>
              <a:ext cx="3539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06FE906-C3D8-429E-8452-489C051E8B66}"/>
                </a:ext>
              </a:extLst>
            </p:cNvPr>
            <p:cNvCxnSpPr/>
            <p:nvPr/>
          </p:nvCxnSpPr>
          <p:spPr>
            <a:xfrm>
              <a:off x="4011565" y="2576052"/>
              <a:ext cx="1573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16FE77B-2F08-4A6E-870D-E341D676650F}"/>
                </a:ext>
              </a:extLst>
            </p:cNvPr>
            <p:cNvCxnSpPr>
              <a:cxnSpLocks/>
            </p:cNvCxnSpPr>
            <p:nvPr/>
          </p:nvCxnSpPr>
          <p:spPr>
            <a:xfrm>
              <a:off x="6592604" y="2379406"/>
              <a:ext cx="79142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CC87E18-600A-4A7A-B71D-F680D1D2D71A}"/>
                </a:ext>
              </a:extLst>
            </p:cNvPr>
            <p:cNvCxnSpPr>
              <a:cxnSpLocks/>
            </p:cNvCxnSpPr>
            <p:nvPr/>
          </p:nvCxnSpPr>
          <p:spPr>
            <a:xfrm>
              <a:off x="5112778" y="2379406"/>
              <a:ext cx="57027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577222A-2860-4F98-9BBE-2F93B706FBE5}"/>
                </a:ext>
              </a:extLst>
            </p:cNvPr>
            <p:cNvCxnSpPr>
              <a:cxnSpLocks/>
            </p:cNvCxnSpPr>
            <p:nvPr/>
          </p:nvCxnSpPr>
          <p:spPr>
            <a:xfrm>
              <a:off x="4937674" y="2576052"/>
              <a:ext cx="17510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8189435-ED66-477F-A126-429E691D2555}"/>
                </a:ext>
              </a:extLst>
            </p:cNvPr>
            <p:cNvCxnSpPr/>
            <p:nvPr/>
          </p:nvCxnSpPr>
          <p:spPr>
            <a:xfrm>
              <a:off x="4515031" y="2379406"/>
              <a:ext cx="42264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CB6FDE0-8FDC-4297-B5D7-D5C722A43685}"/>
                </a:ext>
              </a:extLst>
            </p:cNvPr>
            <p:cNvCxnSpPr/>
            <p:nvPr/>
          </p:nvCxnSpPr>
          <p:spPr>
            <a:xfrm>
              <a:off x="3185655" y="2576052"/>
              <a:ext cx="42264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1100149-DA51-432A-A0D9-C3F26B0F2D5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628" y="2379406"/>
              <a:ext cx="64738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70A7182-790E-4663-BE06-34F335987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964" y="2576053"/>
              <a:ext cx="1089691" cy="4621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070BB45-1A1A-44D4-A5A3-F03AFB1D50F5}"/>
                </a:ext>
              </a:extLst>
            </p:cNvPr>
            <p:cNvGrpSpPr/>
            <p:nvPr/>
          </p:nvGrpSpPr>
          <p:grpSpPr>
            <a:xfrm>
              <a:off x="2095964" y="2379406"/>
              <a:ext cx="1699292" cy="1297859"/>
              <a:chOff x="1388038" y="2379406"/>
              <a:chExt cx="1699292" cy="1297859"/>
            </a:xfrm>
          </p:grpSpPr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A205BBD7-C34B-4D2D-A6EA-B7BFC35097F2}"/>
                  </a:ext>
                </a:extLst>
              </p:cNvPr>
              <p:cNvCxnSpPr/>
              <p:nvPr/>
            </p:nvCxnSpPr>
            <p:spPr>
              <a:xfrm flipV="1">
                <a:off x="3087329" y="2379406"/>
                <a:ext cx="0" cy="12978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91C7F10D-F6D4-4081-9B48-0853650E53B4}"/>
                  </a:ext>
                </a:extLst>
              </p:cNvPr>
              <p:cNvCxnSpPr/>
              <p:nvPr/>
            </p:nvCxnSpPr>
            <p:spPr>
              <a:xfrm>
                <a:off x="1388038" y="3677265"/>
                <a:ext cx="169929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55D4534-14F2-475F-BFFF-E765861C165D}"/>
                </a:ext>
              </a:extLst>
            </p:cNvPr>
            <p:cNvSpPr txBox="1"/>
            <p:nvPr/>
          </p:nvSpPr>
          <p:spPr>
            <a:xfrm>
              <a:off x="1457806" y="2192958"/>
              <a:ext cx="72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湿度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9E62E79-0C26-46A8-A91A-05540925C4B6}"/>
                </a:ext>
              </a:extLst>
            </p:cNvPr>
            <p:cNvSpPr txBox="1"/>
            <p:nvPr/>
          </p:nvSpPr>
          <p:spPr>
            <a:xfrm>
              <a:off x="1462938" y="2854847"/>
              <a:ext cx="72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温度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1F9E0B6-4BA2-49F0-9166-0BA447132A8A}"/>
                </a:ext>
              </a:extLst>
            </p:cNvPr>
            <p:cNvSpPr txBox="1"/>
            <p:nvPr/>
          </p:nvSpPr>
          <p:spPr>
            <a:xfrm>
              <a:off x="1220637" y="3485636"/>
              <a:ext cx="962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O2</a:t>
              </a:r>
              <a:r>
                <a:rPr lang="zh-CN" altLang="en-US" dirty="0">
                  <a:solidFill>
                    <a:srgbClr val="FF0000"/>
                  </a:solidFill>
                </a:rPr>
                <a:t>浓度</a:t>
              </a: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D6D6F42-B5FC-4097-BE39-4DF4CBA540D9}"/>
                </a:ext>
              </a:extLst>
            </p:cNvPr>
            <p:cNvGrpSpPr/>
            <p:nvPr/>
          </p:nvGrpSpPr>
          <p:grpSpPr>
            <a:xfrm flipH="1">
              <a:off x="5035058" y="2576053"/>
              <a:ext cx="2761925" cy="1902540"/>
              <a:chOff x="-21720" y="2379408"/>
              <a:chExt cx="3111063" cy="2015613"/>
            </a:xfrm>
          </p:grpSpPr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E5B4A297-E9EB-4EF9-AA02-98F31073B4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7329" y="2379408"/>
                <a:ext cx="0" cy="20156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F1B5D2E-4F6A-463A-A0A4-9CACABCCA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720" y="4395021"/>
                <a:ext cx="311106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246D5761-CEAC-43B6-9FE9-3878A136F22F}"/>
                </a:ext>
              </a:extLst>
            </p:cNvPr>
            <p:cNvGrpSpPr/>
            <p:nvPr/>
          </p:nvGrpSpPr>
          <p:grpSpPr>
            <a:xfrm flipH="1">
              <a:off x="5387771" y="2399241"/>
              <a:ext cx="2409167" cy="1729844"/>
              <a:chOff x="-21720" y="2379408"/>
              <a:chExt cx="3111063" cy="2015613"/>
            </a:xfrm>
          </p:grpSpPr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FF9CB2B0-FEBC-40FE-9183-F1623345D5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7329" y="2379408"/>
                <a:ext cx="0" cy="20156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9B11D5B0-3411-4BDB-B52A-F676DB71E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720" y="4395021"/>
                <a:ext cx="311106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E79B9E16-A78F-4136-9EB2-3698F97D0023}"/>
                </a:ext>
              </a:extLst>
            </p:cNvPr>
            <p:cNvGrpSpPr/>
            <p:nvPr/>
          </p:nvGrpSpPr>
          <p:grpSpPr>
            <a:xfrm flipH="1">
              <a:off x="6115464" y="2583912"/>
              <a:ext cx="1681470" cy="1195665"/>
              <a:chOff x="-21720" y="2379408"/>
              <a:chExt cx="3111063" cy="2015613"/>
            </a:xfrm>
          </p:grpSpPr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84C7EF4C-393E-45BC-9973-C4B5782278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7329" y="2379408"/>
                <a:ext cx="0" cy="20156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4BE747CC-7D92-47F9-AB66-4C6DC35C8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720" y="4395021"/>
                <a:ext cx="311106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892B23F-3E1C-4DA3-9396-09E13D5E7725}"/>
                </a:ext>
              </a:extLst>
            </p:cNvPr>
            <p:cNvGrpSpPr/>
            <p:nvPr/>
          </p:nvGrpSpPr>
          <p:grpSpPr>
            <a:xfrm flipH="1">
              <a:off x="6983407" y="2420944"/>
              <a:ext cx="791425" cy="1008056"/>
              <a:chOff x="-21720" y="2379408"/>
              <a:chExt cx="3111063" cy="2015613"/>
            </a:xfrm>
          </p:grpSpPr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642A7D5A-D5DC-462F-B11A-0C8F2FAB9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7329" y="2379408"/>
                <a:ext cx="0" cy="20156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F0F6B87E-2133-4366-9DB0-15F4C0A3E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720" y="4395021"/>
                <a:ext cx="311106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3FA8CDF-31F0-4CF3-B2E3-8ABAD60CF0E8}"/>
                </a:ext>
              </a:extLst>
            </p:cNvPr>
            <p:cNvSpPr txBox="1"/>
            <p:nvPr/>
          </p:nvSpPr>
          <p:spPr>
            <a:xfrm>
              <a:off x="7846658" y="3244334"/>
              <a:ext cx="72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经度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7B579F12-A0D7-4565-8BAB-9BC8DD32F8C9}"/>
                </a:ext>
              </a:extLst>
            </p:cNvPr>
            <p:cNvSpPr txBox="1"/>
            <p:nvPr/>
          </p:nvSpPr>
          <p:spPr>
            <a:xfrm>
              <a:off x="7844603" y="3604404"/>
              <a:ext cx="72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纬度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4CA1CCC-5AF1-42FE-8A1A-052BBF6BFCF0}"/>
                </a:ext>
              </a:extLst>
            </p:cNvPr>
            <p:cNvSpPr txBox="1"/>
            <p:nvPr/>
          </p:nvSpPr>
          <p:spPr>
            <a:xfrm>
              <a:off x="7846657" y="3956861"/>
              <a:ext cx="1130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北京时间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93D7DD0-9A47-46F0-BC0A-C8B3A9CD602C}"/>
                </a:ext>
              </a:extLst>
            </p:cNvPr>
            <p:cNvSpPr txBox="1"/>
            <p:nvPr/>
          </p:nvSpPr>
          <p:spPr>
            <a:xfrm>
              <a:off x="7846658" y="4293927"/>
              <a:ext cx="98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</a:t>
              </a:r>
              <a:r>
                <a:rPr lang="zh-CN" altLang="en-US" dirty="0">
                  <a:solidFill>
                    <a:srgbClr val="FF0000"/>
                  </a:solidFill>
                </a:rPr>
                <a:t>浓度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EFCDD98-29DF-41E7-AD3F-93406C58F8ED}"/>
                </a:ext>
              </a:extLst>
            </p:cNvPr>
            <p:cNvSpPr txBox="1"/>
            <p:nvPr/>
          </p:nvSpPr>
          <p:spPr>
            <a:xfrm>
              <a:off x="1097651" y="4708278"/>
              <a:ext cx="1208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Open Sans" panose="020B0606030504020204" pitchFamily="34" charset="0"/>
                </a:rPr>
                <a:t>CO</a:t>
              </a:r>
              <a:r>
                <a:rPr lang="en-US" altLang="zh-CN" sz="12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2</a:t>
              </a:r>
              <a:r>
                <a:rPr lang="zh-CN" altLang="en-US" dirty="0">
                  <a:solidFill>
                    <a:srgbClr val="FF0000"/>
                  </a:solidFill>
                </a:rPr>
                <a:t>浓度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29E684E-BF37-48DA-A1CD-F8E5EA787F22}"/>
                </a:ext>
              </a:extLst>
            </p:cNvPr>
            <p:cNvSpPr/>
            <p:nvPr/>
          </p:nvSpPr>
          <p:spPr>
            <a:xfrm>
              <a:off x="4011565" y="2192958"/>
              <a:ext cx="206332" cy="3175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9C9385C-BBDE-42DE-85C7-7E68D49DCE7A}"/>
                </a:ext>
              </a:extLst>
            </p:cNvPr>
            <p:cNvGrpSpPr/>
            <p:nvPr/>
          </p:nvGrpSpPr>
          <p:grpSpPr>
            <a:xfrm>
              <a:off x="2079815" y="2420943"/>
              <a:ext cx="2642784" cy="2472001"/>
              <a:chOff x="-23735" y="2379408"/>
              <a:chExt cx="3111064" cy="2443998"/>
            </a:xfrm>
          </p:grpSpPr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E3671264-D2F5-45FC-8C27-38F7E3B621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7329" y="2379408"/>
                <a:ext cx="0" cy="24439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90EEBE19-AD96-410C-8421-C1223A97F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735" y="4823406"/>
                <a:ext cx="311106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017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弧形 1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9900000">
            <a:off x="3919473" y="-2370893"/>
            <a:ext cx="4141289" cy="4141289"/>
          </a:xfrm>
          <a:prstGeom prst="arc">
            <a:avLst>
              <a:gd name="adj1" fmla="val 16542721"/>
              <a:gd name="adj2" fmla="val 16242683"/>
            </a:avLst>
          </a:prstGeom>
          <a:ln w="38100">
            <a:solidFill>
              <a:srgbClr val="67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9900000">
            <a:off x="3937434" y="-2352931"/>
            <a:ext cx="4105361" cy="4105361"/>
          </a:xfrm>
          <a:prstGeom prst="arc">
            <a:avLst>
              <a:gd name="adj1" fmla="val 593425"/>
              <a:gd name="adj2" fmla="val 12981185"/>
            </a:avLst>
          </a:prstGeom>
          <a:ln w="1047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9900000">
            <a:off x="3875392" y="-2414974"/>
            <a:ext cx="4229450" cy="4229450"/>
          </a:xfrm>
          <a:prstGeom prst="arc">
            <a:avLst>
              <a:gd name="adj1" fmla="val 21448963"/>
              <a:gd name="adj2" fmla="val 12981185"/>
            </a:avLst>
          </a:prstGeom>
          <a:ln w="41275">
            <a:solidFill>
              <a:srgbClr val="67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11700000">
            <a:off x="4344855" y="-1945513"/>
            <a:ext cx="3290532" cy="3290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弧形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9900000">
            <a:off x="3843951" y="-2446415"/>
            <a:ext cx="4292332" cy="4292332"/>
          </a:xfrm>
          <a:prstGeom prst="arc">
            <a:avLst>
              <a:gd name="adj1" fmla="val 593425"/>
              <a:gd name="adj2" fmla="val 12981185"/>
            </a:avLst>
          </a:prstGeom>
          <a:ln w="53975">
            <a:solidFill>
              <a:srgbClr val="088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805887" y="115165"/>
            <a:ext cx="229916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grpSp>
        <p:nvGrpSpPr>
          <p:cNvPr id="15" name="组合 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1104293" y="2562616"/>
            <a:ext cx="1266419" cy="1266419"/>
            <a:chOff x="497957" y="265813"/>
            <a:chExt cx="1235149" cy="1235149"/>
          </a:xfrm>
        </p:grpSpPr>
        <p:sp>
          <p:nvSpPr>
            <p:cNvPr id="19" name="弧形 18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弧形 23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弧形 25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296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71574" y="2897895"/>
            <a:ext cx="771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000" dirty="0">
              <a:solidFill>
                <a:srgbClr val="296F9B"/>
              </a:solidFill>
            </a:endParaRPr>
          </a:p>
        </p:txBody>
      </p:sp>
      <p:grpSp>
        <p:nvGrpSpPr>
          <p:cNvPr id="32" name="组合 3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1104292" y="4749912"/>
            <a:ext cx="1266419" cy="1266419"/>
            <a:chOff x="497957" y="265813"/>
            <a:chExt cx="1235149" cy="1235149"/>
          </a:xfrm>
        </p:grpSpPr>
        <p:sp>
          <p:nvSpPr>
            <p:cNvPr id="34" name="弧形 33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弧形 34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296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弧形 37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71573" y="5085191"/>
            <a:ext cx="771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4000" dirty="0">
              <a:solidFill>
                <a:srgbClr val="296F9B"/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6529916" y="2562616"/>
            <a:ext cx="1266419" cy="1266419"/>
            <a:chOff x="497957" y="265813"/>
            <a:chExt cx="1235149" cy="1235149"/>
          </a:xfrm>
        </p:grpSpPr>
        <p:sp>
          <p:nvSpPr>
            <p:cNvPr id="42" name="弧形 41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296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3176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97197" y="2897895"/>
            <a:ext cx="771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4000" dirty="0">
              <a:solidFill>
                <a:srgbClr val="296F9B"/>
              </a:solidFill>
            </a:endParaRPr>
          </a:p>
        </p:txBody>
      </p: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6529916" y="4749912"/>
            <a:ext cx="1266419" cy="1266419"/>
            <a:chOff x="497957" y="265813"/>
            <a:chExt cx="1235149" cy="1235149"/>
          </a:xfrm>
        </p:grpSpPr>
        <p:sp>
          <p:nvSpPr>
            <p:cNvPr id="50" name="弧形 49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弧形 51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296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弧形 53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296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97197" y="5085191"/>
            <a:ext cx="771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4000" dirty="0">
              <a:solidFill>
                <a:srgbClr val="296F9B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38532" y="2807863"/>
            <a:ext cx="2989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需求分析</a:t>
            </a:r>
            <a:endParaRPr lang="en-US" altLang="zh-CN" sz="32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538532" y="4982407"/>
            <a:ext cx="3847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设计方案</a:t>
            </a:r>
            <a:endParaRPr lang="en-US" altLang="zh-CN" sz="32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13350" y="2807863"/>
            <a:ext cx="3978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关键技术</a:t>
            </a:r>
            <a:endParaRPr lang="en-US" altLang="zh-CN" sz="32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213350" y="4982407"/>
            <a:ext cx="3978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目前进展及后续计划</a:t>
            </a:r>
            <a:endParaRPr lang="en-US" altLang="zh-CN" sz="32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53069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6.93889E-18 L 3.95833E-6 0.03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7617 0.14884 L 4.58333E-6 -7.40741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-745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7513 -0.17014 L 4.16667E-6 -3.7037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3" y="849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7617 0.14884 L 4.58333E-6 -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-745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7513 -0.17014 L 4.16667E-6 -3.7037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3" y="849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2" grpId="0" animBg="1"/>
      <p:bldP spid="22" grpId="1" animBg="1"/>
      <p:bldP spid="23" grpId="0" animBg="1"/>
      <p:bldP spid="13" grpId="0"/>
      <p:bldP spid="16" grpId="0"/>
      <p:bldP spid="33" grpId="0"/>
      <p:bldP spid="41" grpId="0"/>
      <p:bldP spid="49" grpId="0"/>
      <p:bldP spid="60" grpId="0"/>
      <p:bldP spid="63" grpId="0"/>
      <p:bldP spid="66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71889" y="1933118"/>
            <a:ext cx="1889185" cy="1889185"/>
          </a:xfrm>
          <a:prstGeom prst="ellipse">
            <a:avLst/>
          </a:prstGeom>
          <a:solidFill>
            <a:srgbClr val="29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842245" y="1933118"/>
            <a:ext cx="1889185" cy="1889185"/>
          </a:xfrm>
          <a:prstGeom prst="ellipse">
            <a:avLst/>
          </a:prstGeom>
          <a:solidFill>
            <a:srgbClr val="29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312600" y="1933118"/>
            <a:ext cx="1889185" cy="1889185"/>
          </a:xfrm>
          <a:prstGeom prst="ellipse">
            <a:avLst/>
          </a:prstGeom>
          <a:solidFill>
            <a:srgbClr val="29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82957" y="1933118"/>
            <a:ext cx="1889185" cy="1889185"/>
          </a:xfrm>
          <a:prstGeom prst="ellipse">
            <a:avLst/>
          </a:prstGeom>
          <a:solidFill>
            <a:srgbClr val="29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994922" y="2320972"/>
            <a:ext cx="1113476" cy="11134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71886" y="2320972"/>
            <a:ext cx="1113476" cy="11134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935634" y="2320971"/>
            <a:ext cx="1113476" cy="11134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5400000">
            <a:off x="3396217" y="2716050"/>
            <a:ext cx="375049" cy="323318"/>
          </a:xfrm>
          <a:prstGeom prst="triangle">
            <a:avLst/>
          </a:prstGeom>
          <a:solidFill>
            <a:srgbClr val="29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5400000">
            <a:off x="5895723" y="2716051"/>
            <a:ext cx="375049" cy="323318"/>
          </a:xfrm>
          <a:prstGeom prst="triangle">
            <a:avLst/>
          </a:prstGeom>
          <a:solidFill>
            <a:srgbClr val="29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5400000">
            <a:off x="8343331" y="2716051"/>
            <a:ext cx="375049" cy="323318"/>
          </a:xfrm>
          <a:prstGeom prst="triangle">
            <a:avLst/>
          </a:prstGeom>
          <a:solidFill>
            <a:srgbClr val="29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71632" y="4403767"/>
            <a:ext cx="1789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解决智能检测盒子存在的问题，完善其功能</a:t>
            </a:r>
          </a:p>
        </p:txBody>
      </p:sp>
      <p:sp>
        <p:nvSpPr>
          <p:cNvPr id="35" name="矩形 34"/>
          <p:cNvSpPr/>
          <p:nvPr/>
        </p:nvSpPr>
        <p:spPr>
          <a:xfrm>
            <a:off x="4072137" y="4399913"/>
            <a:ext cx="15788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云端数据采集、处理及存储功能的实现</a:t>
            </a:r>
          </a:p>
        </p:txBody>
      </p:sp>
      <p:sp>
        <p:nvSpPr>
          <p:cNvPr id="38" name="矩形 37"/>
          <p:cNvSpPr/>
          <p:nvPr/>
        </p:nvSpPr>
        <p:spPr>
          <a:xfrm>
            <a:off x="6631723" y="4399913"/>
            <a:ext cx="1578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继续完善关系数据表之间的关系，优化之间的连接</a:t>
            </a:r>
          </a:p>
        </p:txBody>
      </p:sp>
      <p:sp>
        <p:nvSpPr>
          <p:cNvPr id="41" name="矩形 40"/>
          <p:cNvSpPr/>
          <p:nvPr/>
        </p:nvSpPr>
        <p:spPr>
          <a:xfrm>
            <a:off x="9100391" y="4399913"/>
            <a:ext cx="1356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96F9B"/>
                </a:solidFill>
                <a:latin typeface="+mj-ea"/>
                <a:ea typeface="+mj-ea"/>
                <a:cs typeface="Segoe UI Semilight" panose="020B0402040204020203" pitchFamily="34" charset="0"/>
              </a:rPr>
              <a:t>实现追溯平台分权限显示相关信息的功能</a:t>
            </a:r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816119" y="2514582"/>
            <a:ext cx="828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</a:t>
            </a:r>
            <a:endParaRPr lang="zh-CN" altLang="en-US" sz="4000" b="1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3" name="矩形 4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298556" y="2514582"/>
            <a:ext cx="828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</a:t>
            </a:r>
            <a:endParaRPr lang="zh-CN" altLang="en-US" sz="4000" b="1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4" name="矩形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33589" y="2514582"/>
            <a:ext cx="828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</a:t>
            </a:r>
            <a:endParaRPr lang="zh-CN" altLang="en-US" sz="4000" b="1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5" name="矩形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364319" y="2514582"/>
            <a:ext cx="828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04</a:t>
            </a:r>
            <a:endParaRPr lang="zh-CN" altLang="en-US" sz="4000" b="1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56" name="组合 5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57" name="弧形 56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弧形 57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弧形 58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弧形 60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81460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后续安排和计划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90857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7448 4.07407E-6 L -3.95833E-6 4.0740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448 4.07407E-6 L -3.95833E-6 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7448 4.07407E-6 L -3.95833E-6 4.0740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7448 4.07407E-6 L -3.95833E-6 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7448 4.07407E-6 L -3.95833E-6 4.0740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7448 4.07407E-6 L -3.95833E-6 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0.07448 4.07407E-6 L -3.95833E-6 4.07407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250"/>
                            </p:stCondLst>
                            <p:childTnLst>
                              <p:par>
                                <p:cTn id="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250"/>
                            </p:stCondLst>
                            <p:childTnLst>
                              <p:par>
                                <p:cTn id="1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250"/>
                            </p:stCondLst>
                            <p:childTnLst>
                              <p:par>
                                <p:cTn id="10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7" grpId="0" animBg="1"/>
      <p:bldP spid="28" grpId="0" animBg="1"/>
      <p:bldP spid="29" grpId="0" animBg="1"/>
      <p:bldP spid="32" grpId="0"/>
      <p:bldP spid="35" grpId="0"/>
      <p:bldP spid="38" grpId="0"/>
      <p:bldP spid="41" grpId="0"/>
      <p:bldP spid="42" grpId="0"/>
      <p:bldP spid="43" grpId="0"/>
      <p:bldP spid="44" grpId="0"/>
      <p:bldP spid="45" grpId="0"/>
      <p:bldP spid="62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形 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65383" y="984200"/>
            <a:ext cx="4573835" cy="4573835"/>
          </a:xfrm>
          <a:prstGeom prst="arc">
            <a:avLst>
              <a:gd name="adj1" fmla="val 18085713"/>
              <a:gd name="adj2" fmla="val 18075403"/>
            </a:avLst>
          </a:prstGeom>
          <a:ln w="95250">
            <a:solidFill>
              <a:srgbClr val="088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83855" y="1005410"/>
            <a:ext cx="4534154" cy="4534154"/>
          </a:xfrm>
          <a:prstGeom prst="arc">
            <a:avLst>
              <a:gd name="adj1" fmla="val 593425"/>
              <a:gd name="adj2" fmla="val 11965437"/>
            </a:avLst>
          </a:prstGeom>
          <a:ln w="142875">
            <a:solidFill>
              <a:srgbClr val="317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20059" y="932154"/>
            <a:ext cx="4671205" cy="4671205"/>
          </a:xfrm>
          <a:prstGeom prst="arc">
            <a:avLst>
              <a:gd name="adj1" fmla="val 21448963"/>
              <a:gd name="adj2" fmla="val 12981185"/>
            </a:avLst>
          </a:prstGeom>
          <a:ln w="1428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96107" y="1668516"/>
            <a:ext cx="3420893" cy="342089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弧形 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645632" y="846687"/>
            <a:ext cx="4831100" cy="4831100"/>
          </a:xfrm>
          <a:prstGeom prst="arc">
            <a:avLst>
              <a:gd name="adj1" fmla="val 2747954"/>
              <a:gd name="adj2" fmla="val 12981185"/>
            </a:avLst>
          </a:prstGeom>
          <a:ln w="168275">
            <a:solidFill>
              <a:srgbClr val="67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830224" y="2962586"/>
            <a:ext cx="4606364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rgbClr val="0887BA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谢谢观看</a:t>
            </a: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503879" y="4612662"/>
            <a:ext cx="1081190" cy="284885"/>
          </a:xfrm>
          <a:prstGeom prst="roundRect">
            <a:avLst>
              <a:gd name="adj" fmla="val 50000"/>
            </a:avLst>
          </a:prstGeom>
          <a:solidFill>
            <a:srgbClr val="08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82063" y="4604190"/>
            <a:ext cx="110365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108</a:t>
            </a:r>
            <a:r>
              <a:rPr lang="zh-CN" alt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工作坊</a:t>
            </a:r>
            <a:endParaRPr lang="en-US" altLang="zh-CN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7563" y="3429000"/>
            <a:ext cx="2445489" cy="0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3810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15916" y="3464910"/>
            <a:ext cx="2445489" cy="0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3810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7563" y="3560134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564594" y="3293017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15916" y="3599164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212947" y="3322963"/>
            <a:ext cx="847060" cy="171893"/>
          </a:xfrm>
          <a:custGeom>
            <a:avLst/>
            <a:gdLst>
              <a:gd name="connsiteX0" fmla="*/ 0 w 2445489"/>
              <a:gd name="connsiteY0" fmla="*/ 0 h 0"/>
              <a:gd name="connsiteX1" fmla="*/ 2445489 w 244548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5489">
                <a:moveTo>
                  <a:pt x="0" y="0"/>
                </a:moveTo>
                <a:lnTo>
                  <a:pt x="2445489" y="0"/>
                </a:lnTo>
              </a:path>
            </a:pathLst>
          </a:custGeom>
          <a:noFill/>
          <a:ln w="19050">
            <a:solidFill>
              <a:srgbClr val="088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78286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08333E-6 -2.59259E-6 L -0.16575 -2.59259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5E-6 -2.96296E-6 L 0.13138 -2.96296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repeatCount="indefinite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2.70833E-6 0 L -0.07318 0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4.16667E-6 -7.40741E-7 L -0.1306 -7.40741E-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repeatCount="indefinite" accel="50000" decel="50000" autoRev="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1.04167E-6 -4.07407E-6 L 0.08542 -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repeatCount="indefinite" accel="50000" decel="50000" autoRev="1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5E-6 -2.96296E-6 L 0.13138 -2.96296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 animBg="1"/>
      <p:bldP spid="10" grpId="0" animBg="1"/>
      <p:bldP spid="7" grpId="0" animBg="1"/>
      <p:bldP spid="14" grpId="0"/>
      <p:bldP spid="19" grpId="0" animBg="1"/>
      <p:bldP spid="20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748414" y="1616802"/>
            <a:ext cx="4292332" cy="4292332"/>
            <a:chOff x="3748414" y="1616802"/>
            <a:chExt cx="4292332" cy="4292332"/>
          </a:xfrm>
        </p:grpSpPr>
        <p:sp>
          <p:nvSpPr>
            <p:cNvPr id="17" name="弧形 16"/>
            <p:cNvSpPr/>
            <p:nvPr/>
          </p:nvSpPr>
          <p:spPr>
            <a:xfrm rot="20700000">
              <a:off x="3823936" y="1692324"/>
              <a:ext cx="4141289" cy="4141289"/>
            </a:xfrm>
            <a:prstGeom prst="arc">
              <a:avLst>
                <a:gd name="adj1" fmla="val 12514055"/>
                <a:gd name="adj2" fmla="val 12377076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 rot="20700000">
              <a:off x="3841902" y="1710289"/>
              <a:ext cx="4105361" cy="4105361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3176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 rot="20700000">
              <a:off x="3779855" y="1648243"/>
              <a:ext cx="4229450" cy="4229450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20700000">
              <a:off x="3748414" y="1616802"/>
              <a:ext cx="4292332" cy="4292332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5339161" y="1002172"/>
            <a:ext cx="1110832" cy="11108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49584" y="1142089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srgbClr val="296F9B"/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4529085" y="2397474"/>
            <a:ext cx="2730986" cy="27309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661190" y="3336036"/>
            <a:ext cx="2466774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需求分析</a:t>
            </a:r>
            <a:endParaRPr lang="en-US" altLang="zh-CN" sz="4400" b="1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52551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 p14:bounceEnd="50000">
                                          <p:cBhvr>
                                            <p:cTn id="1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7" grpId="1" animBg="1"/>
          <p:bldP spid="28" grpId="0"/>
          <p:bldP spid="22" grpId="0" animBg="1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7" grpId="1" animBg="1"/>
          <p:bldP spid="28" grpId="0"/>
          <p:bldP spid="22" grpId="0" animBg="1"/>
          <p:bldP spid="29" grpId="0"/>
          <p:bldP spid="3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171453" y="3305076"/>
            <a:ext cx="2000569" cy="200056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72522" y="3305075"/>
            <a:ext cx="2000569" cy="200056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66251" y="3305077"/>
            <a:ext cx="2427767" cy="2427767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51936" y="3305077"/>
            <a:ext cx="2427767" cy="2427767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580112" y="3179134"/>
            <a:ext cx="2785730" cy="278573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596937" y="3605523"/>
            <a:ext cx="737548" cy="734885"/>
            <a:chOff x="5287964" y="2994026"/>
            <a:chExt cx="879475" cy="876300"/>
          </a:xfrm>
          <a:solidFill>
            <a:srgbClr val="296F9B"/>
          </a:solidFill>
        </p:grpSpPr>
        <p:sp>
          <p:nvSpPr>
            <p:cNvPr id="27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602315" y="3674751"/>
            <a:ext cx="369488" cy="372593"/>
            <a:chOff x="5216526" y="1358901"/>
            <a:chExt cx="566738" cy="571500"/>
          </a:xfrm>
          <a:solidFill>
            <a:srgbClr val="296F9B"/>
          </a:solidFill>
        </p:grpSpPr>
        <p:sp>
          <p:nvSpPr>
            <p:cNvPr id="31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6883" y="3680783"/>
            <a:ext cx="425378" cy="404678"/>
            <a:chOff x="6323014" y="4870451"/>
            <a:chExt cx="652463" cy="620713"/>
          </a:xfrm>
          <a:solidFill>
            <a:srgbClr val="296F9B"/>
          </a:solidFill>
        </p:grpSpPr>
        <p:sp>
          <p:nvSpPr>
            <p:cNvPr id="35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Group 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>
            <a:grpSpLocks noChangeAspect="1"/>
          </p:cNvGrpSpPr>
          <p:nvPr/>
        </p:nvGrpSpPr>
        <p:grpSpPr bwMode="auto">
          <a:xfrm>
            <a:off x="9651747" y="3717355"/>
            <a:ext cx="374650" cy="368300"/>
            <a:chOff x="3722" y="2043"/>
            <a:chExt cx="236" cy="232"/>
          </a:xfrm>
          <a:solidFill>
            <a:srgbClr val="296F9B"/>
          </a:solidFill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Freeform 5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>
            <a:spLocks noEditPoints="1"/>
          </p:cNvSpPr>
          <p:nvPr/>
        </p:nvSpPr>
        <p:spPr bwMode="auto">
          <a:xfrm>
            <a:off x="7855388" y="3619588"/>
            <a:ext cx="416841" cy="412184"/>
          </a:xfrm>
          <a:custGeom>
            <a:avLst/>
            <a:gdLst>
              <a:gd name="T0" fmla="*/ 72 w 151"/>
              <a:gd name="T1" fmla="*/ 47 h 150"/>
              <a:gd name="T2" fmla="*/ 44 w 151"/>
              <a:gd name="T3" fmla="*/ 72 h 150"/>
              <a:gd name="T4" fmla="*/ 47 w 151"/>
              <a:gd name="T5" fmla="*/ 43 h 150"/>
              <a:gd name="T6" fmla="*/ 72 w 151"/>
              <a:gd name="T7" fmla="*/ 104 h 150"/>
              <a:gd name="T8" fmla="*/ 44 w 151"/>
              <a:gd name="T9" fmla="*/ 78 h 150"/>
              <a:gd name="T10" fmla="*/ 47 w 151"/>
              <a:gd name="T11" fmla="*/ 107 h 150"/>
              <a:gd name="T12" fmla="*/ 67 w 151"/>
              <a:gd name="T13" fmla="*/ 1 h 150"/>
              <a:gd name="T14" fmla="*/ 69 w 151"/>
              <a:gd name="T15" fmla="*/ 37 h 150"/>
              <a:gd name="T16" fmla="*/ 142 w 151"/>
              <a:gd name="T17" fmla="*/ 107 h 150"/>
              <a:gd name="T18" fmla="*/ 148 w 151"/>
              <a:gd name="T19" fmla="*/ 78 h 150"/>
              <a:gd name="T20" fmla="*/ 114 w 151"/>
              <a:gd name="T21" fmla="*/ 103 h 150"/>
              <a:gd name="T22" fmla="*/ 116 w 151"/>
              <a:gd name="T23" fmla="*/ 69 h 150"/>
              <a:gd name="T24" fmla="*/ 151 w 151"/>
              <a:gd name="T25" fmla="*/ 69 h 150"/>
              <a:gd name="T26" fmla="*/ 117 w 151"/>
              <a:gd name="T27" fmla="*/ 43 h 150"/>
              <a:gd name="T28" fmla="*/ 135 w 151"/>
              <a:gd name="T29" fmla="*/ 37 h 150"/>
              <a:gd name="T30" fmla="*/ 101 w 151"/>
              <a:gd name="T31" fmla="*/ 10 h 150"/>
              <a:gd name="T32" fmla="*/ 72 w 151"/>
              <a:gd name="T33" fmla="*/ 146 h 150"/>
              <a:gd name="T34" fmla="*/ 50 w 151"/>
              <a:gd name="T35" fmla="*/ 114 h 150"/>
              <a:gd name="T36" fmla="*/ 72 w 151"/>
              <a:gd name="T37" fmla="*/ 146 h 150"/>
              <a:gd name="T38" fmla="*/ 78 w 151"/>
              <a:gd name="T39" fmla="*/ 4 h 150"/>
              <a:gd name="T40" fmla="*/ 101 w 151"/>
              <a:gd name="T41" fmla="*/ 37 h 150"/>
              <a:gd name="T42" fmla="*/ 82 w 151"/>
              <a:gd name="T43" fmla="*/ 78 h 150"/>
              <a:gd name="T44" fmla="*/ 82 w 151"/>
              <a:gd name="T45" fmla="*/ 107 h 150"/>
              <a:gd name="T46" fmla="*/ 110 w 151"/>
              <a:gd name="T47" fmla="*/ 82 h 150"/>
              <a:gd name="T48" fmla="*/ 6 w 151"/>
              <a:gd name="T49" fmla="*/ 105 h 150"/>
              <a:gd name="T50" fmla="*/ 37 w 151"/>
              <a:gd name="T51" fmla="*/ 103 h 150"/>
              <a:gd name="T52" fmla="*/ 3 w 151"/>
              <a:gd name="T53" fmla="*/ 78 h 150"/>
              <a:gd name="T54" fmla="*/ 16 w 151"/>
              <a:gd name="T55" fmla="*/ 114 h 150"/>
              <a:gd name="T56" fmla="*/ 50 w 151"/>
              <a:gd name="T57" fmla="*/ 140 h 150"/>
              <a:gd name="T58" fmla="*/ 111 w 151"/>
              <a:gd name="T59" fmla="*/ 116 h 150"/>
              <a:gd name="T60" fmla="*/ 137 w 151"/>
              <a:gd name="T61" fmla="*/ 119 h 150"/>
              <a:gd name="T62" fmla="*/ 111 w 151"/>
              <a:gd name="T63" fmla="*/ 116 h 150"/>
              <a:gd name="T64" fmla="*/ 46 w 151"/>
              <a:gd name="T65" fmla="*/ 5 h 150"/>
              <a:gd name="T66" fmla="*/ 37 w 151"/>
              <a:gd name="T67" fmla="*/ 37 h 150"/>
              <a:gd name="T68" fmla="*/ 82 w 151"/>
              <a:gd name="T69" fmla="*/ 43 h 150"/>
              <a:gd name="T70" fmla="*/ 82 w 151"/>
              <a:gd name="T71" fmla="*/ 72 h 150"/>
              <a:gd name="T72" fmla="*/ 107 w 151"/>
              <a:gd name="T73" fmla="*/ 46 h 150"/>
              <a:gd name="T74" fmla="*/ 0 w 151"/>
              <a:gd name="T75" fmla="*/ 69 h 150"/>
              <a:gd name="T76" fmla="*/ 35 w 151"/>
              <a:gd name="T77" fmla="*/ 69 h 150"/>
              <a:gd name="T78" fmla="*/ 9 w 151"/>
              <a:gd name="T79" fmla="*/ 43 h 150"/>
              <a:gd name="T80" fmla="*/ 78 w 151"/>
              <a:gd name="T81" fmla="*/ 146 h 150"/>
              <a:gd name="T82" fmla="*/ 101 w 151"/>
              <a:gd name="T83" fmla="*/ 1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1" h="150">
                <a:moveTo>
                  <a:pt x="47" y="43"/>
                </a:moveTo>
                <a:cubicBezTo>
                  <a:pt x="69" y="43"/>
                  <a:pt x="69" y="43"/>
                  <a:pt x="69" y="43"/>
                </a:cubicBezTo>
                <a:cubicBezTo>
                  <a:pt x="71" y="43"/>
                  <a:pt x="72" y="45"/>
                  <a:pt x="72" y="47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71"/>
                  <a:pt x="71" y="72"/>
                  <a:pt x="69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42" y="72"/>
                  <a:pt x="41" y="71"/>
                  <a:pt x="41" y="69"/>
                </a:cubicBezTo>
                <a:cubicBezTo>
                  <a:pt x="41" y="61"/>
                  <a:pt x="42" y="53"/>
                  <a:pt x="44" y="46"/>
                </a:cubicBezTo>
                <a:cubicBezTo>
                  <a:pt x="44" y="44"/>
                  <a:pt x="45" y="43"/>
                  <a:pt x="47" y="43"/>
                </a:cubicBezTo>
                <a:close/>
                <a:moveTo>
                  <a:pt x="47" y="107"/>
                </a:moveTo>
                <a:cubicBezTo>
                  <a:pt x="69" y="107"/>
                  <a:pt x="69" y="107"/>
                  <a:pt x="69" y="107"/>
                </a:cubicBezTo>
                <a:cubicBezTo>
                  <a:pt x="71" y="107"/>
                  <a:pt x="72" y="106"/>
                  <a:pt x="72" y="104"/>
                </a:cubicBezTo>
                <a:cubicBezTo>
                  <a:pt x="72" y="82"/>
                  <a:pt x="72" y="82"/>
                  <a:pt x="72" y="82"/>
                </a:cubicBezTo>
                <a:cubicBezTo>
                  <a:pt x="72" y="80"/>
                  <a:pt x="71" y="78"/>
                  <a:pt x="69" y="78"/>
                </a:cubicBezTo>
                <a:cubicBezTo>
                  <a:pt x="44" y="78"/>
                  <a:pt x="44" y="78"/>
                  <a:pt x="44" y="78"/>
                </a:cubicBezTo>
                <a:cubicBezTo>
                  <a:pt x="42" y="78"/>
                  <a:pt x="41" y="80"/>
                  <a:pt x="41" y="82"/>
                </a:cubicBezTo>
                <a:cubicBezTo>
                  <a:pt x="41" y="90"/>
                  <a:pt x="42" y="98"/>
                  <a:pt x="44" y="105"/>
                </a:cubicBezTo>
                <a:cubicBezTo>
                  <a:pt x="44" y="106"/>
                  <a:pt x="45" y="107"/>
                  <a:pt x="47" y="107"/>
                </a:cubicBezTo>
                <a:close/>
                <a:moveTo>
                  <a:pt x="72" y="34"/>
                </a:move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0"/>
                  <a:pt x="67" y="1"/>
                </a:cubicBezTo>
                <a:cubicBezTo>
                  <a:pt x="59" y="6"/>
                  <a:pt x="52" y="17"/>
                  <a:pt x="47" y="33"/>
                </a:cubicBezTo>
                <a:cubicBezTo>
                  <a:pt x="46" y="35"/>
                  <a:pt x="48" y="37"/>
                  <a:pt x="50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71" y="37"/>
                  <a:pt x="72" y="35"/>
                  <a:pt x="72" y="34"/>
                </a:cubicBezTo>
                <a:close/>
                <a:moveTo>
                  <a:pt x="117" y="107"/>
                </a:moveTo>
                <a:cubicBezTo>
                  <a:pt x="142" y="107"/>
                  <a:pt x="142" y="107"/>
                  <a:pt x="142" y="107"/>
                </a:cubicBezTo>
                <a:cubicBezTo>
                  <a:pt x="143" y="107"/>
                  <a:pt x="145" y="107"/>
                  <a:pt x="145" y="105"/>
                </a:cubicBezTo>
                <a:cubicBezTo>
                  <a:pt x="148" y="98"/>
                  <a:pt x="150" y="90"/>
                  <a:pt x="151" y="82"/>
                </a:cubicBezTo>
                <a:cubicBezTo>
                  <a:pt x="151" y="80"/>
                  <a:pt x="150" y="78"/>
                  <a:pt x="148" y="78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18" y="78"/>
                  <a:pt x="116" y="80"/>
                  <a:pt x="116" y="82"/>
                </a:cubicBezTo>
                <a:cubicBezTo>
                  <a:pt x="116" y="89"/>
                  <a:pt x="115" y="97"/>
                  <a:pt x="114" y="103"/>
                </a:cubicBezTo>
                <a:cubicBezTo>
                  <a:pt x="114" y="106"/>
                  <a:pt x="115" y="107"/>
                  <a:pt x="117" y="107"/>
                </a:cubicBezTo>
                <a:close/>
                <a:moveTo>
                  <a:pt x="114" y="47"/>
                </a:moveTo>
                <a:cubicBezTo>
                  <a:pt x="115" y="54"/>
                  <a:pt x="116" y="61"/>
                  <a:pt x="116" y="69"/>
                </a:cubicBezTo>
                <a:cubicBezTo>
                  <a:pt x="116" y="71"/>
                  <a:pt x="118" y="72"/>
                  <a:pt x="119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1" y="71"/>
                  <a:pt x="151" y="69"/>
                </a:cubicBezTo>
                <a:cubicBezTo>
                  <a:pt x="150" y="60"/>
                  <a:pt x="148" y="52"/>
                  <a:pt x="145" y="45"/>
                </a:cubicBezTo>
                <a:cubicBezTo>
                  <a:pt x="145" y="44"/>
                  <a:pt x="143" y="43"/>
                  <a:pt x="142" y="43"/>
                </a:cubicBezTo>
                <a:cubicBezTo>
                  <a:pt x="117" y="43"/>
                  <a:pt x="117" y="43"/>
                  <a:pt x="117" y="43"/>
                </a:cubicBezTo>
                <a:cubicBezTo>
                  <a:pt x="115" y="43"/>
                  <a:pt x="113" y="45"/>
                  <a:pt x="114" y="47"/>
                </a:cubicBezTo>
                <a:close/>
                <a:moveTo>
                  <a:pt x="114" y="37"/>
                </a:moveTo>
                <a:cubicBezTo>
                  <a:pt x="135" y="37"/>
                  <a:pt x="135" y="37"/>
                  <a:pt x="135" y="37"/>
                </a:cubicBezTo>
                <a:cubicBezTo>
                  <a:pt x="137" y="37"/>
                  <a:pt x="139" y="34"/>
                  <a:pt x="137" y="32"/>
                </a:cubicBezTo>
                <a:cubicBezTo>
                  <a:pt x="129" y="20"/>
                  <a:pt x="118" y="11"/>
                  <a:pt x="105" y="5"/>
                </a:cubicBezTo>
                <a:cubicBezTo>
                  <a:pt x="102" y="4"/>
                  <a:pt x="99" y="7"/>
                  <a:pt x="101" y="10"/>
                </a:cubicBezTo>
                <a:cubicBezTo>
                  <a:pt x="105" y="17"/>
                  <a:pt x="109" y="25"/>
                  <a:pt x="111" y="34"/>
                </a:cubicBezTo>
                <a:cubicBezTo>
                  <a:pt x="111" y="36"/>
                  <a:pt x="113" y="37"/>
                  <a:pt x="114" y="37"/>
                </a:cubicBezTo>
                <a:close/>
                <a:moveTo>
                  <a:pt x="72" y="146"/>
                </a:moveTo>
                <a:cubicBezTo>
                  <a:pt x="72" y="117"/>
                  <a:pt x="72" y="117"/>
                  <a:pt x="72" y="117"/>
                </a:cubicBezTo>
                <a:cubicBezTo>
                  <a:pt x="72" y="115"/>
                  <a:pt x="71" y="114"/>
                  <a:pt x="69" y="114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48" y="114"/>
                  <a:pt x="46" y="116"/>
                  <a:pt x="47" y="118"/>
                </a:cubicBezTo>
                <a:cubicBezTo>
                  <a:pt x="52" y="133"/>
                  <a:pt x="59" y="145"/>
                  <a:pt x="67" y="149"/>
                </a:cubicBezTo>
                <a:cubicBezTo>
                  <a:pt x="70" y="150"/>
                  <a:pt x="72" y="149"/>
                  <a:pt x="72" y="146"/>
                </a:cubicBezTo>
                <a:close/>
                <a:moveTo>
                  <a:pt x="104" y="33"/>
                </a:moveTo>
                <a:cubicBezTo>
                  <a:pt x="99" y="17"/>
                  <a:pt x="92" y="6"/>
                  <a:pt x="83" y="1"/>
                </a:cubicBezTo>
                <a:cubicBezTo>
                  <a:pt x="81" y="0"/>
                  <a:pt x="78" y="2"/>
                  <a:pt x="78" y="4"/>
                </a:cubicBezTo>
                <a:cubicBezTo>
                  <a:pt x="78" y="34"/>
                  <a:pt x="78" y="34"/>
                  <a:pt x="78" y="34"/>
                </a:cubicBezTo>
                <a:cubicBezTo>
                  <a:pt x="78" y="35"/>
                  <a:pt x="80" y="37"/>
                  <a:pt x="82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3" y="37"/>
                  <a:pt x="105" y="35"/>
                  <a:pt x="104" y="33"/>
                </a:cubicBezTo>
                <a:close/>
                <a:moveTo>
                  <a:pt x="106" y="78"/>
                </a:moveTo>
                <a:cubicBezTo>
                  <a:pt x="82" y="78"/>
                  <a:pt x="82" y="78"/>
                  <a:pt x="82" y="78"/>
                </a:cubicBezTo>
                <a:cubicBezTo>
                  <a:pt x="80" y="78"/>
                  <a:pt x="78" y="80"/>
                  <a:pt x="78" y="82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78" y="106"/>
                  <a:pt x="80" y="107"/>
                  <a:pt x="82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7" y="106"/>
                  <a:pt x="107" y="105"/>
                </a:cubicBezTo>
                <a:cubicBezTo>
                  <a:pt x="109" y="98"/>
                  <a:pt x="109" y="90"/>
                  <a:pt x="110" y="82"/>
                </a:cubicBezTo>
                <a:cubicBezTo>
                  <a:pt x="110" y="80"/>
                  <a:pt x="108" y="78"/>
                  <a:pt x="106" y="78"/>
                </a:cubicBezTo>
                <a:close/>
                <a:moveTo>
                  <a:pt x="0" y="82"/>
                </a:moveTo>
                <a:cubicBezTo>
                  <a:pt x="0" y="90"/>
                  <a:pt x="2" y="98"/>
                  <a:pt x="6" y="105"/>
                </a:cubicBezTo>
                <a:cubicBezTo>
                  <a:pt x="6" y="107"/>
                  <a:pt x="7" y="107"/>
                  <a:pt x="9" y="107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36" y="107"/>
                  <a:pt x="37" y="106"/>
                  <a:pt x="37" y="103"/>
                </a:cubicBezTo>
                <a:cubicBezTo>
                  <a:pt x="36" y="97"/>
                  <a:pt x="35" y="89"/>
                  <a:pt x="35" y="82"/>
                </a:cubicBezTo>
                <a:cubicBezTo>
                  <a:pt x="35" y="80"/>
                  <a:pt x="33" y="78"/>
                  <a:pt x="31" y="78"/>
                </a:cubicBezTo>
                <a:cubicBezTo>
                  <a:pt x="3" y="78"/>
                  <a:pt x="3" y="78"/>
                  <a:pt x="3" y="78"/>
                </a:cubicBezTo>
                <a:cubicBezTo>
                  <a:pt x="1" y="78"/>
                  <a:pt x="0" y="80"/>
                  <a:pt x="0" y="82"/>
                </a:cubicBezTo>
                <a:close/>
                <a:moveTo>
                  <a:pt x="37" y="114"/>
                </a:moveTo>
                <a:cubicBezTo>
                  <a:pt x="16" y="114"/>
                  <a:pt x="16" y="114"/>
                  <a:pt x="16" y="114"/>
                </a:cubicBezTo>
                <a:cubicBezTo>
                  <a:pt x="13" y="114"/>
                  <a:pt x="12" y="117"/>
                  <a:pt x="13" y="119"/>
                </a:cubicBezTo>
                <a:cubicBezTo>
                  <a:pt x="21" y="130"/>
                  <a:pt x="33" y="140"/>
                  <a:pt x="46" y="145"/>
                </a:cubicBezTo>
                <a:cubicBezTo>
                  <a:pt x="49" y="146"/>
                  <a:pt x="52" y="143"/>
                  <a:pt x="50" y="140"/>
                </a:cubicBezTo>
                <a:cubicBezTo>
                  <a:pt x="46" y="134"/>
                  <a:pt x="42" y="126"/>
                  <a:pt x="40" y="116"/>
                </a:cubicBezTo>
                <a:cubicBezTo>
                  <a:pt x="39" y="115"/>
                  <a:pt x="38" y="114"/>
                  <a:pt x="37" y="114"/>
                </a:cubicBezTo>
                <a:close/>
                <a:moveTo>
                  <a:pt x="111" y="116"/>
                </a:moveTo>
                <a:cubicBezTo>
                  <a:pt x="109" y="126"/>
                  <a:pt x="105" y="134"/>
                  <a:pt x="101" y="140"/>
                </a:cubicBezTo>
                <a:cubicBezTo>
                  <a:pt x="99" y="143"/>
                  <a:pt x="102" y="146"/>
                  <a:pt x="105" y="145"/>
                </a:cubicBezTo>
                <a:cubicBezTo>
                  <a:pt x="118" y="140"/>
                  <a:pt x="129" y="130"/>
                  <a:pt x="137" y="119"/>
                </a:cubicBezTo>
                <a:cubicBezTo>
                  <a:pt x="139" y="117"/>
                  <a:pt x="137" y="114"/>
                  <a:pt x="135" y="114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13" y="114"/>
                  <a:pt x="111" y="115"/>
                  <a:pt x="111" y="116"/>
                </a:cubicBezTo>
                <a:close/>
                <a:moveTo>
                  <a:pt x="40" y="34"/>
                </a:moveTo>
                <a:cubicBezTo>
                  <a:pt x="42" y="25"/>
                  <a:pt x="46" y="17"/>
                  <a:pt x="50" y="10"/>
                </a:cubicBezTo>
                <a:cubicBezTo>
                  <a:pt x="52" y="7"/>
                  <a:pt x="49" y="4"/>
                  <a:pt x="46" y="5"/>
                </a:cubicBezTo>
                <a:cubicBezTo>
                  <a:pt x="33" y="11"/>
                  <a:pt x="21" y="20"/>
                  <a:pt x="13" y="32"/>
                </a:cubicBezTo>
                <a:cubicBezTo>
                  <a:pt x="12" y="34"/>
                  <a:pt x="13" y="37"/>
                  <a:pt x="16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8" y="37"/>
                  <a:pt x="39" y="36"/>
                  <a:pt x="40" y="34"/>
                </a:cubicBezTo>
                <a:close/>
                <a:moveTo>
                  <a:pt x="104" y="43"/>
                </a:moveTo>
                <a:cubicBezTo>
                  <a:pt x="82" y="43"/>
                  <a:pt x="82" y="43"/>
                  <a:pt x="82" y="43"/>
                </a:cubicBezTo>
                <a:cubicBezTo>
                  <a:pt x="80" y="43"/>
                  <a:pt x="78" y="45"/>
                  <a:pt x="78" y="4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71"/>
                  <a:pt x="80" y="72"/>
                  <a:pt x="82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8" y="72"/>
                  <a:pt x="110" y="71"/>
                  <a:pt x="110" y="69"/>
                </a:cubicBezTo>
                <a:cubicBezTo>
                  <a:pt x="109" y="61"/>
                  <a:pt x="109" y="53"/>
                  <a:pt x="107" y="46"/>
                </a:cubicBezTo>
                <a:cubicBezTo>
                  <a:pt x="107" y="44"/>
                  <a:pt x="105" y="43"/>
                  <a:pt x="104" y="43"/>
                </a:cubicBezTo>
                <a:close/>
                <a:moveTo>
                  <a:pt x="6" y="45"/>
                </a:moveTo>
                <a:cubicBezTo>
                  <a:pt x="2" y="52"/>
                  <a:pt x="0" y="60"/>
                  <a:pt x="0" y="69"/>
                </a:cubicBezTo>
                <a:cubicBezTo>
                  <a:pt x="0" y="71"/>
                  <a:pt x="1" y="72"/>
                  <a:pt x="3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3" y="72"/>
                  <a:pt x="35" y="71"/>
                  <a:pt x="35" y="69"/>
                </a:cubicBezTo>
                <a:cubicBezTo>
                  <a:pt x="35" y="61"/>
                  <a:pt x="36" y="54"/>
                  <a:pt x="37" y="47"/>
                </a:cubicBezTo>
                <a:cubicBezTo>
                  <a:pt x="37" y="45"/>
                  <a:pt x="36" y="43"/>
                  <a:pt x="34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3"/>
                  <a:pt x="6" y="44"/>
                  <a:pt x="6" y="45"/>
                </a:cubicBezTo>
                <a:close/>
                <a:moveTo>
                  <a:pt x="78" y="117"/>
                </a:moveTo>
                <a:cubicBezTo>
                  <a:pt x="78" y="146"/>
                  <a:pt x="78" y="146"/>
                  <a:pt x="78" y="146"/>
                </a:cubicBezTo>
                <a:cubicBezTo>
                  <a:pt x="78" y="149"/>
                  <a:pt x="81" y="150"/>
                  <a:pt x="83" y="149"/>
                </a:cubicBezTo>
                <a:cubicBezTo>
                  <a:pt x="92" y="145"/>
                  <a:pt x="99" y="133"/>
                  <a:pt x="104" y="118"/>
                </a:cubicBezTo>
                <a:cubicBezTo>
                  <a:pt x="105" y="116"/>
                  <a:pt x="103" y="114"/>
                  <a:pt x="101" y="114"/>
                </a:cubicBezTo>
                <a:cubicBezTo>
                  <a:pt x="82" y="114"/>
                  <a:pt x="82" y="114"/>
                  <a:pt x="82" y="114"/>
                </a:cubicBezTo>
                <a:cubicBezTo>
                  <a:pt x="80" y="114"/>
                  <a:pt x="78" y="115"/>
                  <a:pt x="78" y="117"/>
                </a:cubicBezTo>
                <a:close/>
              </a:path>
            </a:pathLst>
          </a:custGeom>
          <a:solidFill>
            <a:srgbClr val="296F9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矩形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51636" y="4517533"/>
            <a:ext cx="21334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政府将加强冷链行业的监管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45" name="矩形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362760" y="4171243"/>
            <a:ext cx="19875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dirty="0"/>
              <a:t>行业将重新洗牌，优质冷链需求增加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46" name="矩形 4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747353" y="4153097"/>
            <a:ext cx="18995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dirty="0"/>
              <a:t>冷链的模式创新和新业态将不断涌现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88613" y="4159724"/>
            <a:ext cx="1446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冷链行业竞争将走向规范化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293989" y="4165057"/>
            <a:ext cx="1479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跨界竞争呈现多元化的特征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9395" y="1694107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296F9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生鲜食品冷链溯源市场趋势</a:t>
            </a:r>
            <a:endParaRPr lang="zh-CN" altLang="en-US" sz="3600" dirty="0">
              <a:solidFill>
                <a:srgbClr val="296F9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椭圆 4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661213" y="3253563"/>
            <a:ext cx="2636872" cy="2636872"/>
          </a:xfrm>
          <a:prstGeom prst="ellipse">
            <a:avLst/>
          </a:prstGeom>
          <a:ln w="9525">
            <a:solidFill>
              <a:srgbClr val="3176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1" name="组合 6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62" name="弧形 61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弧形 65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矩形 6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381460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需求分析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2763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707 0.00023 L 8.33333E-7 3.703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13633 2.22222E-6 L 5E-6 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7253 3.7037E-6 L 1.66667E-6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4349 2.22222E-6 L -2.5E-6 2.22222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43" grpId="0" animBg="1"/>
      <p:bldP spid="44" grpId="0"/>
      <p:bldP spid="45" grpId="0"/>
      <p:bldP spid="46" grpId="0"/>
      <p:bldP spid="47" grpId="0"/>
      <p:bldP spid="48" grpId="0"/>
      <p:bldP spid="2" grpId="0"/>
      <p:bldP spid="50" grpId="0" animBg="1"/>
      <p:bldP spid="67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748414" y="1616802"/>
            <a:ext cx="4292332" cy="4292332"/>
            <a:chOff x="3748414" y="1616802"/>
            <a:chExt cx="4292332" cy="4292332"/>
          </a:xfrm>
        </p:grpSpPr>
        <p:sp>
          <p:nvSpPr>
            <p:cNvPr id="17" name="弧形 16"/>
            <p:cNvSpPr/>
            <p:nvPr/>
          </p:nvSpPr>
          <p:spPr>
            <a:xfrm rot="20700000">
              <a:off x="3823936" y="1692324"/>
              <a:ext cx="4141289" cy="4141289"/>
            </a:xfrm>
            <a:prstGeom prst="arc">
              <a:avLst>
                <a:gd name="adj1" fmla="val 12514055"/>
                <a:gd name="adj2" fmla="val 12377076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 rot="20700000">
              <a:off x="3841902" y="1710289"/>
              <a:ext cx="4105361" cy="4105361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3176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 rot="20700000">
              <a:off x="3779855" y="1648243"/>
              <a:ext cx="4229450" cy="4229450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 rot="20700000">
              <a:off x="3748414" y="1616802"/>
              <a:ext cx="4292332" cy="4292332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5339161" y="1002172"/>
            <a:ext cx="1110832" cy="11108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49584" y="1142089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4800" dirty="0">
              <a:solidFill>
                <a:srgbClr val="296F9B"/>
              </a:solidFill>
            </a:endParaRPr>
          </a:p>
        </p:txBody>
      </p:sp>
      <p:sp>
        <p:nvSpPr>
          <p:cNvPr id="28" name="椭圆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4529085" y="2397474"/>
            <a:ext cx="2730986" cy="27309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533614" y="3378246"/>
            <a:ext cx="2641310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4400" b="1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设计方案</a:t>
            </a:r>
            <a:endParaRPr lang="en-US" altLang="zh-CN" sz="3600" b="1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8666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 p14:bounceEnd="50000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animBg="1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animBg="1"/>
          <p:bldP spid="29" grpId="0"/>
          <p:bldP spid="3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65" name="弧形 64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弧形 65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弧形 68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矩形 6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37625" y="366373"/>
            <a:ext cx="6246891" cy="638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dirty="0">
                <a:solidFill>
                  <a:srgbClr val="296F9B"/>
                </a:solidFill>
                <a:latin typeface="Open Sans" panose="020B0606030504020204" pitchFamily="34" charset="0"/>
              </a:rPr>
              <a:t>生鲜食品追溯系统总体流程设计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C5875E0-42D4-4EF6-B651-EAB884152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211" y="1240600"/>
            <a:ext cx="16641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DE448-15F7-435A-A19F-58E0D745E388}"/>
              </a:ext>
            </a:extLst>
          </p:cNvPr>
          <p:cNvGrpSpPr/>
          <p:nvPr/>
        </p:nvGrpSpPr>
        <p:grpSpPr>
          <a:xfrm>
            <a:off x="1157207" y="1401460"/>
            <a:ext cx="9815542" cy="614597"/>
            <a:chOff x="952674" y="299803"/>
            <a:chExt cx="9815542" cy="61459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69E3D42-4B20-464C-9357-B9A551E34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24" t="4669" r="-1" b="85540"/>
            <a:stretch/>
          </p:blipFill>
          <p:spPr>
            <a:xfrm>
              <a:off x="2368446" y="299803"/>
              <a:ext cx="8399770" cy="614597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1DC0F6-9333-43DA-8A5F-1587A3EF2904}"/>
                </a:ext>
              </a:extLst>
            </p:cNvPr>
            <p:cNvSpPr txBox="1"/>
            <p:nvPr/>
          </p:nvSpPr>
          <p:spPr>
            <a:xfrm>
              <a:off x="952674" y="43782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订单签订环节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037FBCB-F27F-410E-B03C-1889C8E8D6B6}"/>
              </a:ext>
            </a:extLst>
          </p:cNvPr>
          <p:cNvGrpSpPr/>
          <p:nvPr/>
        </p:nvGrpSpPr>
        <p:grpSpPr>
          <a:xfrm>
            <a:off x="1463563" y="2387183"/>
            <a:ext cx="9659198" cy="881297"/>
            <a:chOff x="1260450" y="1064302"/>
            <a:chExt cx="9659198" cy="8812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B7F51C9-9277-4977-B389-360C2E487E1B}"/>
                </a:ext>
              </a:extLst>
            </p:cNvPr>
            <p:cNvGrpSpPr/>
            <p:nvPr/>
          </p:nvGrpSpPr>
          <p:grpSpPr>
            <a:xfrm>
              <a:off x="2368446" y="1064302"/>
              <a:ext cx="8551202" cy="881297"/>
              <a:chOff x="2368446" y="1064302"/>
              <a:chExt cx="8551202" cy="881297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0D5410E3-1EF2-40AB-8F23-5AD8BEC0E437}"/>
                  </a:ext>
                </a:extLst>
              </p:cNvPr>
              <p:cNvGrpSpPr/>
              <p:nvPr/>
            </p:nvGrpSpPr>
            <p:grpSpPr>
              <a:xfrm>
                <a:off x="2368446" y="1064302"/>
                <a:ext cx="8551202" cy="881297"/>
                <a:chOff x="2368446" y="1064302"/>
                <a:chExt cx="8551202" cy="881297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C3AC51F-B706-4E3F-94A4-B73B12A35410}"/>
                    </a:ext>
                  </a:extLst>
                </p:cNvPr>
                <p:cNvGrpSpPr/>
                <p:nvPr/>
              </p:nvGrpSpPr>
              <p:grpSpPr>
                <a:xfrm>
                  <a:off x="2368446" y="1064302"/>
                  <a:ext cx="8551202" cy="881297"/>
                  <a:chOff x="2368446" y="1064302"/>
                  <a:chExt cx="8551202" cy="881297"/>
                </a:xfrm>
              </p:grpSpPr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81482DF3-CC4E-4B04-98C0-65066CD0C5D6}"/>
                      </a:ext>
                    </a:extLst>
                  </p:cNvPr>
                  <p:cNvGrpSpPr/>
                  <p:nvPr/>
                </p:nvGrpSpPr>
                <p:grpSpPr>
                  <a:xfrm>
                    <a:off x="2368446" y="1064302"/>
                    <a:ext cx="8551202" cy="854439"/>
                    <a:chOff x="2368446" y="1064302"/>
                    <a:chExt cx="8551202" cy="854439"/>
                  </a:xfrm>
                </p:grpSpPr>
                <p:pic>
                  <p:nvPicPr>
                    <p:cNvPr id="25" name="图片 24">
                      <a:extLst>
                        <a:ext uri="{FF2B5EF4-FFF2-40B4-BE49-F238E27FC236}">
                          <a16:creationId xmlns:a16="http://schemas.microsoft.com/office/drawing/2014/main" id="{74163DBE-C91E-494E-AA65-69086B6972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6922" t="22221" r="-1678" b="64167"/>
                    <a:stretch/>
                  </p:blipFill>
                  <p:spPr>
                    <a:xfrm>
                      <a:off x="2368446" y="1064302"/>
                      <a:ext cx="8551202" cy="8544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742C3EE5-BD8C-4C7A-AC18-15F0BF3244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1700" y="1064302"/>
                      <a:ext cx="571500" cy="1294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C29E5946-204D-4D3B-92D2-BFA21A8120EB}"/>
                      </a:ext>
                    </a:extLst>
                  </p:cNvPr>
                  <p:cNvSpPr/>
                  <p:nvPr/>
                </p:nvSpPr>
                <p:spPr>
                  <a:xfrm>
                    <a:off x="3441700" y="1816101"/>
                    <a:ext cx="571500" cy="1294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E043745-D5A7-4723-9927-70D97BC78950}"/>
                    </a:ext>
                  </a:extLst>
                </p:cNvPr>
                <p:cNvSpPr/>
                <p:nvPr/>
              </p:nvSpPr>
              <p:spPr>
                <a:xfrm>
                  <a:off x="6985000" y="1064302"/>
                  <a:ext cx="431800" cy="1294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D9A7D66-9E51-4158-A656-A2E472240FCE}"/>
                  </a:ext>
                </a:extLst>
              </p:cNvPr>
              <p:cNvSpPr/>
              <p:nvPr/>
            </p:nvSpPr>
            <p:spPr>
              <a:xfrm>
                <a:off x="6997700" y="1816100"/>
                <a:ext cx="393700" cy="89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1D18F49-56CA-4E2A-838D-590D745AA101}"/>
                </a:ext>
              </a:extLst>
            </p:cNvPr>
            <p:cNvSpPr txBox="1"/>
            <p:nvPr/>
          </p:nvSpPr>
          <p:spPr>
            <a:xfrm>
              <a:off x="1260450" y="127594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采购环节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D34A388-4D41-49BE-B175-D2617C46E35A}"/>
              </a:ext>
            </a:extLst>
          </p:cNvPr>
          <p:cNvGrpSpPr/>
          <p:nvPr/>
        </p:nvGrpSpPr>
        <p:grpSpPr>
          <a:xfrm>
            <a:off x="1475295" y="3617637"/>
            <a:ext cx="9774122" cy="614597"/>
            <a:chOff x="1260450" y="2068643"/>
            <a:chExt cx="9774122" cy="614597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4E8545C4-3B88-4E30-8B44-EE2E5A484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38" t="43892" r="-3066" b="46339"/>
            <a:stretch/>
          </p:blipFill>
          <p:spPr>
            <a:xfrm>
              <a:off x="2368446" y="2068643"/>
              <a:ext cx="8666126" cy="614597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8E48BA5-AD6C-495A-A062-B6864A08F367}"/>
                </a:ext>
              </a:extLst>
            </p:cNvPr>
            <p:cNvSpPr txBox="1"/>
            <p:nvPr/>
          </p:nvSpPr>
          <p:spPr>
            <a:xfrm>
              <a:off x="1260450" y="21903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仓储环节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9489A97-D17A-4270-9FFC-BDF526682530}"/>
              </a:ext>
            </a:extLst>
          </p:cNvPr>
          <p:cNvGrpSpPr/>
          <p:nvPr/>
        </p:nvGrpSpPr>
        <p:grpSpPr>
          <a:xfrm>
            <a:off x="1487995" y="4604313"/>
            <a:ext cx="9507766" cy="614598"/>
            <a:chOff x="1260450" y="2833142"/>
            <a:chExt cx="9507766" cy="614598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0B8E080-3F3C-43F2-8860-B80BB9B887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54" t="64995" r="-282" b="25214"/>
            <a:stretch/>
          </p:blipFill>
          <p:spPr>
            <a:xfrm>
              <a:off x="2255520" y="2833142"/>
              <a:ext cx="8512696" cy="614598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ACDF175-0BD2-4FE7-BF5D-CDB2DC4BDE64}"/>
                </a:ext>
              </a:extLst>
            </p:cNvPr>
            <p:cNvSpPr txBox="1"/>
            <p:nvPr/>
          </p:nvSpPr>
          <p:spPr>
            <a:xfrm>
              <a:off x="1260450" y="29494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物流环节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FBF022-6B52-4AB4-A9CD-3764C2039F38}"/>
              </a:ext>
            </a:extLst>
          </p:cNvPr>
          <p:cNvGrpSpPr/>
          <p:nvPr/>
        </p:nvGrpSpPr>
        <p:grpSpPr>
          <a:xfrm>
            <a:off x="1424495" y="5561559"/>
            <a:ext cx="9507766" cy="774024"/>
            <a:chOff x="1260450" y="3837483"/>
            <a:chExt cx="9507766" cy="774024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1571926-DBE3-40D9-AC5D-836CF3E1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7" t="84688" r="396" b="3033"/>
            <a:stretch/>
          </p:blipFill>
          <p:spPr>
            <a:xfrm>
              <a:off x="2368446" y="3837483"/>
              <a:ext cx="8399770" cy="774024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BF55293-A3EC-4042-87D9-5E22A307BFFB}"/>
                </a:ext>
              </a:extLst>
            </p:cNvPr>
            <p:cNvSpPr txBox="1"/>
            <p:nvPr/>
          </p:nvSpPr>
          <p:spPr>
            <a:xfrm>
              <a:off x="1260450" y="3937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售卖环节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46AE703-322B-4822-9735-244675E7FECC}"/>
              </a:ext>
            </a:extLst>
          </p:cNvPr>
          <p:cNvGrpSpPr/>
          <p:nvPr/>
        </p:nvGrpSpPr>
        <p:grpSpPr>
          <a:xfrm>
            <a:off x="3930563" y="2003357"/>
            <a:ext cx="3448137" cy="522000"/>
            <a:chOff x="3930563" y="1660457"/>
            <a:chExt cx="3448137" cy="522000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5C4ECCDA-530C-4879-A92D-849EC97DA910}"/>
                </a:ext>
              </a:extLst>
            </p:cNvPr>
            <p:cNvCxnSpPr/>
            <p:nvPr/>
          </p:nvCxnSpPr>
          <p:spPr>
            <a:xfrm>
              <a:off x="3930563" y="1673157"/>
              <a:ext cx="0" cy="500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399B3FC-A7BD-4671-8CB2-2E302B8BCE7C}"/>
                </a:ext>
              </a:extLst>
            </p:cNvPr>
            <p:cNvCxnSpPr>
              <a:cxnSpLocks/>
            </p:cNvCxnSpPr>
            <p:nvPr/>
          </p:nvCxnSpPr>
          <p:spPr>
            <a:xfrm>
              <a:off x="7378700" y="1660457"/>
              <a:ext cx="0" cy="522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9FB6DFF-7DCC-43CD-8558-FCF5488A11C9}"/>
              </a:ext>
            </a:extLst>
          </p:cNvPr>
          <p:cNvGrpSpPr/>
          <p:nvPr/>
        </p:nvGrpSpPr>
        <p:grpSpPr>
          <a:xfrm>
            <a:off x="3930563" y="3108257"/>
            <a:ext cx="3448137" cy="522000"/>
            <a:chOff x="3930563" y="2765357"/>
            <a:chExt cx="3448137" cy="52200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163260C-1458-4E4C-AE14-98C5021DD5E7}"/>
                </a:ext>
              </a:extLst>
            </p:cNvPr>
            <p:cNvCxnSpPr>
              <a:cxnSpLocks/>
            </p:cNvCxnSpPr>
            <p:nvPr/>
          </p:nvCxnSpPr>
          <p:spPr>
            <a:xfrm>
              <a:off x="3930563" y="2796082"/>
              <a:ext cx="0" cy="478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7650FFD-FAB5-440D-BC90-C0A13E1C965A}"/>
                </a:ext>
              </a:extLst>
            </p:cNvPr>
            <p:cNvCxnSpPr>
              <a:cxnSpLocks/>
            </p:cNvCxnSpPr>
            <p:nvPr/>
          </p:nvCxnSpPr>
          <p:spPr>
            <a:xfrm>
              <a:off x="7378700" y="2765357"/>
              <a:ext cx="0" cy="522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528B48C-B902-4F64-A29E-2C121BACD6F0}"/>
              </a:ext>
            </a:extLst>
          </p:cNvPr>
          <p:cNvGrpSpPr/>
          <p:nvPr/>
        </p:nvGrpSpPr>
        <p:grpSpPr>
          <a:xfrm>
            <a:off x="3930563" y="4213157"/>
            <a:ext cx="3448137" cy="396000"/>
            <a:chOff x="3930563" y="3870257"/>
            <a:chExt cx="3448137" cy="396000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A16FCEE-22C2-4CF3-AC07-9E9B1B4E5E24}"/>
                </a:ext>
              </a:extLst>
            </p:cNvPr>
            <p:cNvCxnSpPr/>
            <p:nvPr/>
          </p:nvCxnSpPr>
          <p:spPr>
            <a:xfrm>
              <a:off x="3930563" y="3889334"/>
              <a:ext cx="0" cy="372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EDE77BD-CAF3-4F88-94C2-70C9CBBB1674}"/>
                </a:ext>
              </a:extLst>
            </p:cNvPr>
            <p:cNvCxnSpPr>
              <a:cxnSpLocks/>
            </p:cNvCxnSpPr>
            <p:nvPr/>
          </p:nvCxnSpPr>
          <p:spPr>
            <a:xfrm>
              <a:off x="7378700" y="3870257"/>
              <a:ext cx="0" cy="396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592CD16-0AFA-4DB2-9692-BA3BE568774A}"/>
              </a:ext>
            </a:extLst>
          </p:cNvPr>
          <p:cNvGrpSpPr/>
          <p:nvPr/>
        </p:nvGrpSpPr>
        <p:grpSpPr>
          <a:xfrm>
            <a:off x="3930563" y="5191057"/>
            <a:ext cx="3448137" cy="378000"/>
            <a:chOff x="3930563" y="4848157"/>
            <a:chExt cx="3448137" cy="378000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F3D4F63-85B5-4DF4-95BB-64ABF084B900}"/>
                </a:ext>
              </a:extLst>
            </p:cNvPr>
            <p:cNvCxnSpPr/>
            <p:nvPr/>
          </p:nvCxnSpPr>
          <p:spPr>
            <a:xfrm>
              <a:off x="3930563" y="4876011"/>
              <a:ext cx="0" cy="342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AB7EBD8-9614-443D-9481-01FBE1872A03}"/>
                </a:ext>
              </a:extLst>
            </p:cNvPr>
            <p:cNvCxnSpPr>
              <a:cxnSpLocks/>
            </p:cNvCxnSpPr>
            <p:nvPr/>
          </p:nvCxnSpPr>
          <p:spPr>
            <a:xfrm>
              <a:off x="7378700" y="4848157"/>
              <a:ext cx="0" cy="378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96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748414" y="1616802"/>
            <a:ext cx="4292332" cy="4292332"/>
            <a:chOff x="3748414" y="1616802"/>
            <a:chExt cx="4292332" cy="4292332"/>
          </a:xfrm>
        </p:grpSpPr>
        <p:sp>
          <p:nvSpPr>
            <p:cNvPr id="17" name="弧形 16"/>
            <p:cNvSpPr/>
            <p:nvPr/>
          </p:nvSpPr>
          <p:spPr>
            <a:xfrm rot="20700000">
              <a:off x="3823936" y="1692324"/>
              <a:ext cx="4141289" cy="4141289"/>
            </a:xfrm>
            <a:prstGeom prst="arc">
              <a:avLst>
                <a:gd name="adj1" fmla="val 12514055"/>
                <a:gd name="adj2" fmla="val 12377076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 rot="20700000">
              <a:off x="3841902" y="1710289"/>
              <a:ext cx="4105361" cy="4105361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3176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 rot="20700000">
              <a:off x="3779855" y="1648243"/>
              <a:ext cx="4229450" cy="4229450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 rot="20700000">
              <a:off x="3748414" y="1616802"/>
              <a:ext cx="4292332" cy="4292332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5339161" y="1002172"/>
            <a:ext cx="1110832" cy="11108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49584" y="1142089"/>
            <a:ext cx="8483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4800" dirty="0">
              <a:solidFill>
                <a:srgbClr val="296F9B"/>
              </a:solidFill>
            </a:endParaRPr>
          </a:p>
        </p:txBody>
      </p:sp>
      <p:sp>
        <p:nvSpPr>
          <p:cNvPr id="28" name="椭圆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20700000">
            <a:off x="4542371" y="2447577"/>
            <a:ext cx="2730986" cy="273098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098607" y="3416300"/>
            <a:ext cx="3618514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96F9B"/>
                </a:solidFill>
                <a:latin typeface="Open Sans" panose="020B0606030504020204"/>
              </a:rPr>
              <a:t>关键技术</a:t>
            </a:r>
            <a:endParaRPr lang="en-US" altLang="zh-CN" sz="4400" b="1" dirty="0">
              <a:solidFill>
                <a:srgbClr val="296F9B"/>
              </a:solidFill>
              <a:latin typeface="Open Sans" panose="020B0606030504020204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40738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 p14:bounceEnd="50000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animBg="1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3.54167E-6 0.42755 L -3.54167E-6 -3.33333E-6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27" grpId="0"/>
          <p:bldP spid="28" grpId="0" animBg="1"/>
          <p:bldP spid="2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17" name="弧形 16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弧形 22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81460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关键技术</a:t>
            </a:r>
            <a:endParaRPr lang="en-US" altLang="zh-CN" sz="24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图片 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PicPr>
            <a:picLocks noChangeAspect="1"/>
          </p:cNvPicPr>
          <p:nvPr/>
        </p:nvPicPr>
        <p:blipFill rotWithShape="1">
          <a:blip r:embed="rId3"/>
          <a:srcRect t="24267" b="36534"/>
          <a:stretch/>
        </p:blipFill>
        <p:spPr>
          <a:xfrm>
            <a:off x="786724" y="1492420"/>
            <a:ext cx="10456986" cy="2732740"/>
          </a:xfrm>
          <a:prstGeom prst="rect">
            <a:avLst/>
          </a:prstGeom>
        </p:spPr>
      </p:pic>
      <p:sp>
        <p:nvSpPr>
          <p:cNvPr id="14" name="椭圆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76507" y="3703872"/>
            <a:ext cx="1042576" cy="10425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015768" y="3703871"/>
            <a:ext cx="1042576" cy="10425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55029" y="3703873"/>
            <a:ext cx="1042576" cy="10425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494290" y="3703872"/>
            <a:ext cx="1042576" cy="104257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16776" y="4997254"/>
            <a:ext cx="1962037" cy="111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296F9B"/>
                </a:solidFill>
                <a:latin typeface="Open Sans" panose="020B0606030504020204" pitchFamily="34" charset="0"/>
              </a:rPr>
              <a:t>数据信息加密及解密算法</a:t>
            </a:r>
            <a:endParaRPr lang="en-US" b="1" dirty="0">
              <a:solidFill>
                <a:srgbClr val="296F9B"/>
              </a:solidFill>
              <a:latin typeface="Open Sans" panose="020B0606030504020204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556037" y="4997254"/>
            <a:ext cx="2143305" cy="111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296F9B"/>
                </a:solidFill>
                <a:latin typeface="Open Sans" panose="020B0606030504020204" pitchFamily="34" charset="0"/>
              </a:rPr>
              <a:t>关系数据表的建立以及与</a:t>
            </a:r>
            <a:r>
              <a:rPr lang="en-US" altLang="zh-CN" b="1" dirty="0">
                <a:solidFill>
                  <a:srgbClr val="296F9B"/>
                </a:solidFill>
                <a:latin typeface="Open Sans" panose="020B0606030504020204" pitchFamily="34" charset="0"/>
              </a:rPr>
              <a:t>web</a:t>
            </a:r>
            <a:r>
              <a:rPr lang="zh-CN" altLang="en-US" b="1" dirty="0">
                <a:solidFill>
                  <a:srgbClr val="296F9B"/>
                </a:solidFill>
                <a:latin typeface="Open Sans" panose="020B0606030504020204" pitchFamily="34" charset="0"/>
              </a:rPr>
              <a:t>结合</a:t>
            </a:r>
            <a:endParaRPr lang="en-US" b="1" dirty="0">
              <a:solidFill>
                <a:srgbClr val="296F9B"/>
              </a:solidFill>
              <a:latin typeface="Open Sans" panose="020B0606030504020204" pitchFamily="34" charset="0"/>
            </a:endParaRPr>
          </a:p>
        </p:txBody>
      </p:sp>
      <p:sp>
        <p:nvSpPr>
          <p:cNvPr id="2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295298" y="5009031"/>
            <a:ext cx="1962037" cy="90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CN" b="1" dirty="0"/>
              <a:t> </a:t>
            </a:r>
            <a:r>
              <a:rPr lang="en-US" altLang="zh-CN" b="1" dirty="0">
                <a:solidFill>
                  <a:srgbClr val="296F9B"/>
                </a:solidFill>
                <a:latin typeface="Open Sans" panose="020B0606030504020204" pitchFamily="34" charset="0"/>
              </a:rPr>
              <a:t>GPS</a:t>
            </a:r>
            <a:r>
              <a:rPr lang="zh-CN" altLang="zh-CN" b="1" dirty="0">
                <a:solidFill>
                  <a:srgbClr val="296F9B"/>
                </a:solidFill>
                <a:latin typeface="Open Sans" panose="020B0606030504020204" pitchFamily="34" charset="0"/>
              </a:rPr>
              <a:t>数据解析</a:t>
            </a:r>
          </a:p>
          <a:p>
            <a:pPr algn="ctr">
              <a:lnSpc>
                <a:spcPct val="200000"/>
              </a:lnSpc>
            </a:pPr>
            <a:endParaRPr lang="en-US" sz="1000" dirty="0">
              <a:solidFill>
                <a:srgbClr val="296F9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34559" y="4997254"/>
            <a:ext cx="2340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296F9B"/>
                </a:solidFill>
                <a:latin typeface="Open Sans" panose="020B0606030504020204" pitchFamily="34" charset="0"/>
              </a:rPr>
              <a:t>多物理域信息采集</a:t>
            </a:r>
            <a:endParaRPr lang="en-US" altLang="zh-CN" b="1" dirty="0">
              <a:solidFill>
                <a:srgbClr val="296F9B"/>
              </a:solidFill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296F9B"/>
                </a:solidFill>
                <a:latin typeface="Open Sans" panose="020B0606030504020204" pitchFamily="34" charset="0"/>
              </a:rPr>
              <a:t>及传感器集成</a:t>
            </a:r>
            <a:endParaRPr lang="en-US" b="1" dirty="0">
              <a:solidFill>
                <a:srgbClr val="296F9B"/>
              </a:solidFill>
              <a:latin typeface="Open Sans" panose="020B0606030504020204" pitchFamily="34" charset="0"/>
            </a:endParaRPr>
          </a:p>
        </p:txBody>
      </p:sp>
      <p:grpSp>
        <p:nvGrpSpPr>
          <p:cNvPr id="30" name="组合 2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9803037" y="4006123"/>
            <a:ext cx="425079" cy="423544"/>
            <a:chOff x="5287964" y="2994026"/>
            <a:chExt cx="879475" cy="876300"/>
          </a:xfrm>
          <a:solidFill>
            <a:srgbClr val="296F9B"/>
          </a:solidFill>
        </p:grpSpPr>
        <p:sp>
          <p:nvSpPr>
            <p:cNvPr id="3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74777" y="4013798"/>
            <a:ext cx="427022" cy="430612"/>
            <a:chOff x="5216526" y="1358901"/>
            <a:chExt cx="566738" cy="571500"/>
          </a:xfrm>
          <a:solidFill>
            <a:srgbClr val="296F9B"/>
          </a:solidFill>
        </p:grpSpPr>
        <p:sp>
          <p:nvSpPr>
            <p:cNvPr id="3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4294010" y="3987072"/>
            <a:ext cx="491615" cy="467692"/>
            <a:chOff x="6323014" y="4870451"/>
            <a:chExt cx="652463" cy="620713"/>
          </a:xfrm>
          <a:solidFill>
            <a:srgbClr val="296F9B"/>
          </a:solidFill>
        </p:grpSpPr>
        <p:sp>
          <p:nvSpPr>
            <p:cNvPr id="3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>
            <a:grpSpLocks noChangeAspect="1"/>
          </p:cNvGrpSpPr>
          <p:nvPr/>
        </p:nvGrpSpPr>
        <p:grpSpPr bwMode="auto">
          <a:xfrm>
            <a:off x="7077836" y="3997432"/>
            <a:ext cx="432989" cy="425650"/>
            <a:chOff x="3722" y="2043"/>
            <a:chExt cx="236" cy="232"/>
          </a:xfrm>
          <a:solidFill>
            <a:srgbClr val="296F9B"/>
          </a:solidFill>
        </p:grpSpPr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弧形 4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4500000">
            <a:off x="1212803" y="3647420"/>
            <a:ext cx="1180850" cy="1180848"/>
          </a:xfrm>
          <a:prstGeom prst="arc">
            <a:avLst>
              <a:gd name="adj1" fmla="val 16989082"/>
              <a:gd name="adj2" fmla="val 6468368"/>
            </a:avLst>
          </a:prstGeom>
          <a:ln w="285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4500000">
            <a:off x="3946632" y="3647420"/>
            <a:ext cx="1180850" cy="1180848"/>
          </a:xfrm>
          <a:prstGeom prst="arc">
            <a:avLst>
              <a:gd name="adj1" fmla="val 16989082"/>
              <a:gd name="adj2" fmla="val 6468368"/>
            </a:avLst>
          </a:prstGeom>
          <a:ln w="285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弧形 4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4500000">
            <a:off x="6680460" y="3647420"/>
            <a:ext cx="1180850" cy="1180848"/>
          </a:xfrm>
          <a:prstGeom prst="arc">
            <a:avLst>
              <a:gd name="adj1" fmla="val 16989082"/>
              <a:gd name="adj2" fmla="val 6468368"/>
            </a:avLst>
          </a:prstGeom>
          <a:ln w="285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弧形 4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 rot="4500000">
            <a:off x="9414289" y="3647420"/>
            <a:ext cx="1180850" cy="1180848"/>
          </a:xfrm>
          <a:prstGeom prst="arc">
            <a:avLst>
              <a:gd name="adj1" fmla="val 16989082"/>
              <a:gd name="adj2" fmla="val 6468368"/>
            </a:avLst>
          </a:prstGeom>
          <a:ln w="28575">
            <a:solidFill>
              <a:srgbClr val="296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23700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1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1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1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6" grpId="0"/>
          <p:bldP spid="14" grpId="0" animBg="1"/>
          <p:bldP spid="15" grpId="0" animBg="1"/>
          <p:bldP spid="16" grpId="0" animBg="1"/>
          <p:bldP spid="19" grpId="0" animBg="1"/>
          <p:bldP spid="20" grpId="0"/>
          <p:bldP spid="27" grpId="0"/>
          <p:bldP spid="28" grpId="0"/>
          <p:bldP spid="29" grpId="0"/>
          <p:bldP spid="47" grpId="0" animBg="1"/>
          <p:bldP spid="48" grpId="0" animBg="1"/>
          <p:bldP spid="49" grpId="0" animBg="1"/>
          <p:bldP spid="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1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1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1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6" grpId="0"/>
          <p:bldP spid="14" grpId="0" animBg="1"/>
          <p:bldP spid="15" grpId="0" animBg="1"/>
          <p:bldP spid="16" grpId="0" animBg="1"/>
          <p:bldP spid="19" grpId="0" animBg="1"/>
          <p:bldP spid="20" grpId="0"/>
          <p:bldP spid="27" grpId="0"/>
          <p:bldP spid="28" grpId="0"/>
          <p:bldP spid="29" grpId="0"/>
          <p:bldP spid="47" grpId="0" animBg="1"/>
          <p:bldP spid="48" grpId="0" animBg="1"/>
          <p:bldP spid="49" grpId="0" animBg="1"/>
          <p:bldP spid="5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635096" y="1457242"/>
            <a:ext cx="395106" cy="375880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0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组合 7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 rot="4500000">
            <a:off x="349320" y="218030"/>
            <a:ext cx="951463" cy="951463"/>
            <a:chOff x="497957" y="265813"/>
            <a:chExt cx="1235149" cy="1235149"/>
          </a:xfrm>
        </p:grpSpPr>
        <p:sp>
          <p:nvSpPr>
            <p:cNvPr id="77" name="弧形 76"/>
            <p:cNvSpPr/>
            <p:nvPr/>
          </p:nvSpPr>
          <p:spPr>
            <a:xfrm>
              <a:off x="530844" y="298700"/>
              <a:ext cx="1169375" cy="1169375"/>
            </a:xfrm>
            <a:prstGeom prst="arc">
              <a:avLst>
                <a:gd name="adj1" fmla="val 16542721"/>
                <a:gd name="adj2" fmla="val 16242683"/>
              </a:avLst>
            </a:prstGeom>
            <a:ln w="38100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弧形 77"/>
            <p:cNvSpPr/>
            <p:nvPr/>
          </p:nvSpPr>
          <p:spPr>
            <a:xfrm>
              <a:off x="535917" y="303773"/>
              <a:ext cx="1159230" cy="1159230"/>
            </a:xfrm>
            <a:prstGeom prst="arc">
              <a:avLst>
                <a:gd name="adj1" fmla="val 593425"/>
                <a:gd name="adj2" fmla="val 12981185"/>
              </a:avLst>
            </a:prstGeom>
            <a:ln w="104775">
              <a:solidFill>
                <a:srgbClr val="67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/>
            <p:cNvSpPr/>
            <p:nvPr/>
          </p:nvSpPr>
          <p:spPr>
            <a:xfrm>
              <a:off x="518397" y="286253"/>
              <a:ext cx="1194269" cy="1194269"/>
            </a:xfrm>
            <a:prstGeom prst="arc">
              <a:avLst>
                <a:gd name="adj1" fmla="val 21448963"/>
                <a:gd name="adj2" fmla="val 12981185"/>
              </a:avLst>
            </a:prstGeom>
            <a:ln w="412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78228" y="446084"/>
              <a:ext cx="874607" cy="87460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弧形 80"/>
            <p:cNvSpPr/>
            <p:nvPr/>
          </p:nvSpPr>
          <p:spPr>
            <a:xfrm>
              <a:off x="497957" y="265813"/>
              <a:ext cx="1235149" cy="1235149"/>
            </a:xfrm>
            <a:prstGeom prst="arc">
              <a:avLst>
                <a:gd name="adj1" fmla="val 593425"/>
                <a:gd name="adj2" fmla="val 12981185"/>
              </a:avLst>
            </a:prstGeom>
            <a:ln w="53975">
              <a:solidFill>
                <a:srgbClr val="088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8710" y="4305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296F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296F9B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71453" y="156402"/>
            <a:ext cx="3877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b="1" dirty="0">
                <a:solidFill>
                  <a:srgbClr val="296F9B"/>
                </a:solidFill>
                <a:latin typeface="Open Sans" panose="020B0606030504020204" pitchFamily="34" charset="0"/>
              </a:rPr>
              <a:t>数据信息加密及解密算法</a:t>
            </a:r>
            <a:endParaRPr lang="en-US" altLang="zh-CN" sz="2400" b="1" dirty="0">
              <a:solidFill>
                <a:srgbClr val="296F9B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e7d195523061f1c0205959036996ad55c215b892a7aac5c0B9ADEF7896FB48F2EF97163A2DE1401E1875DEDC438B7864AD24CA23553DBBBD975DAF4CAD4A2592689FFB6CEE59FFA55B2702D0E5EE29CDDE744B5A58D848E290B0F3363EEEFF85AEACDB2C4783B3CFD20D9E72AC2F528B09A88B84C6E73CDEC5D6CB26D43C2398027A14BE9DBFE415</a:t>
            </a:r>
            <a:endParaRPr lang="zh-CN" altLang="en-US" sz="1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674BF16-BD66-4578-9E0A-20FCBBBDFBB2}"/>
              </a:ext>
            </a:extLst>
          </p:cNvPr>
          <p:cNvGrpSpPr/>
          <p:nvPr/>
        </p:nvGrpSpPr>
        <p:grpSpPr>
          <a:xfrm>
            <a:off x="518710" y="1929011"/>
            <a:ext cx="8306439" cy="3095625"/>
            <a:chOff x="518710" y="1929011"/>
            <a:chExt cx="8306439" cy="309562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9E60978-1E69-4BE1-8703-A6F5EE96048A}"/>
                </a:ext>
              </a:extLst>
            </p:cNvPr>
            <p:cNvSpPr/>
            <p:nvPr/>
          </p:nvSpPr>
          <p:spPr>
            <a:xfrm>
              <a:off x="518710" y="2461160"/>
              <a:ext cx="2596560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为了</a:t>
              </a:r>
              <a:r>
                <a:rPr lang="zh-CN" altLang="en-US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更好</a:t>
              </a:r>
              <a:r>
                <a:rPr lang="zh-CN" altLang="zh-CN" sz="2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的保护企业和产品信息不被泄露</a:t>
              </a:r>
              <a:r>
                <a:rPr lang="zh-CN" altLang="en-US" dirty="0">
                  <a:cs typeface="Times New Roman" panose="02020603050405020304" pitchFamily="18" charset="0"/>
                </a:rPr>
                <a:t>要求对</a:t>
              </a:r>
              <a:r>
                <a:rPr lang="zh-CN" altLang="zh-CN" dirty="0">
                  <a:cs typeface="Times New Roman" panose="02020603050405020304" pitchFamily="18" charset="0"/>
                </a:rPr>
                <a:t>原始数据进行</a:t>
              </a:r>
              <a:r>
                <a:rPr lang="zh-CN" altLang="en-US" dirty="0">
                  <a:cs typeface="Times New Roman" panose="02020603050405020304" pitchFamily="18" charset="0"/>
                </a:rPr>
                <a:t>一系列的</a:t>
              </a:r>
              <a:r>
                <a:rPr lang="zh-CN" altLang="zh-CN" dirty="0">
                  <a:cs typeface="Times New Roman" panose="02020603050405020304" pitchFamily="18" charset="0"/>
                </a:rPr>
                <a:t>加密算法。</a:t>
              </a:r>
              <a:r>
                <a:rPr lang="zh-CN" altLang="en-US" dirty="0">
                  <a:cs typeface="Times New Roman" panose="02020603050405020304" pitchFamily="18" charset="0"/>
                </a:rPr>
                <a:t>只有合法用户才拥有正确的解密算法解密获取原始数据</a:t>
              </a:r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7EE3014-5239-4F19-B5B8-7F5FA91B2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149" y="1929011"/>
              <a:ext cx="5715000" cy="3095625"/>
            </a:xfrm>
            <a:prstGeom prst="rect">
              <a:avLst/>
            </a:prstGeom>
          </p:spPr>
        </p:pic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83D7A689-C21F-4CA0-A51B-17E1A5C70DF5}"/>
              </a:ext>
            </a:extLst>
          </p:cNvPr>
          <p:cNvSpPr/>
          <p:nvPr/>
        </p:nvSpPr>
        <p:spPr>
          <a:xfrm>
            <a:off x="10146083" y="12406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原始数据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8536C9-4F01-4C36-AB76-DA3F98E2DAD2}"/>
              </a:ext>
            </a:extLst>
          </p:cNvPr>
          <p:cNvCxnSpPr>
            <a:stCxn id="6" idx="4"/>
          </p:cNvCxnSpPr>
          <p:nvPr/>
        </p:nvCxnSpPr>
        <p:spPr>
          <a:xfrm>
            <a:off x="10603283" y="2155000"/>
            <a:ext cx="0" cy="437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2525725-B2B4-4C63-9975-23322B0616F5}"/>
              </a:ext>
            </a:extLst>
          </p:cNvPr>
          <p:cNvSpPr/>
          <p:nvPr/>
        </p:nvSpPr>
        <p:spPr>
          <a:xfrm>
            <a:off x="9638777" y="2592888"/>
            <a:ext cx="1959358" cy="836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编写的加密算法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62EDED4-A3A8-46BB-A0BE-E79F38CD5DEF}"/>
              </a:ext>
            </a:extLst>
          </p:cNvPr>
          <p:cNvCxnSpPr/>
          <p:nvPr/>
        </p:nvCxnSpPr>
        <p:spPr>
          <a:xfrm>
            <a:off x="10618456" y="3429000"/>
            <a:ext cx="0" cy="437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85D63B74-1332-40F6-B495-31AB4054741D}"/>
              </a:ext>
            </a:extLst>
          </p:cNvPr>
          <p:cNvSpPr/>
          <p:nvPr/>
        </p:nvSpPr>
        <p:spPr>
          <a:xfrm>
            <a:off x="9648656" y="3872108"/>
            <a:ext cx="1959358" cy="836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调用外部的对称</a:t>
            </a:r>
            <a:r>
              <a:rPr lang="en-US" altLang="zh-CN" dirty="0">
                <a:solidFill>
                  <a:schemeClr val="tx1"/>
                </a:solidFill>
              </a:rPr>
              <a:t>DES</a:t>
            </a:r>
            <a:r>
              <a:rPr lang="zh-CN" altLang="en-US" dirty="0">
                <a:solidFill>
                  <a:schemeClr val="tx1"/>
                </a:solidFill>
              </a:rPr>
              <a:t>加密算法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677E22-AE5F-48F2-A7ED-ACEC3001321C}"/>
              </a:ext>
            </a:extLst>
          </p:cNvPr>
          <p:cNvGrpSpPr/>
          <p:nvPr/>
        </p:nvGrpSpPr>
        <p:grpSpPr>
          <a:xfrm>
            <a:off x="9008249" y="3952669"/>
            <a:ext cx="646331" cy="369332"/>
            <a:chOff x="9008249" y="3952669"/>
            <a:chExt cx="646331" cy="369332"/>
          </a:xfrm>
        </p:grpSpPr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04F519E7-05C1-4905-A755-ED8A3EA2EF32}"/>
                </a:ext>
              </a:extLst>
            </p:cNvPr>
            <p:cNvCxnSpPr>
              <a:cxnSpLocks/>
            </p:cNvCxnSpPr>
            <p:nvPr/>
          </p:nvCxnSpPr>
          <p:spPr>
            <a:xfrm>
              <a:off x="9226946" y="4283901"/>
              <a:ext cx="4118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0262DB4-3DB3-4204-861D-3834D2B51901}"/>
                </a:ext>
              </a:extLst>
            </p:cNvPr>
            <p:cNvSpPr txBox="1"/>
            <p:nvPr/>
          </p:nvSpPr>
          <p:spPr>
            <a:xfrm>
              <a:off x="9008249" y="39526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公钥</a:t>
              </a:r>
            </a:p>
          </p:txBody>
        </p:sp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6381642-490B-4BB3-8473-0C7F796123AE}"/>
              </a:ext>
            </a:extLst>
          </p:cNvPr>
          <p:cNvCxnSpPr/>
          <p:nvPr/>
        </p:nvCxnSpPr>
        <p:spPr>
          <a:xfrm>
            <a:off x="10639333" y="4708220"/>
            <a:ext cx="0" cy="437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67924486-F26A-4011-A0A6-575B82D7E803}"/>
              </a:ext>
            </a:extLst>
          </p:cNvPr>
          <p:cNvSpPr/>
          <p:nvPr/>
        </p:nvSpPr>
        <p:spPr>
          <a:xfrm>
            <a:off x="10182133" y="516285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加密数据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AEC034C-639C-47B0-A951-ADCA311D6F3B}"/>
              </a:ext>
            </a:extLst>
          </p:cNvPr>
          <p:cNvSpPr/>
          <p:nvPr/>
        </p:nvSpPr>
        <p:spPr>
          <a:xfrm>
            <a:off x="10146083" y="124214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加密数据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EB71D0E-3946-44ED-B97D-A354584D55FA}"/>
              </a:ext>
            </a:extLst>
          </p:cNvPr>
          <p:cNvCxnSpPr>
            <a:stCxn id="71" idx="4"/>
          </p:cNvCxnSpPr>
          <p:nvPr/>
        </p:nvCxnSpPr>
        <p:spPr>
          <a:xfrm>
            <a:off x="10603283" y="2156541"/>
            <a:ext cx="0" cy="437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CD20FFE7-54E9-43D9-931C-E6C5A0590DEB}"/>
              </a:ext>
            </a:extLst>
          </p:cNvPr>
          <p:cNvSpPr/>
          <p:nvPr/>
        </p:nvSpPr>
        <p:spPr>
          <a:xfrm>
            <a:off x="9638777" y="2594429"/>
            <a:ext cx="1959358" cy="836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自行编写的解密算法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47D8D96-7695-4F94-811E-54ADEA992C09}"/>
              </a:ext>
            </a:extLst>
          </p:cNvPr>
          <p:cNvCxnSpPr/>
          <p:nvPr/>
        </p:nvCxnSpPr>
        <p:spPr>
          <a:xfrm>
            <a:off x="10618456" y="3430541"/>
            <a:ext cx="0" cy="437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CBCC21E7-04B4-4CA3-934B-5318CBE36A89}"/>
              </a:ext>
            </a:extLst>
          </p:cNvPr>
          <p:cNvSpPr/>
          <p:nvPr/>
        </p:nvSpPr>
        <p:spPr>
          <a:xfrm>
            <a:off x="9648656" y="3871089"/>
            <a:ext cx="1959358" cy="836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调用对应的对称</a:t>
            </a:r>
            <a:r>
              <a:rPr lang="en-US" altLang="zh-CN" dirty="0">
                <a:solidFill>
                  <a:schemeClr val="tx1"/>
                </a:solidFill>
              </a:rPr>
              <a:t>DES</a:t>
            </a:r>
            <a:r>
              <a:rPr lang="zh-CN" altLang="en-US" dirty="0">
                <a:solidFill>
                  <a:schemeClr val="tx1"/>
                </a:solidFill>
              </a:rPr>
              <a:t>解密算法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45D1A0C-E8BF-419A-AC21-FAC1E8C8912D}"/>
              </a:ext>
            </a:extLst>
          </p:cNvPr>
          <p:cNvGrpSpPr/>
          <p:nvPr/>
        </p:nvGrpSpPr>
        <p:grpSpPr>
          <a:xfrm>
            <a:off x="9018128" y="3947425"/>
            <a:ext cx="646331" cy="369332"/>
            <a:chOff x="8995723" y="3953688"/>
            <a:chExt cx="646331" cy="369332"/>
          </a:xfrm>
        </p:grpSpPr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3F09E817-4E93-4D65-914C-3A3317D9E500}"/>
                </a:ext>
              </a:extLst>
            </p:cNvPr>
            <p:cNvCxnSpPr>
              <a:cxnSpLocks/>
            </p:cNvCxnSpPr>
            <p:nvPr/>
          </p:nvCxnSpPr>
          <p:spPr>
            <a:xfrm>
              <a:off x="9226946" y="4285442"/>
              <a:ext cx="4118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BB93825-8BA4-44AD-A64A-490F6D9AC68D}"/>
                </a:ext>
              </a:extLst>
            </p:cNvPr>
            <p:cNvSpPr txBox="1"/>
            <p:nvPr/>
          </p:nvSpPr>
          <p:spPr>
            <a:xfrm>
              <a:off x="8995723" y="39536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公钥</a:t>
              </a:r>
            </a:p>
          </p:txBody>
        </p:sp>
      </p:grp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708FEF6-DEDE-4A89-9F4C-DAE1E6891148}"/>
              </a:ext>
            </a:extLst>
          </p:cNvPr>
          <p:cNvCxnSpPr/>
          <p:nvPr/>
        </p:nvCxnSpPr>
        <p:spPr>
          <a:xfrm>
            <a:off x="10639333" y="4708220"/>
            <a:ext cx="0" cy="437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50B494F7-6A3B-4EBF-ACA4-D4340F908264}"/>
              </a:ext>
            </a:extLst>
          </p:cNvPr>
          <p:cNvSpPr/>
          <p:nvPr/>
        </p:nvSpPr>
        <p:spPr>
          <a:xfrm>
            <a:off x="10182133" y="516439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原始数据</a:t>
            </a:r>
          </a:p>
        </p:txBody>
      </p:sp>
    </p:spTree>
    <p:extLst>
      <p:ext uri="{BB962C8B-B14F-4D97-AF65-F5344CB8AC3E}">
        <p14:creationId xmlns:p14="http://schemas.microsoft.com/office/powerpoint/2010/main" val="327132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/>
      <p:bldP spid="6" grpId="0" animBg="1"/>
      <p:bldP spid="6" grpId="1" animBg="1"/>
      <p:bldP spid="9" grpId="0" animBg="1"/>
      <p:bldP spid="9" grpId="1" animBg="1"/>
      <p:bldP spid="67" grpId="0" animBg="1"/>
      <p:bldP spid="67" grpId="1" animBg="1"/>
      <p:bldP spid="70" grpId="0" animBg="1"/>
      <p:bldP spid="70" grpId="1" animBg="1"/>
      <p:bldP spid="71" grpId="0" animBg="1"/>
      <p:bldP spid="73" grpId="0" animBg="1"/>
      <p:bldP spid="75" grpId="0" animBg="1"/>
      <p:bldP spid="8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e7d195523061f1c0205959036996ad55c215b892a7aac5c0B9ADEF7896FB48F2EF97163A2DE1401E1875DEDC438B7864AD24CA23553DBBBD975DAF4CAD4A2592689FFB6CEE59FFA55B2702D0E5EE29CDDE744B5A58D848E290B0F3363EEEFF85AEACDB2C4783B3CFD20D9E72AC2F528B09A88B84C6E73CDEC5D6CB26D43C2398027A14BE9DBFE415</_7b1dac89e7d195523061f1c0316ecb71>
</e7d195523061f1c0>
</file>

<file path=customXml/itemProps1.xml><?xml version="1.0" encoding="utf-8"?>
<ds:datastoreItem xmlns:ds="http://schemas.openxmlformats.org/officeDocument/2006/customXml" ds:itemID="{DA3088D5-8E19-4A34-8364-529ED9850383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964</Words>
  <Application>Microsoft Office PowerPoint</Application>
  <PresentationFormat>宽屏</PresentationFormat>
  <Paragraphs>180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Dotum</vt:lpstr>
      <vt:lpstr>Open Sans</vt:lpstr>
      <vt:lpstr>黑体</vt:lpstr>
      <vt:lpstr>宋体</vt:lpstr>
      <vt:lpstr>微软雅黑</vt:lpstr>
      <vt:lpstr>Arial</vt:lpstr>
      <vt:lpstr>Calibri</vt:lpstr>
      <vt:lpstr>Calibri Light</vt:lpstr>
      <vt:lpstr>Segoe UI Semilight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108</cp:lastModifiedBy>
  <cp:revision>152</cp:revision>
  <dcterms:created xsi:type="dcterms:W3CDTF">2016-06-29T06:40:20Z</dcterms:created>
  <dcterms:modified xsi:type="dcterms:W3CDTF">2018-01-16T08:27:55Z</dcterms:modified>
</cp:coreProperties>
</file>