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7" r:id="rId3"/>
    <p:sldId id="288" r:id="rId5"/>
    <p:sldId id="296" r:id="rId6"/>
    <p:sldId id="309" r:id="rId7"/>
    <p:sldId id="318" r:id="rId8"/>
    <p:sldId id="290" r:id="rId9"/>
    <p:sldId id="295" r:id="rId10"/>
    <p:sldId id="324" r:id="rId11"/>
    <p:sldId id="325" r:id="rId12"/>
    <p:sldId id="310" r:id="rId13"/>
    <p:sldId id="334" r:id="rId14"/>
    <p:sldId id="32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6F9B"/>
    <a:srgbClr val="3176A0"/>
    <a:srgbClr val="679EBE"/>
    <a:srgbClr val="0887BA"/>
    <a:srgbClr val="DF5131"/>
    <a:srgbClr val="FE511C"/>
    <a:srgbClr val="F4825D"/>
    <a:srgbClr val="F78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5236" autoAdjust="0"/>
  </p:normalViewPr>
  <p:slideViewPr>
    <p:cSldViewPr snapToGrid="0">
      <p:cViewPr varScale="1">
        <p:scale>
          <a:sx n="64" d="100"/>
          <a:sy n="64" d="100"/>
        </p:scale>
        <p:origin x="138" y="366"/>
      </p:cViewPr>
      <p:guideLst>
        <p:guide orient="horz" pos="21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0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3B158-DEBC-460E-ACC4-0CBDE9647F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23D02-F5DA-424A-9D1B-813EC4CB3D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23D02-F5DA-424A-9D1B-813EC4CB3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23D02-F5DA-424A-9D1B-813EC4CB3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7F2D0-5C61-4ECD-8EF0-7DC153D829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27CB-4B16-4B21-A276-8705E54D531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弧形 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765383" y="984200"/>
            <a:ext cx="4573835" cy="4573835"/>
          </a:xfrm>
          <a:prstGeom prst="arc">
            <a:avLst>
              <a:gd name="adj1" fmla="val 18085713"/>
              <a:gd name="adj2" fmla="val 18075403"/>
            </a:avLst>
          </a:prstGeom>
          <a:ln w="95250">
            <a:solidFill>
              <a:srgbClr val="088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783855" y="1005410"/>
            <a:ext cx="4534154" cy="4534154"/>
          </a:xfrm>
          <a:prstGeom prst="arc">
            <a:avLst>
              <a:gd name="adj1" fmla="val 593425"/>
              <a:gd name="adj2" fmla="val 11965437"/>
            </a:avLst>
          </a:prstGeom>
          <a:ln w="142875">
            <a:solidFill>
              <a:srgbClr val="3176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弧形 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720059" y="932154"/>
            <a:ext cx="4671205" cy="4671205"/>
          </a:xfrm>
          <a:prstGeom prst="arc">
            <a:avLst>
              <a:gd name="adj1" fmla="val 21448963"/>
              <a:gd name="adj2" fmla="val 12981185"/>
            </a:avLst>
          </a:prstGeom>
          <a:ln w="142875">
            <a:solidFill>
              <a:srgbClr val="296F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396107" y="1668516"/>
            <a:ext cx="3420893" cy="3420893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弧形 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645632" y="846687"/>
            <a:ext cx="4831100" cy="4831100"/>
          </a:xfrm>
          <a:prstGeom prst="arc">
            <a:avLst>
              <a:gd name="adj1" fmla="val 2747954"/>
              <a:gd name="adj2" fmla="val 12981185"/>
            </a:avLst>
          </a:prstGeom>
          <a:ln w="168275">
            <a:solidFill>
              <a:srgbClr val="67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123592" y="3778376"/>
            <a:ext cx="394134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887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生鲜食品追溯系统</a:t>
            </a:r>
            <a:endParaRPr lang="pt-BR" altLang="zh-CN" sz="32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矩形 1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446809" y="3093013"/>
            <a:ext cx="3178396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887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的</a:t>
            </a:r>
            <a:endParaRPr lang="en-US" altLang="zh-CN" sz="32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矩形 1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803372" y="2489968"/>
            <a:ext cx="460636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887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基于二维码和智能盒子</a:t>
            </a:r>
            <a:endParaRPr lang="zh-CN" altLang="en-US" sz="3200" dirty="0">
              <a:solidFill>
                <a:srgbClr val="0887BA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圆角矩形 1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391145" y="4612662"/>
            <a:ext cx="1081190" cy="284885"/>
          </a:xfrm>
          <a:prstGeom prst="roundRect">
            <a:avLst>
              <a:gd name="adj" fmla="val 50000"/>
            </a:avLst>
          </a:prstGeom>
          <a:solidFill>
            <a:srgbClr val="088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406907" y="4604190"/>
            <a:ext cx="1103650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108</a:t>
            </a:r>
            <a:r>
              <a:rPr lang="zh-CN" alt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工作坊</a:t>
            </a:r>
            <a:endParaRPr lang="en-US" altLang="zh-CN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任意多边形 2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967563" y="3429000"/>
            <a:ext cx="2445489" cy="0"/>
          </a:xfrm>
          <a:custGeom>
            <a:avLst/>
            <a:gdLst>
              <a:gd name="connsiteX0" fmla="*/ 0 w 2445489"/>
              <a:gd name="connsiteY0" fmla="*/ 0 h 0"/>
              <a:gd name="connsiteX1" fmla="*/ 2445489 w 244548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5489">
                <a:moveTo>
                  <a:pt x="0" y="0"/>
                </a:moveTo>
                <a:lnTo>
                  <a:pt x="2445489" y="0"/>
                </a:lnTo>
              </a:path>
            </a:pathLst>
          </a:custGeom>
          <a:noFill/>
          <a:ln w="38100">
            <a:solidFill>
              <a:srgbClr val="088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615916" y="3464910"/>
            <a:ext cx="2445489" cy="0"/>
          </a:xfrm>
          <a:custGeom>
            <a:avLst/>
            <a:gdLst>
              <a:gd name="connsiteX0" fmla="*/ 0 w 2445489"/>
              <a:gd name="connsiteY0" fmla="*/ 0 h 0"/>
              <a:gd name="connsiteX1" fmla="*/ 2445489 w 244548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5489">
                <a:moveTo>
                  <a:pt x="0" y="0"/>
                </a:moveTo>
                <a:lnTo>
                  <a:pt x="2445489" y="0"/>
                </a:lnTo>
              </a:path>
            </a:pathLst>
          </a:custGeom>
          <a:noFill/>
          <a:ln w="38100">
            <a:solidFill>
              <a:srgbClr val="088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967563" y="3560134"/>
            <a:ext cx="847060" cy="171893"/>
          </a:xfrm>
          <a:custGeom>
            <a:avLst/>
            <a:gdLst>
              <a:gd name="connsiteX0" fmla="*/ 0 w 2445489"/>
              <a:gd name="connsiteY0" fmla="*/ 0 h 0"/>
              <a:gd name="connsiteX1" fmla="*/ 2445489 w 244548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5489">
                <a:moveTo>
                  <a:pt x="0" y="0"/>
                </a:moveTo>
                <a:lnTo>
                  <a:pt x="2445489" y="0"/>
                </a:lnTo>
              </a:path>
            </a:pathLst>
          </a:custGeom>
          <a:noFill/>
          <a:ln w="19050">
            <a:solidFill>
              <a:srgbClr val="088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2564594" y="3293017"/>
            <a:ext cx="847060" cy="171893"/>
          </a:xfrm>
          <a:custGeom>
            <a:avLst/>
            <a:gdLst>
              <a:gd name="connsiteX0" fmla="*/ 0 w 2445489"/>
              <a:gd name="connsiteY0" fmla="*/ 0 h 0"/>
              <a:gd name="connsiteX1" fmla="*/ 2445489 w 244548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5489">
                <a:moveTo>
                  <a:pt x="0" y="0"/>
                </a:moveTo>
                <a:lnTo>
                  <a:pt x="2445489" y="0"/>
                </a:lnTo>
              </a:path>
            </a:pathLst>
          </a:custGeom>
          <a:noFill/>
          <a:ln w="19050">
            <a:solidFill>
              <a:srgbClr val="088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615916" y="3599164"/>
            <a:ext cx="847060" cy="171893"/>
          </a:xfrm>
          <a:custGeom>
            <a:avLst/>
            <a:gdLst>
              <a:gd name="connsiteX0" fmla="*/ 0 w 2445489"/>
              <a:gd name="connsiteY0" fmla="*/ 0 h 0"/>
              <a:gd name="connsiteX1" fmla="*/ 2445489 w 244548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5489">
                <a:moveTo>
                  <a:pt x="0" y="0"/>
                </a:moveTo>
                <a:lnTo>
                  <a:pt x="2445489" y="0"/>
                </a:lnTo>
              </a:path>
            </a:pathLst>
          </a:custGeom>
          <a:noFill/>
          <a:ln w="19050">
            <a:solidFill>
              <a:srgbClr val="088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0212947" y="3322963"/>
            <a:ext cx="847060" cy="171893"/>
          </a:xfrm>
          <a:custGeom>
            <a:avLst/>
            <a:gdLst>
              <a:gd name="connsiteX0" fmla="*/ 0 w 2445489"/>
              <a:gd name="connsiteY0" fmla="*/ 0 h 0"/>
              <a:gd name="connsiteX1" fmla="*/ 2445489 w 244548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5489">
                <a:moveTo>
                  <a:pt x="0" y="0"/>
                </a:moveTo>
                <a:lnTo>
                  <a:pt x="2445489" y="0"/>
                </a:lnTo>
              </a:path>
            </a:pathLst>
          </a:custGeom>
          <a:noFill/>
          <a:ln w="19050">
            <a:solidFill>
              <a:srgbClr val="088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e7d195523061f1c0205959036996ad55c215b892a7aac5c0B9ADEF7896FB48F2EF97163A2DE1401E1875DEDC438B7864AD24CA23553DBBBD975DAF4CAD4A2592689FFB6CEE59FFA55B2702D0E5EE29CDDE744B5A58D848E290B0F3363EEEFF85AEACDB2C4783B3CFD20D9E72AC2F528B09A88B84C6E73CDEC5D6CB26D43C2398027A14BE9DBFE415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5" presetClass="path" presetSubtype="0" repeatCount="indefinite" accel="50000" decel="50000" autoRev="1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2.08333E-6 -2.59259E-6 L -0.16575 -2.59259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3" presetClass="path" presetSubtype="0" repeatCount="indefinite" accel="50000" decel="50000" autoRev="1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2.5E-6 -2.96296E-6 L 0.13138 -2.96296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35" presetClass="path" presetSubtype="0" repeatCount="indefinite" accel="50000" decel="50000" autoRev="1" fill="hold" grpId="1" nodeType="withEffect">
                                  <p:stCondLst>
                                    <p:cond delay="4250"/>
                                  </p:stCondLst>
                                  <p:childTnLst>
                                    <p:animMotion origin="layout" path="M 2.70833E-6 0 L -0.07318 0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5" presetClass="path" presetSubtype="0" repeatCount="indefinite" accel="50000" decel="50000" autoRev="1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4.16667E-6 -7.40741E-7 L -0.1306 -7.40741E-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36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5" presetClass="path" presetSubtype="0" repeatCount="indefinite" accel="50000" decel="50000" autoRev="1" fill="hold" grpId="1" nodeType="withEffect">
                                  <p:stCondLst>
                                    <p:cond delay="4250"/>
                                  </p:stCondLst>
                                  <p:childTnLst>
                                    <p:animMotion origin="layout" path="M -1.04167E-6 -4.07407E-6 L 0.08542 -4.07407E-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3" presetClass="path" presetSubtype="0" repeatCount="indefinite" accel="50000" decel="50000" autoRev="1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2.5E-6 -2.96296E-6 L 0.13138 -2.96296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8" grpId="0" animBg="1"/>
      <p:bldP spid="10" grpId="0" animBg="1"/>
      <p:bldP spid="7" grpId="0" animBg="1"/>
      <p:bldP spid="12" grpId="0"/>
      <p:bldP spid="13" grpId="0"/>
      <p:bldP spid="14" grpId="0"/>
      <p:bldP spid="19" grpId="0" animBg="1"/>
      <p:bldP spid="20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3748414" y="1616802"/>
            <a:ext cx="4292332" cy="4292332"/>
            <a:chOff x="3748414" y="1616802"/>
            <a:chExt cx="4292332" cy="4292332"/>
          </a:xfrm>
        </p:grpSpPr>
        <p:sp>
          <p:nvSpPr>
            <p:cNvPr id="17" name="弧形 16"/>
            <p:cNvSpPr/>
            <p:nvPr/>
          </p:nvSpPr>
          <p:spPr>
            <a:xfrm rot="20700000">
              <a:off x="3823936" y="1692324"/>
              <a:ext cx="4141289" cy="4141289"/>
            </a:xfrm>
            <a:prstGeom prst="arc">
              <a:avLst>
                <a:gd name="adj1" fmla="val 12514055"/>
                <a:gd name="adj2" fmla="val 12377076"/>
              </a:avLst>
            </a:prstGeom>
            <a:ln w="38100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弧形 17"/>
            <p:cNvSpPr/>
            <p:nvPr/>
          </p:nvSpPr>
          <p:spPr>
            <a:xfrm rot="20700000">
              <a:off x="3841902" y="1710289"/>
              <a:ext cx="4105361" cy="4105361"/>
            </a:xfrm>
            <a:prstGeom prst="arc">
              <a:avLst>
                <a:gd name="adj1" fmla="val 593425"/>
                <a:gd name="adj2" fmla="val 12981185"/>
              </a:avLst>
            </a:prstGeom>
            <a:ln w="104775">
              <a:solidFill>
                <a:srgbClr val="3176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弧形 20"/>
            <p:cNvSpPr/>
            <p:nvPr/>
          </p:nvSpPr>
          <p:spPr>
            <a:xfrm rot="20700000">
              <a:off x="3779855" y="1648243"/>
              <a:ext cx="4229450" cy="4229450"/>
            </a:xfrm>
            <a:prstGeom prst="arc">
              <a:avLst>
                <a:gd name="adj1" fmla="val 21448963"/>
                <a:gd name="adj2" fmla="val 12981185"/>
              </a:avLst>
            </a:prstGeom>
            <a:ln w="412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弧形 21"/>
            <p:cNvSpPr/>
            <p:nvPr/>
          </p:nvSpPr>
          <p:spPr>
            <a:xfrm rot="20700000">
              <a:off x="3748414" y="1616802"/>
              <a:ext cx="4292332" cy="4292332"/>
            </a:xfrm>
            <a:prstGeom prst="arc">
              <a:avLst>
                <a:gd name="adj1" fmla="val 593425"/>
                <a:gd name="adj2" fmla="val 12981185"/>
              </a:avLst>
            </a:prstGeom>
            <a:ln w="53975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椭圆 2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 rot="20700000">
            <a:off x="5339161" y="1002172"/>
            <a:ext cx="1110832" cy="111083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449584" y="1142089"/>
            <a:ext cx="8899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4800" dirty="0">
              <a:solidFill>
                <a:srgbClr val="296F9B"/>
              </a:solidFill>
            </a:endParaRPr>
          </a:p>
        </p:txBody>
      </p:sp>
      <p:sp>
        <p:nvSpPr>
          <p:cNvPr id="28" name="椭圆 2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 rot="20700000">
            <a:off x="4529720" y="2280634"/>
            <a:ext cx="2730986" cy="2730986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矩形 2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935160" y="3399790"/>
            <a:ext cx="4387713" cy="10147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296F9B"/>
                </a:solidFill>
                <a:latin typeface="Open Sans" panose="020B0606030504020204"/>
              </a:rPr>
              <a:t>后续计划</a:t>
            </a:r>
            <a:endParaRPr lang="en-US" altLang="zh-CN" sz="3600" b="1" dirty="0">
              <a:solidFill>
                <a:srgbClr val="296F9B"/>
              </a:solidFill>
              <a:latin typeface="Open Sans" panose="020B0606030504020204"/>
            </a:endParaRPr>
          </a:p>
          <a:p>
            <a:pPr algn="ctr"/>
            <a:endParaRPr lang="en-US" altLang="zh-CN" sz="2400" dirty="0">
              <a:solidFill>
                <a:srgbClr val="296F9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e7d195523061f1c0205959036996ad55c215b892a7aac5c0B9ADEF7896FB48F2EF97163A2DE1401E1875DEDC438B7864AD24CA23553DBBBD975DAF4CAD4A2592689FFB6CEE59FFA55B2702D0E5EE29CDDE744B5A58D848E290B0F3363EEEFF85AEACDB2C4783B3CFD20D9E72AC2F528B09A88B84C6E73CDEC5D6CB26D43C2398027A14BE9DBFE415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2" presetClass="path" presetSubtype="0" accel="50000" fill="hold" grpId="1" nodeType="withEffect" p14:presetBounceEnd="50000">
                                      <p:stCondLst>
                                        <p:cond delay="1250"/>
                                      </p:stCondLst>
                                      <p:childTnLst>
                                        <p:animMotion origin="layout" path="M -3.54167E-6 0.42755 L -3.54167E-6 -3.33333E-6 " pathEditMode="relative" rAng="0" ptsTypes="AA" p14:bounceEnd="50000">
                                          <p:cBhvr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13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23" grpId="1" animBg="1"/>
          <p:bldP spid="27" grpId="0"/>
          <p:bldP spid="28" grpId="0" bldLvl="0" animBg="1"/>
          <p:bldP spid="2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2" presetClass="path" presetSubtype="0" accel="50000" fill="hold" grpId="1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Motion origin="layout" path="M -3.54167E-6 0.42755 L -3.54167E-6 -3.33333E-6 " pathEditMode="relative" rAng="0" ptsTypes="AA">
                                          <p:cBhvr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13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23" grpId="1" animBg="1"/>
          <p:bldP spid="27" grpId="0"/>
          <p:bldP spid="28" grpId="0" bldLvl="0" animBg="1"/>
          <p:bldP spid="29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344849" y="1885104"/>
            <a:ext cx="1524805" cy="1840604"/>
          </a:xfrm>
          <a:custGeom>
            <a:avLst/>
            <a:gdLst>
              <a:gd name="connsiteX0" fmla="*/ 762402 w 1524805"/>
              <a:gd name="connsiteY0" fmla="*/ 0 h 1840604"/>
              <a:gd name="connsiteX1" fmla="*/ 1301502 w 1524805"/>
              <a:gd name="connsiteY1" fmla="*/ 223303 h 1840604"/>
              <a:gd name="connsiteX2" fmla="*/ 1301502 w 1524805"/>
              <a:gd name="connsiteY2" fmla="*/ 1301503 h 1840604"/>
              <a:gd name="connsiteX3" fmla="*/ 762402 w 1524805"/>
              <a:gd name="connsiteY3" fmla="*/ 1840604 h 1840604"/>
              <a:gd name="connsiteX4" fmla="*/ 223302 w 1524805"/>
              <a:gd name="connsiteY4" fmla="*/ 1301503 h 1840604"/>
              <a:gd name="connsiteX5" fmla="*/ 223302 w 1524805"/>
              <a:gd name="connsiteY5" fmla="*/ 223303 h 1840604"/>
              <a:gd name="connsiteX6" fmla="*/ 762402 w 1524805"/>
              <a:gd name="connsiteY6" fmla="*/ 0 h 1840604"/>
              <a:gd name="connsiteX7" fmla="*/ 762402 w 1524805"/>
              <a:gd name="connsiteY7" fmla="*/ 130768 h 1840604"/>
              <a:gd name="connsiteX8" fmla="*/ 130767 w 1524805"/>
              <a:gd name="connsiteY8" fmla="*/ 762403 h 1840604"/>
              <a:gd name="connsiteX9" fmla="*/ 762402 w 1524805"/>
              <a:gd name="connsiteY9" fmla="*/ 1394038 h 1840604"/>
              <a:gd name="connsiteX10" fmla="*/ 1394037 w 1524805"/>
              <a:gd name="connsiteY10" fmla="*/ 762403 h 1840604"/>
              <a:gd name="connsiteX11" fmla="*/ 762402 w 1524805"/>
              <a:gd name="connsiteY11" fmla="*/ 130768 h 1840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805" h="1840604">
                <a:moveTo>
                  <a:pt x="762402" y="0"/>
                </a:moveTo>
                <a:cubicBezTo>
                  <a:pt x="957518" y="0"/>
                  <a:pt x="1152634" y="74434"/>
                  <a:pt x="1301502" y="223303"/>
                </a:cubicBezTo>
                <a:cubicBezTo>
                  <a:pt x="1599240" y="521040"/>
                  <a:pt x="1599240" y="1003766"/>
                  <a:pt x="1301502" y="1301503"/>
                </a:cubicBezTo>
                <a:lnTo>
                  <a:pt x="762402" y="1840604"/>
                </a:lnTo>
                <a:lnTo>
                  <a:pt x="223302" y="1301503"/>
                </a:lnTo>
                <a:cubicBezTo>
                  <a:pt x="-74435" y="1003766"/>
                  <a:pt x="-74435" y="521040"/>
                  <a:pt x="223302" y="223303"/>
                </a:cubicBezTo>
                <a:cubicBezTo>
                  <a:pt x="372171" y="74434"/>
                  <a:pt x="567286" y="0"/>
                  <a:pt x="762402" y="0"/>
                </a:cubicBezTo>
                <a:close/>
                <a:moveTo>
                  <a:pt x="762402" y="130768"/>
                </a:moveTo>
                <a:cubicBezTo>
                  <a:pt x="413560" y="130768"/>
                  <a:pt x="130767" y="413561"/>
                  <a:pt x="130767" y="762403"/>
                </a:cubicBezTo>
                <a:cubicBezTo>
                  <a:pt x="130767" y="1111245"/>
                  <a:pt x="413560" y="1394038"/>
                  <a:pt x="762402" y="1394038"/>
                </a:cubicBezTo>
                <a:cubicBezTo>
                  <a:pt x="1111244" y="1394038"/>
                  <a:pt x="1394037" y="1111245"/>
                  <a:pt x="1394037" y="762403"/>
                </a:cubicBezTo>
                <a:cubicBezTo>
                  <a:pt x="1394037" y="413561"/>
                  <a:pt x="1111244" y="130768"/>
                  <a:pt x="762402" y="130768"/>
                </a:cubicBezTo>
                <a:close/>
              </a:path>
            </a:pathLst>
          </a:custGeom>
          <a:solidFill>
            <a:srgbClr val="296F9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椭圆 15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554358" y="2094614"/>
            <a:ext cx="1105786" cy="1105786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任意多边形 2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9344344" y="1885104"/>
            <a:ext cx="1524805" cy="1840604"/>
          </a:xfrm>
          <a:custGeom>
            <a:avLst/>
            <a:gdLst>
              <a:gd name="connsiteX0" fmla="*/ 762402 w 1524805"/>
              <a:gd name="connsiteY0" fmla="*/ 0 h 1840604"/>
              <a:gd name="connsiteX1" fmla="*/ 1301502 w 1524805"/>
              <a:gd name="connsiteY1" fmla="*/ 223303 h 1840604"/>
              <a:gd name="connsiteX2" fmla="*/ 1301502 w 1524805"/>
              <a:gd name="connsiteY2" fmla="*/ 1301503 h 1840604"/>
              <a:gd name="connsiteX3" fmla="*/ 762402 w 1524805"/>
              <a:gd name="connsiteY3" fmla="*/ 1840604 h 1840604"/>
              <a:gd name="connsiteX4" fmla="*/ 223302 w 1524805"/>
              <a:gd name="connsiteY4" fmla="*/ 1301503 h 1840604"/>
              <a:gd name="connsiteX5" fmla="*/ 223302 w 1524805"/>
              <a:gd name="connsiteY5" fmla="*/ 223303 h 1840604"/>
              <a:gd name="connsiteX6" fmla="*/ 762402 w 1524805"/>
              <a:gd name="connsiteY6" fmla="*/ 0 h 1840604"/>
              <a:gd name="connsiteX7" fmla="*/ 762402 w 1524805"/>
              <a:gd name="connsiteY7" fmla="*/ 130768 h 1840604"/>
              <a:gd name="connsiteX8" fmla="*/ 130767 w 1524805"/>
              <a:gd name="connsiteY8" fmla="*/ 762403 h 1840604"/>
              <a:gd name="connsiteX9" fmla="*/ 762402 w 1524805"/>
              <a:gd name="connsiteY9" fmla="*/ 1394038 h 1840604"/>
              <a:gd name="connsiteX10" fmla="*/ 1394037 w 1524805"/>
              <a:gd name="connsiteY10" fmla="*/ 762403 h 1840604"/>
              <a:gd name="connsiteX11" fmla="*/ 762402 w 1524805"/>
              <a:gd name="connsiteY11" fmla="*/ 130768 h 1840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805" h="1840604">
                <a:moveTo>
                  <a:pt x="762402" y="0"/>
                </a:moveTo>
                <a:cubicBezTo>
                  <a:pt x="957518" y="0"/>
                  <a:pt x="1152634" y="74434"/>
                  <a:pt x="1301502" y="223303"/>
                </a:cubicBezTo>
                <a:cubicBezTo>
                  <a:pt x="1599240" y="521040"/>
                  <a:pt x="1599240" y="1003766"/>
                  <a:pt x="1301502" y="1301503"/>
                </a:cubicBezTo>
                <a:lnTo>
                  <a:pt x="762402" y="1840604"/>
                </a:lnTo>
                <a:lnTo>
                  <a:pt x="223302" y="1301503"/>
                </a:lnTo>
                <a:cubicBezTo>
                  <a:pt x="-74435" y="1003766"/>
                  <a:pt x="-74435" y="521040"/>
                  <a:pt x="223302" y="223303"/>
                </a:cubicBezTo>
                <a:cubicBezTo>
                  <a:pt x="372171" y="74434"/>
                  <a:pt x="567286" y="0"/>
                  <a:pt x="762402" y="0"/>
                </a:cubicBezTo>
                <a:close/>
                <a:moveTo>
                  <a:pt x="762402" y="130768"/>
                </a:moveTo>
                <a:cubicBezTo>
                  <a:pt x="413560" y="130768"/>
                  <a:pt x="130767" y="413561"/>
                  <a:pt x="130767" y="762403"/>
                </a:cubicBezTo>
                <a:cubicBezTo>
                  <a:pt x="130767" y="1111245"/>
                  <a:pt x="413560" y="1394038"/>
                  <a:pt x="762402" y="1394038"/>
                </a:cubicBezTo>
                <a:cubicBezTo>
                  <a:pt x="1111244" y="1394038"/>
                  <a:pt x="1394037" y="1111245"/>
                  <a:pt x="1394037" y="762403"/>
                </a:cubicBezTo>
                <a:cubicBezTo>
                  <a:pt x="1394037" y="413561"/>
                  <a:pt x="1111244" y="130768"/>
                  <a:pt x="762402" y="130768"/>
                </a:cubicBezTo>
                <a:close/>
              </a:path>
            </a:pathLst>
          </a:custGeom>
          <a:solidFill>
            <a:srgbClr val="296F9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椭圆 2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9582428" y="2094614"/>
            <a:ext cx="1105786" cy="1105786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58520" y="4110990"/>
            <a:ext cx="226631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296F9B"/>
                </a:solidFill>
                <a:latin typeface="+mj-ea"/>
                <a:ea typeface="+mj-ea"/>
                <a:cs typeface="Segoe UI Semilight" panose="020B0402040204020203" pitchFamily="34" charset="0"/>
              </a:rPr>
              <a:t>10</a:t>
            </a:r>
            <a:r>
              <a:rPr lang="zh-CN" altLang="en-US" b="1" dirty="0">
                <a:solidFill>
                  <a:srgbClr val="296F9B"/>
                </a:solidFill>
                <a:latin typeface="+mj-ea"/>
                <a:ea typeface="+mj-ea"/>
                <a:cs typeface="Segoe UI Semilight" panose="020B0402040204020203" pitchFamily="34" charset="0"/>
              </a:rPr>
              <a:t>月</a:t>
            </a:r>
            <a:r>
              <a:rPr lang="en-US" altLang="zh-CN" b="1" dirty="0">
                <a:solidFill>
                  <a:srgbClr val="296F9B"/>
                </a:solidFill>
                <a:latin typeface="+mj-ea"/>
                <a:ea typeface="+mj-ea"/>
                <a:cs typeface="Segoe UI Semilight" panose="020B0402040204020203" pitchFamily="34" charset="0"/>
              </a:rPr>
              <a:t>13</a:t>
            </a:r>
            <a:r>
              <a:rPr lang="zh-CN" altLang="en-US" b="1" dirty="0">
                <a:solidFill>
                  <a:srgbClr val="296F9B"/>
                </a:solidFill>
                <a:latin typeface="+mj-ea"/>
                <a:ea typeface="+mj-ea"/>
                <a:cs typeface="Segoe UI Semilight" panose="020B0402040204020203" pitchFamily="34" charset="0"/>
              </a:rPr>
              <a:t>日</a:t>
            </a:r>
            <a:r>
              <a:rPr lang="en-US" altLang="zh-CN" b="1" dirty="0">
                <a:solidFill>
                  <a:srgbClr val="296F9B"/>
                </a:solidFill>
                <a:latin typeface="+mj-ea"/>
                <a:ea typeface="+mj-ea"/>
                <a:cs typeface="Segoe UI Semilight" panose="020B0402040204020203" pitchFamily="34" charset="0"/>
              </a:rPr>
              <a:t>-10</a:t>
            </a:r>
            <a:r>
              <a:rPr lang="zh-CN" altLang="en-US" b="1" dirty="0">
                <a:solidFill>
                  <a:srgbClr val="296F9B"/>
                </a:solidFill>
                <a:latin typeface="+mj-ea"/>
                <a:ea typeface="+mj-ea"/>
                <a:cs typeface="Segoe UI Semilight" panose="020B0402040204020203" pitchFamily="34" charset="0"/>
              </a:rPr>
              <a:t>月</a:t>
            </a:r>
            <a:r>
              <a:rPr lang="en-US" altLang="zh-CN" b="1" dirty="0">
                <a:solidFill>
                  <a:srgbClr val="296F9B"/>
                </a:solidFill>
                <a:latin typeface="+mj-ea"/>
                <a:ea typeface="+mj-ea"/>
                <a:cs typeface="Segoe UI Semilight" panose="020B0402040204020203" pitchFamily="34" charset="0"/>
              </a:rPr>
              <a:t>21</a:t>
            </a:r>
            <a:r>
              <a:rPr lang="zh-CN" altLang="en-US" b="1" dirty="0">
                <a:solidFill>
                  <a:srgbClr val="296F9B"/>
                </a:solidFill>
                <a:latin typeface="+mj-ea"/>
                <a:ea typeface="+mj-ea"/>
                <a:cs typeface="Segoe UI Semilight" panose="020B0402040204020203" pitchFamily="34" charset="0"/>
              </a:rPr>
              <a:t>日</a:t>
            </a:r>
            <a:endParaRPr lang="en-US" altLang="zh-CN" b="1" dirty="0">
              <a:solidFill>
                <a:srgbClr val="296F9B"/>
              </a:solidFill>
              <a:latin typeface="+mj-ea"/>
              <a:ea typeface="+mj-ea"/>
              <a:cs typeface="Segoe UI Semilight" panose="020B0402040204020203" pitchFamily="34" charset="0"/>
            </a:endParaRPr>
          </a:p>
          <a:p>
            <a:pPr algn="ctr"/>
            <a:r>
              <a:rPr lang="en-US" altLang="zh-CN" b="1" dirty="0">
                <a:solidFill>
                  <a:srgbClr val="296F9B"/>
                </a:solidFill>
                <a:latin typeface="+mj-ea"/>
                <a:ea typeface="+mj-ea"/>
                <a:cs typeface="Segoe UI Semilight" panose="020B0402040204020203" pitchFamily="34" charset="0"/>
              </a:rPr>
              <a:t>JavaWeb</a:t>
            </a:r>
            <a:r>
              <a:rPr lang="zh-CN" altLang="en-US" b="1" dirty="0">
                <a:solidFill>
                  <a:srgbClr val="296F9B"/>
                </a:solidFill>
                <a:latin typeface="+mj-ea"/>
                <a:ea typeface="+mj-ea"/>
                <a:cs typeface="Segoe UI Semilight" panose="020B0402040204020203" pitchFamily="34" charset="0"/>
              </a:rPr>
              <a:t>的学习 </a:t>
            </a:r>
            <a:r>
              <a:rPr lang="en-US" altLang="zh-CN" b="1" dirty="0">
                <a:solidFill>
                  <a:srgbClr val="296F9B"/>
                </a:solidFill>
                <a:latin typeface="+mj-ea"/>
                <a:ea typeface="+mj-ea"/>
                <a:cs typeface="Segoe UI Semilight" panose="020B0402040204020203" pitchFamily="34" charset="0"/>
              </a:rPr>
              <a:t>MySQL</a:t>
            </a:r>
            <a:r>
              <a:rPr lang="zh-CN" altLang="en-US" b="1" dirty="0">
                <a:solidFill>
                  <a:srgbClr val="296F9B"/>
                </a:solidFill>
                <a:latin typeface="+mj-ea"/>
                <a:ea typeface="+mj-ea"/>
                <a:cs typeface="Segoe UI Semilight" panose="020B0402040204020203" pitchFamily="34" charset="0"/>
              </a:rPr>
              <a:t>的学习</a:t>
            </a:r>
            <a:endParaRPr lang="zh-CN" altLang="en-US" b="1" dirty="0">
              <a:solidFill>
                <a:srgbClr val="296F9B"/>
              </a:solidFill>
              <a:latin typeface="+mj-ea"/>
              <a:ea typeface="+mj-ea"/>
              <a:cs typeface="Segoe UI Semilight" panose="020B0402040204020203" pitchFamily="34" charset="0"/>
            </a:endParaRPr>
          </a:p>
          <a:p>
            <a:pPr algn="ctr"/>
            <a:r>
              <a:rPr lang="zh-CN" altLang="en-US" b="1" dirty="0">
                <a:solidFill>
                  <a:srgbClr val="296F9B"/>
                </a:solidFill>
                <a:latin typeface="+mj-ea"/>
                <a:ea typeface="+mj-ea"/>
                <a:cs typeface="Segoe UI Semilight" panose="020B0402040204020203" pitchFamily="34" charset="0"/>
              </a:rPr>
              <a:t>传感器的调试 </a:t>
            </a:r>
            <a:endParaRPr lang="zh-CN" altLang="en-US" b="1" dirty="0">
              <a:solidFill>
                <a:srgbClr val="296F9B"/>
              </a:solidFill>
              <a:latin typeface="+mj-ea"/>
              <a:ea typeface="+mj-ea"/>
              <a:cs typeface="Segoe UI Semilight" panose="020B0402040204020203" pitchFamily="34" charset="0"/>
            </a:endParaRPr>
          </a:p>
        </p:txBody>
      </p:sp>
      <p:sp>
        <p:nvSpPr>
          <p:cNvPr id="46" name="矩形 45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720989" y="2333269"/>
            <a:ext cx="7587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296F9B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01</a:t>
            </a:r>
            <a:endParaRPr lang="zh-CN" altLang="en-US" sz="3200" b="1" dirty="0">
              <a:solidFill>
                <a:srgbClr val="296F9B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48" name="矩形 4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9727612" y="2355119"/>
            <a:ext cx="7587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296F9B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03</a:t>
            </a:r>
            <a:endParaRPr lang="zh-CN" altLang="en-US" sz="3200" b="1" dirty="0">
              <a:solidFill>
                <a:srgbClr val="296F9B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grpSp>
        <p:nvGrpSpPr>
          <p:cNvPr id="77" name="组合 7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 rot="4500000">
            <a:off x="349320" y="218030"/>
            <a:ext cx="951463" cy="951463"/>
            <a:chOff x="497957" y="265813"/>
            <a:chExt cx="1235149" cy="1235149"/>
          </a:xfrm>
        </p:grpSpPr>
        <p:sp>
          <p:nvSpPr>
            <p:cNvPr id="78" name="弧形 77"/>
            <p:cNvSpPr/>
            <p:nvPr/>
          </p:nvSpPr>
          <p:spPr>
            <a:xfrm>
              <a:off x="530844" y="298700"/>
              <a:ext cx="1169375" cy="1169375"/>
            </a:xfrm>
            <a:prstGeom prst="arc">
              <a:avLst>
                <a:gd name="adj1" fmla="val 16542721"/>
                <a:gd name="adj2" fmla="val 16242683"/>
              </a:avLst>
            </a:prstGeom>
            <a:ln w="38100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弧形 78"/>
            <p:cNvSpPr/>
            <p:nvPr/>
          </p:nvSpPr>
          <p:spPr>
            <a:xfrm>
              <a:off x="535917" y="303773"/>
              <a:ext cx="1159230" cy="1159230"/>
            </a:xfrm>
            <a:prstGeom prst="arc">
              <a:avLst>
                <a:gd name="adj1" fmla="val 593425"/>
                <a:gd name="adj2" fmla="val 12981185"/>
              </a:avLst>
            </a:prstGeom>
            <a:ln w="104775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弧形 79"/>
            <p:cNvSpPr/>
            <p:nvPr/>
          </p:nvSpPr>
          <p:spPr>
            <a:xfrm>
              <a:off x="518397" y="286253"/>
              <a:ext cx="1194269" cy="1194269"/>
            </a:xfrm>
            <a:prstGeom prst="arc">
              <a:avLst>
                <a:gd name="adj1" fmla="val 21448963"/>
                <a:gd name="adj2" fmla="val 12981185"/>
              </a:avLst>
            </a:prstGeom>
            <a:ln w="412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678228" y="446084"/>
              <a:ext cx="874607" cy="87460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2" name="弧形 81"/>
            <p:cNvSpPr/>
            <p:nvPr/>
          </p:nvSpPr>
          <p:spPr>
            <a:xfrm>
              <a:off x="497957" y="265813"/>
              <a:ext cx="1235149" cy="1235149"/>
            </a:xfrm>
            <a:prstGeom prst="arc">
              <a:avLst>
                <a:gd name="adj1" fmla="val 593425"/>
                <a:gd name="adj2" fmla="val 12981185"/>
              </a:avLst>
            </a:prstGeom>
            <a:ln w="539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矩形 8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18710" y="430570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3200" dirty="0">
              <a:solidFill>
                <a:srgbClr val="296F9B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381460" y="393958"/>
            <a:ext cx="241868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296F9B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后续计划</a:t>
            </a:r>
            <a:endParaRPr lang="zh-CN" altLang="en-US" sz="2400" dirty="0">
              <a:solidFill>
                <a:srgbClr val="296F9B"/>
              </a:solidFill>
              <a:latin typeface="Open Sans" panose="020B0606030504020204" pitchFamily="34" charset="0"/>
              <a:ea typeface="宋体" panose="02010600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e7d195523061f1c0205959036996ad55c215b892a7aac5c0B9ADEF7896FB48F2EF97163A2DE1401E1875DEDC438B7864AD24CA23553DBBBD975DAF4CAD4A2592689FFB6CEE59FFA55B2702D0E5EE29CDDE744B5A58D848E290B0F3363EEEFF85AEACDB2C4783B3CFD20D9E72AC2F528B09A88B84C6E73CDEC5D6CB26D43C2398027A14BE9DBFE415</a:t>
            </a:r>
            <a:endParaRPr lang="zh-CN" altLang="en-US" sz="100"/>
          </a:p>
        </p:txBody>
      </p:sp>
      <p:grpSp>
        <p:nvGrpSpPr>
          <p:cNvPr id="5" name="Group 4"/>
          <p:cNvGrpSpPr/>
          <p:nvPr/>
        </p:nvGrpSpPr>
        <p:grpSpPr>
          <a:xfrm>
            <a:off x="4869180" y="1885315"/>
            <a:ext cx="2265680" cy="3424555"/>
            <a:chOff x="7668" y="2969"/>
            <a:chExt cx="3568" cy="5393"/>
          </a:xfrm>
        </p:grpSpPr>
        <p:sp>
          <p:nvSpPr>
            <p:cNvPr id="20" name="任意多边形 1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>
              <a:off x="8252" y="2969"/>
              <a:ext cx="2401" cy="2899"/>
            </a:xfrm>
            <a:custGeom>
              <a:avLst/>
              <a:gdLst>
                <a:gd name="connsiteX0" fmla="*/ 762402 w 1524805"/>
                <a:gd name="connsiteY0" fmla="*/ 0 h 1840604"/>
                <a:gd name="connsiteX1" fmla="*/ 1301502 w 1524805"/>
                <a:gd name="connsiteY1" fmla="*/ 223303 h 1840604"/>
                <a:gd name="connsiteX2" fmla="*/ 1301502 w 1524805"/>
                <a:gd name="connsiteY2" fmla="*/ 1301503 h 1840604"/>
                <a:gd name="connsiteX3" fmla="*/ 762402 w 1524805"/>
                <a:gd name="connsiteY3" fmla="*/ 1840604 h 1840604"/>
                <a:gd name="connsiteX4" fmla="*/ 223302 w 1524805"/>
                <a:gd name="connsiteY4" fmla="*/ 1301503 h 1840604"/>
                <a:gd name="connsiteX5" fmla="*/ 223302 w 1524805"/>
                <a:gd name="connsiteY5" fmla="*/ 223303 h 1840604"/>
                <a:gd name="connsiteX6" fmla="*/ 762402 w 1524805"/>
                <a:gd name="connsiteY6" fmla="*/ 0 h 1840604"/>
                <a:gd name="connsiteX7" fmla="*/ 762402 w 1524805"/>
                <a:gd name="connsiteY7" fmla="*/ 130768 h 1840604"/>
                <a:gd name="connsiteX8" fmla="*/ 130767 w 1524805"/>
                <a:gd name="connsiteY8" fmla="*/ 762403 h 1840604"/>
                <a:gd name="connsiteX9" fmla="*/ 762402 w 1524805"/>
                <a:gd name="connsiteY9" fmla="*/ 1394038 h 1840604"/>
                <a:gd name="connsiteX10" fmla="*/ 1394037 w 1524805"/>
                <a:gd name="connsiteY10" fmla="*/ 762403 h 1840604"/>
                <a:gd name="connsiteX11" fmla="*/ 762402 w 1524805"/>
                <a:gd name="connsiteY11" fmla="*/ 130768 h 184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24805" h="1840604">
                  <a:moveTo>
                    <a:pt x="762402" y="0"/>
                  </a:moveTo>
                  <a:cubicBezTo>
                    <a:pt x="957518" y="0"/>
                    <a:pt x="1152634" y="74434"/>
                    <a:pt x="1301502" y="223303"/>
                  </a:cubicBezTo>
                  <a:cubicBezTo>
                    <a:pt x="1599240" y="521040"/>
                    <a:pt x="1599240" y="1003766"/>
                    <a:pt x="1301502" y="1301503"/>
                  </a:cubicBezTo>
                  <a:lnTo>
                    <a:pt x="762402" y="1840604"/>
                  </a:lnTo>
                  <a:lnTo>
                    <a:pt x="223302" y="1301503"/>
                  </a:lnTo>
                  <a:cubicBezTo>
                    <a:pt x="-74435" y="1003766"/>
                    <a:pt x="-74435" y="521040"/>
                    <a:pt x="223302" y="223303"/>
                  </a:cubicBezTo>
                  <a:cubicBezTo>
                    <a:pt x="372171" y="74434"/>
                    <a:pt x="567286" y="0"/>
                    <a:pt x="762402" y="0"/>
                  </a:cubicBezTo>
                  <a:close/>
                  <a:moveTo>
                    <a:pt x="762402" y="130768"/>
                  </a:moveTo>
                  <a:cubicBezTo>
                    <a:pt x="413560" y="130768"/>
                    <a:pt x="130767" y="413561"/>
                    <a:pt x="130767" y="762403"/>
                  </a:cubicBezTo>
                  <a:cubicBezTo>
                    <a:pt x="130767" y="1111245"/>
                    <a:pt x="413560" y="1394038"/>
                    <a:pt x="762402" y="1394038"/>
                  </a:cubicBezTo>
                  <a:cubicBezTo>
                    <a:pt x="1111244" y="1394038"/>
                    <a:pt x="1394037" y="1111245"/>
                    <a:pt x="1394037" y="762403"/>
                  </a:cubicBezTo>
                  <a:cubicBezTo>
                    <a:pt x="1394037" y="413561"/>
                    <a:pt x="1111244" y="130768"/>
                    <a:pt x="762402" y="130768"/>
                  </a:cubicBezTo>
                  <a:close/>
                </a:path>
              </a:pathLst>
            </a:custGeom>
            <a:solidFill>
              <a:srgbClr val="296F9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椭圆 2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>
              <a:off x="8582" y="3299"/>
              <a:ext cx="1741" cy="1741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矩形 4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>
              <a:off x="8833" y="3655"/>
              <a:ext cx="1195" cy="9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296F9B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02</a:t>
              </a:r>
              <a:endParaRPr lang="zh-CN" altLang="en-US" sz="3200" b="1" dirty="0">
                <a:solidFill>
                  <a:srgbClr val="296F9B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3" name="矩形 35"/>
            <p:cNvSpPr/>
            <p:nvPr/>
          </p:nvSpPr>
          <p:spPr>
            <a:xfrm>
              <a:off x="7668" y="6474"/>
              <a:ext cx="3569" cy="188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/>
              <a:r>
                <a:rPr lang="en-US" altLang="zh-CN" b="1" dirty="0">
                  <a:solidFill>
                    <a:srgbClr val="296F9B"/>
                  </a:solidFill>
                  <a:latin typeface="+mj-ea"/>
                  <a:ea typeface="+mj-ea"/>
                  <a:cs typeface="Segoe UI Semilight" panose="020B0402040204020203" pitchFamily="34" charset="0"/>
                </a:rPr>
                <a:t>10</a:t>
              </a:r>
              <a:r>
                <a:rPr lang="zh-CN" altLang="en-US" b="1" dirty="0">
                  <a:solidFill>
                    <a:srgbClr val="296F9B"/>
                  </a:solidFill>
                  <a:latin typeface="+mj-ea"/>
                  <a:ea typeface="+mj-ea"/>
                  <a:cs typeface="Segoe UI Semilight" panose="020B0402040204020203" pitchFamily="34" charset="0"/>
                </a:rPr>
                <a:t>月</a:t>
              </a:r>
              <a:r>
                <a:rPr lang="en-US" altLang="zh-CN" b="1" dirty="0">
                  <a:solidFill>
                    <a:srgbClr val="296F9B"/>
                  </a:solidFill>
                  <a:latin typeface="+mj-ea"/>
                  <a:ea typeface="+mj-ea"/>
                  <a:cs typeface="Segoe UI Semilight" panose="020B0402040204020203" pitchFamily="34" charset="0"/>
                </a:rPr>
                <a:t>22</a:t>
              </a:r>
              <a:r>
                <a:rPr lang="zh-CN" altLang="en-US" b="1" dirty="0">
                  <a:solidFill>
                    <a:srgbClr val="296F9B"/>
                  </a:solidFill>
                  <a:latin typeface="+mj-ea"/>
                  <a:ea typeface="+mj-ea"/>
                  <a:cs typeface="Segoe UI Semilight" panose="020B0402040204020203" pitchFamily="34" charset="0"/>
                </a:rPr>
                <a:t>日</a:t>
              </a:r>
              <a:r>
                <a:rPr lang="en-US" altLang="zh-CN" b="1" dirty="0">
                  <a:solidFill>
                    <a:srgbClr val="296F9B"/>
                  </a:solidFill>
                  <a:latin typeface="+mj-ea"/>
                  <a:ea typeface="+mj-ea"/>
                  <a:cs typeface="Segoe UI Semilight" panose="020B0402040204020203" pitchFamily="34" charset="0"/>
                </a:rPr>
                <a:t>-11</a:t>
              </a:r>
              <a:r>
                <a:rPr lang="zh-CN" altLang="en-US" b="1" dirty="0">
                  <a:solidFill>
                    <a:srgbClr val="296F9B"/>
                  </a:solidFill>
                  <a:latin typeface="+mj-ea"/>
                  <a:ea typeface="+mj-ea"/>
                  <a:cs typeface="Segoe UI Semilight" panose="020B0402040204020203" pitchFamily="34" charset="0"/>
                </a:rPr>
                <a:t>月</a:t>
              </a:r>
              <a:r>
                <a:rPr lang="en-US" altLang="zh-CN" b="1" dirty="0">
                  <a:solidFill>
                    <a:srgbClr val="296F9B"/>
                  </a:solidFill>
                  <a:latin typeface="+mj-ea"/>
                  <a:ea typeface="+mj-ea"/>
                  <a:cs typeface="Segoe UI Semilight" panose="020B0402040204020203" pitchFamily="34" charset="0"/>
                </a:rPr>
                <a:t>4</a:t>
              </a:r>
              <a:r>
                <a:rPr lang="zh-CN" altLang="en-US" b="1" dirty="0">
                  <a:solidFill>
                    <a:srgbClr val="296F9B"/>
                  </a:solidFill>
                  <a:latin typeface="+mj-ea"/>
                  <a:ea typeface="+mj-ea"/>
                  <a:cs typeface="Segoe UI Semilight" panose="020B0402040204020203" pitchFamily="34" charset="0"/>
                </a:rPr>
                <a:t>日</a:t>
              </a:r>
              <a:endParaRPr lang="en-US" altLang="zh-CN" b="1" dirty="0">
                <a:solidFill>
                  <a:srgbClr val="296F9B"/>
                </a:solidFill>
                <a:latin typeface="+mj-ea"/>
                <a:ea typeface="+mj-ea"/>
                <a:cs typeface="Segoe UI Semilight" panose="020B0402040204020203" pitchFamily="34" charset="0"/>
              </a:endParaRPr>
            </a:p>
            <a:p>
              <a:pPr algn="ctr"/>
              <a:r>
                <a:rPr lang="zh-CN" altLang="en-US" b="1" dirty="0">
                  <a:solidFill>
                    <a:srgbClr val="296F9B"/>
                  </a:solidFill>
                  <a:latin typeface="+mj-ea"/>
                  <a:ea typeface="+mj-ea"/>
                  <a:cs typeface="Segoe UI Semilight" panose="020B0402040204020203" pitchFamily="34" charset="0"/>
                </a:rPr>
                <a:t>代码的复现</a:t>
              </a:r>
              <a:endParaRPr lang="zh-CN" altLang="en-US" b="1" dirty="0">
                <a:solidFill>
                  <a:srgbClr val="296F9B"/>
                </a:solidFill>
                <a:latin typeface="+mj-ea"/>
                <a:ea typeface="+mj-ea"/>
                <a:cs typeface="Segoe UI Semilight" panose="020B0402040204020203" pitchFamily="34" charset="0"/>
              </a:endParaRPr>
            </a:p>
            <a:p>
              <a:pPr algn="ctr"/>
              <a:r>
                <a:rPr lang="zh-CN" altLang="en-US" b="1" dirty="0">
                  <a:solidFill>
                    <a:srgbClr val="296F9B"/>
                  </a:solidFill>
                  <a:latin typeface="+mj-ea"/>
                  <a:ea typeface="+mj-ea"/>
                  <a:cs typeface="Segoe UI Semilight" panose="020B0402040204020203" pitchFamily="34" charset="0"/>
                </a:rPr>
                <a:t>实现</a:t>
              </a:r>
              <a:r>
                <a:rPr lang="en-US" altLang="zh-CN" b="1" dirty="0">
                  <a:solidFill>
                    <a:srgbClr val="296F9B"/>
                  </a:solidFill>
                  <a:latin typeface="+mj-ea"/>
                  <a:ea typeface="+mj-ea"/>
                  <a:cs typeface="Segoe UI Semilight" panose="020B0402040204020203" pitchFamily="34" charset="0"/>
                </a:rPr>
                <a:t>web</a:t>
              </a:r>
              <a:r>
                <a:rPr lang="zh-CN" altLang="en-US" b="1" dirty="0">
                  <a:solidFill>
                    <a:srgbClr val="296F9B"/>
                  </a:solidFill>
                  <a:latin typeface="+mj-ea"/>
                  <a:ea typeface="+mj-ea"/>
                  <a:cs typeface="Segoe UI Semilight" panose="020B0402040204020203" pitchFamily="34" charset="0"/>
                </a:rPr>
                <a:t>端数据传输</a:t>
              </a:r>
              <a:endParaRPr lang="zh-CN" altLang="en-US" b="1" dirty="0">
                <a:solidFill>
                  <a:srgbClr val="296F9B"/>
                </a:solidFill>
                <a:latin typeface="+mj-ea"/>
                <a:ea typeface="+mj-ea"/>
                <a:cs typeface="Segoe UI Semilight" panose="020B0402040204020203" pitchFamily="34" charset="0"/>
              </a:endParaRPr>
            </a:p>
            <a:p>
              <a:pPr algn="ctr"/>
              <a:r>
                <a:rPr lang="zh-CN" altLang="en-US" b="1" dirty="0">
                  <a:solidFill>
                    <a:srgbClr val="296F9B"/>
                  </a:solidFill>
                  <a:latin typeface="+mj-ea"/>
                  <a:ea typeface="+mj-ea"/>
                  <a:cs typeface="Segoe UI Semilight" panose="020B0402040204020203" pitchFamily="34" charset="0"/>
                </a:rPr>
                <a:t>实现传感器数据上传</a:t>
              </a:r>
              <a:endParaRPr lang="zh-CN" altLang="en-US" b="1" dirty="0">
                <a:solidFill>
                  <a:srgbClr val="296F9B"/>
                </a:solidFill>
                <a:latin typeface="+mj-ea"/>
                <a:ea typeface="+mj-ea"/>
                <a:cs typeface="Segoe UI Semilight" panose="020B0402040204020203" pitchFamily="34" charset="0"/>
              </a:endParaRPr>
            </a:p>
          </p:txBody>
        </p:sp>
      </p:grpSp>
      <p:sp>
        <p:nvSpPr>
          <p:cNvPr id="4" name="矩形 35"/>
          <p:cNvSpPr/>
          <p:nvPr/>
        </p:nvSpPr>
        <p:spPr>
          <a:xfrm>
            <a:off x="9002395" y="4265930"/>
            <a:ext cx="2266315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zh-CN" b="1" dirty="0">
                <a:solidFill>
                  <a:srgbClr val="296F9B"/>
                </a:solidFill>
                <a:latin typeface="+mj-ea"/>
                <a:ea typeface="+mj-ea"/>
                <a:cs typeface="Segoe UI Semilight" panose="020B0402040204020203" pitchFamily="34" charset="0"/>
              </a:rPr>
              <a:t>11</a:t>
            </a:r>
            <a:r>
              <a:rPr lang="zh-CN" altLang="en-US" b="1" dirty="0">
                <a:solidFill>
                  <a:srgbClr val="296F9B"/>
                </a:solidFill>
                <a:latin typeface="+mj-ea"/>
                <a:ea typeface="+mj-ea"/>
                <a:cs typeface="Segoe UI Semilight" panose="020B0402040204020203" pitchFamily="34" charset="0"/>
              </a:rPr>
              <a:t>月</a:t>
            </a:r>
            <a:r>
              <a:rPr lang="en-US" altLang="zh-CN" b="1" dirty="0">
                <a:solidFill>
                  <a:srgbClr val="296F9B"/>
                </a:solidFill>
                <a:latin typeface="+mj-ea"/>
                <a:ea typeface="+mj-ea"/>
                <a:cs typeface="Segoe UI Semilight" panose="020B0402040204020203" pitchFamily="34" charset="0"/>
              </a:rPr>
              <a:t>5</a:t>
            </a:r>
            <a:r>
              <a:rPr lang="zh-CN" altLang="en-US" b="1" dirty="0">
                <a:solidFill>
                  <a:srgbClr val="296F9B"/>
                </a:solidFill>
                <a:latin typeface="+mj-ea"/>
                <a:ea typeface="+mj-ea"/>
                <a:cs typeface="Segoe UI Semilight" panose="020B0402040204020203" pitchFamily="34" charset="0"/>
              </a:rPr>
              <a:t>日</a:t>
            </a:r>
            <a:r>
              <a:rPr lang="en-US" altLang="zh-CN" b="1" dirty="0">
                <a:solidFill>
                  <a:srgbClr val="296F9B"/>
                </a:solidFill>
                <a:latin typeface="+mj-ea"/>
                <a:ea typeface="+mj-ea"/>
                <a:cs typeface="Segoe UI Semilight" panose="020B0402040204020203" pitchFamily="34" charset="0"/>
              </a:rPr>
              <a:t>-11</a:t>
            </a:r>
            <a:r>
              <a:rPr lang="zh-CN" altLang="en-US" b="1" dirty="0">
                <a:solidFill>
                  <a:srgbClr val="296F9B"/>
                </a:solidFill>
                <a:latin typeface="+mj-ea"/>
                <a:ea typeface="+mj-ea"/>
                <a:cs typeface="Segoe UI Semilight" panose="020B0402040204020203" pitchFamily="34" charset="0"/>
              </a:rPr>
              <a:t>月</a:t>
            </a:r>
            <a:r>
              <a:rPr lang="en-US" altLang="zh-CN" b="1" dirty="0">
                <a:solidFill>
                  <a:srgbClr val="296F9B"/>
                </a:solidFill>
                <a:latin typeface="+mj-ea"/>
                <a:ea typeface="+mj-ea"/>
                <a:cs typeface="Segoe UI Semilight" panose="020B0402040204020203" pitchFamily="34" charset="0"/>
              </a:rPr>
              <a:t>17</a:t>
            </a:r>
            <a:r>
              <a:rPr lang="zh-CN" altLang="en-US" b="1" dirty="0">
                <a:solidFill>
                  <a:srgbClr val="296F9B"/>
                </a:solidFill>
                <a:latin typeface="+mj-ea"/>
                <a:ea typeface="+mj-ea"/>
                <a:cs typeface="Segoe UI Semilight" panose="020B0402040204020203" pitchFamily="34" charset="0"/>
              </a:rPr>
              <a:t>日</a:t>
            </a:r>
            <a:endParaRPr lang="en-US" altLang="zh-CN" b="1" dirty="0">
              <a:solidFill>
                <a:srgbClr val="296F9B"/>
              </a:solidFill>
              <a:latin typeface="+mj-ea"/>
              <a:ea typeface="+mj-ea"/>
              <a:cs typeface="Segoe UI Semilight" panose="020B0402040204020203" pitchFamily="34" charset="0"/>
            </a:endParaRPr>
          </a:p>
          <a:p>
            <a:pPr algn="ctr"/>
            <a:r>
              <a:rPr lang="zh-CN" altLang="en-US" b="1" dirty="0">
                <a:solidFill>
                  <a:srgbClr val="296F9B"/>
                </a:solidFill>
                <a:latin typeface="+mj-ea"/>
                <a:ea typeface="+mj-ea"/>
                <a:cs typeface="Segoe UI Semilight" panose="020B0402040204020203" pitchFamily="34" charset="0"/>
              </a:rPr>
              <a:t>展板设计</a:t>
            </a:r>
            <a:endParaRPr lang="zh-CN" altLang="en-US" b="1" dirty="0">
              <a:solidFill>
                <a:srgbClr val="296F9B"/>
              </a:solidFill>
              <a:latin typeface="+mj-ea"/>
              <a:ea typeface="+mj-ea"/>
              <a:cs typeface="Segoe UI Semilight" panose="020B0402040204020203" pitchFamily="34" charset="0"/>
            </a:endParaRPr>
          </a:p>
          <a:p>
            <a:pPr algn="ctr"/>
            <a:r>
              <a:rPr lang="zh-CN" altLang="en-US" b="1" dirty="0">
                <a:solidFill>
                  <a:srgbClr val="296F9B"/>
                </a:solidFill>
                <a:latin typeface="+mj-ea"/>
                <a:ea typeface="+mj-ea"/>
                <a:cs typeface="Segoe UI Semilight" panose="020B0402040204020203" pitchFamily="34" charset="0"/>
              </a:rPr>
              <a:t>视频拍摄</a:t>
            </a:r>
            <a:endParaRPr lang="zh-CN" altLang="en-US" b="1" dirty="0">
              <a:solidFill>
                <a:srgbClr val="296F9B"/>
              </a:solidFill>
              <a:latin typeface="+mj-ea"/>
              <a:ea typeface="+mj-ea"/>
              <a:cs typeface="Segoe UI Semilight" panose="020B0402040204020203" pitchFamily="34" charset="0"/>
            </a:endParaRPr>
          </a:p>
          <a:p>
            <a:pPr algn="ctr"/>
            <a:r>
              <a:rPr lang="en-US" altLang="zh-CN" b="1" dirty="0">
                <a:solidFill>
                  <a:srgbClr val="296F9B"/>
                </a:solidFill>
                <a:latin typeface="+mj-ea"/>
                <a:ea typeface="+mj-ea"/>
                <a:cs typeface="Segoe UI Semilight" panose="020B0402040204020203" pitchFamily="34" charset="0"/>
              </a:rPr>
              <a:t>PPT</a:t>
            </a:r>
            <a:r>
              <a:rPr lang="zh-CN" altLang="en-US" b="1" dirty="0">
                <a:solidFill>
                  <a:srgbClr val="296F9B"/>
                </a:solidFill>
                <a:latin typeface="+mj-ea"/>
                <a:ea typeface="+mj-ea"/>
                <a:cs typeface="Segoe UI Semilight" panose="020B0402040204020203" pitchFamily="34" charset="0"/>
              </a:rPr>
              <a:t>制作</a:t>
            </a:r>
            <a:endParaRPr lang="zh-CN" altLang="en-US" b="1" dirty="0">
              <a:solidFill>
                <a:srgbClr val="296F9B"/>
              </a:solidFill>
              <a:latin typeface="+mj-ea"/>
              <a:ea typeface="+mj-ea"/>
              <a:cs typeface="Segoe UI Semilight" panose="020B04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5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 bldLvl="0" animBg="1"/>
      <p:bldP spid="29" grpId="0" bldLvl="0" animBg="1"/>
      <p:bldP spid="30" grpId="0" bldLvl="0" animBg="1"/>
      <p:bldP spid="36" grpId="0"/>
      <p:bldP spid="46" grpId="0"/>
      <p:bldP spid="48" grpId="0"/>
      <p:bldP spid="83" grpId="0"/>
      <p:bldP spid="86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弧形 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765383" y="984200"/>
            <a:ext cx="4573835" cy="4573835"/>
          </a:xfrm>
          <a:prstGeom prst="arc">
            <a:avLst>
              <a:gd name="adj1" fmla="val 18085713"/>
              <a:gd name="adj2" fmla="val 18075403"/>
            </a:avLst>
          </a:prstGeom>
          <a:ln w="95250">
            <a:solidFill>
              <a:srgbClr val="088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783855" y="1005410"/>
            <a:ext cx="4534154" cy="4534154"/>
          </a:xfrm>
          <a:prstGeom prst="arc">
            <a:avLst>
              <a:gd name="adj1" fmla="val 593425"/>
              <a:gd name="adj2" fmla="val 11965437"/>
            </a:avLst>
          </a:prstGeom>
          <a:ln w="142875">
            <a:solidFill>
              <a:srgbClr val="3176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弧形 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720059" y="932154"/>
            <a:ext cx="4671205" cy="4671205"/>
          </a:xfrm>
          <a:prstGeom prst="arc">
            <a:avLst>
              <a:gd name="adj1" fmla="val 21448963"/>
              <a:gd name="adj2" fmla="val 12981185"/>
            </a:avLst>
          </a:prstGeom>
          <a:ln w="142875">
            <a:solidFill>
              <a:srgbClr val="296F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396107" y="1668516"/>
            <a:ext cx="3420893" cy="3420893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弧形 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645632" y="846687"/>
            <a:ext cx="4831100" cy="4831100"/>
          </a:xfrm>
          <a:prstGeom prst="arc">
            <a:avLst>
              <a:gd name="adj1" fmla="val 2747954"/>
              <a:gd name="adj2" fmla="val 12981185"/>
            </a:avLst>
          </a:prstGeom>
          <a:ln w="168275">
            <a:solidFill>
              <a:srgbClr val="67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830224" y="2962586"/>
            <a:ext cx="4606364" cy="76944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solidFill>
                  <a:srgbClr val="0887BA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谢谢观看</a:t>
            </a:r>
            <a:endParaRPr lang="zh-CN" altLang="en-US" sz="4400" dirty="0">
              <a:solidFill>
                <a:srgbClr val="0887BA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圆角矩形 1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503879" y="4612662"/>
            <a:ext cx="1081190" cy="284885"/>
          </a:xfrm>
          <a:prstGeom prst="roundRect">
            <a:avLst>
              <a:gd name="adj" fmla="val 50000"/>
            </a:avLst>
          </a:prstGeom>
          <a:solidFill>
            <a:srgbClr val="088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482063" y="4604190"/>
            <a:ext cx="1103650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108</a:t>
            </a:r>
            <a:r>
              <a:rPr lang="zh-CN" alt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工作坊</a:t>
            </a:r>
            <a:endParaRPr lang="en-US" altLang="zh-CN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任意多边形 2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967563" y="3429000"/>
            <a:ext cx="2445489" cy="0"/>
          </a:xfrm>
          <a:custGeom>
            <a:avLst/>
            <a:gdLst>
              <a:gd name="connsiteX0" fmla="*/ 0 w 2445489"/>
              <a:gd name="connsiteY0" fmla="*/ 0 h 0"/>
              <a:gd name="connsiteX1" fmla="*/ 2445489 w 244548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5489">
                <a:moveTo>
                  <a:pt x="0" y="0"/>
                </a:moveTo>
                <a:lnTo>
                  <a:pt x="2445489" y="0"/>
                </a:lnTo>
              </a:path>
            </a:pathLst>
          </a:custGeom>
          <a:noFill/>
          <a:ln w="38100">
            <a:solidFill>
              <a:srgbClr val="088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615916" y="3464910"/>
            <a:ext cx="2445489" cy="0"/>
          </a:xfrm>
          <a:custGeom>
            <a:avLst/>
            <a:gdLst>
              <a:gd name="connsiteX0" fmla="*/ 0 w 2445489"/>
              <a:gd name="connsiteY0" fmla="*/ 0 h 0"/>
              <a:gd name="connsiteX1" fmla="*/ 2445489 w 244548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5489">
                <a:moveTo>
                  <a:pt x="0" y="0"/>
                </a:moveTo>
                <a:lnTo>
                  <a:pt x="2445489" y="0"/>
                </a:lnTo>
              </a:path>
            </a:pathLst>
          </a:custGeom>
          <a:noFill/>
          <a:ln w="38100">
            <a:solidFill>
              <a:srgbClr val="088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967563" y="3560134"/>
            <a:ext cx="847060" cy="171893"/>
          </a:xfrm>
          <a:custGeom>
            <a:avLst/>
            <a:gdLst>
              <a:gd name="connsiteX0" fmla="*/ 0 w 2445489"/>
              <a:gd name="connsiteY0" fmla="*/ 0 h 0"/>
              <a:gd name="connsiteX1" fmla="*/ 2445489 w 244548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5489">
                <a:moveTo>
                  <a:pt x="0" y="0"/>
                </a:moveTo>
                <a:lnTo>
                  <a:pt x="2445489" y="0"/>
                </a:lnTo>
              </a:path>
            </a:pathLst>
          </a:custGeom>
          <a:noFill/>
          <a:ln w="19050">
            <a:solidFill>
              <a:srgbClr val="088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2564594" y="3293017"/>
            <a:ext cx="847060" cy="171893"/>
          </a:xfrm>
          <a:custGeom>
            <a:avLst/>
            <a:gdLst>
              <a:gd name="connsiteX0" fmla="*/ 0 w 2445489"/>
              <a:gd name="connsiteY0" fmla="*/ 0 h 0"/>
              <a:gd name="connsiteX1" fmla="*/ 2445489 w 244548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5489">
                <a:moveTo>
                  <a:pt x="0" y="0"/>
                </a:moveTo>
                <a:lnTo>
                  <a:pt x="2445489" y="0"/>
                </a:lnTo>
              </a:path>
            </a:pathLst>
          </a:custGeom>
          <a:noFill/>
          <a:ln w="19050">
            <a:solidFill>
              <a:srgbClr val="088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615916" y="3599164"/>
            <a:ext cx="847060" cy="171893"/>
          </a:xfrm>
          <a:custGeom>
            <a:avLst/>
            <a:gdLst>
              <a:gd name="connsiteX0" fmla="*/ 0 w 2445489"/>
              <a:gd name="connsiteY0" fmla="*/ 0 h 0"/>
              <a:gd name="connsiteX1" fmla="*/ 2445489 w 244548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5489">
                <a:moveTo>
                  <a:pt x="0" y="0"/>
                </a:moveTo>
                <a:lnTo>
                  <a:pt x="2445489" y="0"/>
                </a:lnTo>
              </a:path>
            </a:pathLst>
          </a:custGeom>
          <a:noFill/>
          <a:ln w="19050">
            <a:solidFill>
              <a:srgbClr val="088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0212947" y="3322963"/>
            <a:ext cx="847060" cy="171893"/>
          </a:xfrm>
          <a:custGeom>
            <a:avLst/>
            <a:gdLst>
              <a:gd name="connsiteX0" fmla="*/ 0 w 2445489"/>
              <a:gd name="connsiteY0" fmla="*/ 0 h 0"/>
              <a:gd name="connsiteX1" fmla="*/ 2445489 w 244548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5489">
                <a:moveTo>
                  <a:pt x="0" y="0"/>
                </a:moveTo>
                <a:lnTo>
                  <a:pt x="2445489" y="0"/>
                </a:lnTo>
              </a:path>
            </a:pathLst>
          </a:custGeom>
          <a:noFill/>
          <a:ln w="19050">
            <a:solidFill>
              <a:srgbClr val="088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e7d195523061f1c0205959036996ad55c215b892a7aac5c0B9ADEF7896FB48F2EF97163A2DE1401E1875DEDC438B7864AD24CA23553DBBBD975DAF4CAD4A2592689FFB6CEE59FFA55B2702D0E5EE29CDDE744B5A58D848E290B0F3363EEEFF85AEACDB2C4783B3CFD20D9E72AC2F528B09A88B84C6E73CDEC5D6CB26D43C2398027A14BE9DBFE415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path" presetSubtype="0" repeatCount="indefinite" accel="50000" decel="50000" autoRev="1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2.08333E-6 -2.59259E-6 L -0.16575 -2.59259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9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3" presetClass="path" presetSubtype="0" repeatCount="indefinite" accel="50000" decel="50000" autoRev="1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2.5E-6 -2.96296E-6 L 0.13138 -2.96296E-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repeatCount="indefinite" accel="50000" decel="50000" autoRev="1" fill="hold" grpId="1" nodeType="withEffect">
                                  <p:stCondLst>
                                    <p:cond delay="4250"/>
                                  </p:stCondLst>
                                  <p:childTnLst>
                                    <p:animMotion origin="layout" path="M 2.70833E-6 0 L -0.07318 0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5" presetClass="path" presetSubtype="0" repeatCount="indefinite" accel="50000" decel="50000" autoRev="1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4.16667E-6 -7.40741E-7 L -0.1306 -7.40741E-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36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5" presetClass="path" presetSubtype="0" repeatCount="indefinite" accel="50000" decel="50000" autoRev="1" fill="hold" grpId="1" nodeType="withEffect">
                                  <p:stCondLst>
                                    <p:cond delay="4250"/>
                                  </p:stCondLst>
                                  <p:childTnLst>
                                    <p:animMotion origin="layout" path="M -1.04167E-6 -4.07407E-6 L 0.08542 -4.07407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3" presetClass="path" presetSubtype="0" repeatCount="indefinite" accel="50000" decel="50000" autoRev="1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2.5E-6 -2.96296E-6 L 0.13138 -2.96296E-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8" grpId="0" animBg="1"/>
      <p:bldP spid="10" grpId="0" animBg="1"/>
      <p:bldP spid="7" grpId="0" animBg="1"/>
      <p:bldP spid="14" grpId="0"/>
      <p:bldP spid="19" grpId="0" animBg="1"/>
      <p:bldP spid="20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弧形 1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 rot="9900000">
            <a:off x="3919473" y="-2370893"/>
            <a:ext cx="4141289" cy="4141289"/>
          </a:xfrm>
          <a:prstGeom prst="arc">
            <a:avLst>
              <a:gd name="adj1" fmla="val 16542721"/>
              <a:gd name="adj2" fmla="val 16242683"/>
            </a:avLst>
          </a:prstGeom>
          <a:ln w="38100">
            <a:solidFill>
              <a:srgbClr val="67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弧形 1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 rot="9900000">
            <a:off x="3937434" y="-2352931"/>
            <a:ext cx="4105361" cy="4105361"/>
          </a:xfrm>
          <a:prstGeom prst="arc">
            <a:avLst>
              <a:gd name="adj1" fmla="val 593425"/>
              <a:gd name="adj2" fmla="val 12981185"/>
            </a:avLst>
          </a:prstGeom>
          <a:ln w="104775">
            <a:solidFill>
              <a:srgbClr val="296F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弧形 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 rot="9900000">
            <a:off x="3875392" y="-2414974"/>
            <a:ext cx="4229450" cy="4229450"/>
          </a:xfrm>
          <a:prstGeom prst="arc">
            <a:avLst>
              <a:gd name="adj1" fmla="val 21448963"/>
              <a:gd name="adj2" fmla="val 12981185"/>
            </a:avLst>
          </a:prstGeom>
          <a:ln w="41275">
            <a:solidFill>
              <a:srgbClr val="67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 rot="11700000">
            <a:off x="4344855" y="-1945513"/>
            <a:ext cx="3290532" cy="329053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弧形 2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 rot="9900000">
            <a:off x="3843951" y="-2446415"/>
            <a:ext cx="4292332" cy="4292332"/>
          </a:xfrm>
          <a:prstGeom prst="arc">
            <a:avLst>
              <a:gd name="adj1" fmla="val 593425"/>
              <a:gd name="adj2" fmla="val 12981185"/>
            </a:avLst>
          </a:prstGeom>
          <a:ln w="53975">
            <a:solidFill>
              <a:srgbClr val="088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805887" y="115165"/>
            <a:ext cx="2299168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CONTENTS</a:t>
            </a:r>
            <a:endParaRPr lang="en-US" altLang="zh-CN" sz="3200" dirty="0">
              <a:solidFill>
                <a:srgbClr val="296F9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5" name="组合 1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 rot="4500000">
            <a:off x="1104293" y="2562616"/>
            <a:ext cx="1266419" cy="1266419"/>
            <a:chOff x="497957" y="265813"/>
            <a:chExt cx="1235149" cy="1235149"/>
          </a:xfrm>
        </p:grpSpPr>
        <p:sp>
          <p:nvSpPr>
            <p:cNvPr id="19" name="弧形 18"/>
            <p:cNvSpPr/>
            <p:nvPr/>
          </p:nvSpPr>
          <p:spPr>
            <a:xfrm>
              <a:off x="530844" y="298700"/>
              <a:ext cx="1169375" cy="1169375"/>
            </a:xfrm>
            <a:prstGeom prst="arc">
              <a:avLst>
                <a:gd name="adj1" fmla="val 16542721"/>
                <a:gd name="adj2" fmla="val 16242683"/>
              </a:avLst>
            </a:prstGeom>
            <a:ln w="38100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弧形 19"/>
            <p:cNvSpPr/>
            <p:nvPr/>
          </p:nvSpPr>
          <p:spPr>
            <a:xfrm>
              <a:off x="535917" y="303773"/>
              <a:ext cx="1159230" cy="1159230"/>
            </a:xfrm>
            <a:prstGeom prst="arc">
              <a:avLst>
                <a:gd name="adj1" fmla="val 593425"/>
                <a:gd name="adj2" fmla="val 12981185"/>
              </a:avLst>
            </a:prstGeom>
            <a:ln w="1047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弧形 23"/>
            <p:cNvSpPr/>
            <p:nvPr/>
          </p:nvSpPr>
          <p:spPr>
            <a:xfrm>
              <a:off x="518397" y="286253"/>
              <a:ext cx="1194269" cy="1194269"/>
            </a:xfrm>
            <a:prstGeom prst="arc">
              <a:avLst>
                <a:gd name="adj1" fmla="val 21448963"/>
                <a:gd name="adj2" fmla="val 12981185"/>
              </a:avLst>
            </a:prstGeom>
            <a:ln w="412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678228" y="446084"/>
              <a:ext cx="874607" cy="87460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弧形 25"/>
            <p:cNvSpPr/>
            <p:nvPr/>
          </p:nvSpPr>
          <p:spPr>
            <a:xfrm>
              <a:off x="497957" y="265813"/>
              <a:ext cx="1235149" cy="1235149"/>
            </a:xfrm>
            <a:prstGeom prst="arc">
              <a:avLst>
                <a:gd name="adj1" fmla="val 593425"/>
                <a:gd name="adj2" fmla="val 12981185"/>
              </a:avLst>
            </a:prstGeom>
            <a:ln w="53975">
              <a:solidFill>
                <a:srgbClr val="296F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371574" y="2897895"/>
            <a:ext cx="7713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4000" dirty="0">
              <a:solidFill>
                <a:srgbClr val="296F9B"/>
              </a:solidFill>
            </a:endParaRPr>
          </a:p>
        </p:txBody>
      </p:sp>
      <p:grpSp>
        <p:nvGrpSpPr>
          <p:cNvPr id="32" name="组合 31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 rot="4500000">
            <a:off x="1104292" y="4749912"/>
            <a:ext cx="1266419" cy="1266419"/>
            <a:chOff x="497957" y="265813"/>
            <a:chExt cx="1235149" cy="1235149"/>
          </a:xfrm>
        </p:grpSpPr>
        <p:sp>
          <p:nvSpPr>
            <p:cNvPr id="34" name="弧形 33"/>
            <p:cNvSpPr/>
            <p:nvPr/>
          </p:nvSpPr>
          <p:spPr>
            <a:xfrm>
              <a:off x="530844" y="298700"/>
              <a:ext cx="1169375" cy="1169375"/>
            </a:xfrm>
            <a:prstGeom prst="arc">
              <a:avLst>
                <a:gd name="adj1" fmla="val 16542721"/>
                <a:gd name="adj2" fmla="val 16242683"/>
              </a:avLst>
            </a:prstGeom>
            <a:ln w="38100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弧形 34"/>
            <p:cNvSpPr/>
            <p:nvPr/>
          </p:nvSpPr>
          <p:spPr>
            <a:xfrm>
              <a:off x="535917" y="303773"/>
              <a:ext cx="1159230" cy="1159230"/>
            </a:xfrm>
            <a:prstGeom prst="arc">
              <a:avLst>
                <a:gd name="adj1" fmla="val 593425"/>
                <a:gd name="adj2" fmla="val 12981185"/>
              </a:avLst>
            </a:prstGeom>
            <a:ln w="104775">
              <a:solidFill>
                <a:srgbClr val="296F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弧形 35"/>
            <p:cNvSpPr/>
            <p:nvPr/>
          </p:nvSpPr>
          <p:spPr>
            <a:xfrm>
              <a:off x="518397" y="286253"/>
              <a:ext cx="1194269" cy="1194269"/>
            </a:xfrm>
            <a:prstGeom prst="arc">
              <a:avLst>
                <a:gd name="adj1" fmla="val 21448963"/>
                <a:gd name="adj2" fmla="val 12981185"/>
              </a:avLst>
            </a:prstGeom>
            <a:ln w="412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678228" y="446084"/>
              <a:ext cx="874607" cy="87460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弧形 37"/>
            <p:cNvSpPr/>
            <p:nvPr/>
          </p:nvSpPr>
          <p:spPr>
            <a:xfrm>
              <a:off x="497957" y="265813"/>
              <a:ext cx="1235149" cy="1235149"/>
            </a:xfrm>
            <a:prstGeom prst="arc">
              <a:avLst>
                <a:gd name="adj1" fmla="val 593425"/>
                <a:gd name="adj2" fmla="val 12981185"/>
              </a:avLst>
            </a:prstGeom>
            <a:ln w="539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矩形 3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371573" y="5085191"/>
            <a:ext cx="7713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4000" dirty="0">
              <a:solidFill>
                <a:srgbClr val="296F9B"/>
              </a:solidFill>
            </a:endParaRPr>
          </a:p>
        </p:txBody>
      </p:sp>
      <p:grpSp>
        <p:nvGrpSpPr>
          <p:cNvPr id="40" name="组合 3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 rot="4500000">
            <a:off x="6529916" y="2562616"/>
            <a:ext cx="1266419" cy="1266419"/>
            <a:chOff x="497957" y="265813"/>
            <a:chExt cx="1235149" cy="1235149"/>
          </a:xfrm>
        </p:grpSpPr>
        <p:sp>
          <p:nvSpPr>
            <p:cNvPr id="42" name="弧形 41"/>
            <p:cNvSpPr/>
            <p:nvPr/>
          </p:nvSpPr>
          <p:spPr>
            <a:xfrm>
              <a:off x="530844" y="298700"/>
              <a:ext cx="1169375" cy="1169375"/>
            </a:xfrm>
            <a:prstGeom prst="arc">
              <a:avLst>
                <a:gd name="adj1" fmla="val 16542721"/>
                <a:gd name="adj2" fmla="val 16242683"/>
              </a:avLst>
            </a:prstGeom>
            <a:ln w="38100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弧形 42"/>
            <p:cNvSpPr/>
            <p:nvPr/>
          </p:nvSpPr>
          <p:spPr>
            <a:xfrm>
              <a:off x="535917" y="303773"/>
              <a:ext cx="1159230" cy="1159230"/>
            </a:xfrm>
            <a:prstGeom prst="arc">
              <a:avLst>
                <a:gd name="adj1" fmla="val 593425"/>
                <a:gd name="adj2" fmla="val 12981185"/>
              </a:avLst>
            </a:prstGeom>
            <a:ln w="104775">
              <a:solidFill>
                <a:srgbClr val="296F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弧形 43"/>
            <p:cNvSpPr/>
            <p:nvPr/>
          </p:nvSpPr>
          <p:spPr>
            <a:xfrm>
              <a:off x="518397" y="286253"/>
              <a:ext cx="1194269" cy="1194269"/>
            </a:xfrm>
            <a:prstGeom prst="arc">
              <a:avLst>
                <a:gd name="adj1" fmla="val 21448963"/>
                <a:gd name="adj2" fmla="val 12981185"/>
              </a:avLst>
            </a:prstGeom>
            <a:ln w="412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678228" y="446084"/>
              <a:ext cx="874607" cy="87460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弧形 45"/>
            <p:cNvSpPr/>
            <p:nvPr/>
          </p:nvSpPr>
          <p:spPr>
            <a:xfrm>
              <a:off x="497957" y="265813"/>
              <a:ext cx="1235149" cy="1235149"/>
            </a:xfrm>
            <a:prstGeom prst="arc">
              <a:avLst>
                <a:gd name="adj1" fmla="val 593425"/>
                <a:gd name="adj2" fmla="val 12981185"/>
              </a:avLst>
            </a:prstGeom>
            <a:ln w="53975">
              <a:solidFill>
                <a:srgbClr val="3176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797197" y="2897895"/>
            <a:ext cx="7713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4000" dirty="0">
              <a:solidFill>
                <a:srgbClr val="296F9B"/>
              </a:solidFill>
            </a:endParaRPr>
          </a:p>
        </p:txBody>
      </p:sp>
      <p:grpSp>
        <p:nvGrpSpPr>
          <p:cNvPr id="48" name="组合 4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 rot="4500000">
            <a:off x="6529916" y="4749912"/>
            <a:ext cx="1266419" cy="1266419"/>
            <a:chOff x="497957" y="265813"/>
            <a:chExt cx="1235149" cy="1235149"/>
          </a:xfrm>
        </p:grpSpPr>
        <p:sp>
          <p:nvSpPr>
            <p:cNvPr id="50" name="弧形 49"/>
            <p:cNvSpPr/>
            <p:nvPr/>
          </p:nvSpPr>
          <p:spPr>
            <a:xfrm>
              <a:off x="530844" y="298700"/>
              <a:ext cx="1169375" cy="1169375"/>
            </a:xfrm>
            <a:prstGeom prst="arc">
              <a:avLst>
                <a:gd name="adj1" fmla="val 16542721"/>
                <a:gd name="adj2" fmla="val 16242683"/>
              </a:avLst>
            </a:prstGeom>
            <a:ln w="38100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弧形 50"/>
            <p:cNvSpPr/>
            <p:nvPr/>
          </p:nvSpPr>
          <p:spPr>
            <a:xfrm>
              <a:off x="535917" y="303773"/>
              <a:ext cx="1159230" cy="1159230"/>
            </a:xfrm>
            <a:prstGeom prst="arc">
              <a:avLst>
                <a:gd name="adj1" fmla="val 593425"/>
                <a:gd name="adj2" fmla="val 12981185"/>
              </a:avLst>
            </a:prstGeom>
            <a:ln w="1047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弧形 51"/>
            <p:cNvSpPr/>
            <p:nvPr/>
          </p:nvSpPr>
          <p:spPr>
            <a:xfrm>
              <a:off x="518397" y="286253"/>
              <a:ext cx="1194269" cy="1194269"/>
            </a:xfrm>
            <a:prstGeom prst="arc">
              <a:avLst>
                <a:gd name="adj1" fmla="val 21448963"/>
                <a:gd name="adj2" fmla="val 12981185"/>
              </a:avLst>
            </a:prstGeom>
            <a:ln w="41275">
              <a:solidFill>
                <a:srgbClr val="296F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678228" y="446084"/>
              <a:ext cx="874607" cy="87460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弧形 53"/>
            <p:cNvSpPr/>
            <p:nvPr/>
          </p:nvSpPr>
          <p:spPr>
            <a:xfrm>
              <a:off x="497957" y="265813"/>
              <a:ext cx="1235149" cy="1235149"/>
            </a:xfrm>
            <a:prstGeom prst="arc">
              <a:avLst>
                <a:gd name="adj1" fmla="val 593425"/>
                <a:gd name="adj2" fmla="val 12981185"/>
              </a:avLst>
            </a:prstGeom>
            <a:ln w="53975">
              <a:solidFill>
                <a:srgbClr val="296F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矩形 4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797197" y="5085191"/>
            <a:ext cx="7713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4000" dirty="0">
              <a:solidFill>
                <a:srgbClr val="296F9B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538532" y="2807863"/>
            <a:ext cx="29896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需求分析</a:t>
            </a:r>
            <a:endParaRPr lang="en-US" altLang="zh-CN" sz="3200" dirty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538532" y="4982407"/>
            <a:ext cx="3847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设计方案</a:t>
            </a:r>
            <a:endParaRPr lang="en-US" altLang="zh-CN" sz="3200" dirty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13350" y="2807863"/>
            <a:ext cx="39786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关键技术</a:t>
            </a:r>
            <a:endParaRPr lang="en-US" altLang="zh-CN" sz="3200" dirty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213350" y="4982407"/>
            <a:ext cx="39786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后续计划</a:t>
            </a:r>
            <a:endParaRPr lang="en-US" altLang="zh-CN" sz="3200" dirty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e7d195523061f1c0205959036996ad55c215b892a7aac5c0B9ADEF7896FB48F2EF97163A2DE1401E1875DEDC438B7864AD24CA23553DBBBD975DAF4CAD4A2592689FFB6CEE59FFA55B2702D0E5EE29CDDE744B5A58D848E290B0F3363EEEFF85AEACDB2C4783B3CFD20D9E72AC2F528B09A88B84C6E73CDEC5D6CB26D43C2398027A14BE9DBFE415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6.93889E-18 L 3.95833E-6 0.0326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7617 0.14884 L 4.58333E-6 -7.40741E-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28" y="-745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3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7513 -0.17014 L 4.16667E-6 -3.7037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63" y="849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4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7617 0.14884 L 4.58333E-6 -7.40741E-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28" y="-745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4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7513 -0.17014 L 4.16667E-6 -3.7037E-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63" y="8495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 animBg="1"/>
      <p:bldP spid="22" grpId="0" animBg="1"/>
      <p:bldP spid="22" grpId="1" animBg="1"/>
      <p:bldP spid="23" grpId="0" animBg="1"/>
      <p:bldP spid="13" grpId="0"/>
      <p:bldP spid="16" grpId="0"/>
      <p:bldP spid="33" grpId="0"/>
      <p:bldP spid="41" grpId="0"/>
      <p:bldP spid="49" grpId="0"/>
      <p:bldP spid="60" grpId="0"/>
      <p:bldP spid="63" grpId="0"/>
      <p:bldP spid="66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3748414" y="1616802"/>
            <a:ext cx="4292332" cy="4292332"/>
            <a:chOff x="3748414" y="1616802"/>
            <a:chExt cx="4292332" cy="4292332"/>
          </a:xfrm>
        </p:grpSpPr>
        <p:sp>
          <p:nvSpPr>
            <p:cNvPr id="17" name="弧形 16"/>
            <p:cNvSpPr/>
            <p:nvPr/>
          </p:nvSpPr>
          <p:spPr>
            <a:xfrm rot="20700000">
              <a:off x="3823936" y="1692324"/>
              <a:ext cx="4141289" cy="4141289"/>
            </a:xfrm>
            <a:prstGeom prst="arc">
              <a:avLst>
                <a:gd name="adj1" fmla="val 12514055"/>
                <a:gd name="adj2" fmla="val 12377076"/>
              </a:avLst>
            </a:prstGeom>
            <a:ln w="38100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弧形 17"/>
            <p:cNvSpPr/>
            <p:nvPr/>
          </p:nvSpPr>
          <p:spPr>
            <a:xfrm rot="20700000">
              <a:off x="3841902" y="1710289"/>
              <a:ext cx="4105361" cy="4105361"/>
            </a:xfrm>
            <a:prstGeom prst="arc">
              <a:avLst>
                <a:gd name="adj1" fmla="val 593425"/>
                <a:gd name="adj2" fmla="val 12981185"/>
              </a:avLst>
            </a:prstGeom>
            <a:ln w="104775">
              <a:solidFill>
                <a:srgbClr val="3176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弧形 20"/>
            <p:cNvSpPr/>
            <p:nvPr/>
          </p:nvSpPr>
          <p:spPr>
            <a:xfrm rot="20700000">
              <a:off x="3779855" y="1648243"/>
              <a:ext cx="4229450" cy="4229450"/>
            </a:xfrm>
            <a:prstGeom prst="arc">
              <a:avLst>
                <a:gd name="adj1" fmla="val 21448963"/>
                <a:gd name="adj2" fmla="val 12981185"/>
              </a:avLst>
            </a:prstGeom>
            <a:ln w="412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弧形 21"/>
            <p:cNvSpPr/>
            <p:nvPr/>
          </p:nvSpPr>
          <p:spPr>
            <a:xfrm rot="20700000">
              <a:off x="3748414" y="1616802"/>
              <a:ext cx="4292332" cy="4292332"/>
            </a:xfrm>
            <a:prstGeom prst="arc">
              <a:avLst>
                <a:gd name="adj1" fmla="val 593425"/>
                <a:gd name="adj2" fmla="val 12981185"/>
              </a:avLst>
            </a:prstGeom>
            <a:ln w="53975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椭圆 2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 rot="20700000">
            <a:off x="5339161" y="1002172"/>
            <a:ext cx="1110832" cy="111083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449584" y="1142089"/>
            <a:ext cx="8899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4800" dirty="0">
              <a:solidFill>
                <a:srgbClr val="296F9B"/>
              </a:solidFill>
            </a:endParaRPr>
          </a:p>
        </p:txBody>
      </p:sp>
      <p:sp>
        <p:nvSpPr>
          <p:cNvPr id="28" name="椭圆 2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 rot="20700000">
            <a:off x="4529085" y="2397474"/>
            <a:ext cx="2730986" cy="2730986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矩形 2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533614" y="3378246"/>
            <a:ext cx="2641310" cy="76944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CN" altLang="en-US" sz="4400" b="1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设计方案</a:t>
            </a:r>
            <a:endParaRPr lang="en-US" altLang="zh-CN" sz="3600" b="1" dirty="0">
              <a:solidFill>
                <a:srgbClr val="296F9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e7d195523061f1c0205959036996ad55c215b892a7aac5c0B9ADEF7896FB48F2EF97163A2DE1401E1875DEDC438B7864AD24CA23553DBBBD975DAF4CAD4A2592689FFB6CEE59FFA55B2702D0E5EE29CDDE744B5A58D848E290B0F3363EEEFF85AEACDB2C4783B3CFD20D9E72AC2F528B09A88B84C6E73CDEC5D6CB26D43C2398027A14BE9DBFE415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2" presetClass="path" presetSubtype="0" accel="50000" fill="hold" grpId="1" nodeType="withEffect" p14:presetBounceEnd="50000">
                                      <p:stCondLst>
                                        <p:cond delay="1250"/>
                                      </p:stCondLst>
                                      <p:childTnLst>
                                        <p:animMotion origin="layout" path="M -3.54167E-6 0.42755 L -3.54167E-6 -3.33333E-6 " pathEditMode="relative" rAng="0" ptsTypes="AA" p14:bounceEnd="50000">
                                          <p:cBhvr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13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23" grpId="1" animBg="1"/>
          <p:bldP spid="27" grpId="0"/>
          <p:bldP spid="28" grpId="0" animBg="1"/>
          <p:bldP spid="2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2" presetClass="path" presetSubtype="0" accel="50000" fill="hold" grpId="1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Motion origin="layout" path="M -3.54167E-6 0.42755 L -3.54167E-6 -3.33333E-6 " pathEditMode="relative" rAng="0" ptsTypes="AA">
                                          <p:cBhvr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13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23" grpId="1" animBg="1"/>
          <p:bldP spid="27" grpId="0"/>
          <p:bldP spid="28" grpId="0" animBg="1"/>
          <p:bldP spid="29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 rot="4500000">
            <a:off x="349320" y="218030"/>
            <a:ext cx="951463" cy="951463"/>
            <a:chOff x="497957" y="265813"/>
            <a:chExt cx="1235149" cy="1235149"/>
          </a:xfrm>
        </p:grpSpPr>
        <p:sp>
          <p:nvSpPr>
            <p:cNvPr id="65" name="弧形 64"/>
            <p:cNvSpPr/>
            <p:nvPr/>
          </p:nvSpPr>
          <p:spPr>
            <a:xfrm>
              <a:off x="530844" y="298700"/>
              <a:ext cx="1169375" cy="1169375"/>
            </a:xfrm>
            <a:prstGeom prst="arc">
              <a:avLst>
                <a:gd name="adj1" fmla="val 16542721"/>
                <a:gd name="adj2" fmla="val 16242683"/>
              </a:avLst>
            </a:prstGeom>
            <a:ln w="38100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弧形 65"/>
            <p:cNvSpPr/>
            <p:nvPr/>
          </p:nvSpPr>
          <p:spPr>
            <a:xfrm>
              <a:off x="535917" y="303773"/>
              <a:ext cx="1159230" cy="1159230"/>
            </a:xfrm>
            <a:prstGeom prst="arc">
              <a:avLst>
                <a:gd name="adj1" fmla="val 593425"/>
                <a:gd name="adj2" fmla="val 12981185"/>
              </a:avLst>
            </a:prstGeom>
            <a:ln w="104775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弧形 66"/>
            <p:cNvSpPr/>
            <p:nvPr/>
          </p:nvSpPr>
          <p:spPr>
            <a:xfrm>
              <a:off x="518397" y="286253"/>
              <a:ext cx="1194269" cy="1194269"/>
            </a:xfrm>
            <a:prstGeom prst="arc">
              <a:avLst>
                <a:gd name="adj1" fmla="val 21448963"/>
                <a:gd name="adj2" fmla="val 12981185"/>
              </a:avLst>
            </a:prstGeom>
            <a:ln w="412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678228" y="446084"/>
              <a:ext cx="874607" cy="87460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弧形 68"/>
            <p:cNvSpPr/>
            <p:nvPr/>
          </p:nvSpPr>
          <p:spPr>
            <a:xfrm>
              <a:off x="497957" y="265813"/>
              <a:ext cx="1235149" cy="1235149"/>
            </a:xfrm>
            <a:prstGeom prst="arc">
              <a:avLst>
                <a:gd name="adj1" fmla="val 593425"/>
                <a:gd name="adj2" fmla="val 12981185"/>
              </a:avLst>
            </a:prstGeom>
            <a:ln w="539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0" name="矩形 6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18710" y="430570"/>
            <a:ext cx="6270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3200" dirty="0">
              <a:solidFill>
                <a:srgbClr val="296F9B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237625" y="366373"/>
            <a:ext cx="6246891" cy="638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400" b="1" dirty="0">
                <a:solidFill>
                  <a:srgbClr val="296F9B"/>
                </a:solidFill>
                <a:latin typeface="Open Sans" panose="020B0606030504020204" pitchFamily="34" charset="0"/>
              </a:rPr>
              <a:t>生鲜食品追溯系统总体流程设计</a:t>
            </a:r>
            <a:endParaRPr lang="zh-CN" altLang="zh-CN" sz="2400" b="1" dirty="0">
              <a:solidFill>
                <a:srgbClr val="296F9B"/>
              </a:solidFill>
              <a:latin typeface="Open Sans" panose="020B0606030504020204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e7d195523061f1c0205959036996ad55c215b892a7aac5c0B9ADEF7896FB48F2EF97163A2DE1401E1875DEDC438B7864AD24CA23553DBBBD975DAF4CAD4A2592689FFB6CEE59FFA55B2702D0E5EE29CDDE744B5A58D848E290B0F3363EEEFF85AEACDB2C4783B3CFD20D9E72AC2F528B09A88B84C6E73CDEC5D6CB26D43C2398027A14BE9DBFE415</a:t>
            </a:r>
            <a:endParaRPr lang="zh-CN" altLang="en-US" sz="1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652211" y="1240600"/>
            <a:ext cx="166410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157207" y="1401460"/>
            <a:ext cx="9815542" cy="614597"/>
            <a:chOff x="952674" y="299803"/>
            <a:chExt cx="9815542" cy="614597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/>
            <a:srcRect l="6924" t="4669" r="-1" b="85540"/>
            <a:stretch>
              <a:fillRect/>
            </a:stretch>
          </p:blipFill>
          <p:spPr>
            <a:xfrm>
              <a:off x="2368446" y="299803"/>
              <a:ext cx="8399770" cy="614597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952674" y="437825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订单签订环节</a:t>
              </a:r>
              <a:endParaRPr lang="zh-CN" altLang="en-US" sz="16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63563" y="2387183"/>
            <a:ext cx="9659198" cy="881297"/>
            <a:chOff x="1260450" y="1064302"/>
            <a:chExt cx="9659198" cy="881297"/>
          </a:xfrm>
        </p:grpSpPr>
        <p:grpSp>
          <p:nvGrpSpPr>
            <p:cNvPr id="17" name="组合 16"/>
            <p:cNvGrpSpPr/>
            <p:nvPr/>
          </p:nvGrpSpPr>
          <p:grpSpPr>
            <a:xfrm>
              <a:off x="2368446" y="1064302"/>
              <a:ext cx="8551202" cy="881297"/>
              <a:chOff x="2368446" y="1064302"/>
              <a:chExt cx="8551202" cy="881297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2368446" y="1064302"/>
                <a:ext cx="8551202" cy="881297"/>
                <a:chOff x="2368446" y="1064302"/>
                <a:chExt cx="8551202" cy="881297"/>
              </a:xfrm>
            </p:grpSpPr>
            <p:grpSp>
              <p:nvGrpSpPr>
                <p:cNvPr id="21" name="组合 20"/>
                <p:cNvGrpSpPr/>
                <p:nvPr/>
              </p:nvGrpSpPr>
              <p:grpSpPr>
                <a:xfrm>
                  <a:off x="2368446" y="1064302"/>
                  <a:ext cx="8551202" cy="881297"/>
                  <a:chOff x="2368446" y="1064302"/>
                  <a:chExt cx="8551202" cy="881297"/>
                </a:xfrm>
              </p:grpSpPr>
              <p:grpSp>
                <p:nvGrpSpPr>
                  <p:cNvPr id="23" name="组合 22"/>
                  <p:cNvGrpSpPr/>
                  <p:nvPr/>
                </p:nvGrpSpPr>
                <p:grpSpPr>
                  <a:xfrm>
                    <a:off x="2368446" y="1064302"/>
                    <a:ext cx="8551202" cy="854439"/>
                    <a:chOff x="2368446" y="1064302"/>
                    <a:chExt cx="8551202" cy="854439"/>
                  </a:xfrm>
                </p:grpSpPr>
                <p:pic>
                  <p:nvPicPr>
                    <p:cNvPr id="25" name="图片 24"/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6922" t="22221" r="-1678" b="64167"/>
                    <a:stretch>
                      <a:fillRect/>
                    </a:stretch>
                  </p:blipFill>
                  <p:spPr>
                    <a:xfrm>
                      <a:off x="2368446" y="1064302"/>
                      <a:ext cx="8551202" cy="85443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6" name="矩形 25"/>
                    <p:cNvSpPr/>
                    <p:nvPr/>
                  </p:nvSpPr>
                  <p:spPr>
                    <a:xfrm>
                      <a:off x="3441700" y="1064302"/>
                      <a:ext cx="571500" cy="1294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24" name="矩形 23"/>
                  <p:cNvSpPr/>
                  <p:nvPr/>
                </p:nvSpPr>
                <p:spPr>
                  <a:xfrm>
                    <a:off x="3441700" y="1816101"/>
                    <a:ext cx="571500" cy="1294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22" name="矩形 21"/>
                <p:cNvSpPr/>
                <p:nvPr/>
              </p:nvSpPr>
              <p:spPr>
                <a:xfrm>
                  <a:off x="6985000" y="1064302"/>
                  <a:ext cx="431800" cy="1294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0" name="矩形 19"/>
              <p:cNvSpPr/>
              <p:nvPr/>
            </p:nvSpPr>
            <p:spPr>
              <a:xfrm>
                <a:off x="6997700" y="1816100"/>
                <a:ext cx="393700" cy="899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1260450" y="127594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采购环节</a:t>
              </a:r>
              <a:endParaRPr lang="zh-CN" altLang="en-US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475295" y="3617637"/>
            <a:ext cx="9774122" cy="614597"/>
            <a:chOff x="1260450" y="2068643"/>
            <a:chExt cx="9774122" cy="614597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 rotWithShape="1">
            <a:blip r:embed="rId2"/>
            <a:srcRect l="7038" t="43892" r="-3066" b="46339"/>
            <a:stretch>
              <a:fillRect/>
            </a:stretch>
          </p:blipFill>
          <p:spPr>
            <a:xfrm>
              <a:off x="2368446" y="2068643"/>
              <a:ext cx="8666126" cy="614597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1260450" y="219034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仓储环节</a:t>
              </a:r>
              <a:endParaRPr lang="zh-CN" altLang="en-US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487995" y="4604313"/>
            <a:ext cx="9507766" cy="614598"/>
            <a:chOff x="1260450" y="2833142"/>
            <a:chExt cx="9507766" cy="614598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 rotWithShape="1">
            <a:blip r:embed="rId2"/>
            <a:srcRect l="5954" t="64995" r="-282" b="25214"/>
            <a:stretch>
              <a:fillRect/>
            </a:stretch>
          </p:blipFill>
          <p:spPr>
            <a:xfrm>
              <a:off x="2255520" y="2833142"/>
              <a:ext cx="8512696" cy="614598"/>
            </a:xfrm>
            <a:prstGeom prst="rect">
              <a:avLst/>
            </a:prstGeom>
          </p:spPr>
        </p:pic>
        <p:sp>
          <p:nvSpPr>
            <p:cNvPr id="32" name="文本框 31"/>
            <p:cNvSpPr txBox="1"/>
            <p:nvPr/>
          </p:nvSpPr>
          <p:spPr>
            <a:xfrm>
              <a:off x="1260450" y="29494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物流环节</a:t>
              </a:r>
              <a:endParaRPr lang="zh-CN" altLang="en-US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424495" y="5561559"/>
            <a:ext cx="9507766" cy="774024"/>
            <a:chOff x="1260450" y="3837483"/>
            <a:chExt cx="9507766" cy="774024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2"/>
            <a:srcRect l="6527" t="84688" r="396" b="3033"/>
            <a:stretch>
              <a:fillRect/>
            </a:stretch>
          </p:blipFill>
          <p:spPr>
            <a:xfrm>
              <a:off x="2368446" y="3837483"/>
              <a:ext cx="8399770" cy="774024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1260450" y="39370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售卖环节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930563" y="2003357"/>
            <a:ext cx="3448137" cy="522000"/>
            <a:chOff x="3930563" y="1660457"/>
            <a:chExt cx="3448137" cy="522000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3930563" y="1673157"/>
              <a:ext cx="0" cy="5006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7378700" y="1660457"/>
              <a:ext cx="0" cy="522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3930563" y="3108257"/>
            <a:ext cx="3448137" cy="522000"/>
            <a:chOff x="3930563" y="2765357"/>
            <a:chExt cx="3448137" cy="522000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3930563" y="2796082"/>
              <a:ext cx="0" cy="4786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7378700" y="2765357"/>
              <a:ext cx="0" cy="522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3930563" y="4213157"/>
            <a:ext cx="3448137" cy="396000"/>
            <a:chOff x="3930563" y="3870257"/>
            <a:chExt cx="3448137" cy="396000"/>
          </a:xfrm>
        </p:grpSpPr>
        <p:cxnSp>
          <p:nvCxnSpPr>
            <p:cNvPr id="10" name="直接箭头连接符 9"/>
            <p:cNvCxnSpPr/>
            <p:nvPr/>
          </p:nvCxnSpPr>
          <p:spPr>
            <a:xfrm>
              <a:off x="3930563" y="3889334"/>
              <a:ext cx="0" cy="372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>
              <a:off x="7378700" y="3870257"/>
              <a:ext cx="0" cy="396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3930563" y="5191057"/>
            <a:ext cx="3448137" cy="378000"/>
            <a:chOff x="3930563" y="4848157"/>
            <a:chExt cx="3448137" cy="378000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3930563" y="4876011"/>
              <a:ext cx="0" cy="3426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7378700" y="4848157"/>
              <a:ext cx="0" cy="378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3748414" y="1616802"/>
            <a:ext cx="4292332" cy="4292332"/>
            <a:chOff x="3748414" y="1616802"/>
            <a:chExt cx="4292332" cy="4292332"/>
          </a:xfrm>
        </p:grpSpPr>
        <p:sp>
          <p:nvSpPr>
            <p:cNvPr id="17" name="弧形 16"/>
            <p:cNvSpPr/>
            <p:nvPr/>
          </p:nvSpPr>
          <p:spPr>
            <a:xfrm rot="20700000">
              <a:off x="3823936" y="1692324"/>
              <a:ext cx="4141289" cy="4141289"/>
            </a:xfrm>
            <a:prstGeom prst="arc">
              <a:avLst>
                <a:gd name="adj1" fmla="val 12514055"/>
                <a:gd name="adj2" fmla="val 12377076"/>
              </a:avLst>
            </a:prstGeom>
            <a:ln w="38100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弧形 17"/>
            <p:cNvSpPr/>
            <p:nvPr/>
          </p:nvSpPr>
          <p:spPr>
            <a:xfrm rot="20700000">
              <a:off x="3841902" y="1710289"/>
              <a:ext cx="4105361" cy="4105361"/>
            </a:xfrm>
            <a:prstGeom prst="arc">
              <a:avLst>
                <a:gd name="adj1" fmla="val 593425"/>
                <a:gd name="adj2" fmla="val 12981185"/>
              </a:avLst>
            </a:prstGeom>
            <a:ln w="104775">
              <a:solidFill>
                <a:srgbClr val="3176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弧形 20"/>
            <p:cNvSpPr/>
            <p:nvPr/>
          </p:nvSpPr>
          <p:spPr>
            <a:xfrm rot="20700000">
              <a:off x="3779855" y="1648243"/>
              <a:ext cx="4229450" cy="4229450"/>
            </a:xfrm>
            <a:prstGeom prst="arc">
              <a:avLst>
                <a:gd name="adj1" fmla="val 21448963"/>
                <a:gd name="adj2" fmla="val 12981185"/>
              </a:avLst>
            </a:prstGeom>
            <a:ln w="412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弧形 21"/>
            <p:cNvSpPr/>
            <p:nvPr/>
          </p:nvSpPr>
          <p:spPr>
            <a:xfrm rot="20700000">
              <a:off x="3748414" y="1616802"/>
              <a:ext cx="4292332" cy="4292332"/>
            </a:xfrm>
            <a:prstGeom prst="arc">
              <a:avLst>
                <a:gd name="adj1" fmla="val 593425"/>
                <a:gd name="adj2" fmla="val 12981185"/>
              </a:avLst>
            </a:prstGeom>
            <a:ln w="53975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椭圆 2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 rot="20700000">
            <a:off x="5339161" y="1002172"/>
            <a:ext cx="1110832" cy="111083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449584" y="1142089"/>
            <a:ext cx="8483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4800" dirty="0">
              <a:solidFill>
                <a:srgbClr val="296F9B"/>
              </a:solidFill>
            </a:endParaRPr>
          </a:p>
        </p:txBody>
      </p:sp>
      <p:sp>
        <p:nvSpPr>
          <p:cNvPr id="28" name="椭圆 2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 rot="20700000">
            <a:off x="4542371" y="2447577"/>
            <a:ext cx="2730986" cy="2730986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矩形 2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098607" y="3416300"/>
            <a:ext cx="3618514" cy="76944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296F9B"/>
                </a:solidFill>
                <a:latin typeface="Open Sans" panose="020B0606030504020204"/>
              </a:rPr>
              <a:t>关键技术</a:t>
            </a:r>
            <a:endParaRPr lang="en-US" altLang="zh-CN" sz="4400" b="1" dirty="0">
              <a:solidFill>
                <a:srgbClr val="296F9B"/>
              </a:solidFill>
              <a:latin typeface="Open Sans" panose="020B0606030504020204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e7d195523061f1c0205959036996ad55c215b892a7aac5c0B9ADEF7896FB48F2EF97163A2DE1401E1875DEDC438B7864AD24CA23553DBBBD975DAF4CAD4A2592689FFB6CEE59FFA55B2702D0E5EE29CDDE744B5A58D848E290B0F3363EEEFF85AEACDB2C4783B3CFD20D9E72AC2F528B09A88B84C6E73CDEC5D6CB26D43C2398027A14BE9DBFE415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2" presetClass="path" presetSubtype="0" accel="50000" fill="hold" grpId="1" nodeType="withEffect" p14:presetBounceEnd="50000">
                                      <p:stCondLst>
                                        <p:cond delay="1250"/>
                                      </p:stCondLst>
                                      <p:childTnLst>
                                        <p:animMotion origin="layout" path="M -3.54167E-6 0.42755 L -3.54167E-6 -3.33333E-6 " pathEditMode="relative" rAng="0" ptsTypes="AA" p14:bounceEnd="50000">
                                          <p:cBhvr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13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23" grpId="1" animBg="1"/>
          <p:bldP spid="27" grpId="0"/>
          <p:bldP spid="28" grpId="0" animBg="1"/>
          <p:bldP spid="2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2" presetClass="path" presetSubtype="0" accel="50000" fill="hold" grpId="1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Motion origin="layout" path="M -3.54167E-6 0.42755 L -3.54167E-6 -3.33333E-6 " pathEditMode="relative" rAng="0" ptsTypes="AA">
                                          <p:cBhvr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13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23" grpId="1" animBg="1"/>
          <p:bldP spid="27" grpId="0"/>
          <p:bldP spid="28" grpId="0" animBg="1"/>
          <p:bldP spid="29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 rot="4500000">
            <a:off x="349320" y="218030"/>
            <a:ext cx="951463" cy="951463"/>
            <a:chOff x="497957" y="265813"/>
            <a:chExt cx="1235149" cy="1235149"/>
          </a:xfrm>
        </p:grpSpPr>
        <p:sp>
          <p:nvSpPr>
            <p:cNvPr id="17" name="弧形 16"/>
            <p:cNvSpPr/>
            <p:nvPr/>
          </p:nvSpPr>
          <p:spPr>
            <a:xfrm>
              <a:off x="530844" y="298700"/>
              <a:ext cx="1169375" cy="1169375"/>
            </a:xfrm>
            <a:prstGeom prst="arc">
              <a:avLst>
                <a:gd name="adj1" fmla="val 16542721"/>
                <a:gd name="adj2" fmla="val 16242683"/>
              </a:avLst>
            </a:prstGeom>
            <a:ln w="38100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弧形 17"/>
            <p:cNvSpPr/>
            <p:nvPr/>
          </p:nvSpPr>
          <p:spPr>
            <a:xfrm>
              <a:off x="535917" y="303773"/>
              <a:ext cx="1159230" cy="1159230"/>
            </a:xfrm>
            <a:prstGeom prst="arc">
              <a:avLst>
                <a:gd name="adj1" fmla="val 593425"/>
                <a:gd name="adj2" fmla="val 12981185"/>
              </a:avLst>
            </a:prstGeom>
            <a:ln w="104775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弧形 20"/>
            <p:cNvSpPr/>
            <p:nvPr/>
          </p:nvSpPr>
          <p:spPr>
            <a:xfrm>
              <a:off x="518397" y="286253"/>
              <a:ext cx="1194269" cy="1194269"/>
            </a:xfrm>
            <a:prstGeom prst="arc">
              <a:avLst>
                <a:gd name="adj1" fmla="val 21448963"/>
                <a:gd name="adj2" fmla="val 12981185"/>
              </a:avLst>
            </a:prstGeom>
            <a:ln w="412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678228" y="446084"/>
              <a:ext cx="874607" cy="87460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弧形 22"/>
            <p:cNvSpPr/>
            <p:nvPr/>
          </p:nvSpPr>
          <p:spPr>
            <a:xfrm>
              <a:off x="497957" y="265813"/>
              <a:ext cx="1235149" cy="1235149"/>
            </a:xfrm>
            <a:prstGeom prst="arc">
              <a:avLst>
                <a:gd name="adj1" fmla="val 593425"/>
                <a:gd name="adj2" fmla="val 12981185"/>
              </a:avLst>
            </a:prstGeom>
            <a:ln w="539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18710" y="430570"/>
            <a:ext cx="6270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3200" dirty="0">
              <a:solidFill>
                <a:srgbClr val="296F9B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381460" y="39395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关键技术</a:t>
            </a:r>
            <a:endParaRPr lang="en-US" altLang="zh-CN" sz="2400" dirty="0">
              <a:solidFill>
                <a:srgbClr val="296F9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图片 1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PicPr>
            <a:picLocks noChangeAspect="1"/>
          </p:cNvPicPr>
          <p:nvPr/>
        </p:nvPicPr>
        <p:blipFill rotWithShape="1">
          <a:blip r:embed="rId2"/>
          <a:srcRect t="24267" b="36534"/>
          <a:stretch>
            <a:fillRect/>
          </a:stretch>
        </p:blipFill>
        <p:spPr>
          <a:xfrm>
            <a:off x="786724" y="1492420"/>
            <a:ext cx="10456986" cy="2732740"/>
          </a:xfrm>
          <a:prstGeom prst="rect">
            <a:avLst/>
          </a:prstGeom>
        </p:spPr>
      </p:pic>
      <p:sp>
        <p:nvSpPr>
          <p:cNvPr id="14" name="椭圆 1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276507" y="3703872"/>
            <a:ext cx="1042576" cy="1042576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015768" y="3703871"/>
            <a:ext cx="1042576" cy="1042576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椭圆 15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755029" y="3703873"/>
            <a:ext cx="1042576" cy="1042576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椭圆 1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9494290" y="3703872"/>
            <a:ext cx="1042576" cy="1042576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16776" y="4997254"/>
            <a:ext cx="1962037" cy="1116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b="1" dirty="0">
                <a:solidFill>
                  <a:srgbClr val="296F9B"/>
                </a:solidFill>
                <a:latin typeface="Open Sans" panose="020B0606030504020204" pitchFamily="34" charset="0"/>
              </a:rPr>
              <a:t>数据信息加密及解密算法</a:t>
            </a:r>
            <a:endParaRPr lang="en-US" b="1" dirty="0">
              <a:solidFill>
                <a:srgbClr val="296F9B"/>
              </a:solidFill>
              <a:latin typeface="Open Sans" panose="020B0606030504020204" pitchFamily="34" charset="0"/>
            </a:endParaRPr>
          </a:p>
        </p:txBody>
      </p:sp>
      <p:sp>
        <p:nvSpPr>
          <p:cNvPr id="2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556037" y="4997254"/>
            <a:ext cx="2143305" cy="1111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b="1" dirty="0">
                <a:solidFill>
                  <a:srgbClr val="296F9B"/>
                </a:solidFill>
                <a:latin typeface="Open Sans" panose="020B0606030504020204" pitchFamily="34" charset="0"/>
              </a:rPr>
              <a:t>关系数据表的建立以及与</a:t>
            </a:r>
            <a:r>
              <a:rPr lang="en-US" altLang="zh-CN" b="1" dirty="0">
                <a:solidFill>
                  <a:srgbClr val="296F9B"/>
                </a:solidFill>
                <a:latin typeface="Open Sans" panose="020B0606030504020204" pitchFamily="34" charset="0"/>
              </a:rPr>
              <a:t>web</a:t>
            </a:r>
            <a:r>
              <a:rPr lang="zh-CN" altLang="en-US" b="1" dirty="0">
                <a:solidFill>
                  <a:srgbClr val="296F9B"/>
                </a:solidFill>
                <a:latin typeface="Open Sans" panose="020B0606030504020204" pitchFamily="34" charset="0"/>
              </a:rPr>
              <a:t>结合</a:t>
            </a:r>
            <a:endParaRPr lang="en-US" b="1" dirty="0">
              <a:solidFill>
                <a:srgbClr val="296F9B"/>
              </a:solidFill>
              <a:latin typeface="Open Sans" panose="020B0606030504020204" pitchFamily="34" charset="0"/>
            </a:endParaRPr>
          </a:p>
        </p:txBody>
      </p:sp>
      <p:sp>
        <p:nvSpPr>
          <p:cNvPr id="28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295298" y="5009031"/>
            <a:ext cx="1962037" cy="90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zh-CN" b="1" dirty="0"/>
              <a:t> </a:t>
            </a:r>
            <a:r>
              <a:rPr lang="en-US" altLang="zh-CN" b="1" dirty="0">
                <a:solidFill>
                  <a:srgbClr val="296F9B"/>
                </a:solidFill>
                <a:latin typeface="Open Sans" panose="020B0606030504020204" pitchFamily="34" charset="0"/>
              </a:rPr>
              <a:t>GPS</a:t>
            </a:r>
            <a:r>
              <a:rPr lang="zh-CN" altLang="zh-CN" b="1" dirty="0">
                <a:solidFill>
                  <a:srgbClr val="296F9B"/>
                </a:solidFill>
                <a:latin typeface="Open Sans" panose="020B0606030504020204" pitchFamily="34" charset="0"/>
              </a:rPr>
              <a:t>数据解析</a:t>
            </a:r>
            <a:endParaRPr lang="zh-CN" altLang="zh-CN" b="1" dirty="0">
              <a:solidFill>
                <a:srgbClr val="296F9B"/>
              </a:solidFill>
              <a:latin typeface="Open Sans" panose="020B0606030504020204" pitchFamily="34" charset="0"/>
            </a:endParaRPr>
          </a:p>
          <a:p>
            <a:pPr algn="ctr">
              <a:lnSpc>
                <a:spcPct val="200000"/>
              </a:lnSpc>
            </a:pPr>
            <a:endParaRPr lang="en-US" sz="1000" dirty="0">
              <a:solidFill>
                <a:srgbClr val="296F9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9034559" y="4997254"/>
            <a:ext cx="23406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b="1" dirty="0">
                <a:solidFill>
                  <a:srgbClr val="296F9B"/>
                </a:solidFill>
                <a:latin typeface="Open Sans" panose="020B0606030504020204" pitchFamily="34" charset="0"/>
              </a:rPr>
              <a:t>多物理域信息采集</a:t>
            </a:r>
            <a:endParaRPr lang="en-US" altLang="zh-CN" b="1" dirty="0">
              <a:solidFill>
                <a:srgbClr val="296F9B"/>
              </a:solidFill>
              <a:latin typeface="Open Sans" panose="020B0606030504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zh-CN" altLang="en-US" b="1" dirty="0">
                <a:solidFill>
                  <a:srgbClr val="296F9B"/>
                </a:solidFill>
                <a:latin typeface="Open Sans" panose="020B0606030504020204" pitchFamily="34" charset="0"/>
              </a:rPr>
              <a:t>及传感器集成</a:t>
            </a:r>
            <a:endParaRPr lang="en-US" b="1" dirty="0">
              <a:solidFill>
                <a:srgbClr val="296F9B"/>
              </a:solidFill>
              <a:latin typeface="Open Sans" panose="020B0606030504020204" pitchFamily="34" charset="0"/>
            </a:endParaRPr>
          </a:p>
        </p:txBody>
      </p:sp>
      <p:grpSp>
        <p:nvGrpSpPr>
          <p:cNvPr id="30" name="组合 2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9803037" y="4006123"/>
            <a:ext cx="425079" cy="423544"/>
            <a:chOff x="5287964" y="2994026"/>
            <a:chExt cx="879475" cy="876300"/>
          </a:xfrm>
          <a:solidFill>
            <a:srgbClr val="296F9B"/>
          </a:solidFill>
        </p:grpSpPr>
        <p:sp>
          <p:nvSpPr>
            <p:cNvPr id="31" name="Freeform 75"/>
            <p:cNvSpPr>
              <a:spLocks noEditPoints="1"/>
            </p:cNvSpPr>
            <p:nvPr/>
          </p:nvSpPr>
          <p:spPr bwMode="auto">
            <a:xfrm>
              <a:off x="5287964" y="3076576"/>
              <a:ext cx="796925" cy="793750"/>
            </a:xfrm>
            <a:custGeom>
              <a:avLst/>
              <a:gdLst>
                <a:gd name="T0" fmla="*/ 105 w 211"/>
                <a:gd name="T1" fmla="*/ 211 h 211"/>
                <a:gd name="T2" fmla="*/ 211 w 211"/>
                <a:gd name="T3" fmla="*/ 106 h 211"/>
                <a:gd name="T4" fmla="*/ 198 w 211"/>
                <a:gd name="T5" fmla="*/ 56 h 211"/>
                <a:gd name="T6" fmla="*/ 196 w 211"/>
                <a:gd name="T7" fmla="*/ 56 h 211"/>
                <a:gd name="T8" fmla="*/ 194 w 211"/>
                <a:gd name="T9" fmla="*/ 56 h 211"/>
                <a:gd name="T10" fmla="*/ 181 w 211"/>
                <a:gd name="T11" fmla="*/ 55 h 211"/>
                <a:gd name="T12" fmla="*/ 171 w 211"/>
                <a:gd name="T13" fmla="*/ 65 h 211"/>
                <a:gd name="T14" fmla="*/ 183 w 211"/>
                <a:gd name="T15" fmla="*/ 106 h 211"/>
                <a:gd name="T16" fmla="*/ 105 w 211"/>
                <a:gd name="T17" fmla="*/ 183 h 211"/>
                <a:gd name="T18" fmla="*/ 28 w 211"/>
                <a:gd name="T19" fmla="*/ 106 h 211"/>
                <a:gd name="T20" fmla="*/ 105 w 211"/>
                <a:gd name="T21" fmla="*/ 28 h 211"/>
                <a:gd name="T22" fmla="*/ 146 w 211"/>
                <a:gd name="T23" fmla="*/ 40 h 211"/>
                <a:gd name="T24" fmla="*/ 155 w 211"/>
                <a:gd name="T25" fmla="*/ 31 h 211"/>
                <a:gd name="T26" fmla="*/ 154 w 211"/>
                <a:gd name="T27" fmla="*/ 16 h 211"/>
                <a:gd name="T28" fmla="*/ 154 w 211"/>
                <a:gd name="T29" fmla="*/ 12 h 211"/>
                <a:gd name="T30" fmla="*/ 105 w 211"/>
                <a:gd name="T31" fmla="*/ 0 h 211"/>
                <a:gd name="T32" fmla="*/ 0 w 211"/>
                <a:gd name="T33" fmla="*/ 106 h 211"/>
                <a:gd name="T34" fmla="*/ 105 w 211"/>
                <a:gd name="T35" fmla="*/ 211 h 211"/>
                <a:gd name="T36" fmla="*/ 105 w 211"/>
                <a:gd name="T37" fmla="*/ 211 h 211"/>
                <a:gd name="T38" fmla="*/ 105 w 211"/>
                <a:gd name="T3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" h="211">
                  <a:moveTo>
                    <a:pt x="105" y="211"/>
                  </a:moveTo>
                  <a:cubicBezTo>
                    <a:pt x="164" y="211"/>
                    <a:pt x="211" y="164"/>
                    <a:pt x="211" y="106"/>
                  </a:cubicBezTo>
                  <a:cubicBezTo>
                    <a:pt x="211" y="88"/>
                    <a:pt x="206" y="71"/>
                    <a:pt x="198" y="56"/>
                  </a:cubicBezTo>
                  <a:cubicBezTo>
                    <a:pt x="198" y="56"/>
                    <a:pt x="197" y="56"/>
                    <a:pt x="196" y="56"/>
                  </a:cubicBezTo>
                  <a:cubicBezTo>
                    <a:pt x="195" y="56"/>
                    <a:pt x="195" y="56"/>
                    <a:pt x="194" y="56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9" y="77"/>
                    <a:pt x="183" y="91"/>
                    <a:pt x="183" y="106"/>
                  </a:cubicBezTo>
                  <a:cubicBezTo>
                    <a:pt x="183" y="149"/>
                    <a:pt x="148" y="183"/>
                    <a:pt x="105" y="183"/>
                  </a:cubicBezTo>
                  <a:cubicBezTo>
                    <a:pt x="62" y="183"/>
                    <a:pt x="28" y="149"/>
                    <a:pt x="28" y="106"/>
                  </a:cubicBezTo>
                  <a:cubicBezTo>
                    <a:pt x="28" y="63"/>
                    <a:pt x="62" y="28"/>
                    <a:pt x="105" y="28"/>
                  </a:cubicBezTo>
                  <a:cubicBezTo>
                    <a:pt x="120" y="28"/>
                    <a:pt x="134" y="32"/>
                    <a:pt x="146" y="40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4"/>
                    <a:pt x="154" y="13"/>
                    <a:pt x="154" y="12"/>
                  </a:cubicBezTo>
                  <a:cubicBezTo>
                    <a:pt x="139" y="5"/>
                    <a:pt x="123" y="0"/>
                    <a:pt x="105" y="0"/>
                  </a:cubicBezTo>
                  <a:cubicBezTo>
                    <a:pt x="47" y="0"/>
                    <a:pt x="0" y="48"/>
                    <a:pt x="0" y="106"/>
                  </a:cubicBezTo>
                  <a:cubicBezTo>
                    <a:pt x="0" y="164"/>
                    <a:pt x="47" y="211"/>
                    <a:pt x="105" y="211"/>
                  </a:cubicBezTo>
                  <a:close/>
                  <a:moveTo>
                    <a:pt x="105" y="211"/>
                  </a:moveTo>
                  <a:cubicBezTo>
                    <a:pt x="105" y="211"/>
                    <a:pt x="105" y="211"/>
                    <a:pt x="105" y="2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76"/>
            <p:cNvSpPr>
              <a:spLocks noEditPoints="1"/>
            </p:cNvSpPr>
            <p:nvPr/>
          </p:nvSpPr>
          <p:spPr bwMode="auto">
            <a:xfrm>
              <a:off x="5487989" y="3279776"/>
              <a:ext cx="392113" cy="392113"/>
            </a:xfrm>
            <a:custGeom>
              <a:avLst/>
              <a:gdLst>
                <a:gd name="T0" fmla="*/ 52 w 104"/>
                <a:gd name="T1" fmla="*/ 25 h 104"/>
                <a:gd name="T2" fmla="*/ 54 w 104"/>
                <a:gd name="T3" fmla="*/ 25 h 104"/>
                <a:gd name="T4" fmla="*/ 74 w 104"/>
                <a:gd name="T5" fmla="*/ 5 h 104"/>
                <a:gd name="T6" fmla="*/ 74 w 104"/>
                <a:gd name="T7" fmla="*/ 5 h 104"/>
                <a:gd name="T8" fmla="*/ 52 w 104"/>
                <a:gd name="T9" fmla="*/ 0 h 104"/>
                <a:gd name="T10" fmla="*/ 0 w 104"/>
                <a:gd name="T11" fmla="*/ 52 h 104"/>
                <a:gd name="T12" fmla="*/ 52 w 104"/>
                <a:gd name="T13" fmla="*/ 104 h 104"/>
                <a:gd name="T14" fmla="*/ 104 w 104"/>
                <a:gd name="T15" fmla="*/ 52 h 104"/>
                <a:gd name="T16" fmla="*/ 99 w 104"/>
                <a:gd name="T17" fmla="*/ 30 h 104"/>
                <a:gd name="T18" fmla="*/ 99 w 104"/>
                <a:gd name="T19" fmla="*/ 30 h 104"/>
                <a:gd name="T20" fmla="*/ 79 w 104"/>
                <a:gd name="T21" fmla="*/ 50 h 104"/>
                <a:gd name="T22" fmla="*/ 79 w 104"/>
                <a:gd name="T23" fmla="*/ 52 h 104"/>
                <a:gd name="T24" fmla="*/ 52 w 104"/>
                <a:gd name="T25" fmla="*/ 79 h 104"/>
                <a:gd name="T26" fmla="*/ 25 w 104"/>
                <a:gd name="T27" fmla="*/ 52 h 104"/>
                <a:gd name="T28" fmla="*/ 52 w 104"/>
                <a:gd name="T29" fmla="*/ 25 h 104"/>
                <a:gd name="T30" fmla="*/ 52 w 104"/>
                <a:gd name="T31" fmla="*/ 25 h 104"/>
                <a:gd name="T32" fmla="*/ 52 w 104"/>
                <a:gd name="T33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52" y="25"/>
                  </a:moveTo>
                  <a:cubicBezTo>
                    <a:pt x="53" y="25"/>
                    <a:pt x="54" y="25"/>
                    <a:pt x="54" y="2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68" y="2"/>
                    <a:pt x="60" y="0"/>
                    <a:pt x="52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81"/>
                    <a:pt x="24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44"/>
                    <a:pt x="102" y="37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79" y="51"/>
                    <a:pt x="79" y="52"/>
                  </a:cubicBezTo>
                  <a:cubicBezTo>
                    <a:pt x="79" y="67"/>
                    <a:pt x="67" y="79"/>
                    <a:pt x="52" y="79"/>
                  </a:cubicBezTo>
                  <a:cubicBezTo>
                    <a:pt x="37" y="79"/>
                    <a:pt x="25" y="67"/>
                    <a:pt x="25" y="52"/>
                  </a:cubicBezTo>
                  <a:cubicBezTo>
                    <a:pt x="25" y="37"/>
                    <a:pt x="37" y="25"/>
                    <a:pt x="52" y="25"/>
                  </a:cubicBezTo>
                  <a:close/>
                  <a:moveTo>
                    <a:pt x="52" y="25"/>
                  </a:moveTo>
                  <a:cubicBezTo>
                    <a:pt x="52" y="25"/>
                    <a:pt x="52" y="25"/>
                    <a:pt x="52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77"/>
            <p:cNvSpPr>
              <a:spLocks noEditPoints="1"/>
            </p:cNvSpPr>
            <p:nvPr/>
          </p:nvSpPr>
          <p:spPr bwMode="auto">
            <a:xfrm>
              <a:off x="5722939" y="2994026"/>
              <a:ext cx="444500" cy="441325"/>
            </a:xfrm>
            <a:custGeom>
              <a:avLst/>
              <a:gdLst>
                <a:gd name="T0" fmla="*/ 99 w 118"/>
                <a:gd name="T1" fmla="*/ 32 h 117"/>
                <a:gd name="T2" fmla="*/ 105 w 118"/>
                <a:gd name="T3" fmla="*/ 26 h 117"/>
                <a:gd name="T4" fmla="*/ 105 w 118"/>
                <a:gd name="T5" fmla="*/ 17 h 117"/>
                <a:gd name="T6" fmla="*/ 101 w 118"/>
                <a:gd name="T7" fmla="*/ 13 h 117"/>
                <a:gd name="T8" fmla="*/ 96 w 118"/>
                <a:gd name="T9" fmla="*/ 11 h 117"/>
                <a:gd name="T10" fmla="*/ 92 w 118"/>
                <a:gd name="T11" fmla="*/ 13 h 117"/>
                <a:gd name="T12" fmla="*/ 85 w 118"/>
                <a:gd name="T13" fmla="*/ 19 h 117"/>
                <a:gd name="T14" fmla="*/ 84 w 118"/>
                <a:gd name="T15" fmla="*/ 2 h 117"/>
                <a:gd name="T16" fmla="*/ 82 w 118"/>
                <a:gd name="T17" fmla="*/ 0 h 117"/>
                <a:gd name="T18" fmla="*/ 80 w 118"/>
                <a:gd name="T19" fmla="*/ 1 h 117"/>
                <a:gd name="T20" fmla="*/ 54 w 118"/>
                <a:gd name="T21" fmla="*/ 26 h 117"/>
                <a:gd name="T22" fmla="*/ 51 w 118"/>
                <a:gd name="T23" fmla="*/ 35 h 117"/>
                <a:gd name="T24" fmla="*/ 51 w 118"/>
                <a:gd name="T25" fmla="*/ 36 h 117"/>
                <a:gd name="T26" fmla="*/ 52 w 118"/>
                <a:gd name="T27" fmla="*/ 52 h 117"/>
                <a:gd name="T28" fmla="*/ 43 w 118"/>
                <a:gd name="T29" fmla="*/ 62 h 117"/>
                <a:gd name="T30" fmla="*/ 26 w 118"/>
                <a:gd name="T31" fmla="*/ 78 h 117"/>
                <a:gd name="T32" fmla="*/ 26 w 118"/>
                <a:gd name="T33" fmla="*/ 79 h 117"/>
                <a:gd name="T34" fmla="*/ 10 w 118"/>
                <a:gd name="T35" fmla="*/ 95 h 117"/>
                <a:gd name="T36" fmla="*/ 2 w 118"/>
                <a:gd name="T37" fmla="*/ 102 h 117"/>
                <a:gd name="T38" fmla="*/ 1 w 118"/>
                <a:gd name="T39" fmla="*/ 106 h 117"/>
                <a:gd name="T40" fmla="*/ 0 w 118"/>
                <a:gd name="T41" fmla="*/ 111 h 117"/>
                <a:gd name="T42" fmla="*/ 6 w 118"/>
                <a:gd name="T43" fmla="*/ 117 h 117"/>
                <a:gd name="T44" fmla="*/ 6 w 118"/>
                <a:gd name="T45" fmla="*/ 117 h 117"/>
                <a:gd name="T46" fmla="*/ 12 w 118"/>
                <a:gd name="T47" fmla="*/ 117 h 117"/>
                <a:gd name="T48" fmla="*/ 16 w 118"/>
                <a:gd name="T49" fmla="*/ 115 h 117"/>
                <a:gd name="T50" fmla="*/ 66 w 118"/>
                <a:gd name="T51" fmla="*/ 65 h 117"/>
                <a:gd name="T52" fmla="*/ 81 w 118"/>
                <a:gd name="T53" fmla="*/ 66 h 117"/>
                <a:gd name="T54" fmla="*/ 82 w 118"/>
                <a:gd name="T55" fmla="*/ 66 h 117"/>
                <a:gd name="T56" fmla="*/ 83 w 118"/>
                <a:gd name="T57" fmla="*/ 66 h 117"/>
                <a:gd name="T58" fmla="*/ 91 w 118"/>
                <a:gd name="T59" fmla="*/ 63 h 117"/>
                <a:gd name="T60" fmla="*/ 116 w 118"/>
                <a:gd name="T61" fmla="*/ 37 h 117"/>
                <a:gd name="T62" fmla="*/ 115 w 118"/>
                <a:gd name="T63" fmla="*/ 33 h 117"/>
                <a:gd name="T64" fmla="*/ 99 w 118"/>
                <a:gd name="T65" fmla="*/ 32 h 117"/>
                <a:gd name="T66" fmla="*/ 99 w 118"/>
                <a:gd name="T67" fmla="*/ 32 h 117"/>
                <a:gd name="T68" fmla="*/ 99 w 118"/>
                <a:gd name="T69" fmla="*/ 3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" h="117">
                  <a:moveTo>
                    <a:pt x="99" y="32"/>
                  </a:moveTo>
                  <a:cubicBezTo>
                    <a:pt x="105" y="26"/>
                    <a:pt x="105" y="26"/>
                    <a:pt x="105" y="26"/>
                  </a:cubicBezTo>
                  <a:cubicBezTo>
                    <a:pt x="108" y="24"/>
                    <a:pt x="108" y="20"/>
                    <a:pt x="105" y="17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0" y="12"/>
                    <a:pt x="98" y="11"/>
                    <a:pt x="96" y="11"/>
                  </a:cubicBezTo>
                  <a:cubicBezTo>
                    <a:pt x="95" y="11"/>
                    <a:pt x="93" y="12"/>
                    <a:pt x="92" y="1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ubicBezTo>
                    <a:pt x="81" y="0"/>
                    <a:pt x="80" y="0"/>
                    <a:pt x="80" y="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2" y="29"/>
                    <a:pt x="51" y="32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3"/>
                    <a:pt x="1" y="104"/>
                    <a:pt x="1" y="10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4" y="117"/>
                    <a:pt x="15" y="116"/>
                    <a:pt x="16" y="11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3" y="66"/>
                  </a:cubicBezTo>
                  <a:cubicBezTo>
                    <a:pt x="86" y="66"/>
                    <a:pt x="89" y="65"/>
                    <a:pt x="91" y="63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8" y="36"/>
                    <a:pt x="117" y="33"/>
                    <a:pt x="115" y="33"/>
                  </a:cubicBezTo>
                  <a:lnTo>
                    <a:pt x="99" y="32"/>
                  </a:ln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4" name="组合 3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574777" y="4013798"/>
            <a:ext cx="427022" cy="430612"/>
            <a:chOff x="5216526" y="1358901"/>
            <a:chExt cx="566738" cy="571500"/>
          </a:xfrm>
          <a:solidFill>
            <a:srgbClr val="296F9B"/>
          </a:solidFill>
        </p:grpSpPr>
        <p:sp>
          <p:nvSpPr>
            <p:cNvPr id="35" name="Freeform 78"/>
            <p:cNvSpPr/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79"/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80"/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8" name="组合 3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4294010" y="3987072"/>
            <a:ext cx="491615" cy="467692"/>
            <a:chOff x="6323014" y="4870451"/>
            <a:chExt cx="652463" cy="620713"/>
          </a:xfrm>
          <a:solidFill>
            <a:srgbClr val="296F9B"/>
          </a:solidFill>
        </p:grpSpPr>
        <p:sp>
          <p:nvSpPr>
            <p:cNvPr id="39" name="Freeform 81"/>
            <p:cNvSpPr/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82"/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83"/>
            <p:cNvSpPr/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84"/>
            <p:cNvSpPr/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3" name="Group 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>
            <a:grpSpLocks noChangeAspect="1"/>
          </p:cNvGrpSpPr>
          <p:nvPr/>
        </p:nvGrpSpPr>
        <p:grpSpPr bwMode="auto">
          <a:xfrm>
            <a:off x="7077836" y="3997432"/>
            <a:ext cx="432989" cy="425650"/>
            <a:chOff x="3722" y="2043"/>
            <a:chExt cx="236" cy="232"/>
          </a:xfrm>
          <a:solidFill>
            <a:srgbClr val="296F9B"/>
          </a:solidFill>
        </p:grpSpPr>
        <p:sp>
          <p:nvSpPr>
            <p:cNvPr id="44" name="Freeform 5"/>
            <p:cNvSpPr>
              <a:spLocks noEditPoints="1"/>
            </p:cNvSpPr>
            <p:nvPr/>
          </p:nvSpPr>
          <p:spPr bwMode="auto">
            <a:xfrm>
              <a:off x="3810" y="2089"/>
              <a:ext cx="14" cy="32"/>
            </a:xfrm>
            <a:custGeom>
              <a:avLst/>
              <a:gdLst>
                <a:gd name="T0" fmla="*/ 4 w 6"/>
                <a:gd name="T1" fmla="*/ 0 h 13"/>
                <a:gd name="T2" fmla="*/ 2 w 6"/>
                <a:gd name="T3" fmla="*/ 0 h 13"/>
                <a:gd name="T4" fmla="*/ 0 w 6"/>
                <a:gd name="T5" fmla="*/ 2 h 13"/>
                <a:gd name="T6" fmla="*/ 0 w 6"/>
                <a:gd name="T7" fmla="*/ 13 h 13"/>
                <a:gd name="T8" fmla="*/ 6 w 6"/>
                <a:gd name="T9" fmla="*/ 13 h 13"/>
                <a:gd name="T10" fmla="*/ 6 w 6"/>
                <a:gd name="T11" fmla="*/ 2 h 13"/>
                <a:gd name="T12" fmla="*/ 4 w 6"/>
                <a:gd name="T13" fmla="*/ 0 h 13"/>
                <a:gd name="T14" fmla="*/ 4 w 6"/>
                <a:gd name="T15" fmla="*/ 0 h 13"/>
                <a:gd name="T16" fmla="*/ 4 w 6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3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6"/>
            <p:cNvSpPr>
              <a:spLocks noEditPoints="1"/>
            </p:cNvSpPr>
            <p:nvPr/>
          </p:nvSpPr>
          <p:spPr bwMode="auto">
            <a:xfrm>
              <a:off x="3853" y="2089"/>
              <a:ext cx="17" cy="32"/>
            </a:xfrm>
            <a:custGeom>
              <a:avLst/>
              <a:gdLst>
                <a:gd name="T0" fmla="*/ 4 w 7"/>
                <a:gd name="T1" fmla="*/ 0 h 13"/>
                <a:gd name="T2" fmla="*/ 3 w 7"/>
                <a:gd name="T3" fmla="*/ 0 h 13"/>
                <a:gd name="T4" fmla="*/ 0 w 7"/>
                <a:gd name="T5" fmla="*/ 2 h 13"/>
                <a:gd name="T6" fmla="*/ 0 w 7"/>
                <a:gd name="T7" fmla="*/ 13 h 13"/>
                <a:gd name="T8" fmla="*/ 7 w 7"/>
                <a:gd name="T9" fmla="*/ 13 h 13"/>
                <a:gd name="T10" fmla="*/ 7 w 7"/>
                <a:gd name="T11" fmla="*/ 2 h 13"/>
                <a:gd name="T12" fmla="*/ 4 w 7"/>
                <a:gd name="T13" fmla="*/ 0 h 13"/>
                <a:gd name="T14" fmla="*/ 4 w 7"/>
                <a:gd name="T15" fmla="*/ 0 h 13"/>
                <a:gd name="T16" fmla="*/ 4 w 7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3">
                  <a:moveTo>
                    <a:pt x="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7"/>
            <p:cNvSpPr>
              <a:spLocks noEditPoints="1"/>
            </p:cNvSpPr>
            <p:nvPr/>
          </p:nvSpPr>
          <p:spPr bwMode="auto">
            <a:xfrm>
              <a:off x="3722" y="2043"/>
              <a:ext cx="236" cy="232"/>
            </a:xfrm>
            <a:custGeom>
              <a:avLst/>
              <a:gdLst>
                <a:gd name="T0" fmla="*/ 48 w 97"/>
                <a:gd name="T1" fmla="*/ 0 h 95"/>
                <a:gd name="T2" fmla="*/ 0 w 97"/>
                <a:gd name="T3" fmla="*/ 49 h 95"/>
                <a:gd name="T4" fmla="*/ 14 w 97"/>
                <a:gd name="T5" fmla="*/ 83 h 95"/>
                <a:gd name="T6" fmla="*/ 33 w 97"/>
                <a:gd name="T7" fmla="*/ 95 h 95"/>
                <a:gd name="T8" fmla="*/ 35 w 97"/>
                <a:gd name="T9" fmla="*/ 95 h 95"/>
                <a:gd name="T10" fmla="*/ 39 w 97"/>
                <a:gd name="T11" fmla="*/ 92 h 95"/>
                <a:gd name="T12" fmla="*/ 36 w 97"/>
                <a:gd name="T13" fmla="*/ 86 h 95"/>
                <a:gd name="T14" fmla="*/ 20 w 97"/>
                <a:gd name="T15" fmla="*/ 76 h 95"/>
                <a:gd name="T16" fmla="*/ 9 w 97"/>
                <a:gd name="T17" fmla="*/ 49 h 95"/>
                <a:gd name="T18" fmla="*/ 48 w 97"/>
                <a:gd name="T19" fmla="*/ 9 h 95"/>
                <a:gd name="T20" fmla="*/ 87 w 97"/>
                <a:gd name="T21" fmla="*/ 49 h 95"/>
                <a:gd name="T22" fmla="*/ 76 w 97"/>
                <a:gd name="T23" fmla="*/ 76 h 95"/>
                <a:gd name="T24" fmla="*/ 62 w 97"/>
                <a:gd name="T25" fmla="*/ 84 h 95"/>
                <a:gd name="T26" fmla="*/ 57 w 97"/>
                <a:gd name="T27" fmla="*/ 82 h 95"/>
                <a:gd name="T28" fmla="*/ 53 w 97"/>
                <a:gd name="T29" fmla="*/ 65 h 95"/>
                <a:gd name="T30" fmla="*/ 67 w 97"/>
                <a:gd name="T31" fmla="*/ 50 h 95"/>
                <a:gd name="T32" fmla="*/ 67 w 97"/>
                <a:gd name="T33" fmla="*/ 35 h 95"/>
                <a:gd name="T34" fmla="*/ 29 w 97"/>
                <a:gd name="T35" fmla="*/ 35 h 95"/>
                <a:gd name="T36" fmla="*/ 29 w 97"/>
                <a:gd name="T37" fmla="*/ 50 h 95"/>
                <a:gd name="T38" fmla="*/ 43 w 97"/>
                <a:gd name="T39" fmla="*/ 65 h 95"/>
                <a:gd name="T40" fmla="*/ 50 w 97"/>
                <a:gd name="T41" fmla="*/ 88 h 95"/>
                <a:gd name="T42" fmla="*/ 62 w 97"/>
                <a:gd name="T43" fmla="*/ 93 h 95"/>
                <a:gd name="T44" fmla="*/ 82 w 97"/>
                <a:gd name="T45" fmla="*/ 83 h 95"/>
                <a:gd name="T46" fmla="*/ 83 w 97"/>
                <a:gd name="T47" fmla="*/ 83 h 95"/>
                <a:gd name="T48" fmla="*/ 97 w 97"/>
                <a:gd name="T49" fmla="*/ 49 h 95"/>
                <a:gd name="T50" fmla="*/ 48 w 97"/>
                <a:gd name="T51" fmla="*/ 0 h 95"/>
                <a:gd name="T52" fmla="*/ 48 w 97"/>
                <a:gd name="T53" fmla="*/ 0 h 95"/>
                <a:gd name="T54" fmla="*/ 48 w 97"/>
                <a:gd name="T5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7" h="95">
                  <a:moveTo>
                    <a:pt x="48" y="0"/>
                  </a:moveTo>
                  <a:cubicBezTo>
                    <a:pt x="21" y="0"/>
                    <a:pt x="0" y="22"/>
                    <a:pt x="0" y="49"/>
                  </a:cubicBezTo>
                  <a:cubicBezTo>
                    <a:pt x="0" y="61"/>
                    <a:pt x="5" y="74"/>
                    <a:pt x="14" y="83"/>
                  </a:cubicBezTo>
                  <a:cubicBezTo>
                    <a:pt x="19" y="88"/>
                    <a:pt x="26" y="92"/>
                    <a:pt x="33" y="95"/>
                  </a:cubicBezTo>
                  <a:cubicBezTo>
                    <a:pt x="34" y="95"/>
                    <a:pt x="34" y="95"/>
                    <a:pt x="35" y="95"/>
                  </a:cubicBezTo>
                  <a:cubicBezTo>
                    <a:pt x="37" y="95"/>
                    <a:pt x="38" y="94"/>
                    <a:pt x="39" y="92"/>
                  </a:cubicBezTo>
                  <a:cubicBezTo>
                    <a:pt x="40" y="89"/>
                    <a:pt x="39" y="87"/>
                    <a:pt x="36" y="86"/>
                  </a:cubicBezTo>
                  <a:cubicBezTo>
                    <a:pt x="30" y="84"/>
                    <a:pt x="25" y="81"/>
                    <a:pt x="20" y="76"/>
                  </a:cubicBezTo>
                  <a:cubicBezTo>
                    <a:pt x="13" y="69"/>
                    <a:pt x="9" y="59"/>
                    <a:pt x="9" y="49"/>
                  </a:cubicBezTo>
                  <a:cubicBezTo>
                    <a:pt x="9" y="27"/>
                    <a:pt x="27" y="9"/>
                    <a:pt x="48" y="9"/>
                  </a:cubicBezTo>
                  <a:cubicBezTo>
                    <a:pt x="70" y="9"/>
                    <a:pt x="87" y="27"/>
                    <a:pt x="87" y="49"/>
                  </a:cubicBezTo>
                  <a:cubicBezTo>
                    <a:pt x="87" y="59"/>
                    <a:pt x="83" y="69"/>
                    <a:pt x="76" y="76"/>
                  </a:cubicBezTo>
                  <a:cubicBezTo>
                    <a:pt x="73" y="79"/>
                    <a:pt x="66" y="84"/>
                    <a:pt x="62" y="84"/>
                  </a:cubicBezTo>
                  <a:cubicBezTo>
                    <a:pt x="60" y="84"/>
                    <a:pt x="58" y="83"/>
                    <a:pt x="57" y="82"/>
                  </a:cubicBezTo>
                  <a:cubicBezTo>
                    <a:pt x="53" y="78"/>
                    <a:pt x="53" y="70"/>
                    <a:pt x="53" y="65"/>
                  </a:cubicBezTo>
                  <a:cubicBezTo>
                    <a:pt x="61" y="65"/>
                    <a:pt x="67" y="58"/>
                    <a:pt x="67" y="50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8"/>
                    <a:pt x="35" y="65"/>
                    <a:pt x="43" y="65"/>
                  </a:cubicBezTo>
                  <a:cubicBezTo>
                    <a:pt x="43" y="71"/>
                    <a:pt x="44" y="82"/>
                    <a:pt x="50" y="88"/>
                  </a:cubicBezTo>
                  <a:cubicBezTo>
                    <a:pt x="53" y="91"/>
                    <a:pt x="57" y="93"/>
                    <a:pt x="62" y="93"/>
                  </a:cubicBezTo>
                  <a:cubicBezTo>
                    <a:pt x="71" y="93"/>
                    <a:pt x="81" y="84"/>
                    <a:pt x="82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92" y="74"/>
                    <a:pt x="97" y="62"/>
                    <a:pt x="97" y="49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7" name="弧形 4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 rot="4500000">
            <a:off x="1212803" y="3647420"/>
            <a:ext cx="1180850" cy="1180848"/>
          </a:xfrm>
          <a:prstGeom prst="arc">
            <a:avLst>
              <a:gd name="adj1" fmla="val 16989082"/>
              <a:gd name="adj2" fmla="val 6468368"/>
            </a:avLst>
          </a:prstGeom>
          <a:ln w="28575">
            <a:solidFill>
              <a:srgbClr val="296F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弧形 4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 rot="4500000">
            <a:off x="3946632" y="3647420"/>
            <a:ext cx="1180850" cy="1180848"/>
          </a:xfrm>
          <a:prstGeom prst="arc">
            <a:avLst>
              <a:gd name="adj1" fmla="val 16989082"/>
              <a:gd name="adj2" fmla="val 6468368"/>
            </a:avLst>
          </a:prstGeom>
          <a:ln w="28575">
            <a:solidFill>
              <a:srgbClr val="296F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弧形 4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 rot="4500000">
            <a:off x="6680460" y="3647420"/>
            <a:ext cx="1180850" cy="1180848"/>
          </a:xfrm>
          <a:prstGeom prst="arc">
            <a:avLst>
              <a:gd name="adj1" fmla="val 16989082"/>
              <a:gd name="adj2" fmla="val 6468368"/>
            </a:avLst>
          </a:prstGeom>
          <a:ln w="28575">
            <a:solidFill>
              <a:srgbClr val="296F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弧形 4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 rot="4500000">
            <a:off x="9414289" y="3647420"/>
            <a:ext cx="1180850" cy="1180848"/>
          </a:xfrm>
          <a:prstGeom prst="arc">
            <a:avLst>
              <a:gd name="adj1" fmla="val 16989082"/>
              <a:gd name="adj2" fmla="val 6468368"/>
            </a:avLst>
          </a:prstGeom>
          <a:ln w="28575">
            <a:solidFill>
              <a:srgbClr val="296F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e7d195523061f1c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e7d195523061f1c0205959036996ad55c215b892a7aac5c0B9ADEF7896FB48F2EF97163A2DE1401E1875DEDC438B7864AD24CA23553DBBBD975DAF4CAD4A2592689FFB6CEE59FFA55B2702D0E5EE29CDDE744B5A58D848E290B0F3363EEEFF85AEACDB2C4783B3CFD20D9E72AC2F528B09A88B84C6E73CDEC5D6CB26D43C2398027A14BE9DBFE415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50000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1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9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1" presetClass="entr" presetSubtype="1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0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2" presetClass="entr" presetSubtype="1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8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1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1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grpId="0" nodeType="withEffect" p14:presetBounceEnd="50000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3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1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6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1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26" grpId="0"/>
          <p:bldP spid="14" grpId="0" animBg="1"/>
          <p:bldP spid="15" grpId="0" animBg="1"/>
          <p:bldP spid="16" grpId="0" animBg="1"/>
          <p:bldP spid="19" grpId="0" animBg="1"/>
          <p:bldP spid="20" grpId="0"/>
          <p:bldP spid="27" grpId="0"/>
          <p:bldP spid="28" grpId="0"/>
          <p:bldP spid="29" grpId="0"/>
          <p:bldP spid="47" grpId="0" animBg="1"/>
          <p:bldP spid="48" grpId="0" animBg="1"/>
          <p:bldP spid="49" grpId="0" animBg="1"/>
          <p:bldP spid="5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1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9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1" presetClass="entr" presetSubtype="1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0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2" presetClass="entr" presetSubtype="1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8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1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1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1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6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1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26" grpId="0"/>
          <p:bldP spid="14" grpId="0" animBg="1"/>
          <p:bldP spid="15" grpId="0" animBg="1"/>
          <p:bldP spid="16" grpId="0" animBg="1"/>
          <p:bldP spid="19" grpId="0" animBg="1"/>
          <p:bldP spid="20" grpId="0"/>
          <p:bldP spid="27" grpId="0"/>
          <p:bldP spid="28" grpId="0"/>
          <p:bldP spid="29" grpId="0"/>
          <p:bldP spid="47" grpId="0" animBg="1"/>
          <p:bldP spid="48" grpId="0" animBg="1"/>
          <p:bldP spid="49" grpId="0" animBg="1"/>
          <p:bldP spid="50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7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 rot="4500000">
            <a:off x="349320" y="218030"/>
            <a:ext cx="951463" cy="951463"/>
            <a:chOff x="497957" y="265813"/>
            <a:chExt cx="1235149" cy="1235149"/>
          </a:xfrm>
        </p:grpSpPr>
        <p:sp>
          <p:nvSpPr>
            <p:cNvPr id="81" name="弧形 80"/>
            <p:cNvSpPr/>
            <p:nvPr/>
          </p:nvSpPr>
          <p:spPr>
            <a:xfrm>
              <a:off x="530844" y="298700"/>
              <a:ext cx="1169375" cy="1169375"/>
            </a:xfrm>
            <a:prstGeom prst="arc">
              <a:avLst>
                <a:gd name="adj1" fmla="val 16542721"/>
                <a:gd name="adj2" fmla="val 16242683"/>
              </a:avLst>
            </a:prstGeom>
            <a:ln w="38100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弧形 81"/>
            <p:cNvSpPr/>
            <p:nvPr/>
          </p:nvSpPr>
          <p:spPr>
            <a:xfrm>
              <a:off x="535917" y="303773"/>
              <a:ext cx="1159230" cy="1159230"/>
            </a:xfrm>
            <a:prstGeom prst="arc">
              <a:avLst>
                <a:gd name="adj1" fmla="val 593425"/>
                <a:gd name="adj2" fmla="val 12981185"/>
              </a:avLst>
            </a:prstGeom>
            <a:ln w="104775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弧形 82"/>
            <p:cNvSpPr/>
            <p:nvPr/>
          </p:nvSpPr>
          <p:spPr>
            <a:xfrm>
              <a:off x="518397" y="286253"/>
              <a:ext cx="1194269" cy="1194269"/>
            </a:xfrm>
            <a:prstGeom prst="arc">
              <a:avLst>
                <a:gd name="adj1" fmla="val 21448963"/>
                <a:gd name="adj2" fmla="val 12981185"/>
              </a:avLst>
            </a:prstGeom>
            <a:ln w="412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678228" y="446084"/>
              <a:ext cx="874607" cy="87460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弧形 84"/>
            <p:cNvSpPr/>
            <p:nvPr/>
          </p:nvSpPr>
          <p:spPr>
            <a:xfrm>
              <a:off x="497957" y="265813"/>
              <a:ext cx="1235149" cy="1235149"/>
            </a:xfrm>
            <a:prstGeom prst="arc">
              <a:avLst>
                <a:gd name="adj1" fmla="val 593425"/>
                <a:gd name="adj2" fmla="val 12981185"/>
              </a:avLst>
            </a:prstGeom>
            <a:ln w="539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6" name="矩形 85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18710" y="430570"/>
            <a:ext cx="64770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3200" dirty="0">
              <a:solidFill>
                <a:srgbClr val="296F9B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381460" y="39395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296F9B"/>
                </a:solidFill>
                <a:latin typeface="+mj-ea"/>
                <a:cs typeface="Segoe UI Semilight" panose="020B0402040204020203" pitchFamily="34" charset="0"/>
              </a:rPr>
              <a:t>关系数据表</a:t>
            </a:r>
            <a:endParaRPr lang="en-US" altLang="zh-CN" sz="2400" dirty="0">
              <a:solidFill>
                <a:srgbClr val="296F9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e7d195523061f1c0205959036996ad55c215b892a7aac5c0B9ADEF7896FB48F2EF97163A2DE1401E1875DEDC438B7864AD24CA23553DBBBD975DAF4CAD4A2592689FFB6CEE59FFA55B2702D0E5EE29CDDE744B5A58D848E290B0F3363EEEFF85AEACDB2C4783B3CFD20D9E72AC2F528B09A88B84C6E73CDEC5D6CB26D43C2398027A14BE9DBFE415</a:t>
            </a:r>
            <a:endParaRPr lang="zh-CN" altLang="en-US" sz="100"/>
          </a:p>
        </p:txBody>
      </p:sp>
      <p:grpSp>
        <p:nvGrpSpPr>
          <p:cNvPr id="7" name="组合 6"/>
          <p:cNvGrpSpPr/>
          <p:nvPr/>
        </p:nvGrpSpPr>
        <p:grpSpPr>
          <a:xfrm>
            <a:off x="1164080" y="1972694"/>
            <a:ext cx="2426086" cy="3915150"/>
            <a:chOff x="2029217" y="1882087"/>
            <a:chExt cx="2426086" cy="391515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76"/>
            <a:stretch>
              <a:fillRect/>
            </a:stretch>
          </p:blipFill>
          <p:spPr>
            <a:xfrm>
              <a:off x="2304788" y="2188789"/>
              <a:ext cx="2150515" cy="3608448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2029217" y="1882087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/>
                <a:t>委托方信息表字段</a:t>
              </a:r>
              <a:endParaRPr lang="zh-CN" altLang="en-US" sz="2000" b="1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908655" y="1972694"/>
            <a:ext cx="2805004" cy="3609596"/>
            <a:chOff x="5670325" y="2185637"/>
            <a:chExt cx="2805004" cy="3609596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0325" y="2554969"/>
              <a:ext cx="2805004" cy="3240264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5670325" y="2185637"/>
              <a:ext cx="1991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/>
                <a:t>产品信息表字段</a:t>
              </a:r>
              <a:endParaRPr lang="zh-CN" altLang="en-US" sz="2000" b="1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032148" y="1972694"/>
            <a:ext cx="2642985" cy="2436126"/>
            <a:chOff x="8249860" y="2185637"/>
            <a:chExt cx="2642985" cy="2436126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7764" y="2610458"/>
              <a:ext cx="2575081" cy="201130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8249860" y="2185637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/>
                <a:t>物流表字段</a:t>
              </a:r>
              <a:endParaRPr lang="zh-CN" altLang="en-US" sz="2000" b="1" dirty="0"/>
            </a:p>
          </p:txBody>
        </p:sp>
      </p:grpSp>
      <p:cxnSp>
        <p:nvCxnSpPr>
          <p:cNvPr id="73" name="直接箭头连接符 72"/>
          <p:cNvCxnSpPr>
            <a:stCxn id="26" idx="3"/>
          </p:cNvCxnSpPr>
          <p:nvPr/>
        </p:nvCxnSpPr>
        <p:spPr>
          <a:xfrm>
            <a:off x="3016257" y="2420134"/>
            <a:ext cx="2888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组合 76"/>
          <p:cNvGrpSpPr/>
          <p:nvPr/>
        </p:nvGrpSpPr>
        <p:grpSpPr>
          <a:xfrm>
            <a:off x="865743" y="1616211"/>
            <a:ext cx="2150514" cy="1950116"/>
            <a:chOff x="865743" y="1616211"/>
            <a:chExt cx="2150514" cy="1950116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86" r="54337" b="18070"/>
            <a:stretch>
              <a:fillRect/>
            </a:stretch>
          </p:blipFill>
          <p:spPr>
            <a:xfrm>
              <a:off x="865743" y="1616211"/>
              <a:ext cx="2150514" cy="16078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6" name="文本框 75"/>
            <p:cNvSpPr txBox="1"/>
            <p:nvPr/>
          </p:nvSpPr>
          <p:spPr>
            <a:xfrm>
              <a:off x="1105587" y="3196995"/>
              <a:ext cx="1107996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登录界面</a:t>
              </a:r>
              <a:endParaRPr lang="zh-CN" altLang="en-US" dirty="0"/>
            </a:p>
          </p:txBody>
        </p:sp>
      </p:grpSp>
      <p:cxnSp>
        <p:nvCxnSpPr>
          <p:cNvPr id="95" name="连接符: 肘形 94"/>
          <p:cNvCxnSpPr>
            <a:stCxn id="76" idx="2"/>
          </p:cNvCxnSpPr>
          <p:nvPr/>
        </p:nvCxnSpPr>
        <p:spPr>
          <a:xfrm rot="16200000" flipH="1">
            <a:off x="1433646" y="3792265"/>
            <a:ext cx="1446940" cy="9950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连接符: 肘形 96"/>
          <p:cNvCxnSpPr>
            <a:stCxn id="103" idx="3"/>
            <a:endCxn id="90" idx="2"/>
          </p:cNvCxnSpPr>
          <p:nvPr/>
        </p:nvCxnSpPr>
        <p:spPr>
          <a:xfrm flipV="1">
            <a:off x="5964858" y="3977547"/>
            <a:ext cx="1485489" cy="972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0" name="图片 99" descr="618191289228316031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21" r="43119" b="39195"/>
          <a:stretch>
            <a:fillRect/>
          </a:stretch>
        </p:blipFill>
        <p:spPr bwMode="auto">
          <a:xfrm>
            <a:off x="9765682" y="4140227"/>
            <a:ext cx="2079738" cy="22199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组合 106"/>
          <p:cNvGrpSpPr/>
          <p:nvPr/>
        </p:nvGrpSpPr>
        <p:grpSpPr>
          <a:xfrm>
            <a:off x="2654648" y="3444212"/>
            <a:ext cx="3310210" cy="3355091"/>
            <a:chOff x="2654648" y="3444212"/>
            <a:chExt cx="3310210" cy="3355091"/>
          </a:xfrm>
        </p:grpSpPr>
        <p:pic>
          <p:nvPicPr>
            <p:cNvPr id="103" name="图片 10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4648" y="3444212"/>
              <a:ext cx="3310210" cy="30123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6" name="文本框 105"/>
            <p:cNvSpPr txBox="1"/>
            <p:nvPr/>
          </p:nvSpPr>
          <p:spPr>
            <a:xfrm>
              <a:off x="3230725" y="6429971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企业信息填写界面</a:t>
              </a:r>
              <a:endParaRPr lang="zh-CN" altLang="en-US" dirty="0"/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6039808" y="855623"/>
            <a:ext cx="3315163" cy="3121924"/>
            <a:chOff x="5964858" y="855623"/>
            <a:chExt cx="3315163" cy="3121924"/>
          </a:xfrm>
        </p:grpSpPr>
        <p:sp>
          <p:nvSpPr>
            <p:cNvPr id="90" name="文本框 89"/>
            <p:cNvSpPr txBox="1"/>
            <p:nvPr/>
          </p:nvSpPr>
          <p:spPr>
            <a:xfrm>
              <a:off x="6590567" y="3608215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产品填写界面</a:t>
              </a:r>
              <a:endParaRPr lang="zh-CN" altLang="en-US" dirty="0"/>
            </a:p>
          </p:txBody>
        </p:sp>
        <p:pic>
          <p:nvPicPr>
            <p:cNvPr id="109" name="图片 10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4858" y="855623"/>
              <a:ext cx="3315163" cy="27816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cxnSp>
        <p:nvCxnSpPr>
          <p:cNvPr id="112" name="连接符: 肘形 111"/>
          <p:cNvCxnSpPr>
            <a:stCxn id="109" idx="3"/>
            <a:endCxn id="100" idx="0"/>
          </p:cNvCxnSpPr>
          <p:nvPr/>
        </p:nvCxnSpPr>
        <p:spPr>
          <a:xfrm>
            <a:off x="9354971" y="2246467"/>
            <a:ext cx="1450580" cy="18937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 rot="4500000">
            <a:off x="349320" y="218030"/>
            <a:ext cx="951463" cy="951463"/>
            <a:chOff x="497957" y="265813"/>
            <a:chExt cx="1235149" cy="1235149"/>
          </a:xfrm>
        </p:grpSpPr>
        <p:sp>
          <p:nvSpPr>
            <p:cNvPr id="79" name="弧形 78"/>
            <p:cNvSpPr/>
            <p:nvPr/>
          </p:nvSpPr>
          <p:spPr>
            <a:xfrm>
              <a:off x="530844" y="298700"/>
              <a:ext cx="1169375" cy="1169375"/>
            </a:xfrm>
            <a:prstGeom prst="arc">
              <a:avLst>
                <a:gd name="adj1" fmla="val 16542721"/>
                <a:gd name="adj2" fmla="val 16242683"/>
              </a:avLst>
            </a:prstGeom>
            <a:ln w="38100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弧形 79"/>
            <p:cNvSpPr/>
            <p:nvPr/>
          </p:nvSpPr>
          <p:spPr>
            <a:xfrm>
              <a:off x="535917" y="303773"/>
              <a:ext cx="1159230" cy="1159230"/>
            </a:xfrm>
            <a:prstGeom prst="arc">
              <a:avLst>
                <a:gd name="adj1" fmla="val 593425"/>
                <a:gd name="adj2" fmla="val 12981185"/>
              </a:avLst>
            </a:prstGeom>
            <a:ln w="104775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弧形 80"/>
            <p:cNvSpPr/>
            <p:nvPr/>
          </p:nvSpPr>
          <p:spPr>
            <a:xfrm>
              <a:off x="518397" y="286253"/>
              <a:ext cx="1194269" cy="1194269"/>
            </a:xfrm>
            <a:prstGeom prst="arc">
              <a:avLst>
                <a:gd name="adj1" fmla="val 21448963"/>
                <a:gd name="adj2" fmla="val 12981185"/>
              </a:avLst>
            </a:prstGeom>
            <a:ln w="412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678228" y="446084"/>
              <a:ext cx="874607" cy="87460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弧形 82"/>
            <p:cNvSpPr/>
            <p:nvPr/>
          </p:nvSpPr>
          <p:spPr>
            <a:xfrm>
              <a:off x="497957" y="265813"/>
              <a:ext cx="1235149" cy="1235149"/>
            </a:xfrm>
            <a:prstGeom prst="arc">
              <a:avLst>
                <a:gd name="adj1" fmla="val 593425"/>
                <a:gd name="adj2" fmla="val 12981185"/>
              </a:avLst>
            </a:prstGeom>
            <a:ln w="539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4" name="矩形 8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18710" y="430570"/>
            <a:ext cx="64770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US" sz="32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en-US" sz="3200" dirty="0">
              <a:solidFill>
                <a:srgbClr val="296F9B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1388417" y="46292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多传感器集成</a:t>
            </a:r>
            <a:endParaRPr lang="en-US" altLang="zh-CN" sz="2400" dirty="0">
              <a:solidFill>
                <a:srgbClr val="296F9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e7d195523061f1c0205959036996ad55c215b892a7aac5c0B9ADEF7896FB48F2EF97163A2DE1401E1875DEDC438B7864AD24CA23553DBBBD975DAF4CAD4A2592689FFB6CEE59FFA55B2702D0E5EE29CDDE744B5A58D848E290B0F3363EEEFF85AEACDB2C4783B3CFD20D9E72AC2F528B09A88B84C6E73CDEC5D6CB26D43C2398027A14BE9DBFE415</a:t>
            </a:r>
            <a:endParaRPr lang="zh-CN" altLang="en-US" sz="100"/>
          </a:p>
        </p:txBody>
      </p:sp>
      <p:grpSp>
        <p:nvGrpSpPr>
          <p:cNvPr id="3" name="组合 2"/>
          <p:cNvGrpSpPr/>
          <p:nvPr/>
        </p:nvGrpSpPr>
        <p:grpSpPr>
          <a:xfrm>
            <a:off x="242401" y="1276410"/>
            <a:ext cx="11978343" cy="5007077"/>
            <a:chOff x="242401" y="1276410"/>
            <a:chExt cx="11978343" cy="500707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8503" y="1276410"/>
              <a:ext cx="6676103" cy="5007077"/>
            </a:xfrm>
            <a:prstGeom prst="rect">
              <a:avLst/>
            </a:prstGeom>
          </p:spPr>
        </p:pic>
        <p:grpSp>
          <p:nvGrpSpPr>
            <p:cNvPr id="26" name="组合 25"/>
            <p:cNvGrpSpPr/>
            <p:nvPr/>
          </p:nvGrpSpPr>
          <p:grpSpPr>
            <a:xfrm>
              <a:off x="913463" y="1831936"/>
              <a:ext cx="2999776" cy="400110"/>
              <a:chOff x="913463" y="1831936"/>
              <a:chExt cx="2999776" cy="400110"/>
            </a:xfrm>
          </p:grpSpPr>
          <p:cxnSp>
            <p:nvCxnSpPr>
              <p:cNvPr id="7" name="直接箭头连接符 6"/>
              <p:cNvCxnSpPr/>
              <p:nvPr/>
            </p:nvCxnSpPr>
            <p:spPr>
              <a:xfrm>
                <a:off x="2172929" y="2025445"/>
                <a:ext cx="1740310" cy="17698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913463" y="1831936"/>
                <a:ext cx="18306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FF0000"/>
                    </a:solidFill>
                    <a:latin typeface="Open Sans" panose="020B0606030504020204" pitchFamily="34" charset="0"/>
                  </a:rPr>
                  <a:t>O</a:t>
                </a:r>
                <a:r>
                  <a:rPr lang="en-US" altLang="zh-CN" sz="1400" dirty="0">
                    <a:solidFill>
                      <a:srgbClr val="FF0000"/>
                    </a:solidFill>
                    <a:latin typeface="Open Sans" panose="020B0606030504020204" pitchFamily="34" charset="0"/>
                  </a:rPr>
                  <a:t>2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Open Sans" panose="020B0606030504020204" pitchFamily="34" charset="0"/>
                  </a:rPr>
                  <a:t>传感器</a:t>
                </a:r>
                <a:endParaRPr lang="zh-CN" altLang="en-US" sz="2000" dirty="0">
                  <a:solidFill>
                    <a:srgbClr val="FF0000"/>
                  </a:solidFill>
                  <a:latin typeface="Open Sans" panose="020B0606030504020204" pitchFamily="34" charset="0"/>
                </a:endParaRPr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7295535" y="3677265"/>
              <a:ext cx="4700585" cy="2441809"/>
              <a:chOff x="7295535" y="3677265"/>
              <a:chExt cx="4700585" cy="2441809"/>
            </a:xfrm>
          </p:grpSpPr>
          <p:cxnSp>
            <p:nvCxnSpPr>
              <p:cNvPr id="19" name="直接箭头连接符 18"/>
              <p:cNvCxnSpPr/>
              <p:nvPr/>
            </p:nvCxnSpPr>
            <p:spPr>
              <a:xfrm flipH="1" flipV="1">
                <a:off x="7295535" y="3677265"/>
                <a:ext cx="2869911" cy="224175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文本框 75"/>
              <p:cNvSpPr txBox="1"/>
              <p:nvPr/>
            </p:nvSpPr>
            <p:spPr>
              <a:xfrm>
                <a:off x="10165446" y="5718964"/>
                <a:ext cx="18306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rgbClr val="FF0000"/>
                    </a:solidFill>
                    <a:latin typeface="Open Sans" panose="020B0606030504020204" pitchFamily="34" charset="0"/>
                  </a:rPr>
                  <a:t>温湿度传感器</a:t>
                </a:r>
                <a:endParaRPr lang="zh-CN" altLang="en-US" sz="2000" dirty="0">
                  <a:solidFill>
                    <a:srgbClr val="FF0000"/>
                  </a:solidFill>
                  <a:latin typeface="Open Sans" panose="020B0606030504020204" pitchFamily="34" charset="0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8809703" y="3429000"/>
              <a:ext cx="3382297" cy="1446294"/>
              <a:chOff x="8940976" y="1654277"/>
              <a:chExt cx="3382297" cy="1446294"/>
            </a:xfrm>
          </p:grpSpPr>
          <p:cxnSp>
            <p:nvCxnSpPr>
              <p:cNvPr id="17" name="直接箭头连接符 16"/>
              <p:cNvCxnSpPr/>
              <p:nvPr/>
            </p:nvCxnSpPr>
            <p:spPr>
              <a:xfrm flipH="1" flipV="1">
                <a:off x="8940976" y="1654277"/>
                <a:ext cx="1491050" cy="124623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文本框 76"/>
              <p:cNvSpPr txBox="1"/>
              <p:nvPr/>
            </p:nvSpPr>
            <p:spPr>
              <a:xfrm>
                <a:off x="10492599" y="2700461"/>
                <a:ext cx="18306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FF0000"/>
                    </a:solidFill>
                    <a:latin typeface="Open Sans" panose="020B0606030504020204" pitchFamily="34" charset="0"/>
                  </a:rPr>
                  <a:t>CO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Open Sans" panose="020B0606030504020204" pitchFamily="34" charset="0"/>
                  </a:rPr>
                  <a:t>传感器</a:t>
                </a:r>
                <a:endParaRPr lang="zh-CN" altLang="en-US" sz="2000" dirty="0">
                  <a:solidFill>
                    <a:srgbClr val="FF0000"/>
                  </a:solidFill>
                  <a:latin typeface="Open Sans" panose="020B0606030504020204" pitchFamily="34" charset="0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6872748" y="1303389"/>
              <a:ext cx="5347996" cy="1007192"/>
              <a:chOff x="6872748" y="1303389"/>
              <a:chExt cx="5347996" cy="1007192"/>
            </a:xfrm>
          </p:grpSpPr>
          <p:cxnSp>
            <p:nvCxnSpPr>
              <p:cNvPr id="14" name="直接箭头连接符 13"/>
              <p:cNvCxnSpPr/>
              <p:nvPr/>
            </p:nvCxnSpPr>
            <p:spPr>
              <a:xfrm flipH="1">
                <a:off x="6872748" y="1503444"/>
                <a:ext cx="3490452" cy="80713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文本框 87"/>
              <p:cNvSpPr txBox="1"/>
              <p:nvPr/>
            </p:nvSpPr>
            <p:spPr>
              <a:xfrm>
                <a:off x="10390070" y="1303389"/>
                <a:ext cx="18306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FF0000"/>
                    </a:solidFill>
                    <a:latin typeface="Open Sans" panose="020B0606030504020204" pitchFamily="34" charset="0"/>
                  </a:rPr>
                  <a:t>Arduino Nano</a:t>
                </a:r>
                <a:endParaRPr lang="zh-CN" altLang="en-US" sz="2000" dirty="0">
                  <a:solidFill>
                    <a:srgbClr val="FF0000"/>
                  </a:solidFill>
                  <a:latin typeface="Open Sans" panose="020B0606030504020204" pitchFamily="34" charset="0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952409" y="5168358"/>
              <a:ext cx="4937114" cy="413232"/>
              <a:chOff x="952409" y="5168358"/>
              <a:chExt cx="4937114" cy="413232"/>
            </a:xfrm>
          </p:grpSpPr>
          <p:cxnSp>
            <p:nvCxnSpPr>
              <p:cNvPr id="21" name="直接箭头连接符 20"/>
              <p:cNvCxnSpPr/>
              <p:nvPr/>
            </p:nvCxnSpPr>
            <p:spPr>
              <a:xfrm>
                <a:off x="2172929" y="5368413"/>
                <a:ext cx="3716594" cy="21317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文本框 88"/>
              <p:cNvSpPr txBox="1"/>
              <p:nvPr/>
            </p:nvSpPr>
            <p:spPr>
              <a:xfrm>
                <a:off x="952409" y="5168358"/>
                <a:ext cx="18306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FF0000"/>
                    </a:solidFill>
                    <a:latin typeface="Open Sans" panose="020B0606030504020204" pitchFamily="34" charset="0"/>
                  </a:rPr>
                  <a:t>GPS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Open Sans" panose="020B0606030504020204" pitchFamily="34" charset="0"/>
                  </a:rPr>
                  <a:t>模块</a:t>
                </a:r>
                <a:endParaRPr lang="zh-CN" altLang="en-US" sz="2000" dirty="0">
                  <a:solidFill>
                    <a:srgbClr val="FF0000"/>
                  </a:solidFill>
                  <a:latin typeface="Open Sans" panose="020B0606030504020204" pitchFamily="34" charset="0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242401" y="3671258"/>
              <a:ext cx="4447586" cy="400110"/>
              <a:chOff x="242401" y="3671258"/>
              <a:chExt cx="4447586" cy="400110"/>
            </a:xfrm>
          </p:grpSpPr>
          <p:cxnSp>
            <p:nvCxnSpPr>
              <p:cNvPr id="9" name="直接箭头连接符 8"/>
              <p:cNvCxnSpPr/>
              <p:nvPr/>
            </p:nvCxnSpPr>
            <p:spPr>
              <a:xfrm>
                <a:off x="2172929" y="3883742"/>
                <a:ext cx="2517058" cy="16714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文本框 89"/>
              <p:cNvSpPr txBox="1"/>
              <p:nvPr/>
            </p:nvSpPr>
            <p:spPr>
              <a:xfrm>
                <a:off x="242401" y="3671258"/>
                <a:ext cx="23052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FF0000"/>
                    </a:solidFill>
                    <a:latin typeface="Open Sans" panose="020B0606030504020204" pitchFamily="34" charset="0"/>
                  </a:rPr>
                  <a:t>CO</a:t>
                </a:r>
                <a:r>
                  <a:rPr lang="en-US" altLang="zh-CN" sz="1400" dirty="0">
                    <a:solidFill>
                      <a:srgbClr val="FF0000"/>
                    </a:solidFill>
                    <a:latin typeface="Open Sans" panose="020B0606030504020204" pitchFamily="34" charset="0"/>
                  </a:rPr>
                  <a:t>2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Open Sans" panose="020B0606030504020204" pitchFamily="34" charset="0"/>
                  </a:rPr>
                  <a:t>传感器</a:t>
                </a:r>
                <a:endParaRPr lang="zh-CN" altLang="en-US" sz="2000" dirty="0">
                  <a:solidFill>
                    <a:srgbClr val="FF0000"/>
                  </a:solidFill>
                  <a:latin typeface="Open Sans" panose="020B0606030504020204" pitchFamily="34" charset="0"/>
                </a:endParaRP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7600335" y="2472894"/>
              <a:ext cx="4531092" cy="851619"/>
              <a:chOff x="7704101" y="2401649"/>
              <a:chExt cx="4531092" cy="851619"/>
            </a:xfrm>
          </p:grpSpPr>
          <p:cxnSp>
            <p:nvCxnSpPr>
              <p:cNvPr id="92" name="直接箭头连接符 91"/>
              <p:cNvCxnSpPr/>
              <p:nvPr/>
            </p:nvCxnSpPr>
            <p:spPr>
              <a:xfrm flipH="1" flipV="1">
                <a:off x="7704101" y="2401649"/>
                <a:ext cx="2727925" cy="49886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文本框 92"/>
              <p:cNvSpPr txBox="1"/>
              <p:nvPr/>
            </p:nvSpPr>
            <p:spPr>
              <a:xfrm>
                <a:off x="10404519" y="2545382"/>
                <a:ext cx="18306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rgbClr val="FF0000"/>
                    </a:solidFill>
                    <a:latin typeface="Open Sans" panose="020B0606030504020204" pitchFamily="34" charset="0"/>
                  </a:rPr>
                  <a:t>酒精传感器</a:t>
                </a:r>
                <a:endParaRPr lang="en-US" altLang="zh-CN" sz="2000" dirty="0">
                  <a:solidFill>
                    <a:srgbClr val="FF0000"/>
                  </a:solidFill>
                  <a:latin typeface="Open Sans" panose="020B0606030504020204" pitchFamily="34" charset="0"/>
                </a:endParaRPr>
              </a:p>
              <a:p>
                <a:r>
                  <a:rPr lang="zh-CN" altLang="en-US" sz="2000" dirty="0">
                    <a:solidFill>
                      <a:srgbClr val="FF0000"/>
                    </a:solidFill>
                    <a:latin typeface="Open Sans" panose="020B0606030504020204" pitchFamily="34" charset="0"/>
                  </a:rPr>
                  <a:t>（暂时空缺）</a:t>
                </a:r>
                <a:endParaRPr lang="zh-CN" altLang="en-US" sz="2000" dirty="0">
                  <a:solidFill>
                    <a:srgbClr val="FF0000"/>
                  </a:solidFill>
                  <a:latin typeface="Open Sans" panose="020B0606030504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 rot="4500000">
            <a:off x="349320" y="218030"/>
            <a:ext cx="951463" cy="951463"/>
            <a:chOff x="497957" y="265813"/>
            <a:chExt cx="1235149" cy="1235149"/>
          </a:xfrm>
        </p:grpSpPr>
        <p:sp>
          <p:nvSpPr>
            <p:cNvPr id="79" name="弧形 78"/>
            <p:cNvSpPr/>
            <p:nvPr/>
          </p:nvSpPr>
          <p:spPr>
            <a:xfrm>
              <a:off x="530844" y="298700"/>
              <a:ext cx="1169375" cy="1169375"/>
            </a:xfrm>
            <a:prstGeom prst="arc">
              <a:avLst>
                <a:gd name="adj1" fmla="val 16542721"/>
                <a:gd name="adj2" fmla="val 16242683"/>
              </a:avLst>
            </a:prstGeom>
            <a:ln w="38100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弧形 79"/>
            <p:cNvSpPr/>
            <p:nvPr/>
          </p:nvSpPr>
          <p:spPr>
            <a:xfrm>
              <a:off x="535917" y="303773"/>
              <a:ext cx="1159230" cy="1159230"/>
            </a:xfrm>
            <a:prstGeom prst="arc">
              <a:avLst>
                <a:gd name="adj1" fmla="val 593425"/>
                <a:gd name="adj2" fmla="val 12981185"/>
              </a:avLst>
            </a:prstGeom>
            <a:ln w="104775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弧形 80"/>
            <p:cNvSpPr/>
            <p:nvPr/>
          </p:nvSpPr>
          <p:spPr>
            <a:xfrm>
              <a:off x="518397" y="286253"/>
              <a:ext cx="1194269" cy="1194269"/>
            </a:xfrm>
            <a:prstGeom prst="arc">
              <a:avLst>
                <a:gd name="adj1" fmla="val 21448963"/>
                <a:gd name="adj2" fmla="val 12981185"/>
              </a:avLst>
            </a:prstGeom>
            <a:ln w="412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678228" y="446084"/>
              <a:ext cx="874607" cy="87460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弧形 82"/>
            <p:cNvSpPr/>
            <p:nvPr/>
          </p:nvSpPr>
          <p:spPr>
            <a:xfrm>
              <a:off x="497957" y="265813"/>
              <a:ext cx="1235149" cy="1235149"/>
            </a:xfrm>
            <a:prstGeom prst="arc">
              <a:avLst>
                <a:gd name="adj1" fmla="val 593425"/>
                <a:gd name="adj2" fmla="val 12981185"/>
              </a:avLst>
            </a:prstGeom>
            <a:ln w="539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4" name="矩形 8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18710" y="430570"/>
            <a:ext cx="64770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US" sz="32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en-US" sz="3200" dirty="0">
              <a:solidFill>
                <a:srgbClr val="296F9B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1388417" y="46292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多传感器集成</a:t>
            </a:r>
            <a:endParaRPr lang="en-US" altLang="zh-CN" sz="2400" dirty="0">
              <a:solidFill>
                <a:srgbClr val="296F9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e7d195523061f1c0205959036996ad55c215b892a7aac5c0B9ADEF7896FB48F2EF97163A2DE1401E1875DEDC438B7864AD24CA23553DBBBD975DAF4CAD4A2592689FFB6CEE59FFA55B2702D0E5EE29CDDE744B5A58D848E290B0F3363EEEFF85AEACDB2C4783B3CFD20D9E72AC2F528B09A88B84C6E73CDEC5D6CB26D43C2398027A14BE9DBFE415</a:t>
            </a:r>
            <a:endParaRPr lang="zh-CN" altLang="en-US" sz="100"/>
          </a:p>
        </p:txBody>
      </p:sp>
      <p:grpSp>
        <p:nvGrpSpPr>
          <p:cNvPr id="3" name="组合 2"/>
          <p:cNvGrpSpPr/>
          <p:nvPr/>
        </p:nvGrpSpPr>
        <p:grpSpPr>
          <a:xfrm>
            <a:off x="1097651" y="1408302"/>
            <a:ext cx="9747189" cy="4611666"/>
            <a:chOff x="1097651" y="1408302"/>
            <a:chExt cx="9747189" cy="461166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3012" y="1408302"/>
              <a:ext cx="8081828" cy="4611666"/>
            </a:xfrm>
            <a:prstGeom prst="rect">
              <a:avLst/>
            </a:prstGeom>
          </p:spPr>
        </p:pic>
        <p:cxnSp>
          <p:nvCxnSpPr>
            <p:cNvPr id="10" name="直接连接符 9"/>
            <p:cNvCxnSpPr/>
            <p:nvPr/>
          </p:nvCxnSpPr>
          <p:spPr>
            <a:xfrm>
              <a:off x="2763012" y="2379406"/>
              <a:ext cx="42264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5683049" y="2576052"/>
              <a:ext cx="90955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3628107" y="2379406"/>
              <a:ext cx="353961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011565" y="2576052"/>
              <a:ext cx="15731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592604" y="2379406"/>
              <a:ext cx="79142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5112778" y="2379406"/>
              <a:ext cx="570271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4937674" y="2576052"/>
              <a:ext cx="17510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515031" y="2379406"/>
              <a:ext cx="42264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3185655" y="2576052"/>
              <a:ext cx="42264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2115628" y="2379406"/>
              <a:ext cx="647384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V="1">
              <a:off x="2095964" y="2576053"/>
              <a:ext cx="1089691" cy="4621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组合 45"/>
            <p:cNvGrpSpPr/>
            <p:nvPr/>
          </p:nvGrpSpPr>
          <p:grpSpPr>
            <a:xfrm>
              <a:off x="2095964" y="2379406"/>
              <a:ext cx="1699292" cy="1297859"/>
              <a:chOff x="1388038" y="2379406"/>
              <a:chExt cx="1699292" cy="1297859"/>
            </a:xfrm>
          </p:grpSpPr>
          <p:cxnSp>
            <p:nvCxnSpPr>
              <p:cNvPr id="39" name="直接箭头连接符 38"/>
              <p:cNvCxnSpPr/>
              <p:nvPr/>
            </p:nvCxnSpPr>
            <p:spPr>
              <a:xfrm flipV="1">
                <a:off x="3087329" y="2379406"/>
                <a:ext cx="0" cy="129785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388038" y="3677265"/>
                <a:ext cx="169929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文本框 49"/>
            <p:cNvSpPr txBox="1"/>
            <p:nvPr/>
          </p:nvSpPr>
          <p:spPr>
            <a:xfrm>
              <a:off x="1457806" y="2192958"/>
              <a:ext cx="725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湿度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462938" y="2854847"/>
              <a:ext cx="725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温度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220637" y="3485636"/>
              <a:ext cx="962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O2</a:t>
              </a:r>
              <a:r>
                <a:rPr lang="zh-CN" altLang="en-US" dirty="0">
                  <a:solidFill>
                    <a:srgbClr val="FF0000"/>
                  </a:solidFill>
                </a:rPr>
                <a:t>浓度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92" name="组合 91"/>
            <p:cNvGrpSpPr/>
            <p:nvPr/>
          </p:nvGrpSpPr>
          <p:grpSpPr>
            <a:xfrm flipH="1">
              <a:off x="5035058" y="2576053"/>
              <a:ext cx="2761925" cy="1902540"/>
              <a:chOff x="-21720" y="2379408"/>
              <a:chExt cx="3111063" cy="2015613"/>
            </a:xfrm>
          </p:grpSpPr>
          <p:cxnSp>
            <p:nvCxnSpPr>
              <p:cNvPr id="93" name="直接箭头连接符 92"/>
              <p:cNvCxnSpPr/>
              <p:nvPr/>
            </p:nvCxnSpPr>
            <p:spPr>
              <a:xfrm flipH="1" flipV="1">
                <a:off x="3087329" y="2379408"/>
                <a:ext cx="0" cy="201561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>
                <a:off x="-21720" y="4395021"/>
                <a:ext cx="3111063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组合 94"/>
            <p:cNvGrpSpPr/>
            <p:nvPr/>
          </p:nvGrpSpPr>
          <p:grpSpPr>
            <a:xfrm flipH="1">
              <a:off x="5387771" y="2399241"/>
              <a:ext cx="2409167" cy="1729844"/>
              <a:chOff x="-21720" y="2379408"/>
              <a:chExt cx="3111063" cy="2015613"/>
            </a:xfrm>
          </p:grpSpPr>
          <p:cxnSp>
            <p:nvCxnSpPr>
              <p:cNvPr id="96" name="直接箭头连接符 95"/>
              <p:cNvCxnSpPr/>
              <p:nvPr/>
            </p:nvCxnSpPr>
            <p:spPr>
              <a:xfrm flipH="1" flipV="1">
                <a:off x="3087329" y="2379408"/>
                <a:ext cx="0" cy="201561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>
                <a:off x="-21720" y="4395021"/>
                <a:ext cx="3111063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组合 97"/>
            <p:cNvGrpSpPr/>
            <p:nvPr/>
          </p:nvGrpSpPr>
          <p:grpSpPr>
            <a:xfrm flipH="1">
              <a:off x="6115464" y="2583912"/>
              <a:ext cx="1681470" cy="1195665"/>
              <a:chOff x="-21720" y="2379408"/>
              <a:chExt cx="3111063" cy="2015613"/>
            </a:xfrm>
          </p:grpSpPr>
          <p:cxnSp>
            <p:nvCxnSpPr>
              <p:cNvPr id="99" name="直接箭头连接符 98"/>
              <p:cNvCxnSpPr/>
              <p:nvPr/>
            </p:nvCxnSpPr>
            <p:spPr>
              <a:xfrm flipH="1" flipV="1">
                <a:off x="3087329" y="2379408"/>
                <a:ext cx="0" cy="201561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/>
            </p:nvCxnSpPr>
            <p:spPr>
              <a:xfrm>
                <a:off x="-21720" y="4395021"/>
                <a:ext cx="3111063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组合 100"/>
            <p:cNvGrpSpPr/>
            <p:nvPr/>
          </p:nvGrpSpPr>
          <p:grpSpPr>
            <a:xfrm flipH="1">
              <a:off x="6983407" y="2420944"/>
              <a:ext cx="791425" cy="1008056"/>
              <a:chOff x="-21720" y="2379408"/>
              <a:chExt cx="3111063" cy="2015613"/>
            </a:xfrm>
          </p:grpSpPr>
          <p:cxnSp>
            <p:nvCxnSpPr>
              <p:cNvPr id="102" name="直接箭头连接符 101"/>
              <p:cNvCxnSpPr/>
              <p:nvPr/>
            </p:nvCxnSpPr>
            <p:spPr>
              <a:xfrm flipH="1" flipV="1">
                <a:off x="3087329" y="2379408"/>
                <a:ext cx="0" cy="201561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/>
            </p:nvCxnSpPr>
            <p:spPr>
              <a:xfrm>
                <a:off x="-21720" y="4395021"/>
                <a:ext cx="3111063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文本框 103"/>
            <p:cNvSpPr txBox="1"/>
            <p:nvPr/>
          </p:nvSpPr>
          <p:spPr>
            <a:xfrm>
              <a:off x="7846658" y="3244334"/>
              <a:ext cx="725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经度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7844603" y="3604404"/>
              <a:ext cx="725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纬度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7846657" y="3956861"/>
              <a:ext cx="1130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北京时间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7846658" y="4293927"/>
              <a:ext cx="98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CO</a:t>
              </a:r>
              <a:r>
                <a:rPr lang="zh-CN" altLang="en-US" dirty="0">
                  <a:solidFill>
                    <a:srgbClr val="FF0000"/>
                  </a:solidFill>
                </a:rPr>
                <a:t>浓度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097651" y="4708278"/>
              <a:ext cx="1208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Open Sans" panose="020B0606030504020204" pitchFamily="34" charset="0"/>
                </a:rPr>
                <a:t>CO</a:t>
              </a:r>
              <a:r>
                <a:rPr lang="en-US" altLang="zh-CN" sz="1200" dirty="0">
                  <a:solidFill>
                    <a:srgbClr val="FF0000"/>
                  </a:solidFill>
                  <a:latin typeface="Open Sans" panose="020B0606030504020204" pitchFamily="34" charset="0"/>
                </a:rPr>
                <a:t>2</a:t>
              </a:r>
              <a:r>
                <a:rPr lang="zh-CN" altLang="en-US" dirty="0">
                  <a:solidFill>
                    <a:srgbClr val="FF0000"/>
                  </a:solidFill>
                </a:rPr>
                <a:t>浓度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011565" y="2192958"/>
              <a:ext cx="206332" cy="3175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2079815" y="2420943"/>
              <a:ext cx="2642784" cy="2472001"/>
              <a:chOff x="-23735" y="2379408"/>
              <a:chExt cx="3111064" cy="2443998"/>
            </a:xfrm>
          </p:grpSpPr>
          <p:cxnSp>
            <p:nvCxnSpPr>
              <p:cNvPr id="86" name="直接箭头连接符 85"/>
              <p:cNvCxnSpPr/>
              <p:nvPr/>
            </p:nvCxnSpPr>
            <p:spPr>
              <a:xfrm flipH="1" flipV="1">
                <a:off x="3087329" y="2379408"/>
                <a:ext cx="0" cy="244399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>
                <a:off x="-23735" y="4823406"/>
                <a:ext cx="3111063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3691</Words>
  <Application>WPS Presentation</Application>
  <PresentationFormat>宽屏</PresentationFormat>
  <Paragraphs>174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Open Sans</vt:lpstr>
      <vt:lpstr>Segoe UI Semilight</vt:lpstr>
      <vt:lpstr>Dotum</vt:lpstr>
      <vt:lpstr>黑体</vt:lpstr>
      <vt:lpstr>Open Sans</vt:lpstr>
      <vt:lpstr>Times New Roman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©PPTSTORE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©PPTSTORE</dc:creator>
  <dc:description>©PPTSTORE 版权所有</dc:description>
  <cp:lastModifiedBy>108</cp:lastModifiedBy>
  <cp:revision>154</cp:revision>
  <dcterms:created xsi:type="dcterms:W3CDTF">2016-06-29T06:40:00Z</dcterms:created>
  <dcterms:modified xsi:type="dcterms:W3CDTF">2018-10-12T08:00:18Z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