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10" r:id="rId1"/>
  </p:sldMasterIdLst>
  <p:notesMasterIdLst>
    <p:notesMasterId r:id="rId15"/>
  </p:notesMasterIdLst>
  <p:sldIdLst>
    <p:sldId id="306" r:id="rId2"/>
    <p:sldId id="257" r:id="rId3"/>
    <p:sldId id="258" r:id="rId4"/>
    <p:sldId id="268" r:id="rId5"/>
    <p:sldId id="260" r:id="rId6"/>
    <p:sldId id="299" r:id="rId7"/>
    <p:sldId id="300" r:id="rId8"/>
    <p:sldId id="301" r:id="rId9"/>
    <p:sldId id="302" r:id="rId10"/>
    <p:sldId id="271" r:id="rId11"/>
    <p:sldId id="303" r:id="rId12"/>
    <p:sldId id="304" r:id="rId13"/>
    <p:sldId id="305" r:id="rId14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6041"/>
  </p:normalViewPr>
  <p:slideViewPr>
    <p:cSldViewPr snapToGrid="0">
      <p:cViewPr varScale="1">
        <p:scale>
          <a:sx n="83" d="100"/>
          <a:sy n="83" d="100"/>
        </p:scale>
        <p:origin x="45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5703F-7B43-794E-BF37-0CB038E839BE}" type="datetimeFigureOut">
              <a:rPr kumimoji="1" lang="zh-TW" altLang="en-US" smtClean="0"/>
              <a:t>2024/5/13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D7DAF-E779-C349-A74F-6359282136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3488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943DB-336E-4EA1-B472-ECDF25D2812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710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C494-832D-C046-88D5-B49AFE709F2E}" type="datetime1">
              <a:rPr kumimoji="1" lang="zh-TW" altLang="en-US" smtClean="0"/>
              <a:t>2024/5/13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813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AF26-14AD-9740-BAC5-59E45392391B}" type="datetime1">
              <a:rPr kumimoji="1" lang="zh-TW" altLang="en-US" smtClean="0"/>
              <a:t>2024/5/13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325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1815-5832-BA41-855E-A0577B07ABF1}" type="datetime1">
              <a:rPr kumimoji="1" lang="zh-TW" altLang="en-US" smtClean="0"/>
              <a:t>2024/5/13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298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200"/>
            </a:lvl3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05A6-F6FA-1D4F-8C35-34B7B7503DF3}" type="datetime1">
              <a:rPr kumimoji="1" lang="zh-TW" altLang="en-US" smtClean="0"/>
              <a:t>2024/5/13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9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D139-86C9-D44D-850B-006B70024A05}" type="datetime1">
              <a:rPr kumimoji="1" lang="zh-TW" altLang="en-US" smtClean="0"/>
              <a:t>2024/5/13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7377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619222"/>
            <a:ext cx="10515600" cy="120640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D357-8D2E-EE4A-A880-C96C88DEC4B6}" type="datetime1">
              <a:rPr kumimoji="1" lang="zh-TW" altLang="en-US" smtClean="0"/>
              <a:t>2024/5/13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632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40D3-FACD-BB4A-AD3C-77717F7ECA91}" type="datetime1">
              <a:rPr kumimoji="1" lang="zh-TW" altLang="en-US" smtClean="0"/>
              <a:t>2024/5/13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7707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C27F-9F11-8243-97D5-CDE6471E5CDC}" type="datetime1">
              <a:rPr kumimoji="1" lang="zh-TW" altLang="en-US" smtClean="0"/>
              <a:t>2024/5/13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5451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BF20-3656-0748-9914-27E4FF590591}" type="datetime1">
              <a:rPr kumimoji="1" lang="zh-TW" altLang="en-US" smtClean="0"/>
              <a:t>2024/5/13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539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45A52-876A-1744-9475-86A13007EDFB}" type="datetime1">
              <a:rPr kumimoji="1" lang="zh-TW" altLang="en-US" smtClean="0"/>
              <a:t>2024/5/13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109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8146-D3C1-214A-8E12-417296856EDD}" type="datetime1">
              <a:rPr kumimoji="1" lang="zh-TW" altLang="en-US" smtClean="0"/>
              <a:t>2024/5/13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3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1EAD5A94-2C01-0E48-ABB5-17FBAE32E524}"/>
              </a:ext>
            </a:extLst>
          </p:cNvPr>
          <p:cNvCxnSpPr>
            <a:cxnSpLocks/>
          </p:cNvCxnSpPr>
          <p:nvPr/>
        </p:nvCxnSpPr>
        <p:spPr>
          <a:xfrm>
            <a:off x="417491" y="6376124"/>
            <a:ext cx="11357017" cy="0"/>
          </a:xfrm>
          <a:prstGeom prst="line">
            <a:avLst/>
          </a:prstGeom>
          <a:ln w="57150">
            <a:solidFill>
              <a:srgbClr val="8F2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6192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9585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D4DED-9A9B-AE42-9F9B-9E09F1C3F74B}" type="datetime1">
              <a:rPr kumimoji="1" lang="zh-TW" altLang="en-US" smtClean="0"/>
              <a:t>2024/5/13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Picture 2" descr="ãæ¸è¯å¤§å­¸ãçåçæå°çµæ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4" y="151859"/>
            <a:ext cx="2381279" cy="45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9388441" y="347785"/>
            <a:ext cx="537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2E93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LOBSTER Lab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2E93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986F8DC-62C3-024F-8FA2-37460847C21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05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7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4.00772" TargetMode="External"/><Relationship Id="rId2" Type="http://schemas.openxmlformats.org/officeDocument/2006/relationships/hyperlink" Target="https://pypi.org/project/sourcedefende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document/7001197" TargetMode="External"/><Relationship Id="rId4" Type="http://schemas.openxmlformats.org/officeDocument/2006/relationships/hyperlink" Target="https://ieeexplore.ieee.org/document/568823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sourcedefende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3EF3A5-B061-C6E2-6D4A-D0155040F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98789"/>
          </a:xfrm>
        </p:spPr>
        <p:txBody>
          <a:bodyPr/>
          <a:lstStyle/>
          <a:p>
            <a:r>
              <a:rPr lang="en-US" altLang="zh-TW" dirty="0"/>
              <a:t>Data Science HW4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491F37-EB2B-71A8-FF81-35CBF6C59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07693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Department of Computer Science</a:t>
            </a:r>
          </a:p>
          <a:p>
            <a:r>
              <a:rPr lang="en-US" altLang="zh-TW" dirty="0"/>
              <a:t>National Tsing Hua University (NTHU)</a:t>
            </a:r>
          </a:p>
          <a:p>
            <a:r>
              <a:rPr lang="en-US" altLang="zh-TW" dirty="0"/>
              <a:t>Hsinchu, Taiwan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Due Date: </a:t>
            </a:r>
            <a:r>
              <a:rPr kumimoji="1" lang="en-US" altLang="zh-TW" dirty="0">
                <a:solidFill>
                  <a:srgbClr val="FF0000"/>
                </a:solidFill>
              </a:rPr>
              <a:t>2024/05/28 (Tue) 23:59</a:t>
            </a:r>
          </a:p>
          <a:p>
            <a:r>
              <a:rPr lang="en-US" altLang="zh-TW" dirty="0"/>
              <a:t>TA</a:t>
            </a:r>
            <a:r>
              <a:rPr lang="zh-TW" altLang="en-US" dirty="0"/>
              <a:t> </a:t>
            </a:r>
            <a:r>
              <a:rPr lang="en-US" altLang="zh-TW" dirty="0"/>
              <a:t>: </a:t>
            </a:r>
            <a:r>
              <a:rPr lang="zh-TW" altLang="en-US" dirty="0"/>
              <a:t>呂佳勳 資電館</a:t>
            </a:r>
            <a:r>
              <a:rPr lang="en-US" altLang="zh-TW" dirty="0"/>
              <a:t>743</a:t>
            </a:r>
          </a:p>
          <a:p>
            <a:r>
              <a:rPr lang="en-US" altLang="zh-TW" dirty="0"/>
              <a:t>Email: </a:t>
            </a:r>
            <a:r>
              <a:rPr lang="en-US" altLang="zh-TW" dirty="0" err="1"/>
              <a:t>lobsterlab.cs.nthu@gmail.com</a:t>
            </a:r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34FE3C-C8D4-DF59-D621-FCE6E6AC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2309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28F3E44-4C87-401B-9FE6-87DD396AF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333" y="2694078"/>
            <a:ext cx="6625791" cy="408835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2465BA1-6BA5-B949-A8EB-DC1340ED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Template Code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A42088-2B7D-4245-BF7A-DEF7B1C69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The basic initialization and file saving have been finished, you only need to implement your own optimizer.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A186047-60F3-5645-8C60-39BB62DD078E}"/>
              </a:ext>
            </a:extLst>
          </p:cNvPr>
          <p:cNvSpPr txBox="1"/>
          <p:nvPr/>
        </p:nvSpPr>
        <p:spPr>
          <a:xfrm>
            <a:off x="838199" y="2923013"/>
            <a:ext cx="40172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latin typeface="+mj-lt"/>
                <a:ea typeface="PMingLiU" panose="02020500000000000000" pitchFamily="18" charset="-120"/>
              </a:rPr>
              <a:t>You could declare evaluation times here. (Because times will be calculated in pye file, if you manually adjust a bigger number, you can not get more function evaluations)</a:t>
            </a:r>
            <a:endParaRPr kumimoji="1" lang="zh-TW" altLang="en-US" sz="16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F830777-3CF5-ED42-8D02-DB7F5AA20928}"/>
              </a:ext>
            </a:extLst>
          </p:cNvPr>
          <p:cNvSpPr txBox="1"/>
          <p:nvPr/>
        </p:nvSpPr>
        <p:spPr>
          <a:xfrm>
            <a:off x="838199" y="5642175"/>
            <a:ext cx="4230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latin typeface="+mj-lt"/>
                <a:ea typeface="PMingLiU" panose="02020500000000000000" pitchFamily="18" charset="-120"/>
              </a:rPr>
              <a:t>Please make sure that your submission file is “student ID”_hw4.py, so that it can output correctly. </a:t>
            </a:r>
            <a:endParaRPr kumimoji="1" lang="zh-TW" altLang="en-US" sz="16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71604C8-9CE1-894F-A6A4-578BF16D5E78}"/>
              </a:ext>
            </a:extLst>
          </p:cNvPr>
          <p:cNvSpPr txBox="1"/>
          <p:nvPr/>
        </p:nvSpPr>
        <p:spPr>
          <a:xfrm>
            <a:off x="875677" y="4390316"/>
            <a:ext cx="38202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latin typeface="+mj-lt"/>
                <a:ea typeface="PMingLiU" panose="02020500000000000000" pitchFamily="18" charset="-120"/>
              </a:rPr>
              <a:t>Call the optimizer here.</a:t>
            </a:r>
          </a:p>
          <a:p>
            <a:r>
              <a:rPr kumimoji="1" lang="en-US" altLang="zh-TW" sz="1600" dirty="0">
                <a:solidFill>
                  <a:srgbClr val="FF0000"/>
                </a:solidFill>
                <a:latin typeface="+mj-lt"/>
                <a:ea typeface="PMingLiU" panose="02020500000000000000" pitchFamily="18" charset="-120"/>
              </a:rPr>
              <a:t>This is the main part you should implement </a:t>
            </a:r>
          </a:p>
          <a:p>
            <a:r>
              <a:rPr kumimoji="1" lang="en-US" altLang="zh-TW" sz="1600" dirty="0">
                <a:solidFill>
                  <a:srgbClr val="FF0000"/>
                </a:solidFill>
                <a:latin typeface="+mj-lt"/>
                <a:ea typeface="PMingLiU" panose="02020500000000000000" pitchFamily="18" charset="-120"/>
              </a:rPr>
              <a:t>in this homework</a:t>
            </a:r>
            <a:endParaRPr kumimoji="1" lang="zh-TW" altLang="en-US" sz="1600" dirty="0">
              <a:solidFill>
                <a:srgbClr val="FF0000"/>
              </a:solidFill>
              <a:latin typeface="+mj-lt"/>
              <a:ea typeface="PMingLiU" panose="02020500000000000000" pitchFamily="18" charset="-120"/>
            </a:endParaRPr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45AC34FF-228B-4845-955C-C1731140B908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4695954" y="4821203"/>
            <a:ext cx="1291378" cy="21152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267B2D3-F36F-8145-A9BF-C4518574E796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5068781" y="6057674"/>
            <a:ext cx="918551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08D088CD-45EA-9D4C-B165-83F9B26BB3E8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4855420" y="3461622"/>
            <a:ext cx="1442013" cy="21188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09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CDFE8-04BC-4A40-8394-932839B0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Template Code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BF133E9-6D4E-C14F-A4A7-C8387C7E8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547" y="2377945"/>
            <a:ext cx="6033404" cy="333132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350594F-15E2-844A-B8AE-2ACB826E1175}"/>
              </a:ext>
            </a:extLst>
          </p:cNvPr>
          <p:cNvSpPr txBox="1"/>
          <p:nvPr/>
        </p:nvSpPr>
        <p:spPr>
          <a:xfrm>
            <a:off x="694415" y="3572334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+mj-lt"/>
                <a:ea typeface="PMingLiU" panose="02020500000000000000" pitchFamily="18" charset="-120"/>
              </a:rPr>
              <a:t>Use self.f to get the information of function</a:t>
            </a:r>
            <a:endParaRPr kumimoji="1" lang="zh-TW" altLang="en-US" dirty="0">
              <a:latin typeface="+mj-lt"/>
              <a:ea typeface="PMingLiU" panose="02020500000000000000" pitchFamily="18" charset="-120"/>
            </a:endParaRPr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A34ACCEC-85C6-5145-BD01-B83F4094DD48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905824" y="3572334"/>
            <a:ext cx="1190176" cy="18466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箭頭接點 6">
            <a:extLst>
              <a:ext uri="{FF2B5EF4-FFF2-40B4-BE49-F238E27FC236}">
                <a16:creationId xmlns:a16="http://schemas.microsoft.com/office/drawing/2014/main" id="{9A987202-7CCE-4BA0-8B5E-401C4C88D7AF}"/>
              </a:ext>
            </a:extLst>
          </p:cNvPr>
          <p:cNvCxnSpPr>
            <a:cxnSpLocks/>
          </p:cNvCxnSpPr>
          <p:nvPr/>
        </p:nvCxnSpPr>
        <p:spPr>
          <a:xfrm flipH="1" flipV="1">
            <a:off x="4905824" y="3941666"/>
            <a:ext cx="1164812" cy="50259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6">
            <a:extLst>
              <a:ext uri="{FF2B5EF4-FFF2-40B4-BE49-F238E27FC236}">
                <a16:creationId xmlns:a16="http://schemas.microsoft.com/office/drawing/2014/main" id="{7E4E4FCE-A6C9-495B-A4C0-C5CAF504429F}"/>
              </a:ext>
            </a:extLst>
          </p:cNvPr>
          <p:cNvCxnSpPr>
            <a:cxnSpLocks/>
          </p:cNvCxnSpPr>
          <p:nvPr/>
        </p:nvCxnSpPr>
        <p:spPr>
          <a:xfrm flipH="1" flipV="1">
            <a:off x="4905824" y="4126331"/>
            <a:ext cx="1164812" cy="101189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89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93BA05-18B0-D34C-BF86-54267F7F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Template Code</a:t>
            </a:r>
            <a:endParaRPr kumimoji="1"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3C1EACEF-832D-8E4F-979C-F670C32939F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latin typeface="+mj-lt"/>
                <a:ea typeface="PMingLiU" panose="02020500000000000000" pitchFamily="18" charset="-120"/>
              </a:rPr>
              <a:t>The main part you need to implement is run(). </a:t>
            </a:r>
          </a:p>
          <a:p>
            <a:r>
              <a:rPr kumimoji="1" lang="en-US" altLang="zh-CN" sz="2400" dirty="0">
                <a:latin typeface="+mj-lt"/>
                <a:ea typeface="PMingLiU" panose="02020500000000000000" pitchFamily="18" charset="-120"/>
              </a:rPr>
              <a:t>You could modify initial if you need.</a:t>
            </a:r>
          </a:p>
          <a:p>
            <a:r>
              <a:rPr kumimoji="1" lang="en-US" altLang="zh-CN" sz="2400" dirty="0">
                <a:latin typeface="+mj-lt"/>
                <a:ea typeface="PMingLiU" panose="02020500000000000000" pitchFamily="18" charset="-120"/>
              </a:rPr>
              <a:t>You can get the return value by calling self.f.evaluate(</a:t>
            </a:r>
            <a:r>
              <a:rPr kumimoji="1" lang="en-US" altLang="zh-CN" sz="2400" dirty="0" err="1">
                <a:latin typeface="+mj-lt"/>
                <a:ea typeface="PMingLiU" panose="02020500000000000000" pitchFamily="18" charset="-120"/>
              </a:rPr>
              <a:t>func_num</a:t>
            </a:r>
            <a:r>
              <a:rPr kumimoji="1" lang="en-US" altLang="zh-CN" sz="2400" dirty="0">
                <a:latin typeface="+mj-lt"/>
                <a:ea typeface="PMingLiU" panose="02020500000000000000" pitchFamily="18" charset="-120"/>
              </a:rPr>
              <a:t>, </a:t>
            </a:r>
            <a:r>
              <a:rPr kumimoji="1" lang="en-US" altLang="zh-CN" sz="2400" dirty="0" err="1">
                <a:latin typeface="+mj-lt"/>
                <a:ea typeface="PMingLiU" panose="02020500000000000000" pitchFamily="18" charset="-120"/>
              </a:rPr>
              <a:t>input_paramerts</a:t>
            </a:r>
            <a:r>
              <a:rPr kumimoji="1" lang="en-US" altLang="zh-CN" sz="2400" dirty="0">
                <a:latin typeface="+mj-lt"/>
                <a:ea typeface="PMingLiU" panose="02020500000000000000" pitchFamily="18" charset="-120"/>
              </a:rPr>
              <a:t>) and use this information to do optimization.</a:t>
            </a:r>
          </a:p>
          <a:p>
            <a:endParaRPr kumimoji="1" lang="en-US" altLang="zh-TW" sz="24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D1BB36-7529-4BD8-852C-08E9E2AB7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674" y="3683741"/>
            <a:ext cx="8054652" cy="294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3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57F1CA-1D57-3F47-95A1-58D2F1C67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Supplement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95B883-877B-2E43-9AC3-D5736E4F2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j-lt"/>
                <a:ea typeface="PMingLiU" panose="02020500000000000000" pitchFamily="18" charset="-120"/>
              </a:rPr>
              <a:t>S</a:t>
            </a:r>
            <a:r>
              <a:rPr lang="en-US" altLang="zh-CN" dirty="0">
                <a:latin typeface="+mj-lt"/>
                <a:ea typeface="PMingLiU" panose="02020500000000000000" pitchFamily="18" charset="-120"/>
              </a:rPr>
              <a:t>ourcedefender package</a:t>
            </a:r>
            <a:r>
              <a:rPr lang="zh-CN" altLang="en-US" dirty="0">
                <a:latin typeface="+mj-lt"/>
                <a:ea typeface="PMingLiU" panose="02020500000000000000" pitchFamily="18" charset="-120"/>
              </a:rPr>
              <a:t> </a:t>
            </a:r>
            <a:r>
              <a:rPr lang="en-US" altLang="zh-CN" dirty="0">
                <a:latin typeface="+mj-lt"/>
                <a:ea typeface="PMingLiU" panose="02020500000000000000" pitchFamily="18" charset="-120"/>
              </a:rPr>
              <a:t>website</a:t>
            </a:r>
            <a:r>
              <a:rPr lang="en-US" altLang="zh-TW" dirty="0">
                <a:latin typeface="+mj-lt"/>
                <a:ea typeface="PMingLiU" panose="02020500000000000000" pitchFamily="18" charset="-120"/>
              </a:rPr>
              <a:t>:</a:t>
            </a:r>
            <a:r>
              <a:rPr lang="zh-TW" altLang="en-US" dirty="0">
                <a:latin typeface="+mj-lt"/>
                <a:ea typeface="PMingLiU" panose="02020500000000000000" pitchFamily="18" charset="-120"/>
              </a:rPr>
              <a:t> </a:t>
            </a:r>
            <a:r>
              <a:rPr lang="en-US" altLang="zh-TW" dirty="0">
                <a:latin typeface="+mj-lt"/>
                <a:hlinkClick r:id="rId2"/>
              </a:rPr>
              <a:t>https://pypi.org/project/sourcedefender/</a:t>
            </a:r>
            <a:endParaRPr lang="en-US" altLang="zh-TW" dirty="0">
              <a:latin typeface="+mj-lt"/>
            </a:endParaRPr>
          </a:p>
          <a:p>
            <a:endParaRPr lang="en-US" altLang="zh-TW" dirty="0">
              <a:latin typeface="+mj-lt"/>
            </a:endParaRPr>
          </a:p>
          <a:p>
            <a:r>
              <a:rPr lang="en-US" altLang="zh-TW" dirty="0">
                <a:latin typeface="+mj-lt"/>
              </a:rPr>
              <a:t>Paper list:</a:t>
            </a:r>
          </a:p>
          <a:p>
            <a:pPr lvl="1"/>
            <a:r>
              <a:rPr lang="en-US" altLang="zh-TW" dirty="0">
                <a:latin typeface="+mj-lt"/>
              </a:rPr>
              <a:t>CMA-ES: </a:t>
            </a:r>
            <a:r>
              <a:rPr lang="en-US" altLang="zh-TW" dirty="0">
                <a:latin typeface="+mj-lt"/>
                <a:hlinkClick r:id="rId3"/>
              </a:rPr>
              <a:t>https://arxiv.org/abs/1604.00772</a:t>
            </a:r>
            <a:endParaRPr lang="en-US" altLang="zh-TW" dirty="0">
              <a:latin typeface="+mj-lt"/>
            </a:endParaRPr>
          </a:p>
          <a:p>
            <a:pPr lvl="1"/>
            <a:r>
              <a:rPr lang="en-US" altLang="zh-TW" dirty="0">
                <a:latin typeface="+mj-lt"/>
              </a:rPr>
              <a:t>CoDE: </a:t>
            </a:r>
            <a:r>
              <a:rPr lang="en-US" altLang="zh-TW" dirty="0">
                <a:latin typeface="+mj-lt"/>
                <a:hlinkClick r:id="rId4"/>
              </a:rPr>
              <a:t>https://ieeexplore.ieee.org/document/5688232</a:t>
            </a:r>
            <a:endParaRPr lang="en-US" altLang="zh-TW" dirty="0">
              <a:latin typeface="+mj-lt"/>
            </a:endParaRPr>
          </a:p>
          <a:p>
            <a:pPr lvl="1"/>
            <a:r>
              <a:rPr lang="en-US" altLang="zh-TW" dirty="0">
                <a:latin typeface="+mj-lt"/>
              </a:rPr>
              <a:t>EDA/LS: </a:t>
            </a:r>
            <a:r>
              <a:rPr lang="en-US" altLang="zh-TW" dirty="0">
                <a:latin typeface="+mj-lt"/>
                <a:hlinkClick r:id="rId5"/>
              </a:rPr>
              <a:t>https://ieeexplore.ieee.org/document/7001197</a:t>
            </a:r>
            <a:endParaRPr lang="en-US" altLang="zh-TW" dirty="0">
              <a:latin typeface="+mj-lt"/>
            </a:endParaRPr>
          </a:p>
          <a:p>
            <a:pPr lvl="1"/>
            <a:endParaRPr lang="en-US" altLang="zh-CN" dirty="0">
              <a:latin typeface="+mj-lt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30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E3E38F-81FC-47B2-8794-2AEF5CBC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Goal:</a:t>
            </a:r>
            <a:r>
              <a:rPr lang="zh-TW" altLang="en-US" dirty="0"/>
              <a:t> </a:t>
            </a:r>
            <a:r>
              <a:rPr lang="en-US" altLang="zh-TW" dirty="0"/>
              <a:t>global optimization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4806E7-A3AF-4C0B-8892-96754EADF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03613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Given an unknown function,</a:t>
            </a:r>
            <a:r>
              <a:rPr lang="zh-CN" altLang="en-US" sz="20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you need to design the algorithm to find the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Songti SC Light" panose="02010600040101010101" pitchFamily="2" charset="-122"/>
              </a:rPr>
              <a:t>global minimum </a:t>
            </a:r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via function evaluations.</a:t>
            </a:r>
          </a:p>
          <a:p>
            <a:endParaRPr lang="en-US" altLang="zh-CN" sz="2000" dirty="0">
              <a:latin typeface="+mj-lt"/>
              <a:ea typeface="Songti SC Light" panose="02010600040101010101" pitchFamily="2" charset="-122"/>
            </a:endParaRPr>
          </a:p>
          <a:p>
            <a:endParaRPr lang="en-US" altLang="zh-CN" sz="2000" dirty="0">
              <a:latin typeface="+mj-lt"/>
              <a:ea typeface="Songti SC Light" panose="02010600040101010101" pitchFamily="2" charset="-122"/>
            </a:endParaRPr>
          </a:p>
          <a:p>
            <a:endParaRPr lang="en-US" altLang="zh-CN" sz="2000" dirty="0">
              <a:latin typeface="+mj-lt"/>
              <a:ea typeface="Songti SC Light" panose="02010600040101010101" pitchFamily="2" charset="-122"/>
            </a:endParaRPr>
          </a:p>
          <a:p>
            <a:endParaRPr lang="en-US" altLang="zh-CN" sz="2000" dirty="0">
              <a:latin typeface="+mj-lt"/>
              <a:ea typeface="Songti SC Light" panose="02010600040101010101" pitchFamily="2" charset="-122"/>
            </a:endParaRPr>
          </a:p>
          <a:p>
            <a:endParaRPr lang="en-US" altLang="zh-CN" sz="2000" dirty="0">
              <a:latin typeface="+mj-lt"/>
              <a:ea typeface="Songti SC Light" panose="02010600040101010101" pitchFamily="2" charset="-122"/>
            </a:endParaRPr>
          </a:p>
          <a:p>
            <a:endParaRPr lang="en-US" altLang="zh-TW" sz="2000" dirty="0">
              <a:latin typeface="+mj-lt"/>
              <a:ea typeface="Songti SC Light" panose="02010600040101010101" pitchFamily="2" charset="-122"/>
            </a:endParaRPr>
          </a:p>
          <a:p>
            <a:r>
              <a:rPr lang="en-US" altLang="zh-TW" sz="2000" dirty="0">
                <a:latin typeface="+mj-lt"/>
                <a:ea typeface="Songti SC Light" panose="02010600040101010101" pitchFamily="2" charset="-122"/>
              </a:rPr>
              <a:t>The example above, we could speculate that the bigger the inputs the smaller the objective value.</a:t>
            </a:r>
          </a:p>
          <a:p>
            <a:r>
              <a:rPr lang="en-US" altLang="zh-TW" sz="2000" dirty="0">
                <a:latin typeface="+mj-lt"/>
                <a:ea typeface="Songti SC Light" panose="02010600040101010101" pitchFamily="2" charset="-122"/>
              </a:rPr>
              <a:t>So the global minimum may be in area with bigger inputs</a:t>
            </a:r>
          </a:p>
          <a:p>
            <a:pPr marL="0" indent="0">
              <a:buNone/>
            </a:pPr>
            <a:r>
              <a:rPr lang="en-US" altLang="zh-TW" sz="2000" dirty="0">
                <a:latin typeface="+mj-lt"/>
                <a:ea typeface="Songti SC Light" panose="02010600040101010101" pitchFamily="2" charset="-122"/>
              </a:rPr>
              <a:t>  (It may not be like this in reality)</a:t>
            </a:r>
          </a:p>
          <a:p>
            <a:endParaRPr lang="en-US" altLang="zh-CN" sz="2000" dirty="0">
              <a:latin typeface="+mj-lt"/>
              <a:ea typeface="Songti SC Light" panose="02010600040101010101" pitchFamily="2" charset="-122"/>
            </a:endParaRPr>
          </a:p>
          <a:p>
            <a:endParaRPr lang="en-US" altLang="zh-CN" sz="2000" dirty="0">
              <a:latin typeface="+mj-lt"/>
              <a:ea typeface="Songti SC Light" panose="02010600040101010101" pitchFamily="2" charset="-122"/>
            </a:endParaRPr>
          </a:p>
          <a:p>
            <a:endParaRPr lang="zh-TW" altLang="en-US" dirty="0">
              <a:latin typeface="+mj-lt"/>
            </a:endParaRP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A83A1DBA-E424-4CB6-8DD9-2B709C16F83F}"/>
              </a:ext>
            </a:extLst>
          </p:cNvPr>
          <p:cNvGrpSpPr/>
          <p:nvPr/>
        </p:nvGrpSpPr>
        <p:grpSpPr>
          <a:xfrm>
            <a:off x="1672731" y="2697890"/>
            <a:ext cx="8846537" cy="2296910"/>
            <a:chOff x="1155598" y="2546816"/>
            <a:chExt cx="8846537" cy="2296910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BACF04E3-551E-4E8D-B324-0B8CFADE0183}"/>
                </a:ext>
              </a:extLst>
            </p:cNvPr>
            <p:cNvGrpSpPr/>
            <p:nvPr/>
          </p:nvGrpSpPr>
          <p:grpSpPr>
            <a:xfrm>
              <a:off x="1155598" y="2546816"/>
              <a:ext cx="2352490" cy="2296910"/>
              <a:chOff x="1155598" y="2546816"/>
              <a:chExt cx="2352490" cy="2296910"/>
            </a:xfrm>
          </p:grpSpPr>
          <p:pic>
            <p:nvPicPr>
              <p:cNvPr id="4" name="圖片 3">
                <a:extLst>
                  <a:ext uri="{FF2B5EF4-FFF2-40B4-BE49-F238E27FC236}">
                    <a16:creationId xmlns:a16="http://schemas.microsoft.com/office/drawing/2014/main" id="{998E5C6F-94B1-423E-BFBD-F6D31F9FAB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5598" y="2546816"/>
                <a:ext cx="2352490" cy="1764367"/>
              </a:xfrm>
              <a:prstGeom prst="rect">
                <a:avLst/>
              </a:prstGeom>
            </p:spPr>
          </p:pic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7040A76-CB97-4E15-91D6-814456C3853A}"/>
                  </a:ext>
                </a:extLst>
              </p:cNvPr>
              <p:cNvSpPr txBox="1"/>
              <p:nvPr/>
            </p:nvSpPr>
            <p:spPr>
              <a:xfrm>
                <a:off x="1322477" y="4289728"/>
                <a:ext cx="20187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/>
                  <a:t>Example objective</a:t>
                </a:r>
                <a:r>
                  <a:rPr kumimoji="1" lang="zh-CN" altLang="en-US" sz="1200" dirty="0"/>
                  <a:t> </a:t>
                </a:r>
                <a:r>
                  <a:rPr kumimoji="1" lang="en-US" altLang="zh-CN" sz="1200" dirty="0"/>
                  <a:t>function</a:t>
                </a:r>
              </a:p>
              <a:p>
                <a:pPr algn="ctr"/>
                <a:endParaRPr lang="zh-TW" altLang="en-US" dirty="0"/>
              </a:p>
            </p:txBody>
          </p:sp>
        </p:grpSp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A56C34F2-8871-43F8-873E-72B70A61A686}"/>
                </a:ext>
              </a:extLst>
            </p:cNvPr>
            <p:cNvGrpSpPr/>
            <p:nvPr/>
          </p:nvGrpSpPr>
          <p:grpSpPr>
            <a:xfrm>
              <a:off x="4161574" y="2546822"/>
              <a:ext cx="5840561" cy="1764361"/>
              <a:chOff x="3907132" y="2546816"/>
              <a:chExt cx="5840561" cy="1764361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781FE0E-AE4E-43B6-94AD-A55D627BF4E2}"/>
                  </a:ext>
                </a:extLst>
              </p:cNvPr>
              <p:cNvSpPr/>
              <p:nvPr/>
            </p:nvSpPr>
            <p:spPr>
              <a:xfrm>
                <a:off x="5475937" y="2546816"/>
                <a:ext cx="1974485" cy="17643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Function</a:t>
                </a:r>
                <a:endParaRPr kumimoji="1"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字方塊 7">
                    <a:extLst>
                      <a:ext uri="{FF2B5EF4-FFF2-40B4-BE49-F238E27FC236}">
                        <a16:creationId xmlns:a16="http://schemas.microsoft.com/office/drawing/2014/main" id="{6519243E-3212-43EE-8D3B-43FA3E8CBFE1}"/>
                      </a:ext>
                    </a:extLst>
                  </p:cNvPr>
                  <p:cNvSpPr txBox="1"/>
                  <p:nvPr/>
                </p:nvSpPr>
                <p:spPr>
                  <a:xfrm>
                    <a:off x="3907132" y="2785053"/>
                    <a:ext cx="61747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i="1" dirty="0" smtClean="0">
                              <a:latin typeface="Cambria Math" panose="02040503050406030204" pitchFamily="18" charset="0"/>
                            </a:rPr>
                            <m:t>(0,0)</m:t>
                          </m:r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 xmlns="">
              <p:sp>
                <p:nvSpPr>
                  <p:cNvPr id="8" name="文字方塊 7">
                    <a:extLst>
                      <a:ext uri="{FF2B5EF4-FFF2-40B4-BE49-F238E27FC236}">
                        <a16:creationId xmlns:a16="http://schemas.microsoft.com/office/drawing/2014/main" id="{6519243E-3212-43EE-8D3B-43FA3E8CBF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7132" y="2785053"/>
                    <a:ext cx="61747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970" r="-13861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字方塊 17">
                    <a:extLst>
                      <a:ext uri="{FF2B5EF4-FFF2-40B4-BE49-F238E27FC236}">
                        <a16:creationId xmlns:a16="http://schemas.microsoft.com/office/drawing/2014/main" id="{FFBC5360-5470-4A07-826B-08977D3A47FD}"/>
                      </a:ext>
                    </a:extLst>
                  </p:cNvPr>
                  <p:cNvSpPr txBox="1"/>
                  <p:nvPr/>
                </p:nvSpPr>
                <p:spPr>
                  <a:xfrm>
                    <a:off x="3907132" y="3677756"/>
                    <a:ext cx="61747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i="1" dirty="0" smtClean="0">
                              <a:latin typeface="Cambria Math" panose="02040503050406030204" pitchFamily="18" charset="0"/>
                            </a:rPr>
                            <m:t>(0,2)</m:t>
                          </m:r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 xmlns="">
              <p:sp>
                <p:nvSpPr>
                  <p:cNvPr id="18" name="文字方塊 17">
                    <a:extLst>
                      <a:ext uri="{FF2B5EF4-FFF2-40B4-BE49-F238E27FC236}">
                        <a16:creationId xmlns:a16="http://schemas.microsoft.com/office/drawing/2014/main" id="{FFBC5360-5470-4A07-826B-08977D3A47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7132" y="3677756"/>
                    <a:ext cx="61747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70" r="-13861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箭號: 向右 22">
                <a:extLst>
                  <a:ext uri="{FF2B5EF4-FFF2-40B4-BE49-F238E27FC236}">
                    <a16:creationId xmlns:a16="http://schemas.microsoft.com/office/drawing/2014/main" id="{338C06B4-4F60-4387-AEE1-0E82AC518CF3}"/>
                  </a:ext>
                </a:extLst>
              </p:cNvPr>
              <p:cNvSpPr/>
              <p:nvPr/>
            </p:nvSpPr>
            <p:spPr>
              <a:xfrm>
                <a:off x="4594589" y="2797983"/>
                <a:ext cx="758487" cy="37569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箭號: 向右 23">
                <a:extLst>
                  <a:ext uri="{FF2B5EF4-FFF2-40B4-BE49-F238E27FC236}">
                    <a16:creationId xmlns:a16="http://schemas.microsoft.com/office/drawing/2014/main" id="{B98A65DD-FC22-486B-BA6A-AA8D50AE8A5B}"/>
                  </a:ext>
                </a:extLst>
              </p:cNvPr>
              <p:cNvSpPr/>
              <p:nvPr/>
            </p:nvSpPr>
            <p:spPr>
              <a:xfrm>
                <a:off x="4594588" y="3684319"/>
                <a:ext cx="758487" cy="37569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字方塊 24">
                    <a:extLst>
                      <a:ext uri="{FF2B5EF4-FFF2-40B4-BE49-F238E27FC236}">
                        <a16:creationId xmlns:a16="http://schemas.microsoft.com/office/drawing/2014/main" id="{F7AB5CEB-C3F7-4389-B913-8666C309F44C}"/>
                      </a:ext>
                    </a:extLst>
                  </p:cNvPr>
                  <p:cNvSpPr txBox="1"/>
                  <p:nvPr/>
                </p:nvSpPr>
                <p:spPr>
                  <a:xfrm>
                    <a:off x="8231449" y="2778686"/>
                    <a:ext cx="14198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zh-TW" i="1" dirty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kumimoji="1" lang="en-US" altLang="zh-TW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i="1" dirty="0" smtClean="0"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  <m:r>
                            <a:rPr kumimoji="1" lang="en-US" altLang="zh-TW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 xmlns="">
              <p:sp>
                <p:nvSpPr>
                  <p:cNvPr id="25" name="文字方塊 24">
                    <a:extLst>
                      <a:ext uri="{FF2B5EF4-FFF2-40B4-BE49-F238E27FC236}">
                        <a16:creationId xmlns:a16="http://schemas.microsoft.com/office/drawing/2014/main" id="{F7AB5CEB-C3F7-4389-B913-8666C309F4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1449" y="2778686"/>
                    <a:ext cx="141983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箭號: 向右 26">
                <a:extLst>
                  <a:ext uri="{FF2B5EF4-FFF2-40B4-BE49-F238E27FC236}">
                    <a16:creationId xmlns:a16="http://schemas.microsoft.com/office/drawing/2014/main" id="{9F4C23FD-8C1A-40B3-82BF-C2921A901B86}"/>
                  </a:ext>
                </a:extLst>
              </p:cNvPr>
              <p:cNvSpPr/>
              <p:nvPr/>
            </p:nvSpPr>
            <p:spPr>
              <a:xfrm>
                <a:off x="7569376" y="2778686"/>
                <a:ext cx="758487" cy="37569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箭號: 向右 27">
                <a:extLst>
                  <a:ext uri="{FF2B5EF4-FFF2-40B4-BE49-F238E27FC236}">
                    <a16:creationId xmlns:a16="http://schemas.microsoft.com/office/drawing/2014/main" id="{8C77A6E3-AAF2-469A-99B8-A81560B8F366}"/>
                  </a:ext>
                </a:extLst>
              </p:cNvPr>
              <p:cNvSpPr/>
              <p:nvPr/>
            </p:nvSpPr>
            <p:spPr>
              <a:xfrm>
                <a:off x="7569375" y="3665022"/>
                <a:ext cx="758487" cy="37569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6F2A9AF5-4278-4675-9529-AAB0469163C4}"/>
                      </a:ext>
                    </a:extLst>
                  </p:cNvPr>
                  <p:cNvSpPr txBox="1"/>
                  <p:nvPr/>
                </p:nvSpPr>
                <p:spPr>
                  <a:xfrm>
                    <a:off x="8327862" y="3658131"/>
                    <a:ext cx="14198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zh-TW" i="1" dirty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kumimoji="1" lang="en-US" altLang="zh-TW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b="0" i="1" dirty="0" smtClean="0">
                                  <a:latin typeface="Cambria Math" panose="02040503050406030204" pitchFamily="18" charset="0"/>
                                </a:rPr>
                                <m:t>0,2</m:t>
                              </m:r>
                            </m:e>
                          </m:d>
                          <m:r>
                            <a:rPr kumimoji="1" lang="en-US" altLang="zh-TW" b="0" i="1" dirty="0" smtClean="0">
                              <a:latin typeface="Cambria Math" panose="02040503050406030204" pitchFamily="18" charset="0"/>
                            </a:rPr>
                            <m:t>=−2</m:t>
                          </m:r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 xmlns=""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6F2A9AF5-4278-4675-9529-AAB0469163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7862" y="3658131"/>
                    <a:ext cx="141983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8997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E3E38F-81FC-47B2-8794-2AEF5CBC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Operations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4806E7-A3AF-4C0B-8892-96754EADF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03613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We</a:t>
            </a:r>
            <a:r>
              <a:rPr lang="zh-CN" altLang="en-US" sz="20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provide a python encrypted file, and it includes a class Function.</a:t>
            </a:r>
          </a:p>
          <a:p>
            <a:r>
              <a:rPr lang="en-US" altLang="zh-TW" sz="2000" dirty="0">
                <a:latin typeface="+mj-lt"/>
                <a:ea typeface="Songti SC Light" panose="02010600040101010101" pitchFamily="2" charset="-122"/>
              </a:rPr>
              <a:t>Function_num: 1 ~ 4, which represents the objective function number.</a:t>
            </a:r>
          </a:p>
          <a:p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Operations:</a:t>
            </a:r>
            <a:r>
              <a:rPr lang="zh-CN" altLang="en-US" sz="20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CN" sz="2000" dirty="0">
                <a:latin typeface="+mj-lt"/>
                <a:ea typeface="Songti SC Light" panose="02010600040101010101" pitchFamily="2" charset="-122"/>
                <a:sym typeface="Wingdings" pitchFamily="2" charset="2"/>
              </a:rPr>
              <a:t>(your</a:t>
            </a:r>
            <a:r>
              <a:rPr lang="zh-CN" altLang="en-US" sz="2000" dirty="0">
                <a:latin typeface="+mj-lt"/>
                <a:ea typeface="Songti SC Light" panose="02010600040101010101" pitchFamily="2" charset="-122"/>
                <a:sym typeface="Wingdings" pitchFamily="2" charset="2"/>
              </a:rPr>
              <a:t> </a:t>
            </a:r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optimizer should inherit the Function class)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1600" dirty="0">
                <a:latin typeface="+mj-lt"/>
                <a:ea typeface="Songti SC Light" panose="02010600040101010101" pitchFamily="2" charset="-122"/>
              </a:rPr>
              <a:t>self.f.dimension(function_num)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1600" dirty="0">
                <a:latin typeface="+mj-lt"/>
                <a:ea typeface="Songti SC Light" panose="02010600040101010101" pitchFamily="2" charset="-122"/>
              </a:rPr>
              <a:t>self.f.upper(function_num)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1600" dirty="0">
                <a:latin typeface="+mj-lt"/>
                <a:ea typeface="Songti SC Light" panose="02010600040101010101" pitchFamily="2" charset="-122"/>
              </a:rPr>
              <a:t>self.f.lower(function_num)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1600" dirty="0">
                <a:latin typeface="+mj-lt"/>
                <a:ea typeface="Songti SC Light" panose="02010600040101010101" pitchFamily="2" charset="-122"/>
              </a:rPr>
              <a:t>self.f.evaluate(function_num, </a:t>
            </a:r>
            <a:r>
              <a:rPr lang="en-US" altLang="zh-CN" sz="1600" dirty="0" err="1">
                <a:latin typeface="+mj-lt"/>
                <a:ea typeface="Songti SC Light" panose="02010600040101010101" pitchFamily="2" charset="-122"/>
              </a:rPr>
              <a:t>input_parameters</a:t>
            </a:r>
            <a:r>
              <a:rPr lang="en-US" altLang="zh-CN" sz="1600" dirty="0">
                <a:latin typeface="+mj-lt"/>
                <a:ea typeface="Songti SC Light" panose="02010600040101010101" pitchFamily="2" charset="-122"/>
              </a:rPr>
              <a:t>)</a:t>
            </a:r>
          </a:p>
          <a:p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Function_num and return value of dimension</a:t>
            </a:r>
            <a:r>
              <a:rPr lang="zh-CN" altLang="en-US" sz="20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are</a:t>
            </a:r>
            <a:r>
              <a:rPr lang="zh-CN" altLang="en-US" sz="20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integer, and the other parameters and return values are float.</a:t>
            </a:r>
          </a:p>
          <a:p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Input_parameters</a:t>
            </a:r>
            <a:r>
              <a:rPr lang="zh-CN" altLang="en-US" sz="20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is</a:t>
            </a:r>
            <a:r>
              <a:rPr lang="zh-CN" altLang="en-US" sz="20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floating point array.</a:t>
            </a:r>
            <a:br>
              <a:rPr lang="en-US" altLang="zh-CN" sz="2000" dirty="0">
                <a:latin typeface="+mj-lt"/>
                <a:ea typeface="Songti SC Light" panose="02010600040101010101" pitchFamily="2" charset="-122"/>
              </a:rPr>
            </a:br>
            <a:endParaRPr lang="en-US" altLang="zh-CN" sz="2000" dirty="0">
              <a:latin typeface="+mj-lt"/>
              <a:ea typeface="Songti SC Light" panose="02010600040101010101" pitchFamily="2" charset="-122"/>
            </a:endParaRPr>
          </a:p>
          <a:p>
            <a:endParaRPr lang="en-US" altLang="zh-CN" sz="1800" dirty="0">
              <a:latin typeface="+mj-lt"/>
              <a:ea typeface="Songti SC Light" panose="02010600040101010101" pitchFamily="2" charset="-122"/>
            </a:endParaRPr>
          </a:p>
          <a:p>
            <a:endParaRPr lang="zh-TW" alt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310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Operations Example</a:t>
            </a:r>
            <a:endParaRPr lang="zh-TW" altLang="en-US" dirty="0"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2B00DCC1-B327-F94D-88CA-CF91EC45712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The figure below is showing how to get the dimension, upper bound, lower bound and objective value of function</a:t>
            </a:r>
            <a:r>
              <a:rPr lang="zh-CN" altLang="en-US" sz="20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(all by using </a:t>
            </a:r>
            <a:r>
              <a:rPr lang="en-US" altLang="zh-CN" sz="2000" dirty="0" err="1">
                <a:latin typeface="+mj-lt"/>
                <a:ea typeface="Songti SC Light" panose="02010600040101010101" pitchFamily="2" charset="-122"/>
              </a:rPr>
              <a:t>self.f</a:t>
            </a:r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)</a:t>
            </a:r>
          </a:p>
          <a:p>
            <a:endParaRPr lang="en-US" altLang="zh-CN" sz="2000" dirty="0">
              <a:latin typeface="+mj-lt"/>
              <a:ea typeface="Songti SC Light" panose="02010600040101010101" pitchFamily="2" charset="-122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AF70A2F4-4BA9-724E-89DA-3032A1CBC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52" y="4107821"/>
            <a:ext cx="10735295" cy="742474"/>
          </a:xfrm>
          <a:prstGeom prst="rect">
            <a:avLst/>
          </a:prstGeom>
        </p:spPr>
      </p:pic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052E105-0B4C-0243-BFBD-C35C3EAC7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52" y="2849690"/>
            <a:ext cx="4338099" cy="828097"/>
          </a:xfrm>
        </p:spPr>
      </p:pic>
    </p:spTree>
    <p:extLst>
      <p:ext uri="{BB962C8B-B14F-4D97-AF65-F5344CB8AC3E}">
        <p14:creationId xmlns:p14="http://schemas.microsoft.com/office/powerpoint/2010/main" val="329838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Files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You need to output 4 files, each for the best input parameters and its output value you find for function 1 ~ 4 (one value per line)</a:t>
            </a:r>
          </a:p>
          <a:p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File</a:t>
            </a:r>
            <a:r>
              <a:rPr lang="zh-CN" altLang="en-US" sz="20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names</a:t>
            </a:r>
            <a:r>
              <a:rPr lang="zh-CN" altLang="en-US" sz="2000" dirty="0">
                <a:latin typeface="+mj-lt"/>
                <a:ea typeface="Songti SC Light" panose="02010600040101010101" pitchFamily="2" charset="-122"/>
              </a:rPr>
              <a:t>：</a:t>
            </a:r>
            <a:endParaRPr lang="en-US" altLang="zh-CN" sz="2000" dirty="0">
              <a:latin typeface="+mj-lt"/>
              <a:ea typeface="Songti SC Light" panose="02010600040101010101" pitchFamily="2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1800" dirty="0">
                <a:latin typeface="+mj-lt"/>
                <a:ea typeface="Songti SC Light" panose="02010600040101010101" pitchFamily="2" charset="-122"/>
              </a:rPr>
              <a:t>“your</a:t>
            </a:r>
            <a:r>
              <a:rPr lang="zh-TW" altLang="en-US" sz="18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TW" sz="1800" dirty="0">
                <a:latin typeface="+mj-lt"/>
                <a:ea typeface="Songti SC Light" panose="02010600040101010101" pitchFamily="2" charset="-122"/>
              </a:rPr>
              <a:t>student ID”_</a:t>
            </a:r>
            <a:r>
              <a:rPr lang="en-US" altLang="zh-CN" sz="1800" dirty="0">
                <a:latin typeface="+mj-lt"/>
                <a:ea typeface="Songti SC Light" panose="02010600040101010101" pitchFamily="2" charset="-122"/>
              </a:rPr>
              <a:t>function1.txt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1800" dirty="0">
                <a:latin typeface="+mj-lt"/>
                <a:ea typeface="Songti SC Light" panose="02010600040101010101" pitchFamily="2" charset="-122"/>
              </a:rPr>
              <a:t>“your</a:t>
            </a:r>
            <a:r>
              <a:rPr lang="zh-TW" altLang="en-US" sz="18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TW" sz="1800" dirty="0">
                <a:latin typeface="+mj-lt"/>
                <a:ea typeface="Songti SC Light" panose="02010600040101010101" pitchFamily="2" charset="-122"/>
              </a:rPr>
              <a:t>student ID”_</a:t>
            </a:r>
            <a:r>
              <a:rPr lang="en-US" altLang="zh-CN" sz="1800" dirty="0">
                <a:latin typeface="+mj-lt"/>
                <a:ea typeface="Songti SC Light" panose="02010600040101010101" pitchFamily="2" charset="-122"/>
              </a:rPr>
              <a:t>function2.txt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1800" dirty="0">
                <a:latin typeface="+mj-lt"/>
                <a:ea typeface="Songti SC Light" panose="02010600040101010101" pitchFamily="2" charset="-122"/>
              </a:rPr>
              <a:t>“your</a:t>
            </a:r>
            <a:r>
              <a:rPr lang="zh-TW" altLang="en-US" sz="18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TW" sz="1800" dirty="0">
                <a:latin typeface="+mj-lt"/>
                <a:ea typeface="Songti SC Light" panose="02010600040101010101" pitchFamily="2" charset="-122"/>
              </a:rPr>
              <a:t>student ID”_</a:t>
            </a:r>
            <a:r>
              <a:rPr lang="en-US" altLang="zh-CN" sz="1800" dirty="0">
                <a:latin typeface="+mj-lt"/>
                <a:ea typeface="Songti SC Light" panose="02010600040101010101" pitchFamily="2" charset="-122"/>
              </a:rPr>
              <a:t>function3.txt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1800" dirty="0">
                <a:latin typeface="+mj-lt"/>
                <a:ea typeface="Songti SC Light" panose="02010600040101010101" pitchFamily="2" charset="-122"/>
              </a:rPr>
              <a:t>“your</a:t>
            </a:r>
            <a:r>
              <a:rPr lang="zh-TW" altLang="en-US" sz="18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TW" sz="1800" dirty="0">
                <a:latin typeface="+mj-lt"/>
                <a:ea typeface="Songti SC Light" panose="02010600040101010101" pitchFamily="2" charset="-122"/>
              </a:rPr>
              <a:t>student ID”_</a:t>
            </a:r>
            <a:r>
              <a:rPr lang="en-US" altLang="zh-CN" sz="1800" dirty="0">
                <a:latin typeface="+mj-lt"/>
                <a:ea typeface="Songti SC Light" panose="02010600040101010101" pitchFamily="2" charset="-122"/>
              </a:rPr>
              <a:t>function4.txt</a:t>
            </a:r>
            <a:endParaRPr lang="en-US" altLang="zh-CN" sz="2000" dirty="0">
              <a:latin typeface="+mj-lt"/>
              <a:ea typeface="Songti SC Light" panose="02010600040101010101" pitchFamily="2" charset="-122"/>
            </a:endParaRPr>
          </a:p>
          <a:p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It has been written in the template code we provide </a:t>
            </a:r>
          </a:p>
          <a:p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(you only need to modify student ID)</a:t>
            </a:r>
          </a:p>
          <a:p>
            <a:endParaRPr lang="en-US" altLang="zh-TW" sz="2000" dirty="0">
              <a:latin typeface="+mj-lt"/>
              <a:ea typeface="Songti SC Light" panose="02010600040101010101" pitchFamily="2" charset="-122"/>
            </a:endParaRPr>
          </a:p>
          <a:p>
            <a:endParaRPr lang="zh-TW" altLang="en-US" sz="2000" dirty="0">
              <a:latin typeface="+mj-lt"/>
              <a:ea typeface="Songti SC Light" panose="02010600040101010101" pitchFamily="2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2F33609-D245-074F-B200-C1F4342F8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489" y="2977600"/>
            <a:ext cx="2687761" cy="260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6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Submission Requirement and </a:t>
            </a:r>
            <a:br>
              <a:rPr lang="en-US" altLang="zh-TW" dirty="0"/>
            </a:br>
            <a:r>
              <a:rPr lang="en-US" altLang="zh-TW" dirty="0"/>
              <a:t>Execution Environment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Submission File: </a:t>
            </a:r>
          </a:p>
          <a:p>
            <a:pPr lvl="1"/>
            <a:r>
              <a:rPr lang="en-US" altLang="zh-CN" sz="2000" dirty="0">
                <a:ea typeface="Songti SC Light" panose="02010600040101010101" pitchFamily="2" charset="-122"/>
              </a:rPr>
              <a:t>“your</a:t>
            </a:r>
            <a:r>
              <a:rPr lang="zh-TW" altLang="en-US" sz="2000" dirty="0">
                <a:ea typeface="Songti SC Light" panose="02010600040101010101" pitchFamily="2" charset="-122"/>
              </a:rPr>
              <a:t> </a:t>
            </a:r>
            <a:r>
              <a:rPr lang="en-US" altLang="zh-TW" sz="2000" dirty="0">
                <a:ea typeface="Songti SC Light" panose="02010600040101010101" pitchFamily="2" charset="-122"/>
              </a:rPr>
              <a:t>student ID”_</a:t>
            </a:r>
            <a:r>
              <a:rPr lang="en-US" altLang="zh-CN" sz="2000" dirty="0">
                <a:ea typeface="Songti SC Light" panose="02010600040101010101" pitchFamily="2" charset="-122"/>
              </a:rPr>
              <a:t>hw</a:t>
            </a:r>
            <a:r>
              <a:rPr lang="en-US" altLang="zh-TW" sz="2000" dirty="0">
                <a:ea typeface="Songti SC Light" panose="02010600040101010101" pitchFamily="2" charset="-122"/>
              </a:rPr>
              <a:t>4</a:t>
            </a:r>
            <a:r>
              <a:rPr lang="en-US" altLang="zh-CN" sz="2000" dirty="0">
                <a:ea typeface="Songti SC Light" panose="02010600040101010101" pitchFamily="2" charset="-122"/>
              </a:rPr>
              <a:t>.py</a:t>
            </a:r>
          </a:p>
          <a:p>
            <a:pPr marL="457200" lvl="1" indent="0">
              <a:buNone/>
            </a:pPr>
            <a:endParaRPr lang="en-US" altLang="zh-TW" sz="2000" dirty="0">
              <a:latin typeface="+mj-lt"/>
              <a:ea typeface="Songti SC Light" panose="02010600040101010101" pitchFamily="2" charset="-122"/>
            </a:endParaRPr>
          </a:p>
          <a:p>
            <a:pPr marL="457200" lvl="1" indent="0">
              <a:buNone/>
            </a:pPr>
            <a:endParaRPr lang="en-US" altLang="zh-TW" sz="2000" dirty="0">
              <a:latin typeface="+mj-lt"/>
            </a:endParaRPr>
          </a:p>
          <a:p>
            <a:r>
              <a:rPr lang="en-US" altLang="zh-TW" sz="2000" dirty="0">
                <a:latin typeface="+mj-lt"/>
              </a:rPr>
              <a:t>Environment:</a:t>
            </a:r>
          </a:p>
          <a:p>
            <a:pPr lvl="1"/>
            <a:r>
              <a:rPr lang="en-US" altLang="zh-TW" sz="2000" dirty="0">
                <a:latin typeface="+mj-lt"/>
              </a:rPr>
              <a:t>OS:</a:t>
            </a:r>
            <a:r>
              <a:rPr lang="zh-TW" altLang="en-US" sz="2000" dirty="0">
                <a:latin typeface="+mj-lt"/>
              </a:rPr>
              <a:t> </a:t>
            </a:r>
            <a:r>
              <a:rPr lang="en-US" altLang="zh-TW" sz="2000" dirty="0">
                <a:latin typeface="+mj-lt"/>
              </a:rPr>
              <a:t>Ubuntu 22.04.2 LTS</a:t>
            </a:r>
          </a:p>
          <a:p>
            <a:pPr lvl="1"/>
            <a:r>
              <a:rPr lang="en-US" altLang="zh-TW" sz="2000" dirty="0">
                <a:latin typeface="+mj-lt"/>
              </a:rPr>
              <a:t>CPU: </a:t>
            </a:r>
            <a:r>
              <a:rPr lang="pt-BR" altLang="zh-TW" sz="2000" dirty="0">
                <a:latin typeface="+mj-lt"/>
              </a:rPr>
              <a:t>Intel(R) Core(TM) i9-9900K</a:t>
            </a:r>
            <a:endParaRPr lang="en-US" altLang="zh-TW" sz="2000" dirty="0">
              <a:latin typeface="+mj-lt"/>
            </a:endParaRPr>
          </a:p>
          <a:p>
            <a:pPr lvl="1"/>
            <a:r>
              <a:rPr lang="en-US" altLang="zh-TW" sz="2000" dirty="0"/>
              <a:t>Python version: 3.8.10</a:t>
            </a:r>
          </a:p>
          <a:p>
            <a:pPr lvl="1"/>
            <a:r>
              <a:rPr lang="en-US" altLang="zh-TW" sz="2000" dirty="0" err="1"/>
              <a:t>Numpy</a:t>
            </a:r>
            <a:r>
              <a:rPr lang="en-US" altLang="zh-TW" sz="2000" dirty="0"/>
              <a:t> version: 1.24.4</a:t>
            </a:r>
          </a:p>
          <a:p>
            <a:pPr lvl="1"/>
            <a:r>
              <a:rPr lang="en-US" altLang="zh-TW" sz="2000" dirty="0"/>
              <a:t>Sourcedefender version: 12.0.4</a:t>
            </a:r>
          </a:p>
          <a:p>
            <a:pPr lvl="1"/>
            <a:endParaRPr lang="en-US" altLang="zh-TW" sz="2000" dirty="0"/>
          </a:p>
          <a:p>
            <a:pPr lvl="1"/>
            <a:endParaRPr lang="en-US" altLang="zh-TW" sz="2000" dirty="0">
              <a:latin typeface="+mj-lt"/>
            </a:endParaRPr>
          </a:p>
          <a:p>
            <a:endParaRPr lang="en-US" altLang="zh-TW" sz="2000" dirty="0">
              <a:latin typeface="+mj-lt"/>
            </a:endParaRPr>
          </a:p>
          <a:p>
            <a:endParaRPr lang="zh-TW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953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812B22-6D66-524F-B930-B03FC4B9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Baseline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Limit of Function Evaluation Times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8C1F34-A04A-9141-AF9B-640DCB6C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000" dirty="0">
                <a:latin typeface="+mj-lt"/>
                <a:ea typeface="Songti SC Light" panose="02010600040101010101" pitchFamily="2" charset="-122"/>
              </a:rPr>
              <a:t>We limit the function evaluation times, if the times exceed the limit, it will only return “</a:t>
            </a:r>
            <a:r>
              <a:rPr kumimoji="1" lang="en-US" altLang="zh-CN" sz="2000" dirty="0" err="1">
                <a:latin typeface="+mj-lt"/>
                <a:ea typeface="Songti SC Light" panose="02010600040101010101" pitchFamily="2" charset="-122"/>
              </a:rPr>
              <a:t>ReachFunctionLimit</a:t>
            </a:r>
            <a:r>
              <a:rPr kumimoji="1" lang="en-US" altLang="zh-CN" sz="2000" dirty="0">
                <a:latin typeface="+mj-lt"/>
                <a:ea typeface="Songti SC Light" panose="02010600040101010101" pitchFamily="2" charset="-122"/>
              </a:rPr>
              <a:t>”.</a:t>
            </a:r>
          </a:p>
          <a:p>
            <a:r>
              <a:rPr kumimoji="1" lang="en-US" altLang="zh-CN" sz="2000" dirty="0">
                <a:latin typeface="+mj-lt"/>
                <a:ea typeface="Songti SC Light" panose="02010600040101010101" pitchFamily="2" charset="-122"/>
              </a:rPr>
              <a:t>We will run your submission code in our server.</a:t>
            </a:r>
          </a:p>
          <a:p>
            <a:r>
              <a:rPr lang="en-US" altLang="zh-TW" sz="2000" dirty="0">
                <a:ea typeface="Songti SC Light" panose="02010600040101010101"/>
              </a:rPr>
              <a:t>The other Better Baseline: Which is </a:t>
            </a:r>
            <a:r>
              <a:rPr lang="en-US" altLang="zh-TW" sz="2000" dirty="0">
                <a:solidFill>
                  <a:srgbClr val="FF0000"/>
                </a:solidFill>
                <a:ea typeface="Songti SC Light" panose="02010600040101010101"/>
              </a:rPr>
              <a:t>the worst result </a:t>
            </a:r>
            <a:r>
              <a:rPr lang="en-US" altLang="zh-TW" sz="2000" dirty="0">
                <a:ea typeface="Songti SC Light" panose="02010600040101010101"/>
              </a:rPr>
              <a:t>among CMA-ES, CoDE, EDA/LS.</a:t>
            </a:r>
            <a:endParaRPr lang="zh-TW" altLang="en-US" sz="2000" dirty="0"/>
          </a:p>
          <a:p>
            <a:endParaRPr kumimoji="1" lang="en-US" altLang="zh-CN" sz="2000" dirty="0">
              <a:latin typeface="+mj-lt"/>
              <a:ea typeface="Songti SC Light" panose="02010600040101010101" pitchFamily="2" charset="-122"/>
            </a:endParaRPr>
          </a:p>
          <a:p>
            <a:endParaRPr kumimoji="1" lang="zh-TW" altLang="en-US" sz="2000" dirty="0">
              <a:latin typeface="+mj-lt"/>
              <a:ea typeface="Songti SC Light" panose="02010600040101010101" pitchFamily="2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082E771-DD60-F443-8D5F-44B6109E1A1A}"/>
              </a:ext>
            </a:extLst>
          </p:cNvPr>
          <p:cNvGraphicFramePr>
            <a:graphicFrameLocks noGrp="1"/>
          </p:cNvGraphicFramePr>
          <p:nvPr/>
        </p:nvGraphicFramePr>
        <p:xfrm>
          <a:off x="623514" y="3749966"/>
          <a:ext cx="5196839" cy="2900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960">
                  <a:extLst>
                    <a:ext uri="{9D8B030D-6E8A-4147-A177-3AD203B41FA5}">
                      <a16:colId xmlns:a16="http://schemas.microsoft.com/office/drawing/2014/main" val="3073785634"/>
                    </a:ext>
                  </a:extLst>
                </a:gridCol>
                <a:gridCol w="1397459">
                  <a:extLst>
                    <a:ext uri="{9D8B030D-6E8A-4147-A177-3AD203B41FA5}">
                      <a16:colId xmlns:a16="http://schemas.microsoft.com/office/drawing/2014/main" val="2048054419"/>
                    </a:ext>
                  </a:extLst>
                </a:gridCol>
                <a:gridCol w="1329893">
                  <a:extLst>
                    <a:ext uri="{9D8B030D-6E8A-4147-A177-3AD203B41FA5}">
                      <a16:colId xmlns:a16="http://schemas.microsoft.com/office/drawing/2014/main" val="3220760204"/>
                    </a:ext>
                  </a:extLst>
                </a:gridCol>
                <a:gridCol w="1540527">
                  <a:extLst>
                    <a:ext uri="{9D8B030D-6E8A-4147-A177-3AD203B41FA5}">
                      <a16:colId xmlns:a16="http://schemas.microsoft.com/office/drawing/2014/main" val="3899650595"/>
                    </a:ext>
                  </a:extLst>
                </a:gridCol>
              </a:tblGrid>
              <a:tr h="71039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C00000"/>
                          </a:solidFill>
                        </a:rPr>
                        <a:t>Public</a:t>
                      </a:r>
                      <a:r>
                        <a:rPr lang="en-US" altLang="zh-TW" sz="1400" b="0" dirty="0">
                          <a:solidFill>
                            <a:schemeClr val="bg1"/>
                          </a:solidFill>
                        </a:rPr>
                        <a:t> function</a:t>
                      </a:r>
                      <a:r>
                        <a:rPr lang="zh-TW" altLang="en-US" sz="1400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sz="1400" b="0" dirty="0">
                          <a:solidFill>
                            <a:schemeClr val="bg1"/>
                          </a:solidFill>
                        </a:rPr>
                        <a:t>baseline:</a:t>
                      </a:r>
                      <a:endParaRPr lang="zh-TW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TA’s </a:t>
                      </a:r>
                    </a:p>
                    <a:p>
                      <a:pPr algn="ctr"/>
                      <a:r>
                        <a:rPr lang="en-US" altLang="zh-TW" sz="1400" b="0" dirty="0"/>
                        <a:t>Random Search</a:t>
                      </a:r>
                    </a:p>
                    <a:p>
                      <a:pPr algn="ctr"/>
                      <a:r>
                        <a:rPr lang="en-US" altLang="zh-CN" sz="1400" b="0" dirty="0"/>
                        <a:t>objective value</a:t>
                      </a:r>
                      <a:endParaRPr lang="en-US" altLang="zh-TW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TA’s other Better Baseline </a:t>
                      </a:r>
                      <a:r>
                        <a:rPr lang="en-US" altLang="zh-CN" sz="1400" b="0" dirty="0"/>
                        <a:t>objective value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Limit of function evaluation </a:t>
                      </a:r>
                      <a:r>
                        <a:rPr lang="en-US" altLang="zh-CN" sz="1400" b="0" dirty="0"/>
                        <a:t>times</a:t>
                      </a:r>
                      <a:r>
                        <a:rPr lang="zh-CN" altLang="en-US" sz="1400" b="0" dirty="0"/>
                        <a:t> 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extLst>
                  <a:ext uri="{0D108BD9-81ED-4DB2-BD59-A6C34878D82A}">
                    <a16:rowId xmlns:a16="http://schemas.microsoft.com/office/drawing/2014/main" val="2702748570"/>
                  </a:ext>
                </a:extLst>
              </a:tr>
              <a:tr h="3248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Function 1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0.036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1.875e-6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1000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extLst>
                  <a:ext uri="{0D108BD9-81ED-4DB2-BD59-A6C34878D82A}">
                    <a16:rowId xmlns:a16="http://schemas.microsoft.com/office/drawing/2014/main" val="105306364"/>
                  </a:ext>
                </a:extLst>
              </a:tr>
              <a:tr h="3248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Function 2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/>
                        <a:t>0.381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4.042e-9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1500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extLst>
                  <a:ext uri="{0D108BD9-81ED-4DB2-BD59-A6C34878D82A}">
                    <a16:rowId xmlns:a16="http://schemas.microsoft.com/office/drawing/2014/main" val="2353820442"/>
                  </a:ext>
                </a:extLst>
              </a:tr>
              <a:tr h="3248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Function 3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13.427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0.210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2000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extLst>
                  <a:ext uri="{0D108BD9-81ED-4DB2-BD59-A6C34878D82A}">
                    <a16:rowId xmlns:a16="http://schemas.microsoft.com/office/drawing/2014/main" val="520198557"/>
                  </a:ext>
                </a:extLst>
              </a:tr>
              <a:tr h="3248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Function 4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67.743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0.530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2500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extLst>
                  <a:ext uri="{0D108BD9-81ED-4DB2-BD59-A6C34878D82A}">
                    <a16:rowId xmlns:a16="http://schemas.microsoft.com/office/drawing/2014/main" val="343434194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9F883A8-2224-43D2-B748-8961CE280577}"/>
              </a:ext>
            </a:extLst>
          </p:cNvPr>
          <p:cNvGraphicFramePr>
            <a:graphicFrameLocks noGrp="1"/>
          </p:cNvGraphicFramePr>
          <p:nvPr/>
        </p:nvGraphicFramePr>
        <p:xfrm>
          <a:off x="6371647" y="3749966"/>
          <a:ext cx="5196839" cy="2900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960">
                  <a:extLst>
                    <a:ext uri="{9D8B030D-6E8A-4147-A177-3AD203B41FA5}">
                      <a16:colId xmlns:a16="http://schemas.microsoft.com/office/drawing/2014/main" val="3073785634"/>
                    </a:ext>
                  </a:extLst>
                </a:gridCol>
                <a:gridCol w="1397459">
                  <a:extLst>
                    <a:ext uri="{9D8B030D-6E8A-4147-A177-3AD203B41FA5}">
                      <a16:colId xmlns:a16="http://schemas.microsoft.com/office/drawing/2014/main" val="2048054419"/>
                    </a:ext>
                  </a:extLst>
                </a:gridCol>
                <a:gridCol w="1329893">
                  <a:extLst>
                    <a:ext uri="{9D8B030D-6E8A-4147-A177-3AD203B41FA5}">
                      <a16:colId xmlns:a16="http://schemas.microsoft.com/office/drawing/2014/main" val="3220760204"/>
                    </a:ext>
                  </a:extLst>
                </a:gridCol>
                <a:gridCol w="1540527">
                  <a:extLst>
                    <a:ext uri="{9D8B030D-6E8A-4147-A177-3AD203B41FA5}">
                      <a16:colId xmlns:a16="http://schemas.microsoft.com/office/drawing/2014/main" val="3899650595"/>
                    </a:ext>
                  </a:extLst>
                </a:gridCol>
              </a:tblGrid>
              <a:tr h="71039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C00000"/>
                          </a:solidFill>
                        </a:rPr>
                        <a:t>Private </a:t>
                      </a:r>
                      <a:r>
                        <a:rPr lang="en-US" altLang="zh-TW" sz="1400" b="0" dirty="0">
                          <a:solidFill>
                            <a:schemeClr val="bg1"/>
                          </a:solidFill>
                        </a:rPr>
                        <a:t> function</a:t>
                      </a:r>
                      <a:r>
                        <a:rPr lang="zh-TW" altLang="en-US" sz="1400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sz="1400" b="0" dirty="0">
                          <a:solidFill>
                            <a:schemeClr val="bg1"/>
                          </a:solidFill>
                        </a:rPr>
                        <a:t>baseline:</a:t>
                      </a:r>
                      <a:endParaRPr lang="zh-TW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TA’s </a:t>
                      </a:r>
                    </a:p>
                    <a:p>
                      <a:pPr algn="ctr"/>
                      <a:r>
                        <a:rPr lang="en-US" altLang="zh-TW" sz="1400" b="0" dirty="0"/>
                        <a:t>Random Search</a:t>
                      </a:r>
                    </a:p>
                    <a:p>
                      <a:pPr algn="ctr"/>
                      <a:r>
                        <a:rPr lang="en-US" altLang="zh-CN" sz="1400" b="0" dirty="0"/>
                        <a:t>objective value</a:t>
                      </a:r>
                      <a:endParaRPr lang="en-US" altLang="zh-TW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TA’s other Better Baseline </a:t>
                      </a:r>
                      <a:r>
                        <a:rPr lang="en-US" altLang="zh-CN" sz="1400" b="0" dirty="0"/>
                        <a:t>objective value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Limit of function evaluation </a:t>
                      </a:r>
                      <a:r>
                        <a:rPr lang="en-US" altLang="zh-CN" sz="1400" b="0" dirty="0"/>
                        <a:t>times</a:t>
                      </a:r>
                      <a:r>
                        <a:rPr lang="zh-CN" altLang="en-US" sz="1400" b="0" dirty="0"/>
                        <a:t> 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extLst>
                  <a:ext uri="{0D108BD9-81ED-4DB2-BD59-A6C34878D82A}">
                    <a16:rowId xmlns:a16="http://schemas.microsoft.com/office/drawing/2014/main" val="2702748570"/>
                  </a:ext>
                </a:extLst>
              </a:tr>
              <a:tr h="3248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Function 1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19.685</a:t>
                      </a:r>
                      <a:endParaRPr lang="zh-TW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0.412</a:t>
                      </a:r>
                      <a:endParaRPr lang="zh-TW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1000</a:t>
                      </a:r>
                      <a:endParaRPr lang="zh-TW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06364"/>
                  </a:ext>
                </a:extLst>
              </a:tr>
              <a:tr h="3248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Function 2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15.215</a:t>
                      </a:r>
                      <a:endParaRPr lang="zh-TW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8.066</a:t>
                      </a:r>
                      <a:endParaRPr lang="zh-TW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1500</a:t>
                      </a:r>
                      <a:endParaRPr lang="zh-TW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820442"/>
                  </a:ext>
                </a:extLst>
              </a:tr>
              <a:tr h="3248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Function 3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2246.339</a:t>
                      </a:r>
                      <a:endParaRPr lang="zh-TW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1620.202</a:t>
                      </a:r>
                      <a:endParaRPr lang="zh-TW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2000</a:t>
                      </a:r>
                      <a:endParaRPr lang="zh-TW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198557"/>
                  </a:ext>
                </a:extLst>
              </a:tr>
              <a:tr h="3248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Function 4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-4.155</a:t>
                      </a:r>
                      <a:endParaRPr lang="zh-TW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-7.738</a:t>
                      </a:r>
                      <a:endParaRPr lang="zh-TW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2500</a:t>
                      </a:r>
                      <a:endParaRPr lang="zh-TW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341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2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5905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sz="34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CN" sz="3600" dirty="0">
                <a:latin typeface="+mj-lt"/>
                <a:ea typeface="Songti SC Light" panose="02010600040101010101" pitchFamily="2" charset="-122"/>
              </a:rPr>
              <a:t>4</a:t>
            </a:r>
            <a:r>
              <a:rPr lang="zh-CN" altLang="en-US" sz="36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CN" sz="3600" dirty="0">
                <a:latin typeface="+mj-lt"/>
                <a:ea typeface="Songti SC Light" panose="02010600040101010101" pitchFamily="2" charset="-122"/>
              </a:rPr>
              <a:t>public</a:t>
            </a:r>
            <a:r>
              <a:rPr lang="zh-CN" altLang="en-US" sz="36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TW" sz="3600" dirty="0">
                <a:latin typeface="+mj-lt"/>
                <a:ea typeface="Songti SC Light" panose="02010600040101010101" pitchFamily="2" charset="-122"/>
              </a:rPr>
              <a:t>functions, 15 points for each. </a:t>
            </a:r>
            <a:r>
              <a:rPr lang="en-US" altLang="zh-CN" sz="3600" dirty="0">
                <a:latin typeface="+mj-lt"/>
                <a:ea typeface="Songti SC Light" panose="02010600040101010101" pitchFamily="2" charset="-122"/>
              </a:rPr>
              <a:t>And the other 4 private functions,</a:t>
            </a:r>
            <a:r>
              <a:rPr lang="zh-CN" altLang="en-US" sz="36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CN" sz="3600" dirty="0">
                <a:latin typeface="+mj-lt"/>
                <a:ea typeface="Songti SC Light" panose="02010600040101010101" pitchFamily="2" charset="-122"/>
              </a:rPr>
              <a:t>10 points for each.</a:t>
            </a:r>
          </a:p>
          <a:p>
            <a:pPr>
              <a:lnSpc>
                <a:spcPct val="110000"/>
              </a:lnSpc>
            </a:pPr>
            <a:r>
              <a:rPr lang="en-US" altLang="zh-CN" sz="3600" dirty="0">
                <a:ea typeface="Songti SC Light" panose="02010600040101010101" pitchFamily="2" charset="-122"/>
              </a:rPr>
              <a:t> </a:t>
            </a:r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ea typeface="Songti SC Light" panose="02010600040101010101" pitchFamily="2" charset="-122"/>
              </a:rPr>
              <a:t>RS result </a:t>
            </a:r>
            <a:r>
              <a:rPr lang="en-US" altLang="zh-CN" sz="3600" dirty="0">
                <a:ea typeface="Songti SC Light" panose="02010600040101010101" pitchFamily="2" charset="-122"/>
              </a:rPr>
              <a:t>&lt; </a:t>
            </a:r>
            <a:r>
              <a:rPr lang="en-US" altLang="zh-CN" sz="3600" dirty="0">
                <a:solidFill>
                  <a:srgbClr val="FF0000"/>
                </a:solidFill>
                <a:latin typeface="+mj-lt"/>
                <a:ea typeface="Songti SC Light" panose="02010600040101010101" pitchFamily="2" charset="-122"/>
              </a:rPr>
              <a:t>Your result</a:t>
            </a:r>
            <a:r>
              <a:rPr lang="en-US" altLang="zh-CN" sz="3600" dirty="0">
                <a:latin typeface="+mj-lt"/>
                <a:ea typeface="Songti SC Light" panose="02010600040101010101" pitchFamily="2" charset="-122"/>
              </a:rPr>
              <a:t>:</a:t>
            </a:r>
          </a:p>
          <a:p>
            <a:pPr lvl="1">
              <a:lnSpc>
                <a:spcPct val="110000"/>
              </a:lnSpc>
            </a:pPr>
            <a:r>
              <a:rPr lang="en-US" altLang="zh-CN" sz="3000" dirty="0">
                <a:latin typeface="+mj-lt"/>
                <a:ea typeface="Songti SC Light" panose="02010600040101010101" pitchFamily="2" charset="-122"/>
              </a:rPr>
              <a:t> 0%</a:t>
            </a:r>
          </a:p>
          <a:p>
            <a:pPr>
              <a:lnSpc>
                <a:spcPct val="110000"/>
              </a:lnSpc>
            </a:pPr>
            <a:r>
              <a:rPr lang="en-US" altLang="zh-CN" sz="36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  <a:latin typeface="+mj-lt"/>
                <a:ea typeface="Songti SC Light" panose="02010600040101010101" pitchFamily="2" charset="-122"/>
              </a:rPr>
              <a:t>The other better baseline result </a:t>
            </a:r>
            <a:r>
              <a:rPr lang="en-US" altLang="zh-CN" sz="3600" dirty="0">
                <a:latin typeface="+mj-lt"/>
                <a:ea typeface="Songti SC Light" panose="02010600040101010101" pitchFamily="2" charset="-122"/>
              </a:rPr>
              <a:t>&lt; </a:t>
            </a:r>
            <a:r>
              <a:rPr lang="en-US" altLang="zh-CN" sz="3600" dirty="0">
                <a:solidFill>
                  <a:srgbClr val="FF0000"/>
                </a:solidFill>
                <a:latin typeface="+mj-lt"/>
                <a:ea typeface="Songti SC Light" panose="02010600040101010101" pitchFamily="2" charset="-122"/>
              </a:rPr>
              <a:t>Your result </a:t>
            </a:r>
            <a:r>
              <a:rPr lang="en-US" altLang="zh-CN" sz="3600" dirty="0">
                <a:latin typeface="+mj-lt"/>
                <a:ea typeface="Songti SC Light" panose="02010600040101010101" pitchFamily="2" charset="-122"/>
              </a:rPr>
              <a:t>&lt; </a:t>
            </a:r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+mj-lt"/>
                <a:ea typeface="Songti SC Light" panose="02010600040101010101" pitchFamily="2" charset="-122"/>
              </a:rPr>
              <a:t>RS result</a:t>
            </a:r>
            <a:r>
              <a:rPr lang="en-US" altLang="zh-TW" sz="3600" dirty="0">
                <a:latin typeface="+mj-lt"/>
                <a:ea typeface="Songti SC Light" panose="02010600040101010101" pitchFamily="2" charset="-122"/>
              </a:rPr>
              <a:t>:</a:t>
            </a:r>
          </a:p>
          <a:p>
            <a:pPr lvl="1">
              <a:lnSpc>
                <a:spcPct val="110000"/>
              </a:lnSpc>
            </a:pPr>
            <a:r>
              <a:rPr lang="en-US" altLang="zh-TW" sz="3000" dirty="0">
                <a:latin typeface="+mj-lt"/>
                <a:ea typeface="Songti SC Light" panose="02010600040101010101" pitchFamily="2" charset="-122"/>
              </a:rPr>
              <a:t>T</a:t>
            </a:r>
            <a:r>
              <a:rPr lang="en-US" altLang="zh-CN" sz="3000" dirty="0">
                <a:latin typeface="+mj-lt"/>
                <a:ea typeface="Songti SC Light" panose="02010600040101010101" pitchFamily="2" charset="-122"/>
              </a:rPr>
              <a:t>op 1/2</a:t>
            </a:r>
            <a:r>
              <a:rPr lang="en-US" altLang="zh-TW" sz="3000" dirty="0">
                <a:latin typeface="+mj-lt"/>
                <a:ea typeface="Songti SC Light" panose="02010600040101010101" pitchFamily="2" charset="-122"/>
              </a:rPr>
              <a:t>:</a:t>
            </a:r>
            <a:r>
              <a:rPr lang="zh-TW" altLang="en-US" sz="30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CN" sz="3000" dirty="0">
                <a:latin typeface="+mj-lt"/>
                <a:ea typeface="Songti SC Light" panose="02010600040101010101" pitchFamily="2" charset="-122"/>
              </a:rPr>
              <a:t>60%</a:t>
            </a:r>
          </a:p>
          <a:p>
            <a:pPr lvl="1">
              <a:lnSpc>
                <a:spcPct val="110000"/>
              </a:lnSpc>
            </a:pPr>
            <a:r>
              <a:rPr lang="en-US" altLang="zh-TW" sz="3000" dirty="0">
                <a:latin typeface="+mj-lt"/>
                <a:ea typeface="Songti SC Light" panose="02010600040101010101" pitchFamily="2" charset="-122"/>
              </a:rPr>
              <a:t>O</a:t>
            </a:r>
            <a:r>
              <a:rPr lang="en-US" altLang="zh-CN" sz="3000" dirty="0">
                <a:latin typeface="+mj-lt"/>
                <a:ea typeface="Songti SC Light" panose="02010600040101010101" pitchFamily="2" charset="-122"/>
              </a:rPr>
              <a:t>therwise: 40%</a:t>
            </a:r>
          </a:p>
          <a:p>
            <a:pPr>
              <a:lnSpc>
                <a:spcPct val="110000"/>
              </a:lnSpc>
            </a:pPr>
            <a:r>
              <a:rPr lang="en-US" altLang="zh-CN" sz="34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CN" sz="3300" dirty="0">
                <a:solidFill>
                  <a:schemeClr val="accent5">
                    <a:lumMod val="50000"/>
                  </a:schemeClr>
                </a:solidFill>
                <a:latin typeface="+mj-lt"/>
                <a:ea typeface="Songti SC Light" panose="02010600040101010101" pitchFamily="2" charset="-122"/>
              </a:rPr>
              <a:t>Global minimum </a:t>
            </a:r>
            <a:r>
              <a:rPr lang="en-US" altLang="zh-CN" sz="3300" dirty="0">
                <a:latin typeface="+mj-lt"/>
                <a:ea typeface="Songti SC Light" panose="02010600040101010101" pitchFamily="2" charset="-122"/>
              </a:rPr>
              <a:t>&lt; </a:t>
            </a:r>
            <a:r>
              <a:rPr lang="en-US" altLang="zh-CN" sz="3300" dirty="0">
                <a:solidFill>
                  <a:srgbClr val="FF0000"/>
                </a:solidFill>
                <a:latin typeface="+mj-lt"/>
                <a:ea typeface="Songti SC Light" panose="02010600040101010101" pitchFamily="2" charset="-122"/>
              </a:rPr>
              <a:t>Your result </a:t>
            </a:r>
            <a:r>
              <a:rPr lang="en-US" altLang="zh-CN" sz="3300" dirty="0">
                <a:latin typeface="+mj-lt"/>
                <a:ea typeface="Songti SC Light" panose="02010600040101010101" pitchFamily="2" charset="-122"/>
              </a:rPr>
              <a:t>&lt; </a:t>
            </a:r>
            <a:r>
              <a:rPr lang="en-US" altLang="zh-CN" sz="3300" dirty="0">
                <a:solidFill>
                  <a:schemeClr val="accent2">
                    <a:lumMod val="75000"/>
                  </a:schemeClr>
                </a:solidFill>
                <a:latin typeface="+mj-lt"/>
                <a:ea typeface="Songti SC Light" panose="02010600040101010101" pitchFamily="2" charset="-122"/>
              </a:rPr>
              <a:t>The other better baseline result</a:t>
            </a:r>
            <a:r>
              <a:rPr lang="en-US" altLang="zh-CN" sz="3300" dirty="0">
                <a:latin typeface="+mj-lt"/>
                <a:ea typeface="Songti SC Light" panose="02010600040101010101" pitchFamily="2" charset="-122"/>
              </a:rPr>
              <a:t>: </a:t>
            </a:r>
          </a:p>
          <a:p>
            <a:pPr lvl="1">
              <a:lnSpc>
                <a:spcPct val="110000"/>
              </a:lnSpc>
            </a:pPr>
            <a:r>
              <a:rPr lang="en-US" altLang="zh-CN" sz="3000" dirty="0">
                <a:latin typeface="+mj-lt"/>
                <a:ea typeface="Songti SC Light" panose="02010600040101010101" pitchFamily="2" charset="-122"/>
              </a:rPr>
              <a:t>Top 1/4: 95%</a:t>
            </a:r>
          </a:p>
          <a:p>
            <a:pPr lvl="1">
              <a:lnSpc>
                <a:spcPct val="110000"/>
              </a:lnSpc>
            </a:pPr>
            <a:r>
              <a:rPr lang="en-US" altLang="zh-CN" sz="3000" dirty="0">
                <a:latin typeface="+mj-lt"/>
                <a:ea typeface="Songti SC Light" panose="02010600040101010101" pitchFamily="2" charset="-122"/>
              </a:rPr>
              <a:t>2/4: 90%</a:t>
            </a:r>
          </a:p>
          <a:p>
            <a:pPr lvl="1">
              <a:lnSpc>
                <a:spcPct val="110000"/>
              </a:lnSpc>
            </a:pPr>
            <a:r>
              <a:rPr lang="en-US" altLang="zh-CN" sz="3000" dirty="0">
                <a:latin typeface="+mj-lt"/>
                <a:ea typeface="Songti SC Light" panose="02010600040101010101" pitchFamily="2" charset="-122"/>
              </a:rPr>
              <a:t>3/4: 85% </a:t>
            </a:r>
          </a:p>
          <a:p>
            <a:pPr lvl="1">
              <a:lnSpc>
                <a:spcPct val="110000"/>
              </a:lnSpc>
            </a:pPr>
            <a:r>
              <a:rPr lang="en-US" altLang="zh-TW" sz="3000" dirty="0">
                <a:latin typeface="+mj-lt"/>
                <a:ea typeface="Songti SC Light" panose="02010600040101010101" pitchFamily="2" charset="-122"/>
              </a:rPr>
              <a:t>O</a:t>
            </a:r>
            <a:r>
              <a:rPr lang="en-US" altLang="zh-CN" sz="3000" dirty="0">
                <a:latin typeface="+mj-lt"/>
                <a:ea typeface="Songti SC Light" panose="02010600040101010101" pitchFamily="2" charset="-122"/>
              </a:rPr>
              <a:t>ther: 80%</a:t>
            </a:r>
          </a:p>
          <a:p>
            <a:pPr>
              <a:lnSpc>
                <a:spcPct val="110000"/>
              </a:lnSpc>
            </a:pPr>
            <a:r>
              <a:rPr lang="en-US" altLang="zh-CN" sz="34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CN" sz="3600" dirty="0">
                <a:solidFill>
                  <a:srgbClr val="FF0000"/>
                </a:solidFill>
                <a:latin typeface="+mj-lt"/>
                <a:ea typeface="Songti SC Light" panose="02010600040101010101" pitchFamily="2" charset="-122"/>
              </a:rPr>
              <a:t>Your result </a:t>
            </a:r>
            <a:r>
              <a:rPr lang="en-US" altLang="zh-CN" sz="3600" dirty="0">
                <a:latin typeface="+mj-lt"/>
                <a:ea typeface="Songti SC Light" panose="02010600040101010101" pitchFamily="2" charset="-122"/>
              </a:rPr>
              <a:t>= </a:t>
            </a:r>
            <a:r>
              <a:rPr lang="en-US" altLang="zh-CN" sz="3600" dirty="0">
                <a:solidFill>
                  <a:schemeClr val="accent5">
                    <a:lumMod val="50000"/>
                  </a:schemeClr>
                </a:solidFill>
                <a:latin typeface="+mj-lt"/>
                <a:ea typeface="Songti SC Light" panose="02010600040101010101" pitchFamily="2" charset="-122"/>
              </a:rPr>
              <a:t>Global minimum</a:t>
            </a:r>
            <a:r>
              <a:rPr lang="en-US" altLang="zh-CN" sz="3600" dirty="0">
                <a:latin typeface="+mj-lt"/>
                <a:ea typeface="Songti SC Light" panose="02010600040101010101" pitchFamily="2" charset="-122"/>
              </a:rPr>
              <a:t>:</a:t>
            </a:r>
            <a:endParaRPr lang="en-US" altLang="zh-CN" sz="3400" dirty="0">
              <a:latin typeface="+mj-lt"/>
              <a:ea typeface="Songti SC Light" panose="0201060004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3000" dirty="0">
                <a:latin typeface="+mj-lt"/>
                <a:ea typeface="Songti SC Light" panose="02010600040101010101" pitchFamily="2" charset="-122"/>
              </a:rPr>
              <a:t>100%</a:t>
            </a:r>
            <a:endParaRPr lang="zh-TW" altLang="en-US" dirty="0">
              <a:latin typeface="+mj-lt"/>
              <a:ea typeface="Songti SC Light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23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7F3E73-9BEC-5045-B181-2D9D1FC1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Other Announcements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15F844-54E7-AF48-ACE6-2A3D16B4F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TW" sz="2000" dirty="0">
                <a:latin typeface="+mj-lt"/>
                <a:ea typeface="PMingLiU" panose="02020500000000000000" pitchFamily="18" charset="-120"/>
              </a:rPr>
              <a:t>We provide a python template code, which has implemented random search baseline. </a:t>
            </a:r>
          </a:p>
          <a:p>
            <a:r>
              <a:rPr kumimoji="1" lang="en-US" altLang="zh-TW" sz="2000" dirty="0">
                <a:latin typeface="+mj-lt"/>
                <a:ea typeface="PMingLiU" panose="02020500000000000000" pitchFamily="18" charset="-120"/>
              </a:rPr>
              <a:t>You could design your algorithm and directly modify it.</a:t>
            </a:r>
          </a:p>
          <a:p>
            <a:endParaRPr kumimoji="1" lang="en-US" altLang="zh-CN" sz="2000" dirty="0">
              <a:latin typeface="+mj-lt"/>
              <a:ea typeface="PMingLiU" panose="02020500000000000000" pitchFamily="18" charset="-120"/>
            </a:endParaRPr>
          </a:p>
          <a:p>
            <a:r>
              <a:rPr kumimoji="1" lang="en-US" altLang="zh-TW" sz="2000" dirty="0">
                <a:latin typeface="+mj-lt"/>
                <a:ea typeface="PMingLiU" panose="02020500000000000000" pitchFamily="18" charset="-120"/>
              </a:rPr>
              <a:t>You need to </a:t>
            </a:r>
            <a:r>
              <a:rPr kumimoji="1" lang="en-US" altLang="zh-TW" sz="2000" dirty="0">
                <a:solidFill>
                  <a:srgbClr val="FF0000"/>
                </a:solidFill>
                <a:latin typeface="+mj-lt"/>
                <a:ea typeface="PMingLiU" panose="02020500000000000000" pitchFamily="18" charset="-120"/>
              </a:rPr>
              <a:t>pip install</a:t>
            </a:r>
            <a:r>
              <a:rPr kumimoji="1" lang="zh-TW" altLang="en-US" sz="2000" dirty="0">
                <a:solidFill>
                  <a:srgbClr val="FF0000"/>
                </a:solidFill>
                <a:latin typeface="+mj-lt"/>
                <a:ea typeface="PMingLiU" panose="02020500000000000000" pitchFamily="18" charset="-120"/>
              </a:rPr>
              <a:t> </a:t>
            </a:r>
            <a:r>
              <a:rPr kumimoji="1" lang="en-US" altLang="zh-TW" sz="2000" dirty="0">
                <a:solidFill>
                  <a:srgbClr val="FF0000"/>
                </a:solidFill>
                <a:latin typeface="+mj-lt"/>
                <a:ea typeface="PMingLiU" panose="02020500000000000000" pitchFamily="18" charset="-120"/>
              </a:rPr>
              <a:t>sourcedefender</a:t>
            </a:r>
            <a:r>
              <a:rPr kumimoji="1" lang="en-US" altLang="zh-CN" sz="2000" dirty="0">
                <a:latin typeface="+mj-lt"/>
                <a:ea typeface="PMingLiU" panose="02020500000000000000" pitchFamily="18" charset="-120"/>
              </a:rPr>
              <a:t>,</a:t>
            </a:r>
            <a:r>
              <a:rPr kumimoji="1" lang="zh-CN" altLang="en-US" sz="2000" dirty="0">
                <a:latin typeface="+mj-lt"/>
                <a:ea typeface="PMingLiU" panose="02020500000000000000" pitchFamily="18" charset="-120"/>
              </a:rPr>
              <a:t> </a:t>
            </a:r>
            <a:r>
              <a:rPr kumimoji="1" lang="en-US" altLang="zh-CN" sz="2000" dirty="0">
                <a:latin typeface="+mj-lt"/>
                <a:ea typeface="PMingLiU" panose="02020500000000000000" pitchFamily="18" charset="-120"/>
              </a:rPr>
              <a:t>so</a:t>
            </a:r>
            <a:r>
              <a:rPr kumimoji="1" lang="zh-CN" altLang="en-US" sz="2000" dirty="0">
                <a:latin typeface="+mj-lt"/>
                <a:ea typeface="PMingLiU" panose="02020500000000000000" pitchFamily="18" charset="-120"/>
              </a:rPr>
              <a:t> </a:t>
            </a:r>
            <a:r>
              <a:rPr kumimoji="1" lang="en-US" altLang="zh-CN" sz="2000" dirty="0">
                <a:latin typeface="+mj-lt"/>
                <a:ea typeface="PMingLiU" panose="02020500000000000000" pitchFamily="18" charset="-120"/>
              </a:rPr>
              <a:t>that</a:t>
            </a:r>
            <a:r>
              <a:rPr kumimoji="1" lang="zh-CN" altLang="en-US" sz="2000" dirty="0">
                <a:latin typeface="+mj-lt"/>
                <a:ea typeface="PMingLiU" panose="02020500000000000000" pitchFamily="18" charset="-120"/>
              </a:rPr>
              <a:t> </a:t>
            </a:r>
            <a:r>
              <a:rPr kumimoji="1" lang="en-US" altLang="zh-CN" sz="2000" dirty="0">
                <a:latin typeface="+mj-lt"/>
                <a:ea typeface="PMingLiU" panose="02020500000000000000" pitchFamily="18" charset="-120"/>
              </a:rPr>
              <a:t>you</a:t>
            </a:r>
            <a:r>
              <a:rPr kumimoji="1" lang="zh-CN" altLang="en-US" sz="2000" dirty="0">
                <a:latin typeface="+mj-lt"/>
                <a:ea typeface="PMingLiU" panose="02020500000000000000" pitchFamily="18" charset="-120"/>
              </a:rPr>
              <a:t> </a:t>
            </a:r>
            <a:r>
              <a:rPr kumimoji="1" lang="en-US" altLang="zh-CN" sz="2000" dirty="0">
                <a:latin typeface="+mj-lt"/>
                <a:ea typeface="PMingLiU" panose="02020500000000000000" pitchFamily="18" charset="-120"/>
              </a:rPr>
              <a:t>can</a:t>
            </a:r>
            <a:r>
              <a:rPr kumimoji="1" lang="zh-CN" altLang="en-US" sz="2000" dirty="0">
                <a:latin typeface="+mj-lt"/>
                <a:ea typeface="PMingLiU" panose="02020500000000000000" pitchFamily="18" charset="-120"/>
              </a:rPr>
              <a:t> </a:t>
            </a:r>
            <a:r>
              <a:rPr kumimoji="1" lang="en-US" altLang="zh-CN" sz="2000" dirty="0">
                <a:latin typeface="+mj-lt"/>
                <a:ea typeface="PMingLiU" panose="02020500000000000000" pitchFamily="18" charset="-120"/>
              </a:rPr>
              <a:t>use</a:t>
            </a:r>
            <a:r>
              <a:rPr kumimoji="1" lang="zh-CN" altLang="en-US" sz="2000" dirty="0">
                <a:latin typeface="+mj-lt"/>
                <a:ea typeface="PMingLiU" panose="02020500000000000000" pitchFamily="18" charset="-120"/>
              </a:rPr>
              <a:t> </a:t>
            </a:r>
            <a:r>
              <a:rPr kumimoji="1" lang="en-US" altLang="zh-CN" sz="2000" dirty="0">
                <a:latin typeface="+mj-lt"/>
                <a:ea typeface="PMingLiU" panose="02020500000000000000" pitchFamily="18" charset="-120"/>
              </a:rPr>
              <a:t>the encrypted pye file which we provide.</a:t>
            </a:r>
            <a:br>
              <a:rPr kumimoji="1" lang="en-US" altLang="zh-CN" sz="2000" dirty="0">
                <a:latin typeface="+mj-lt"/>
                <a:ea typeface="PMingLiU" panose="02020500000000000000" pitchFamily="18" charset="-120"/>
              </a:rPr>
            </a:br>
            <a:r>
              <a:rPr kumimoji="1" lang="zh-CN" altLang="en-US" sz="2000" dirty="0">
                <a:latin typeface="+mj-lt"/>
                <a:ea typeface="PMingLiU" panose="02020500000000000000" pitchFamily="18" charset="-120"/>
              </a:rPr>
              <a:t>（</a:t>
            </a:r>
            <a:r>
              <a:rPr kumimoji="1" lang="en-US" altLang="zh-CN" sz="2000" dirty="0">
                <a:latin typeface="+mj-lt"/>
                <a:ea typeface="PMingLiU" panose="02020500000000000000" pitchFamily="18" charset="-120"/>
              </a:rPr>
              <a:t>Official</a:t>
            </a:r>
            <a:r>
              <a:rPr kumimoji="1" lang="zh-CN" altLang="en-US" sz="2000" dirty="0">
                <a:latin typeface="+mj-lt"/>
                <a:ea typeface="PMingLiU" panose="02020500000000000000" pitchFamily="18" charset="-120"/>
              </a:rPr>
              <a:t> </a:t>
            </a:r>
            <a:r>
              <a:rPr kumimoji="1" lang="en-US" altLang="zh-CN" sz="2000" dirty="0">
                <a:latin typeface="+mj-lt"/>
                <a:ea typeface="PMingLiU" panose="02020500000000000000" pitchFamily="18" charset="-120"/>
              </a:rPr>
              <a:t>website link</a:t>
            </a:r>
            <a:r>
              <a:rPr kumimoji="1" lang="zh-CN" altLang="en-US" sz="2000" dirty="0">
                <a:latin typeface="+mj-lt"/>
                <a:ea typeface="PMingLiU" panose="02020500000000000000" pitchFamily="18" charset="-120"/>
              </a:rPr>
              <a:t>：</a:t>
            </a:r>
            <a:r>
              <a:rPr lang="en-US" altLang="zh-TW" sz="2000" dirty="0">
                <a:latin typeface="+mj-lt"/>
                <a:hlinkClick r:id="rId3"/>
              </a:rPr>
              <a:t>https://pypi.org/project/sourcedefender/</a:t>
            </a:r>
            <a:r>
              <a:rPr kumimoji="1" lang="en-US" altLang="zh-TW" sz="2000" dirty="0">
                <a:latin typeface="+mj-lt"/>
                <a:ea typeface="PMingLiU" panose="02020500000000000000" pitchFamily="18" charset="-120"/>
              </a:rPr>
              <a:t>)</a:t>
            </a:r>
          </a:p>
          <a:p>
            <a:r>
              <a:rPr kumimoji="1" lang="en-US" altLang="zh-CN" sz="2000" dirty="0">
                <a:ea typeface="PMingLiU" panose="02020500000000000000" pitchFamily="18" charset="-120"/>
              </a:rPr>
              <a:t>We provide a HomeworkFramework.pye file in this homework</a:t>
            </a:r>
            <a:r>
              <a:rPr kumimoji="1" lang="en-US" altLang="zh-TW" sz="2000" dirty="0">
                <a:ea typeface="PMingLiU" panose="02020500000000000000" pitchFamily="18" charset="-120"/>
              </a:rPr>
              <a:t>.</a:t>
            </a:r>
            <a:endParaRPr kumimoji="1" lang="en-US" altLang="zh-CN" sz="2000" dirty="0">
              <a:ea typeface="PMingLiU" panose="02020500000000000000" pitchFamily="18" charset="-120"/>
            </a:endParaRPr>
          </a:p>
          <a:p>
            <a:r>
              <a:rPr kumimoji="1" lang="en-US" altLang="zh-CN" sz="2000" dirty="0">
                <a:ea typeface="PMingLiU" panose="02020500000000000000" pitchFamily="18" charset="-120"/>
              </a:rPr>
              <a:t>You need to inherit Function in this file to call self.f</a:t>
            </a:r>
          </a:p>
          <a:p>
            <a:endParaRPr kumimoji="1" lang="en-US" altLang="zh-CN" sz="2000" dirty="0">
              <a:ea typeface="PMingLiU" panose="02020500000000000000" pitchFamily="18" charset="-120"/>
            </a:endParaRPr>
          </a:p>
          <a:p>
            <a:endParaRPr kumimoji="1" lang="en-US" altLang="zh-CN" sz="2000" dirty="0">
              <a:latin typeface="+mj-lt"/>
              <a:ea typeface="PMingLiU" panose="02020500000000000000" pitchFamily="18" charset="-120"/>
            </a:endParaRPr>
          </a:p>
          <a:p>
            <a:r>
              <a:rPr kumimoji="1" lang="en-US" altLang="zh-CN" sz="2000" dirty="0">
                <a:latin typeface="+mj-lt"/>
                <a:ea typeface="PMingLiU" panose="02020500000000000000" pitchFamily="18" charset="-120"/>
              </a:rPr>
              <a:t>You must output your result in </a:t>
            </a:r>
            <a:r>
              <a:rPr kumimoji="1" lang="en-US" altLang="zh-CN" sz="2000" dirty="0">
                <a:solidFill>
                  <a:srgbClr val="FF0000"/>
                </a:solidFill>
                <a:latin typeface="+mj-lt"/>
                <a:ea typeface="PMingLiU" panose="02020500000000000000" pitchFamily="18" charset="-120"/>
              </a:rPr>
              <a:t>5 minutes</a:t>
            </a:r>
            <a:r>
              <a:rPr kumimoji="1" lang="en-US" altLang="zh-CN" sz="2000" dirty="0">
                <a:latin typeface="+mj-lt"/>
                <a:ea typeface="PMingLiU" panose="02020500000000000000" pitchFamily="18" charset="-120"/>
              </a:rPr>
              <a:t>. </a:t>
            </a:r>
          </a:p>
          <a:p>
            <a:r>
              <a:rPr kumimoji="1" lang="en-US" altLang="zh-CN" sz="2000" dirty="0">
                <a:latin typeface="+mj-lt"/>
                <a:ea typeface="PMingLiU" panose="02020500000000000000" pitchFamily="18" charset="-120"/>
              </a:rPr>
              <a:t>We will kill your process after 5 minutes, if you do not output the result, you will get 0 points.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301AD54-2921-4123-B3FC-2854EC0FED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963"/>
          <a:stretch/>
        </p:blipFill>
        <p:spPr>
          <a:xfrm>
            <a:off x="2898633" y="4692073"/>
            <a:ext cx="6394733" cy="47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1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lobster">
  <a:themeElements>
    <a:clrScheme name="lobster1">
      <a:dk1>
        <a:srgbClr val="605D5F"/>
      </a:dk1>
      <a:lt1>
        <a:srgbClr val="FFFFFF"/>
      </a:lt1>
      <a:dk2>
        <a:srgbClr val="44546A"/>
      </a:dk2>
      <a:lt2>
        <a:srgbClr val="E7E6E6"/>
      </a:lt2>
      <a:accent1>
        <a:srgbClr val="19647E"/>
      </a:accent1>
      <a:accent2>
        <a:srgbClr val="DD472F"/>
      </a:accent2>
      <a:accent3>
        <a:srgbClr val="A5A5A5"/>
      </a:accent3>
      <a:accent4>
        <a:srgbClr val="FFC857"/>
      </a:accent4>
      <a:accent5>
        <a:srgbClr val="119DA3"/>
      </a:accent5>
      <a:accent6>
        <a:srgbClr val="BE6BC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obster" id="{546759CF-A254-8B40-B224-36474119A89F}" vid="{D03D5104-F454-1C4F-9810-34A63704ADB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lobster</Template>
  <TotalTime>8075</TotalTime>
  <Words>973</Words>
  <Application>Microsoft Office PowerPoint</Application>
  <PresentationFormat>寬螢幕</PresentationFormat>
  <Paragraphs>155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Songti SC Light</vt:lpstr>
      <vt:lpstr>PMingLiU</vt:lpstr>
      <vt:lpstr>Arial</vt:lpstr>
      <vt:lpstr>Calibri</vt:lpstr>
      <vt:lpstr>Cambria Math</vt:lpstr>
      <vt:lpstr>lobster</vt:lpstr>
      <vt:lpstr>Data Science HW4</vt:lpstr>
      <vt:lpstr>Goal: global optimization</vt:lpstr>
      <vt:lpstr>Function Operations</vt:lpstr>
      <vt:lpstr>Function Operations Example</vt:lpstr>
      <vt:lpstr>Output Files</vt:lpstr>
      <vt:lpstr>Submission Requirement and  Execution Environment</vt:lpstr>
      <vt:lpstr>Baseline and  Limit of Function Evaluation Times</vt:lpstr>
      <vt:lpstr>Grading</vt:lpstr>
      <vt:lpstr>Other Announcements</vt:lpstr>
      <vt:lpstr>Template Code</vt:lpstr>
      <vt:lpstr>Template Code</vt:lpstr>
      <vt:lpstr>Template Code</vt:lpstr>
      <vt:lpstr>Supplement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HW3</dc:title>
  <dc:creator>蔡珮瑜</dc:creator>
  <cp:lastModifiedBy>呂佳勳</cp:lastModifiedBy>
  <cp:revision>187</cp:revision>
  <dcterms:created xsi:type="dcterms:W3CDTF">2023-04-21T02:27:04Z</dcterms:created>
  <dcterms:modified xsi:type="dcterms:W3CDTF">2024-05-13T13:19:31Z</dcterms:modified>
</cp:coreProperties>
</file>