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Proxima Nova"/>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ProximaNova-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ProximaNova-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ProximaNova-italic.fntdata"/><Relationship Id="rId6" Type="http://schemas.openxmlformats.org/officeDocument/2006/relationships/slide" Target="slides/slide2.xml"/><Relationship Id="rId18" Type="http://schemas.openxmlformats.org/officeDocument/2006/relationships/font" Target="fonts/ProximaNova-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1" name="Shape 11"/>
          <p:cNvSpPr txBox="1"/>
          <p:nvPr>
            <p:ph type="ctrTitle"/>
          </p:nvPr>
        </p:nvSpPr>
        <p:spPr>
          <a:xfrm>
            <a:off x="510450" y="1257300"/>
            <a:ext cx="8123100" cy="1588500"/>
          </a:xfrm>
          <a:prstGeom prst="rect">
            <a:avLst/>
          </a:prstGeom>
        </p:spPr>
        <p:txBody>
          <a:bodyPr anchorCtr="0" anchor="b"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12" name="Shape 12"/>
          <p:cNvSpPr txBox="1"/>
          <p:nvPr>
            <p:ph idx="1" type="subTitle"/>
          </p:nvPr>
        </p:nvSpPr>
        <p:spPr>
          <a:xfrm>
            <a:off x="510450" y="3182312"/>
            <a:ext cx="8123100" cy="630000"/>
          </a:xfrm>
          <a:prstGeom prst="rect">
            <a:avLst/>
          </a:prstGeom>
        </p:spPr>
        <p:txBody>
          <a:bodyPr anchorCtr="0" anchor="t" bIns="91425" lIns="91425" rIns="91425" tIns="91425"/>
          <a:lstStyle>
            <a:lvl1pPr lvl="0">
              <a:lnSpc>
                <a:spcPct val="100000"/>
              </a:lnSpc>
              <a:spcBef>
                <a:spcPts val="0"/>
              </a:spcBef>
              <a:spcAft>
                <a:spcPts val="0"/>
              </a:spcAft>
              <a:buClr>
                <a:schemeClr val="lt1"/>
              </a:buClr>
              <a:buSzPct val="100000"/>
              <a:buNone/>
              <a:defRPr sz="2400">
                <a:solidFill>
                  <a:schemeClr val="lt1"/>
                </a:solidFill>
              </a:defRPr>
            </a:lvl1pPr>
            <a:lvl2pPr lvl="1">
              <a:lnSpc>
                <a:spcPct val="100000"/>
              </a:lnSpc>
              <a:spcBef>
                <a:spcPts val="0"/>
              </a:spcBef>
              <a:spcAft>
                <a:spcPts val="0"/>
              </a:spcAft>
              <a:buClr>
                <a:schemeClr val="lt1"/>
              </a:buClr>
              <a:buSzPct val="100000"/>
              <a:buNone/>
              <a:defRPr sz="2400">
                <a:solidFill>
                  <a:schemeClr val="lt1"/>
                </a:solidFill>
              </a:defRPr>
            </a:lvl2pPr>
            <a:lvl3pPr lvl="2">
              <a:lnSpc>
                <a:spcPct val="100000"/>
              </a:lnSpc>
              <a:spcBef>
                <a:spcPts val="0"/>
              </a:spcBef>
              <a:spcAft>
                <a:spcPts val="0"/>
              </a:spcAft>
              <a:buClr>
                <a:schemeClr val="lt1"/>
              </a:buClr>
              <a:buSzPct val="100000"/>
              <a:buNone/>
              <a:defRPr sz="2400">
                <a:solidFill>
                  <a:schemeClr val="lt1"/>
                </a:solidFill>
              </a:defRPr>
            </a:lvl3pPr>
            <a:lvl4pPr lvl="3">
              <a:lnSpc>
                <a:spcPct val="100000"/>
              </a:lnSpc>
              <a:spcBef>
                <a:spcPts val="0"/>
              </a:spcBef>
              <a:spcAft>
                <a:spcPts val="0"/>
              </a:spcAft>
              <a:buClr>
                <a:schemeClr val="lt1"/>
              </a:buClr>
              <a:buSzPct val="100000"/>
              <a:buNone/>
              <a:defRPr sz="2400">
                <a:solidFill>
                  <a:schemeClr val="lt1"/>
                </a:solidFill>
              </a:defRPr>
            </a:lvl4pPr>
            <a:lvl5pPr lvl="4">
              <a:lnSpc>
                <a:spcPct val="100000"/>
              </a:lnSpc>
              <a:spcBef>
                <a:spcPts val="0"/>
              </a:spcBef>
              <a:spcAft>
                <a:spcPts val="0"/>
              </a:spcAft>
              <a:buClr>
                <a:schemeClr val="lt1"/>
              </a:buClr>
              <a:buSzPct val="100000"/>
              <a:buNone/>
              <a:defRPr sz="2400">
                <a:solidFill>
                  <a:schemeClr val="lt1"/>
                </a:solidFill>
              </a:defRPr>
            </a:lvl5pPr>
            <a:lvl6pPr lvl="5">
              <a:lnSpc>
                <a:spcPct val="100000"/>
              </a:lnSpc>
              <a:spcBef>
                <a:spcPts val="0"/>
              </a:spcBef>
              <a:spcAft>
                <a:spcPts val="0"/>
              </a:spcAft>
              <a:buClr>
                <a:schemeClr val="lt1"/>
              </a:buClr>
              <a:buSzPct val="100000"/>
              <a:buNone/>
              <a:defRPr sz="2400">
                <a:solidFill>
                  <a:schemeClr val="lt1"/>
                </a:solidFill>
              </a:defRPr>
            </a:lvl6pPr>
            <a:lvl7pPr lvl="6">
              <a:lnSpc>
                <a:spcPct val="100000"/>
              </a:lnSpc>
              <a:spcBef>
                <a:spcPts val="0"/>
              </a:spcBef>
              <a:spcAft>
                <a:spcPts val="0"/>
              </a:spcAft>
              <a:buClr>
                <a:schemeClr val="lt1"/>
              </a:buClr>
              <a:buSzPct val="100000"/>
              <a:buNone/>
              <a:defRPr sz="2400">
                <a:solidFill>
                  <a:schemeClr val="lt1"/>
                </a:solidFill>
              </a:defRPr>
            </a:lvl7pPr>
            <a:lvl8pPr lvl="7">
              <a:lnSpc>
                <a:spcPct val="100000"/>
              </a:lnSpc>
              <a:spcBef>
                <a:spcPts val="0"/>
              </a:spcBef>
              <a:spcAft>
                <a:spcPts val="0"/>
              </a:spcAft>
              <a:buClr>
                <a:schemeClr val="lt1"/>
              </a:buClr>
              <a:buSzPct val="100000"/>
              <a:buNone/>
              <a:defRPr sz="2400">
                <a:solidFill>
                  <a:schemeClr val="lt1"/>
                </a:solidFill>
              </a:defRPr>
            </a:lvl8pPr>
            <a:lvl9pPr lvl="8">
              <a:lnSpc>
                <a:spcPct val="100000"/>
              </a:lnSpc>
              <a:spcBef>
                <a:spcPts val="0"/>
              </a:spcBef>
              <a:spcAft>
                <a:spcPts val="0"/>
              </a:spcAft>
              <a:buClr>
                <a:schemeClr val="lt1"/>
              </a:buClr>
              <a:buSzPct val="100000"/>
              <a:buNone/>
              <a:defRPr sz="2400">
                <a:solidFill>
                  <a:schemeClr val="lt1"/>
                </a:solidFill>
              </a:defRPr>
            </a:lvl9pPr>
          </a:lstStyle>
          <a:p/>
        </p:txBody>
      </p:sp>
      <p:sp>
        <p:nvSpPr>
          <p:cNvPr id="13" name="Shape 1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8"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0" name="Shape 50"/>
          <p:cNvSpPr txBox="1"/>
          <p:nvPr>
            <p:ph type="title"/>
          </p:nvPr>
        </p:nvSpPr>
        <p:spPr>
          <a:xfrm>
            <a:off x="311700" y="991475"/>
            <a:ext cx="8520600" cy="1917900"/>
          </a:xfrm>
          <a:prstGeom prst="rect">
            <a:avLst/>
          </a:prstGeom>
        </p:spPr>
        <p:txBody>
          <a:bodyPr anchorCtr="0" anchor="ctr" bIns="91425" lIns="91425" rIns="91425" tIns="91425"/>
          <a:lstStyle>
            <a:lvl1pPr lvl="0" algn="ctr">
              <a:spcBef>
                <a:spcPts val="0"/>
              </a:spcBef>
              <a:buSzPct val="100000"/>
              <a:defRPr b="1" sz="14000"/>
            </a:lvl1pPr>
            <a:lvl2pPr lvl="1" algn="ctr">
              <a:spcBef>
                <a:spcPts val="0"/>
              </a:spcBef>
              <a:buSzPct val="100000"/>
              <a:defRPr b="1" sz="14000"/>
            </a:lvl2pPr>
            <a:lvl3pPr lvl="2" algn="ctr">
              <a:spcBef>
                <a:spcPts val="0"/>
              </a:spcBef>
              <a:buSzPct val="100000"/>
              <a:defRPr b="1" sz="14000"/>
            </a:lvl3pPr>
            <a:lvl4pPr lvl="3" algn="ctr">
              <a:spcBef>
                <a:spcPts val="0"/>
              </a:spcBef>
              <a:buSzPct val="100000"/>
              <a:defRPr b="1" sz="14000"/>
            </a:lvl4pPr>
            <a:lvl5pPr lvl="4" algn="ctr">
              <a:spcBef>
                <a:spcPts val="0"/>
              </a:spcBef>
              <a:buSzPct val="100000"/>
              <a:defRPr b="1" sz="14000"/>
            </a:lvl5pPr>
            <a:lvl6pPr lvl="5" algn="ctr">
              <a:spcBef>
                <a:spcPts val="0"/>
              </a:spcBef>
              <a:buSzPct val="100000"/>
              <a:defRPr b="1" sz="14000"/>
            </a:lvl6pPr>
            <a:lvl7pPr lvl="6" algn="ctr">
              <a:spcBef>
                <a:spcPts val="0"/>
              </a:spcBef>
              <a:buSzPct val="100000"/>
              <a:defRPr b="1" sz="14000"/>
            </a:lvl7pPr>
            <a:lvl8pPr lvl="7" algn="ctr">
              <a:spcBef>
                <a:spcPts val="0"/>
              </a:spcBef>
              <a:buSzPct val="100000"/>
              <a:defRPr b="1" sz="14000"/>
            </a:lvl8pPr>
            <a:lvl9pPr lvl="8" algn="ctr">
              <a:spcBef>
                <a:spcPts val="0"/>
              </a:spcBef>
              <a:buSzPct val="100000"/>
              <a:defRPr b="1" sz="14000"/>
            </a:lvl9pPr>
          </a:lstStyle>
          <a:p/>
        </p:txBody>
      </p:sp>
      <p:sp>
        <p:nvSpPr>
          <p:cNvPr id="51" name="Shape 51"/>
          <p:cNvSpPr txBox="1"/>
          <p:nvPr>
            <p:ph idx="1" type="body"/>
          </p:nvPr>
        </p:nvSpPr>
        <p:spPr>
          <a:xfrm>
            <a:off x="311700" y="3071300"/>
            <a:ext cx="8520600" cy="901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4" name="Shape 14"/>
        <p:cNvGrpSpPr/>
        <p:nvPr/>
      </p:nvGrpSpPr>
      <p:grpSpPr>
        <a:xfrm>
          <a:off x="0" y="0"/>
          <a:ext cx="0" cy="0"/>
          <a:chOff x="0" y="0"/>
          <a:chExt cx="0" cy="0"/>
        </a:xfrm>
      </p:grpSpPr>
      <p:cxnSp>
        <p:nvCxnSpPr>
          <p:cNvPr id="15" name="Shape 15"/>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6" name="Shape 16"/>
          <p:cNvSpPr txBox="1"/>
          <p:nvPr>
            <p:ph type="title"/>
          </p:nvPr>
        </p:nvSpPr>
        <p:spPr>
          <a:xfrm>
            <a:off x="510450" y="2057400"/>
            <a:ext cx="8123100" cy="778800"/>
          </a:xfrm>
          <a:prstGeom prst="rect">
            <a:avLst/>
          </a:prstGeom>
        </p:spPr>
        <p:txBody>
          <a:bodyPr anchorCtr="0" anchor="b" bIns="91425" lIns="91425" rIns="91425"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17" name="Shape 1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20" name="Shape 20"/>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1" name="Shape 21"/>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3" name="Shape 23"/>
        <p:cNvGrpSpPr/>
        <p:nvPr/>
      </p:nvGrpSpPr>
      <p:grpSpPr>
        <a:xfrm>
          <a:off x="0" y="0"/>
          <a:ext cx="0" cy="0"/>
          <a:chOff x="0" y="0"/>
          <a:chExt cx="0" cy="0"/>
        </a:xfrm>
      </p:grpSpPr>
      <p:sp>
        <p:nvSpPr>
          <p:cNvPr id="24" name="Shape 24"/>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6" name="Shape 26"/>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3" name="Shape 33"/>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7975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7" name="Shape 3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8" name="Shape 38"/>
        <p:cNvGrpSpPr/>
        <p:nvPr/>
      </p:nvGrpSpPr>
      <p:grpSpPr>
        <a:xfrm>
          <a:off x="0" y="0"/>
          <a:ext cx="0" cy="0"/>
          <a:chOff x="0" y="0"/>
          <a:chExt cx="0" cy="0"/>
        </a:xfrm>
      </p:grpSpPr>
      <p:sp>
        <p:nvSpPr>
          <p:cNvPr id="39" name="Shape 39"/>
          <p:cNvSpPr/>
          <p:nvPr/>
        </p:nvSpPr>
        <p:spPr>
          <a:xfrm>
            <a:off x="4572000" y="7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lt2"/>
            </a:solidFill>
            <a:prstDash val="solid"/>
            <a:round/>
            <a:headEnd len="med" w="med" type="none"/>
            <a:tailEnd len="med" w="med" type="none"/>
          </a:ln>
        </p:spPr>
      </p:cxnSp>
      <p:sp>
        <p:nvSpPr>
          <p:cNvPr id="41" name="Shape 41"/>
          <p:cNvSpPr txBox="1"/>
          <p:nvPr>
            <p:ph type="title"/>
          </p:nvPr>
        </p:nvSpPr>
        <p:spPr>
          <a:xfrm>
            <a:off x="265500" y="1205825"/>
            <a:ext cx="4045200" cy="15096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2" name="Shape 42"/>
          <p:cNvSpPr txBox="1"/>
          <p:nvPr>
            <p:ph idx="1" type="subTitle"/>
          </p:nvPr>
        </p:nvSpPr>
        <p:spPr>
          <a:xfrm>
            <a:off x="265500" y="2769000"/>
            <a:ext cx="4045200" cy="13455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3" name="Shape 43"/>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4" name="Shape 4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5" name="Shape 45"/>
        <p:cNvGrpSpPr/>
        <p:nvPr/>
      </p:nvGrpSpPr>
      <p:grpSpPr>
        <a:xfrm>
          <a:off x="0" y="0"/>
          <a:ext cx="0" cy="0"/>
          <a:chOff x="0" y="0"/>
          <a:chExt cx="0" cy="0"/>
        </a:xfrm>
      </p:grpSpPr>
      <p:sp>
        <p:nvSpPr>
          <p:cNvPr id="46" name="Shape 46"/>
          <p:cNvSpPr txBox="1"/>
          <p:nvPr>
            <p:ph idx="1" type="body"/>
          </p:nvPr>
        </p:nvSpPr>
        <p:spPr>
          <a:xfrm>
            <a:off x="311700" y="4236825"/>
            <a:ext cx="5998800" cy="598800"/>
          </a:xfrm>
          <a:prstGeom prst="rect">
            <a:avLst/>
          </a:prstGeom>
        </p:spPr>
        <p:txBody>
          <a:bodyPr anchorCtr="0" anchor="ctr" bIns="91425" lIns="91425" rIns="91425" tIns="91425"/>
          <a:lstStyle>
            <a:lvl1pPr lvl="0">
              <a:lnSpc>
                <a:spcPct val="100000"/>
              </a:lnSpc>
              <a:spcBef>
                <a:spcPts val="0"/>
              </a:spcBef>
              <a:spcAft>
                <a:spcPts val="0"/>
              </a:spcAft>
              <a:buSzPct val="100000"/>
              <a:buNone/>
              <a:defRPr sz="2100"/>
            </a:lvl1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1pPr>
            <a:lvl2pPr lvl="1">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2pPr>
            <a:lvl3pPr lvl="2">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3pPr>
            <a:lvl4pPr lvl="3">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4pPr>
            <a:lvl5pPr lvl="4">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5pPr>
            <a:lvl6pPr lvl="5">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6pPr>
            <a:lvl7pPr lvl="6">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7pPr>
            <a:lvl8pPr lvl="7">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8pPr>
            <a:lvl9pPr lvl="8">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accent3"/>
              </a:buClr>
              <a:buSzPct val="100000"/>
              <a:buFont typeface="Proxima Nova"/>
              <a:defRPr sz="1800">
                <a:solidFill>
                  <a:schemeClr val="accent3"/>
                </a:solidFill>
                <a:latin typeface="Proxima Nova"/>
                <a:ea typeface="Proxima Nova"/>
                <a:cs typeface="Proxima Nova"/>
                <a:sym typeface="Proxima Nova"/>
              </a:defRPr>
            </a:lvl1pPr>
            <a:lvl2pPr lvl="1">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2pPr>
            <a:lvl3pPr lvl="2">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3pPr>
            <a:lvl4pPr lvl="3">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4pPr>
            <a:lvl5pPr lvl="4">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5pPr>
            <a:lvl6pPr lvl="5">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6pPr>
            <a:lvl7pPr lvl="6">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7pPr>
            <a:lvl8pPr lvl="7">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8pPr>
            <a:lvl9pPr lvl="8">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1"/>
                </a:solidFill>
                <a:latin typeface="Proxima Nova"/>
                <a:ea typeface="Proxima Nova"/>
                <a:cs typeface="Proxima Nova"/>
                <a:sym typeface="Proxima Nov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gephi.org/" TargetMode="External"/><Relationship Id="rId4" Type="http://schemas.openxmlformats.org/officeDocument/2006/relationships/hyperlink" Target="https://en.wikipedia.org/wiki/Louvain_Modularity" TargetMode="External"/><Relationship Id="rId5" Type="http://schemas.openxmlformats.org/officeDocument/2006/relationships/hyperlink" Target="https://en.wikipedia.org/wiki/K-means_clustering" TargetMode="External"/><Relationship Id="rId6" Type="http://schemas.openxmlformats.org/officeDocument/2006/relationships/hyperlink" Target="https://www.youtube.com/watch?v=lU1QEUH0nNc"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510450" y="1257300"/>
            <a:ext cx="8123100" cy="1588500"/>
          </a:xfrm>
          <a:prstGeom prst="rect">
            <a:avLst/>
          </a:prstGeom>
        </p:spPr>
        <p:txBody>
          <a:bodyPr anchorCtr="0" anchor="b" bIns="91425" lIns="91425" rIns="91425" tIns="91425">
            <a:noAutofit/>
          </a:bodyPr>
          <a:lstStyle/>
          <a:p>
            <a:pPr lvl="0">
              <a:spcBef>
                <a:spcPts val="0"/>
              </a:spcBef>
              <a:buNone/>
            </a:pPr>
            <a:r>
              <a:rPr lang="en"/>
              <a:t>Community Detection from Research Papers</a:t>
            </a:r>
          </a:p>
        </p:txBody>
      </p:sp>
      <p:sp>
        <p:nvSpPr>
          <p:cNvPr id="60" name="Shape 60"/>
          <p:cNvSpPr txBox="1"/>
          <p:nvPr>
            <p:ph idx="1" type="subTitle"/>
          </p:nvPr>
        </p:nvSpPr>
        <p:spPr>
          <a:xfrm>
            <a:off x="510450" y="3182312"/>
            <a:ext cx="8123100" cy="630000"/>
          </a:xfrm>
          <a:prstGeom prst="rect">
            <a:avLst/>
          </a:prstGeom>
        </p:spPr>
        <p:txBody>
          <a:bodyPr anchorCtr="0" anchor="t" bIns="91425" lIns="91425" rIns="91425" tIns="91425">
            <a:noAutofit/>
          </a:bodyPr>
          <a:lstStyle/>
          <a:p>
            <a:pPr lvl="0" rtl="0" algn="r">
              <a:spcBef>
                <a:spcPts val="0"/>
              </a:spcBef>
              <a:buNone/>
            </a:pPr>
            <a:r>
              <a:rPr lang="en"/>
              <a:t>Hitesh Sharma (201301065)</a:t>
            </a:r>
          </a:p>
          <a:p>
            <a:pPr lvl="0" rtl="0" algn="r">
              <a:spcBef>
                <a:spcPts val="0"/>
              </a:spcBef>
              <a:buNone/>
            </a:pPr>
            <a:r>
              <a:rPr lang="en"/>
              <a:t>Kanika Kanwal (201505526)</a:t>
            </a:r>
          </a:p>
          <a:p>
            <a:pPr lvl="0" algn="r">
              <a:spcBef>
                <a:spcPts val="0"/>
              </a:spcBef>
              <a:buNone/>
            </a:pPr>
            <a:r>
              <a:rPr lang="en"/>
              <a:t>Tummalapalli Madhuri (201325191)</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311700" y="456425"/>
            <a:ext cx="8520600" cy="572700"/>
          </a:xfrm>
          <a:prstGeom prst="rect">
            <a:avLst/>
          </a:prstGeom>
        </p:spPr>
        <p:txBody>
          <a:bodyPr anchorCtr="0" anchor="t" bIns="91425" lIns="91425" rIns="91425" tIns="91425">
            <a:noAutofit/>
          </a:bodyPr>
          <a:lstStyle/>
          <a:p>
            <a:pPr lvl="0" rtl="0">
              <a:spcBef>
                <a:spcPts val="0"/>
              </a:spcBef>
              <a:buNone/>
            </a:pPr>
            <a:r>
              <a:rPr i="1" lang="en">
                <a:solidFill>
                  <a:srgbClr val="0B5394"/>
                </a:solidFill>
              </a:rPr>
              <a:t>Louvain</a:t>
            </a:r>
          </a:p>
        </p:txBody>
      </p:sp>
      <p:pic>
        <p:nvPicPr>
          <p:cNvPr id="119" name="Shape 119"/>
          <p:cNvPicPr preferRelativeResize="0"/>
          <p:nvPr/>
        </p:nvPicPr>
        <p:blipFill>
          <a:blip r:embed="rId3">
            <a:alphaModFix/>
          </a:blip>
          <a:stretch>
            <a:fillRect/>
          </a:stretch>
        </p:blipFill>
        <p:spPr>
          <a:xfrm rot="-5400000">
            <a:off x="4527649" y="379050"/>
            <a:ext cx="3809149" cy="5109299"/>
          </a:xfrm>
          <a:prstGeom prst="rect">
            <a:avLst/>
          </a:prstGeom>
          <a:noFill/>
          <a:ln>
            <a:noFill/>
          </a:ln>
        </p:spPr>
      </p:pic>
      <p:sp>
        <p:nvSpPr>
          <p:cNvPr id="120" name="Shape 120"/>
          <p:cNvSpPr txBox="1"/>
          <p:nvPr/>
        </p:nvSpPr>
        <p:spPr>
          <a:xfrm>
            <a:off x="414325" y="2212550"/>
            <a:ext cx="3660900" cy="923700"/>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None/>
            </a:pPr>
            <a:r>
              <a:rPr lang="en" sz="1800">
                <a:solidFill>
                  <a:schemeClr val="accent3"/>
                </a:solidFill>
                <a:latin typeface="Proxima Nova"/>
                <a:ea typeface="Proxima Nova"/>
                <a:cs typeface="Proxima Nova"/>
                <a:sym typeface="Proxima Nova"/>
              </a:rPr>
              <a:t>Communities in a weighted Paper Citation network.</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311700" y="415025"/>
            <a:ext cx="8520600" cy="572700"/>
          </a:xfrm>
          <a:prstGeom prst="rect">
            <a:avLst/>
          </a:prstGeom>
        </p:spPr>
        <p:txBody>
          <a:bodyPr anchorCtr="0" anchor="t" bIns="91425" lIns="91425" rIns="91425" tIns="91425">
            <a:noAutofit/>
          </a:bodyPr>
          <a:lstStyle/>
          <a:p>
            <a:pPr lvl="0" rtl="0">
              <a:spcBef>
                <a:spcPts val="0"/>
              </a:spcBef>
              <a:buNone/>
            </a:pPr>
            <a:r>
              <a:rPr lang="en">
                <a:solidFill>
                  <a:srgbClr val="0B5394"/>
                </a:solidFill>
              </a:rPr>
              <a:t>References</a:t>
            </a:r>
          </a:p>
        </p:txBody>
      </p:sp>
      <p:sp>
        <p:nvSpPr>
          <p:cNvPr id="126" name="Shape 126"/>
          <p:cNvSpPr txBox="1"/>
          <p:nvPr/>
        </p:nvSpPr>
        <p:spPr>
          <a:xfrm>
            <a:off x="445375" y="1146600"/>
            <a:ext cx="8386800" cy="3686400"/>
          </a:xfrm>
          <a:prstGeom prst="rect">
            <a:avLst/>
          </a:prstGeom>
          <a:noFill/>
          <a:ln>
            <a:noFill/>
          </a:ln>
        </p:spPr>
        <p:txBody>
          <a:bodyPr anchorCtr="0" anchor="t" bIns="91425" lIns="91425" rIns="91425" tIns="91425">
            <a:noAutofit/>
          </a:bodyPr>
          <a:lstStyle/>
          <a:p>
            <a:pPr indent="-228600" lvl="0" marL="457200" rtl="0" algn="just">
              <a:lnSpc>
                <a:spcPct val="115000"/>
              </a:lnSpc>
              <a:spcBef>
                <a:spcPts val="0"/>
              </a:spcBef>
              <a:buClr>
                <a:schemeClr val="accent2"/>
              </a:buClr>
              <a:buFont typeface="Proxima Nova"/>
              <a:buChar char="●"/>
            </a:pPr>
            <a:r>
              <a:rPr i="1" lang="en">
                <a:solidFill>
                  <a:schemeClr val="accent2"/>
                </a:solidFill>
                <a:latin typeface="Proxima Nova"/>
                <a:ea typeface="Proxima Nova"/>
                <a:cs typeface="Proxima Nova"/>
                <a:sym typeface="Proxima Nova"/>
              </a:rPr>
              <a:t>Vincent D. Blondel, Jean-Loup Guillaume, Renaud Lambiotte and Etienne Lefebvre; Fast unfolding of communities in large networks (2008)</a:t>
            </a:r>
          </a:p>
          <a:p>
            <a:pPr indent="-228600" lvl="0" marL="457200" rtl="0" algn="just">
              <a:lnSpc>
                <a:spcPct val="115000"/>
              </a:lnSpc>
              <a:spcBef>
                <a:spcPts val="0"/>
              </a:spcBef>
              <a:buClr>
                <a:schemeClr val="accent2"/>
              </a:buClr>
              <a:buFont typeface="Proxima Nova"/>
              <a:buChar char="●"/>
            </a:pPr>
            <a:r>
              <a:rPr i="1" lang="en">
                <a:solidFill>
                  <a:schemeClr val="accent2"/>
                </a:solidFill>
                <a:latin typeface="Proxima Nova"/>
                <a:ea typeface="Proxima Nova"/>
                <a:cs typeface="Proxima Nova"/>
                <a:sym typeface="Proxima Nova"/>
              </a:rPr>
              <a:t>M. E. J. Newman; Detecting community structure in networks</a:t>
            </a:r>
          </a:p>
          <a:p>
            <a:pPr indent="-228600" lvl="1" marL="914400" rtl="0" algn="just">
              <a:lnSpc>
                <a:spcPct val="115000"/>
              </a:lnSpc>
              <a:spcBef>
                <a:spcPts val="0"/>
              </a:spcBef>
              <a:buClr>
                <a:schemeClr val="accent2"/>
              </a:buClr>
              <a:buFont typeface="Proxima Nova"/>
              <a:buChar char="○"/>
            </a:pPr>
            <a:r>
              <a:rPr i="1" lang="en">
                <a:solidFill>
                  <a:schemeClr val="accent2"/>
                </a:solidFill>
                <a:latin typeface="Proxima Nova"/>
                <a:ea typeface="Proxima Nova"/>
                <a:cs typeface="Proxima Nova"/>
                <a:sym typeface="Proxima Nova"/>
              </a:rPr>
              <a:t>http://www-personal.umich.edu/~mejn/papers/epjb.pdf</a:t>
            </a:r>
          </a:p>
          <a:p>
            <a:pPr indent="-228600" lvl="0" marL="457200" rtl="0" algn="just">
              <a:lnSpc>
                <a:spcPct val="115000"/>
              </a:lnSpc>
              <a:spcBef>
                <a:spcPts val="0"/>
              </a:spcBef>
              <a:buClr>
                <a:schemeClr val="accent2"/>
              </a:buClr>
              <a:buFont typeface="Proxima Nova"/>
              <a:buChar char="●"/>
            </a:pPr>
            <a:r>
              <a:rPr i="1" lang="en">
                <a:solidFill>
                  <a:schemeClr val="accent2"/>
                </a:solidFill>
                <a:latin typeface="Proxima Nova"/>
                <a:ea typeface="Proxima Nova"/>
                <a:cs typeface="Proxima Nova"/>
                <a:sym typeface="Proxima Nova"/>
              </a:rPr>
              <a:t>Gephi tool</a:t>
            </a:r>
          </a:p>
          <a:p>
            <a:pPr indent="-228600" lvl="1" marL="914400" rtl="0" algn="just">
              <a:lnSpc>
                <a:spcPct val="115000"/>
              </a:lnSpc>
              <a:spcBef>
                <a:spcPts val="0"/>
              </a:spcBef>
              <a:buFont typeface="Proxima Nova"/>
              <a:buChar char="○"/>
            </a:pPr>
            <a:r>
              <a:rPr lang="en" u="sng">
                <a:solidFill>
                  <a:srgbClr val="1155CC"/>
                </a:solidFill>
                <a:highlight>
                  <a:srgbClr val="FFFFFF"/>
                </a:highlight>
                <a:latin typeface="Proxima Nova"/>
                <a:ea typeface="Proxima Nova"/>
                <a:cs typeface="Proxima Nova"/>
                <a:sym typeface="Proxima Nova"/>
                <a:hlinkClick r:id="rId3"/>
              </a:rPr>
              <a:t>https://gephi.org/</a:t>
            </a:r>
          </a:p>
          <a:p>
            <a:pPr indent="-228600" lvl="0" marL="457200" rtl="0" algn="just">
              <a:lnSpc>
                <a:spcPct val="115000"/>
              </a:lnSpc>
              <a:spcBef>
                <a:spcPts val="0"/>
              </a:spcBef>
              <a:buClr>
                <a:schemeClr val="accent2"/>
              </a:buClr>
              <a:buFont typeface="Proxima Nova"/>
              <a:buChar char="●"/>
            </a:pPr>
            <a:r>
              <a:rPr i="1" lang="en">
                <a:solidFill>
                  <a:schemeClr val="accent2"/>
                </a:solidFill>
                <a:latin typeface="Proxima Nova"/>
                <a:ea typeface="Proxima Nova"/>
                <a:cs typeface="Proxima Nova"/>
                <a:sym typeface="Proxima Nova"/>
              </a:rPr>
              <a:t>Charu C. Aggarwal, Yan Xie and Philip S. Yu; Towards Community Detection in Locally Heterogeneous Networks</a:t>
            </a:r>
          </a:p>
          <a:p>
            <a:pPr indent="-228600" lvl="0" marL="457200" rtl="0" algn="just">
              <a:lnSpc>
                <a:spcPct val="115000"/>
              </a:lnSpc>
              <a:spcBef>
                <a:spcPts val="0"/>
              </a:spcBef>
              <a:buClr>
                <a:schemeClr val="accent2"/>
              </a:buClr>
              <a:buFont typeface="Proxima Nova"/>
              <a:buChar char="●"/>
            </a:pPr>
            <a:r>
              <a:rPr i="1" lang="en" u="sng">
                <a:solidFill>
                  <a:schemeClr val="accent2"/>
                </a:solidFill>
                <a:latin typeface="Proxima Nova"/>
                <a:ea typeface="Proxima Nova"/>
                <a:cs typeface="Proxima Nova"/>
                <a:sym typeface="Proxima Nova"/>
                <a:hlinkClick r:id="rId4"/>
              </a:rPr>
              <a:t>https://en.wikipedia.org/wiki/Louvain_Modularity</a:t>
            </a:r>
          </a:p>
          <a:p>
            <a:pPr indent="-228600" lvl="0" marL="457200" rtl="0" algn="just">
              <a:lnSpc>
                <a:spcPct val="115000"/>
              </a:lnSpc>
              <a:spcBef>
                <a:spcPts val="0"/>
              </a:spcBef>
              <a:buClr>
                <a:schemeClr val="accent2"/>
              </a:buClr>
              <a:buFont typeface="Proxima Nova"/>
              <a:buChar char="●"/>
            </a:pPr>
            <a:r>
              <a:rPr i="1" lang="en" u="sng">
                <a:solidFill>
                  <a:schemeClr val="accent2"/>
                </a:solidFill>
                <a:latin typeface="Proxima Nova"/>
                <a:ea typeface="Proxima Nova"/>
                <a:cs typeface="Proxima Nova"/>
                <a:sym typeface="Proxima Nova"/>
                <a:hlinkClick r:id="rId5"/>
              </a:rPr>
              <a:t>https://en.wikipedia.org/wiki/K-means_clustering</a:t>
            </a:r>
          </a:p>
          <a:p>
            <a:pPr indent="-228600" lvl="0" marL="457200" rtl="0" algn="just">
              <a:lnSpc>
                <a:spcPct val="115000"/>
              </a:lnSpc>
              <a:spcBef>
                <a:spcPts val="0"/>
              </a:spcBef>
              <a:buClr>
                <a:schemeClr val="accent2"/>
              </a:buClr>
              <a:buFont typeface="Proxima Nova"/>
              <a:buChar char="●"/>
            </a:pPr>
            <a:r>
              <a:rPr i="1" lang="en" u="sng">
                <a:solidFill>
                  <a:schemeClr val="hlink"/>
                </a:solidFill>
                <a:latin typeface="Proxima Nova"/>
                <a:ea typeface="Proxima Nova"/>
                <a:cs typeface="Proxima Nova"/>
                <a:sym typeface="Proxima Nova"/>
                <a:hlinkClick r:id="rId6"/>
              </a:rPr>
              <a:t>https://www.youtube.com/watch?v=lU1QEUH0nNc</a:t>
            </a:r>
          </a:p>
          <a:p>
            <a:pPr lvl="0" rtl="0" algn="just">
              <a:lnSpc>
                <a:spcPct val="115000"/>
              </a:lnSpc>
              <a:spcBef>
                <a:spcPts val="0"/>
              </a:spcBef>
              <a:buNone/>
            </a:pPr>
            <a:r>
              <a:t/>
            </a:r>
            <a:endParaRPr i="1">
              <a:solidFill>
                <a:schemeClr val="accent2"/>
              </a:solidFill>
              <a:latin typeface="Proxima Nova"/>
              <a:ea typeface="Proxima Nova"/>
              <a:cs typeface="Proxima Nova"/>
              <a:sym typeface="Proxima Nova"/>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ctrTitle"/>
          </p:nvPr>
        </p:nvSpPr>
        <p:spPr>
          <a:xfrm>
            <a:off x="510450" y="1257300"/>
            <a:ext cx="8123100" cy="1588500"/>
          </a:xfrm>
          <a:prstGeom prst="rect">
            <a:avLst/>
          </a:prstGeom>
        </p:spPr>
        <p:txBody>
          <a:bodyPr anchorCtr="0" anchor="b" bIns="91425" lIns="91425" rIns="91425" tIns="91425">
            <a:noAutofit/>
          </a:bodyPr>
          <a:lstStyle/>
          <a:p>
            <a:pPr lvl="0" rtl="0">
              <a:spcBef>
                <a:spcPts val="0"/>
              </a:spcBef>
              <a:buNone/>
            </a:pPr>
            <a:r>
              <a:rPr lang="en"/>
              <a:t>Thank You</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solidFill>
                  <a:srgbClr val="0B5394"/>
                </a:solidFill>
              </a:rPr>
              <a:t>Problem Statement</a:t>
            </a:r>
          </a:p>
        </p:txBody>
      </p:sp>
      <p:sp>
        <p:nvSpPr>
          <p:cNvPr id="66" name="Shape 6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Research papers are represented in the form of a network or a graph.</a:t>
            </a:r>
          </a:p>
          <a:p>
            <a:pPr indent="-228600" lvl="0" marL="457200">
              <a:spcBef>
                <a:spcPts val="0"/>
              </a:spcBef>
            </a:pPr>
            <a:r>
              <a:rPr lang="en"/>
              <a:t>The nodes represent the participating entities, or in this case, research papers or their authors.</a:t>
            </a:r>
          </a:p>
          <a:p>
            <a:pPr indent="-228600" lvl="0" marL="457200" rtl="0">
              <a:spcBef>
                <a:spcPts val="0"/>
              </a:spcBef>
            </a:pPr>
            <a:r>
              <a:rPr lang="en"/>
              <a:t>The edges represent the relations between these entities.</a:t>
            </a:r>
          </a:p>
          <a:p>
            <a:pPr indent="-228600" lvl="0" marL="457200">
              <a:spcBef>
                <a:spcPts val="0"/>
              </a:spcBef>
            </a:pPr>
            <a:r>
              <a:rPr lang="en"/>
              <a:t>The task is to detect communities within this network of research articles.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solidFill>
                  <a:srgbClr val="0B5394"/>
                </a:solidFill>
              </a:rPr>
              <a:t>Network Communities</a:t>
            </a:r>
          </a:p>
        </p:txBody>
      </p:sp>
      <p:sp>
        <p:nvSpPr>
          <p:cNvPr id="72" name="Shape 7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A network is said to have community structure if the nodes of the network can be easily grouped into sets of nodes such that each set of nodes is densely connected internally.</a:t>
            </a:r>
          </a:p>
          <a:p>
            <a:pPr lvl="0">
              <a:spcBef>
                <a:spcPts val="0"/>
              </a:spcBef>
              <a:buNone/>
            </a:pPr>
            <a:r>
              <a:rPr lang="en"/>
              <a:t>A network community has the following properties -</a:t>
            </a:r>
          </a:p>
          <a:p>
            <a:pPr indent="-228600" lvl="0" marL="457200" rtl="0">
              <a:spcBef>
                <a:spcPts val="0"/>
              </a:spcBef>
            </a:pPr>
            <a:r>
              <a:rPr lang="en"/>
              <a:t>Mutuality of Ties</a:t>
            </a:r>
          </a:p>
          <a:p>
            <a:pPr indent="-228600" lvl="0" marL="457200" rtl="0">
              <a:spcBef>
                <a:spcPts val="0"/>
              </a:spcBef>
            </a:pPr>
            <a:r>
              <a:rPr lang="en"/>
              <a:t>Compactness</a:t>
            </a:r>
          </a:p>
          <a:p>
            <a:pPr indent="-228600" lvl="0" marL="457200" rtl="0">
              <a:spcBef>
                <a:spcPts val="0"/>
              </a:spcBef>
            </a:pPr>
            <a:r>
              <a:rPr lang="en"/>
              <a:t>Density of Edges</a:t>
            </a:r>
          </a:p>
          <a:p>
            <a:pPr indent="-228600" lvl="0" marL="457200">
              <a:spcBef>
                <a:spcPts val="0"/>
              </a:spcBef>
            </a:pPr>
            <a:r>
              <a:rPr lang="en"/>
              <a:t>Separation</a:t>
            </a:r>
          </a:p>
        </p:txBody>
      </p:sp>
      <p:pic>
        <p:nvPicPr>
          <p:cNvPr id="73" name="Shape 73"/>
          <p:cNvPicPr preferRelativeResize="0"/>
          <p:nvPr/>
        </p:nvPicPr>
        <p:blipFill>
          <a:blip r:embed="rId3">
            <a:alphaModFix/>
          </a:blip>
          <a:stretch>
            <a:fillRect/>
          </a:stretch>
        </p:blipFill>
        <p:spPr>
          <a:xfrm>
            <a:off x="5531249" y="2041399"/>
            <a:ext cx="3485249" cy="2895525"/>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solidFill>
                  <a:srgbClr val="0B5394"/>
                </a:solidFill>
              </a:rPr>
              <a:t>Network Graph Construction</a:t>
            </a:r>
          </a:p>
        </p:txBody>
      </p:sp>
      <p:sp>
        <p:nvSpPr>
          <p:cNvPr id="79" name="Shape 7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For this project, we constructed a network graph from the available data using two weak metrics, and two strong ones.</a:t>
            </a:r>
          </a:p>
          <a:p>
            <a:pPr lvl="0">
              <a:spcBef>
                <a:spcPts val="0"/>
              </a:spcBef>
              <a:buNone/>
            </a:pPr>
            <a:r>
              <a:rPr b="1" lang="en"/>
              <a:t>Weaker Metrics - </a:t>
            </a:r>
            <a:r>
              <a:rPr lang="en"/>
              <a:t>Paper Titles, Year of Publication</a:t>
            </a:r>
          </a:p>
          <a:p>
            <a:pPr lvl="0">
              <a:spcBef>
                <a:spcPts val="0"/>
              </a:spcBef>
              <a:buNone/>
            </a:pPr>
            <a:r>
              <a:rPr b="1" lang="en"/>
              <a:t>Stronger Metrics - </a:t>
            </a:r>
            <a:r>
              <a:rPr lang="en"/>
              <a:t>Paper Citations, Author Citations</a:t>
            </a:r>
          </a:p>
          <a:p>
            <a:pPr lvl="0">
              <a:spcBef>
                <a:spcPts val="0"/>
              </a:spcBef>
              <a:buNone/>
            </a:pPr>
            <a:r>
              <a:t/>
            </a:r>
            <a:endParaRPr/>
          </a:p>
          <a:p>
            <a:pPr lvl="0">
              <a:spcBef>
                <a:spcPts val="0"/>
              </a:spcBef>
              <a:buNone/>
            </a:pPr>
            <a:r>
              <a:rPr i="1" lang="en"/>
              <a:t>Dataset used</a:t>
            </a:r>
            <a:r>
              <a:rPr lang="en"/>
              <a:t> - AAN (http://clair.eecs.umich.edu/aan/index.php)</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572700"/>
          </a:xfrm>
          <a:prstGeom prst="rect">
            <a:avLst/>
          </a:prstGeom>
        </p:spPr>
        <p:txBody>
          <a:bodyPr anchorCtr="0" anchor="t" bIns="91425" lIns="91425" rIns="91425" tIns="91425">
            <a:noAutofit/>
          </a:bodyPr>
          <a:lstStyle/>
          <a:p>
            <a:pPr lvl="0" algn="just">
              <a:lnSpc>
                <a:spcPct val="115000"/>
              </a:lnSpc>
              <a:spcBef>
                <a:spcPts val="0"/>
              </a:spcBef>
              <a:buNone/>
            </a:pPr>
            <a:r>
              <a:rPr lang="en">
                <a:solidFill>
                  <a:srgbClr val="0B5394"/>
                </a:solidFill>
                <a:highlight>
                  <a:srgbClr val="FFFFFF"/>
                </a:highlight>
              </a:rPr>
              <a:t>Community Detection as a Graph clustering problem</a:t>
            </a:r>
          </a:p>
        </p:txBody>
      </p:sp>
      <p:sp>
        <p:nvSpPr>
          <p:cNvPr id="85" name="Shape 8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This consists majorly of two steps :</a:t>
            </a:r>
          </a:p>
          <a:p>
            <a:pPr indent="-228600" lvl="0" marL="457200" rtl="0">
              <a:spcBef>
                <a:spcPts val="0"/>
              </a:spcBef>
            </a:pPr>
            <a:r>
              <a:rPr lang="en"/>
              <a:t>Define a similarity measure and find the similarity between each pair of nodes.</a:t>
            </a:r>
          </a:p>
          <a:p>
            <a:pPr indent="-228600" lvl="1" marL="914400" rtl="0">
              <a:lnSpc>
                <a:spcPct val="115000"/>
              </a:lnSpc>
              <a:spcBef>
                <a:spcPts val="0"/>
              </a:spcBef>
            </a:pPr>
            <a:r>
              <a:rPr lang="en"/>
              <a:t>Cosine Similarity</a:t>
            </a:r>
          </a:p>
          <a:p>
            <a:pPr indent="-228600" lvl="1" marL="914400" rtl="0">
              <a:lnSpc>
                <a:spcPct val="115000"/>
              </a:lnSpc>
              <a:spcBef>
                <a:spcPts val="0"/>
              </a:spcBef>
            </a:pPr>
            <a:r>
              <a:rPr lang="en"/>
              <a:t>Jaccard Similarity</a:t>
            </a:r>
          </a:p>
          <a:p>
            <a:pPr lvl="0" rtl="0">
              <a:spcBef>
                <a:spcPts val="0"/>
              </a:spcBef>
              <a:buNone/>
            </a:pPr>
            <a:r>
              <a:t/>
            </a:r>
            <a:endParaRPr/>
          </a:p>
          <a:p>
            <a:pPr indent="-228600" lvl="0" marL="457200" rtl="0">
              <a:spcBef>
                <a:spcPts val="0"/>
              </a:spcBef>
            </a:pPr>
            <a:r>
              <a:rPr lang="en"/>
              <a:t>Group similar nodes together.</a:t>
            </a:r>
          </a:p>
          <a:p>
            <a:pPr indent="-228600" lvl="1" marL="914400">
              <a:spcBef>
                <a:spcPts val="0"/>
              </a:spcBef>
            </a:pPr>
            <a:r>
              <a:rPr lang="en"/>
              <a:t>K-Means Algorithm</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709300" cy="572700"/>
          </a:xfrm>
          <a:prstGeom prst="rect">
            <a:avLst/>
          </a:prstGeom>
        </p:spPr>
        <p:txBody>
          <a:bodyPr anchorCtr="0" anchor="t" bIns="91425" lIns="91425" rIns="91425" tIns="91425">
            <a:noAutofit/>
          </a:bodyPr>
          <a:lstStyle/>
          <a:p>
            <a:pPr lvl="0" algn="just">
              <a:lnSpc>
                <a:spcPct val="115000"/>
              </a:lnSpc>
              <a:spcBef>
                <a:spcPts val="0"/>
              </a:spcBef>
              <a:buNone/>
            </a:pPr>
            <a:r>
              <a:rPr lang="en">
                <a:solidFill>
                  <a:srgbClr val="0B5394"/>
                </a:solidFill>
                <a:highlight>
                  <a:srgbClr val="FFFFFF"/>
                </a:highlight>
              </a:rPr>
              <a:t>Community Detection as a Graph partitioning problem</a:t>
            </a:r>
          </a:p>
          <a:p>
            <a:pPr lvl="0">
              <a:spcBef>
                <a:spcPts val="0"/>
              </a:spcBef>
              <a:buNone/>
            </a:pPr>
            <a:r>
              <a:t/>
            </a:r>
            <a:endParaRPr/>
          </a:p>
        </p:txBody>
      </p:sp>
      <p:sp>
        <p:nvSpPr>
          <p:cNvPr id="91" name="Shape 9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gn="just">
              <a:spcBef>
                <a:spcPts val="0"/>
              </a:spcBef>
              <a:spcAft>
                <a:spcPts val="0"/>
              </a:spcAft>
              <a:buNone/>
            </a:pPr>
            <a:r>
              <a:rPr lang="en">
                <a:highlight>
                  <a:srgbClr val="FFFFFF"/>
                </a:highlight>
              </a:rPr>
              <a:t>Graph partitioning algorithms find communities based on the structural similarity of nodes in the graph.</a:t>
            </a:r>
          </a:p>
          <a:p>
            <a:pPr lvl="0" rtl="0" algn="just">
              <a:spcBef>
                <a:spcPts val="0"/>
              </a:spcBef>
              <a:spcAft>
                <a:spcPts val="0"/>
              </a:spcAft>
              <a:buNone/>
            </a:pPr>
            <a:r>
              <a:t/>
            </a:r>
            <a:endParaRPr>
              <a:highlight>
                <a:srgbClr val="FFFFFF"/>
              </a:highlight>
            </a:endParaRPr>
          </a:p>
          <a:p>
            <a:pPr lvl="0" rtl="0" algn="just">
              <a:spcBef>
                <a:spcPts val="0"/>
              </a:spcBef>
              <a:spcAft>
                <a:spcPts val="0"/>
              </a:spcAft>
              <a:buNone/>
            </a:pPr>
            <a:r>
              <a:t/>
            </a:r>
            <a:endParaRPr sz="1200">
              <a:solidFill>
                <a:srgbClr val="252525"/>
              </a:solidFill>
              <a:highlight>
                <a:srgbClr val="FFFFFF"/>
              </a:highlight>
              <a:latin typeface="Arial"/>
              <a:ea typeface="Arial"/>
              <a:cs typeface="Arial"/>
              <a:sym typeface="Arial"/>
            </a:endParaRPr>
          </a:p>
          <a:p>
            <a:pPr indent="-228600" lvl="0" marL="457200" rtl="0">
              <a:spcBef>
                <a:spcPts val="0"/>
              </a:spcBef>
            </a:pPr>
            <a:r>
              <a:rPr lang="en"/>
              <a:t>We will look at two algorithms - </a:t>
            </a:r>
          </a:p>
          <a:p>
            <a:pPr indent="-228600" lvl="1" marL="914400" rtl="0">
              <a:spcBef>
                <a:spcPts val="0"/>
              </a:spcBef>
            </a:pPr>
            <a:r>
              <a:rPr lang="en"/>
              <a:t>Newman-girvan algorithm</a:t>
            </a:r>
          </a:p>
          <a:p>
            <a:pPr indent="-228600" lvl="2" marL="1371600" rtl="0">
              <a:spcBef>
                <a:spcPts val="0"/>
              </a:spcBef>
            </a:pPr>
            <a:r>
              <a:rPr lang="en"/>
              <a:t>Based on edge-betweenness</a:t>
            </a:r>
          </a:p>
          <a:p>
            <a:pPr indent="-228600" lvl="1" marL="914400" rtl="0">
              <a:spcBef>
                <a:spcPts val="0"/>
              </a:spcBef>
            </a:pPr>
            <a:r>
              <a:rPr lang="en"/>
              <a:t>Louvain algorithm</a:t>
            </a:r>
          </a:p>
          <a:p>
            <a:pPr indent="-228600" lvl="2" marL="1371600">
              <a:spcBef>
                <a:spcPts val="0"/>
              </a:spcBef>
            </a:pPr>
            <a:r>
              <a:rPr lang="en"/>
              <a:t>Based on maximising modularity</a:t>
            </a:r>
          </a:p>
        </p:txBody>
      </p:sp>
      <p:pic>
        <p:nvPicPr>
          <p:cNvPr id="92" name="Shape 92"/>
          <p:cNvPicPr preferRelativeResize="0"/>
          <p:nvPr/>
        </p:nvPicPr>
        <p:blipFill>
          <a:blip r:embed="rId3">
            <a:alphaModFix/>
          </a:blip>
          <a:stretch>
            <a:fillRect/>
          </a:stretch>
        </p:blipFill>
        <p:spPr>
          <a:xfrm>
            <a:off x="5189125" y="1885800"/>
            <a:ext cx="3421400" cy="2584825"/>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i="1" lang="en">
                <a:solidFill>
                  <a:srgbClr val="0B5394"/>
                </a:solidFill>
              </a:rPr>
              <a:t>Newman-Girvan Algorithm</a:t>
            </a:r>
          </a:p>
        </p:txBody>
      </p:sp>
      <p:sp>
        <p:nvSpPr>
          <p:cNvPr id="98" name="Shape 98"/>
          <p:cNvSpPr txBox="1"/>
          <p:nvPr>
            <p:ph idx="1" type="body"/>
          </p:nvPr>
        </p:nvSpPr>
        <p:spPr>
          <a:xfrm>
            <a:off x="311700" y="1141075"/>
            <a:ext cx="8520600" cy="3416400"/>
          </a:xfrm>
          <a:prstGeom prst="rect">
            <a:avLst/>
          </a:prstGeom>
        </p:spPr>
        <p:txBody>
          <a:bodyPr anchorCtr="0" anchor="t" bIns="91425" lIns="91425" rIns="91425" tIns="91425">
            <a:noAutofit/>
          </a:bodyPr>
          <a:lstStyle/>
          <a:p>
            <a:pPr lvl="0">
              <a:spcBef>
                <a:spcPts val="0"/>
              </a:spcBef>
              <a:buNone/>
            </a:pPr>
            <a:r>
              <a:rPr lang="en"/>
              <a:t>This algorithm focuses on the edges that connect the communities. It is based on the simple idea that the shortest path between nodes belonging to different communities will always include the edges linking the communities.</a:t>
            </a:r>
          </a:p>
          <a:p>
            <a:pPr lvl="0">
              <a:spcBef>
                <a:spcPts val="0"/>
              </a:spcBef>
              <a:buNone/>
            </a:pPr>
            <a:r>
              <a:t/>
            </a:r>
            <a:endParaRPr/>
          </a:p>
          <a:p>
            <a:pPr lvl="0">
              <a:spcBef>
                <a:spcPts val="0"/>
              </a:spcBef>
              <a:buNone/>
            </a:pPr>
            <a:r>
              <a:t/>
            </a:r>
            <a:endParaRPr/>
          </a:p>
          <a:p>
            <a:pPr lvl="0" rtl="0">
              <a:spcBef>
                <a:spcPts val="0"/>
              </a:spcBef>
              <a:buNone/>
            </a:pPr>
            <a:r>
              <a:rPr lang="en"/>
              <a:t>The edges with the highest betweenness value are removed from the graph, and as a result the graph may split into multiple components. Each component can be thought of as a network community. The algorithm proceeds as long as edges remain in the graph.</a:t>
            </a:r>
          </a:p>
          <a:p>
            <a:pPr lvl="0" rtl="0">
              <a:spcBef>
                <a:spcPts val="0"/>
              </a:spcBef>
              <a:buNone/>
            </a:pPr>
            <a:r>
              <a:t/>
            </a:r>
            <a:endParaRPr/>
          </a:p>
          <a:p>
            <a:pPr lvl="0">
              <a:spcBef>
                <a:spcPts val="0"/>
              </a:spcBef>
              <a:buNone/>
            </a:pPr>
            <a:r>
              <a:t/>
            </a:r>
            <a:endParaRPr/>
          </a:p>
        </p:txBody>
      </p:sp>
      <p:pic>
        <p:nvPicPr>
          <p:cNvPr id="99" name="Shape 99"/>
          <p:cNvPicPr preferRelativeResize="0"/>
          <p:nvPr/>
        </p:nvPicPr>
        <p:blipFill>
          <a:blip r:embed="rId3">
            <a:alphaModFix/>
          </a:blip>
          <a:stretch>
            <a:fillRect/>
          </a:stretch>
        </p:blipFill>
        <p:spPr>
          <a:xfrm>
            <a:off x="876050" y="2222000"/>
            <a:ext cx="7072600" cy="1163275"/>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311700" y="441425"/>
            <a:ext cx="8520600" cy="572700"/>
          </a:xfrm>
          <a:prstGeom prst="rect">
            <a:avLst/>
          </a:prstGeom>
        </p:spPr>
        <p:txBody>
          <a:bodyPr anchorCtr="0" anchor="t" bIns="91425" lIns="91425" rIns="91425" tIns="91425">
            <a:noAutofit/>
          </a:bodyPr>
          <a:lstStyle/>
          <a:p>
            <a:pPr lvl="0">
              <a:spcBef>
                <a:spcPts val="0"/>
              </a:spcBef>
              <a:buNone/>
            </a:pPr>
            <a:r>
              <a:rPr i="1" lang="en">
                <a:solidFill>
                  <a:srgbClr val="0B5394"/>
                </a:solidFill>
              </a:rPr>
              <a:t>Newman-Girvan</a:t>
            </a:r>
          </a:p>
          <a:p>
            <a:pPr lvl="0">
              <a:spcBef>
                <a:spcPts val="0"/>
              </a:spcBef>
              <a:buNone/>
            </a:pPr>
            <a:r>
              <a:rPr lang="en"/>
              <a:t>											</a:t>
            </a:r>
          </a:p>
          <a:p>
            <a:pPr lvl="0" rtl="0">
              <a:spcBef>
                <a:spcPts val="0"/>
              </a:spcBef>
              <a:buNone/>
            </a:pPr>
            <a:r>
              <a:t/>
            </a:r>
            <a:endParaRPr/>
          </a:p>
        </p:txBody>
      </p:sp>
      <p:pic>
        <p:nvPicPr>
          <p:cNvPr id="105" name="Shape 105"/>
          <p:cNvPicPr preferRelativeResize="0"/>
          <p:nvPr/>
        </p:nvPicPr>
        <p:blipFill>
          <a:blip r:embed="rId3">
            <a:alphaModFix/>
          </a:blip>
          <a:stretch>
            <a:fillRect/>
          </a:stretch>
        </p:blipFill>
        <p:spPr>
          <a:xfrm>
            <a:off x="4515552" y="1083450"/>
            <a:ext cx="4229900" cy="3444200"/>
          </a:xfrm>
          <a:prstGeom prst="rect">
            <a:avLst/>
          </a:prstGeom>
          <a:noFill/>
          <a:ln>
            <a:noFill/>
          </a:ln>
        </p:spPr>
      </p:pic>
      <p:sp>
        <p:nvSpPr>
          <p:cNvPr id="106" name="Shape 106"/>
          <p:cNvSpPr txBox="1"/>
          <p:nvPr/>
        </p:nvSpPr>
        <p:spPr>
          <a:xfrm>
            <a:off x="414325" y="2212550"/>
            <a:ext cx="3660900" cy="923700"/>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None/>
            </a:pPr>
            <a:r>
              <a:rPr lang="en" sz="1800">
                <a:solidFill>
                  <a:schemeClr val="accent3"/>
                </a:solidFill>
                <a:latin typeface="Proxima Nova"/>
                <a:ea typeface="Proxima Nova"/>
                <a:cs typeface="Proxima Nova"/>
                <a:sym typeface="Proxima Nova"/>
              </a:rPr>
              <a:t>Communities in an unweighted Author Citation network.</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456425"/>
            <a:ext cx="8520600" cy="572700"/>
          </a:xfrm>
          <a:prstGeom prst="rect">
            <a:avLst/>
          </a:prstGeom>
        </p:spPr>
        <p:txBody>
          <a:bodyPr anchorCtr="0" anchor="t" bIns="91425" lIns="91425" rIns="91425" tIns="91425">
            <a:noAutofit/>
          </a:bodyPr>
          <a:lstStyle/>
          <a:p>
            <a:pPr lvl="0" rtl="0">
              <a:spcBef>
                <a:spcPts val="0"/>
              </a:spcBef>
              <a:buNone/>
            </a:pPr>
            <a:r>
              <a:rPr i="1" lang="en">
                <a:solidFill>
                  <a:srgbClr val="0B5394"/>
                </a:solidFill>
              </a:rPr>
              <a:t>Louvain Algorithm</a:t>
            </a:r>
          </a:p>
        </p:txBody>
      </p:sp>
      <p:sp>
        <p:nvSpPr>
          <p:cNvPr id="112" name="Shape 11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The Louvain algorithm partitions the graph by optimising the graph modularity measure.</a:t>
            </a:r>
          </a:p>
          <a:p>
            <a:pPr lvl="0" rtl="0">
              <a:spcBef>
                <a:spcPts val="0"/>
              </a:spcBef>
              <a:buNone/>
            </a:pPr>
            <a:r>
              <a:rPr lang="en"/>
              <a:t>The algorithm iterates through two major steps:</a:t>
            </a:r>
          </a:p>
          <a:p>
            <a:pPr indent="-228600" lvl="0" marL="457200" rtl="0">
              <a:spcBef>
                <a:spcPts val="0"/>
              </a:spcBef>
            </a:pPr>
            <a:r>
              <a:rPr lang="en"/>
              <a:t>Initially, every node is in its own community. Iterate over every node, and add it to the community that results in the highest modularity. Change in modularity:</a:t>
            </a:r>
          </a:p>
          <a:p>
            <a:pPr lvl="0" rtl="0">
              <a:spcBef>
                <a:spcPts val="0"/>
              </a:spcBef>
              <a:buNone/>
            </a:pPr>
            <a:r>
              <a:rPr lang="en"/>
              <a:t>		</a:t>
            </a:r>
          </a:p>
          <a:p>
            <a:pPr indent="-228600" lvl="0" marL="457200" rtl="0">
              <a:spcBef>
                <a:spcPts val="0"/>
              </a:spcBef>
            </a:pPr>
            <a:r>
              <a:rPr lang="en"/>
              <a:t>All the nodes in a given community (formed till now) are grouped together to form a single node in a new network. Repeat again on this network.</a:t>
            </a:r>
          </a:p>
          <a:p>
            <a:pPr lvl="0" rtl="0">
              <a:spcBef>
                <a:spcPts val="0"/>
              </a:spcBef>
              <a:buNone/>
            </a:pPr>
            <a:r>
              <a:t/>
            </a:r>
            <a:endParaRPr/>
          </a:p>
        </p:txBody>
      </p:sp>
      <p:pic>
        <p:nvPicPr>
          <p:cNvPr id="113" name="Shape 113"/>
          <p:cNvPicPr preferRelativeResize="0"/>
          <p:nvPr/>
        </p:nvPicPr>
        <p:blipFill>
          <a:blip r:embed="rId3">
            <a:alphaModFix/>
          </a:blip>
          <a:stretch>
            <a:fillRect/>
          </a:stretch>
        </p:blipFill>
        <p:spPr>
          <a:xfrm>
            <a:off x="1310450" y="3240600"/>
            <a:ext cx="6910775" cy="681175"/>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