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87" r:id="rId3"/>
    <p:sldId id="28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3677" autoAdjust="0"/>
  </p:normalViewPr>
  <p:slideViewPr>
    <p:cSldViewPr>
      <p:cViewPr>
        <p:scale>
          <a:sx n="85" d="100"/>
          <a:sy n="85" d="100"/>
        </p:scale>
        <p:origin x="-624" y="-5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E0598-120C-4E6A-BE43-68AB8A7C3335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F639A-7221-4236-934D-8BF70B8440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presentation is presented</a:t>
            </a:r>
            <a:r>
              <a:rPr lang="en-US" baseline="0" dirty="0" smtClean="0"/>
              <a:t> at </a:t>
            </a:r>
            <a:r>
              <a:rPr lang="en-US" baseline="0" dirty="0" err="1" smtClean="0"/>
              <a:t>Mobicom</a:t>
            </a:r>
            <a:r>
              <a:rPr lang="en-US" baseline="0" dirty="0" smtClean="0"/>
              <a:t> conference, Las Vegas, Nevada USA, 2011</a:t>
            </a:r>
          </a:p>
          <a:p>
            <a:r>
              <a:rPr lang="en-US" baseline="0" dirty="0" smtClean="0"/>
              <a:t>Created by: Nam P. Nguyen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6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2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6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3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3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1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89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20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5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6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Figures</a:t>
            </a:r>
          </a:p>
          <a:p>
            <a:r>
              <a:rPr lang="en-US" dirty="0" smtClean="0"/>
              <a:t>(1):</a:t>
            </a:r>
            <a:r>
              <a:rPr lang="en-US" baseline="0" dirty="0" smtClean="0"/>
              <a:t> </a:t>
            </a:r>
            <a:r>
              <a:rPr lang="en-US" dirty="0" smtClean="0"/>
              <a:t>virtualassist.net</a:t>
            </a:r>
          </a:p>
          <a:p>
            <a:r>
              <a:rPr lang="en-US" dirty="0" smtClean="0"/>
              <a:t>(2):</a:t>
            </a:r>
            <a:r>
              <a:rPr lang="en-US" baseline="0" dirty="0" smtClean="0"/>
              <a:t> </a:t>
            </a:r>
            <a:r>
              <a:rPr lang="en-US" dirty="0" smtClean="0"/>
              <a:t>mobilemarketingwatch.com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92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22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8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80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Figures: internetbusinessmastery.com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8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Figures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Left: </a:t>
            </a:r>
            <a:r>
              <a:rPr lang="en-US" sz="1200" u="none" dirty="0" err="1" smtClean="0"/>
              <a:t>Thang</a:t>
            </a:r>
            <a:r>
              <a:rPr lang="en-US" sz="1200" u="none" dirty="0" smtClean="0"/>
              <a:t> N. </a:t>
            </a:r>
            <a:r>
              <a:rPr lang="en-US" sz="1200" u="none" dirty="0" err="1" smtClean="0"/>
              <a:t>Dinh</a:t>
            </a:r>
            <a:r>
              <a:rPr lang="en-US" sz="1200" dirty="0" smtClean="0"/>
              <a:t>, Ying </a:t>
            </a:r>
            <a:r>
              <a:rPr lang="en-US" sz="1200" dirty="0" err="1" smtClean="0"/>
              <a:t>Xuan</a:t>
            </a:r>
            <a:r>
              <a:rPr lang="en-US" sz="1200" dirty="0" smtClean="0"/>
              <a:t>, and My T. Thai, Towards Social-aware Routing in Dynamic Communication Networks, in Proceedings of the </a:t>
            </a:r>
            <a:r>
              <a:rPr lang="en-US" sz="1200" i="1" dirty="0" smtClean="0"/>
              <a:t>28th IEEE International Performance Computing and Communications Conference </a:t>
            </a:r>
            <a:r>
              <a:rPr lang="en-US" sz="1200" b="0" dirty="0" smtClean="0"/>
              <a:t>(IPCCC)</a:t>
            </a:r>
            <a:r>
              <a:rPr lang="en-US" sz="1200" dirty="0" smtClean="0"/>
              <a:t>, 2009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Middle</a:t>
            </a:r>
            <a:r>
              <a:rPr lang="en-US" sz="1200" baseline="0" dirty="0" smtClean="0"/>
              <a:t>:</a:t>
            </a:r>
            <a:r>
              <a:rPr lang="en-US" sz="1200" dirty="0" smtClean="0"/>
              <a:t> </a:t>
            </a:r>
            <a:r>
              <a:rPr lang="en-US" sz="1200" dirty="0" err="1" smtClean="0"/>
              <a:t>B.Pasztor,L.Mottola,C.Mascolo,G.Picco,S.Ellwood,and</a:t>
            </a:r>
            <a:r>
              <a:rPr lang="en-US" sz="1200" dirty="0" smtClean="0"/>
              <a:t> D. Macdonald. Selective reprogramming of mobile sensor networks through social community detection. Wireless Sensor Networks,’10.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Right: Z. Zhu, G. Cao, S. Zhu, S. </a:t>
            </a:r>
            <a:r>
              <a:rPr lang="en-US" sz="1200" dirty="0" err="1" smtClean="0"/>
              <a:t>Ranjan</a:t>
            </a:r>
            <a:r>
              <a:rPr lang="en-US" sz="1200" baseline="0" dirty="0" smtClean="0"/>
              <a:t> and A. </a:t>
            </a:r>
            <a:r>
              <a:rPr lang="en-US" sz="1200" baseline="0" dirty="0" err="1" smtClean="0"/>
              <a:t>Nucci</a:t>
            </a:r>
            <a:r>
              <a:rPr lang="en-US" sz="1200" dirty="0" smtClean="0"/>
              <a:t>. A social network based patching scheme for worm containment in cellular networks, </a:t>
            </a:r>
            <a:r>
              <a:rPr lang="en-US" sz="1200" dirty="0" err="1" smtClean="0"/>
              <a:t>Infocom</a:t>
            </a:r>
            <a:r>
              <a:rPr lang="en-US" sz="1200" baseline="0" dirty="0" smtClean="0"/>
              <a:t> 2009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1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17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reference</a:t>
            </a:r>
          </a:p>
          <a:p>
            <a:r>
              <a:rPr lang="en-US" dirty="0" smtClean="0"/>
              <a:t>Top:</a:t>
            </a:r>
            <a:r>
              <a:rPr lang="en-US" baseline="0" dirty="0" smtClean="0"/>
              <a:t> http://en.wikipedia.org/wiki/File:Network_Community_Structure.png</a:t>
            </a:r>
          </a:p>
          <a:p>
            <a:r>
              <a:rPr lang="en-US" baseline="0" dirty="0" smtClean="0"/>
              <a:t>Left: </a:t>
            </a:r>
            <a:r>
              <a:rPr lang="en-US" dirty="0" smtClean="0"/>
              <a:t>animalsocialnetworks.blogspot.com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77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References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Dynamic network(Left): </a:t>
            </a:r>
            <a:r>
              <a:rPr lang="en-US" sz="1200" dirty="0" smtClean="0"/>
              <a:t>http://iopscience.iop.org/1742-5468/2007/11/P11007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Cellular</a:t>
            </a:r>
            <a:r>
              <a:rPr lang="en-US" sz="1200" baseline="0" dirty="0" smtClean="0"/>
              <a:t> coverage(Right): </a:t>
            </a:r>
            <a:r>
              <a:rPr lang="en-US" sz="1200" dirty="0" smtClean="0"/>
              <a:t>http://www.phonescoop.com/articles/article.php?a=51&amp;p=1470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When the network is large, any</a:t>
            </a:r>
            <a:r>
              <a:rPr lang="en-US" sz="1200" baseline="0" dirty="0" smtClean="0"/>
              <a:t> static community detection method will perform slow </a:t>
            </a:r>
            <a:r>
              <a:rPr lang="en-US" sz="1200" baseline="0" dirty="0" smtClean="0">
                <a:sym typeface="Wingdings" pitchFamily="2" charset="2"/>
              </a:rPr>
              <a:t> time consuming</a:t>
            </a:r>
            <a:r>
              <a:rPr lang="en-US" sz="1200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When the network is dynamic, one needs to run a static community detection method several times as the network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42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5F639A-7221-4236-934D-8BF70B8440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CE3AD1-E025-4CEE-A32F-AE527C11324A}" type="datetimeFigureOut">
              <a:rPr lang="en-US" smtClean="0"/>
              <a:pPr/>
              <a:t>9/16/2011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B592970-E64D-45A6-9767-C4E2291FC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5.gif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10" Type="http://schemas.openxmlformats.org/officeDocument/2006/relationships/image" Target="../media/image22.gif"/><Relationship Id="rId4" Type="http://schemas.openxmlformats.org/officeDocument/2006/relationships/image" Target="../media/image16.gif"/><Relationship Id="rId9" Type="http://schemas.openxmlformats.org/officeDocument/2006/relationships/image" Target="../media/image2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352800"/>
            <a:ext cx="8077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Nam P. Nguyen, </a:t>
            </a:r>
            <a:r>
              <a:rPr lang="en-US" dirty="0" err="1" smtClean="0"/>
              <a:t>Thang</a:t>
            </a:r>
            <a:r>
              <a:rPr lang="en-US" dirty="0" smtClean="0"/>
              <a:t> N. </a:t>
            </a:r>
            <a:r>
              <a:rPr lang="en-US" dirty="0" err="1" smtClean="0"/>
              <a:t>Dinh</a:t>
            </a:r>
            <a:r>
              <a:rPr lang="en-US" dirty="0" smtClean="0"/>
              <a:t>, </a:t>
            </a:r>
            <a:r>
              <a:rPr lang="en-US" dirty="0" err="1" smtClean="0"/>
              <a:t>Sindhura</a:t>
            </a:r>
            <a:r>
              <a:rPr lang="en-US" dirty="0" smtClean="0"/>
              <a:t> </a:t>
            </a:r>
            <a:r>
              <a:rPr lang="en-US" dirty="0" err="1" smtClean="0"/>
              <a:t>Tokala</a:t>
            </a:r>
            <a:r>
              <a:rPr lang="en-US" dirty="0" smtClean="0"/>
              <a:t> and My T. Thai</a:t>
            </a:r>
          </a:p>
          <a:p>
            <a:r>
              <a:rPr lang="en-US" dirty="0" smtClean="0"/>
              <a:t>{</a:t>
            </a:r>
            <a:r>
              <a:rPr lang="en-US" dirty="0" err="1" smtClean="0"/>
              <a:t>nanguyen</a:t>
            </a:r>
            <a:r>
              <a:rPr lang="en-US" dirty="0" smtClean="0"/>
              <a:t>, </a:t>
            </a:r>
            <a:r>
              <a:rPr lang="en-US" dirty="0" err="1" smtClean="0"/>
              <a:t>tdinh</a:t>
            </a:r>
            <a:r>
              <a:rPr lang="en-US" dirty="0" smtClean="0"/>
              <a:t>, </a:t>
            </a:r>
            <a:r>
              <a:rPr lang="en-US" dirty="0" err="1" smtClean="0"/>
              <a:t>sindhura</a:t>
            </a:r>
            <a:r>
              <a:rPr lang="en-US" dirty="0" smtClean="0"/>
              <a:t>, </a:t>
            </a:r>
            <a:r>
              <a:rPr lang="en-US" dirty="0" err="1" smtClean="0"/>
              <a:t>mythai</a:t>
            </a:r>
            <a:r>
              <a:rPr lang="en-US" dirty="0" smtClean="0"/>
              <a:t>}@</a:t>
            </a:r>
            <a:r>
              <a:rPr lang="en-US" dirty="0" err="1" smtClean="0"/>
              <a:t>cise.ufl.edu</a:t>
            </a:r>
            <a:endParaRPr lang="en-US" dirty="0" smtClean="0"/>
          </a:p>
          <a:p>
            <a:r>
              <a:rPr lang="en-US" dirty="0" smtClean="0"/>
              <a:t>MOBICOM 2011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067800" cy="24384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Overlapping Communities in Dynamic Networks: Their Detection and Mobile Applications</a:t>
            </a:r>
            <a:endParaRPr lang="en-US" sz="3500" dirty="0"/>
          </a:p>
        </p:txBody>
      </p:sp>
      <p:pic>
        <p:nvPicPr>
          <p:cNvPr id="4" name="Picture 27" descr="UFsignature.t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856" y="5410200"/>
            <a:ext cx="3627544" cy="665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60255"/>
            <a:ext cx="3581400" cy="73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1950" y="5257800"/>
            <a:ext cx="933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15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1: Basic communities detection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5" y="1852524"/>
            <a:ext cx="8658225" cy="348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Adaptive CS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609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Update network communities when changes are </a:t>
            </a:r>
            <a:r>
              <a:rPr lang="en-US" b="1" i="1" dirty="0" smtClean="0">
                <a:solidFill>
                  <a:srgbClr val="FF0000"/>
                </a:solidFill>
              </a:rPr>
              <a:t>introduced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388659" y="2057400"/>
            <a:ext cx="3259541" cy="3252636"/>
            <a:chOff x="1371600" y="2895600"/>
            <a:chExt cx="3259541" cy="3252636"/>
          </a:xfrm>
        </p:grpSpPr>
        <p:grpSp>
          <p:nvGrpSpPr>
            <p:cNvPr id="4" name="Group 3"/>
            <p:cNvGrpSpPr/>
            <p:nvPr/>
          </p:nvGrpSpPr>
          <p:grpSpPr>
            <a:xfrm>
              <a:off x="1474845" y="3043584"/>
              <a:ext cx="3156296" cy="3104652"/>
              <a:chOff x="437870" y="2362200"/>
              <a:chExt cx="4819931" cy="4422768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66800" y="2362200"/>
                <a:ext cx="1676400" cy="1676400"/>
                <a:chOff x="1066800" y="2362200"/>
                <a:chExt cx="1676400" cy="1676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295400" y="2667000"/>
                  <a:ext cx="4572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 rot="18629161">
                  <a:off x="1238755" y="3162906"/>
                  <a:ext cx="690827" cy="45913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 rot="3150030">
                  <a:off x="1784068" y="2781954"/>
                  <a:ext cx="457200" cy="3048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684020" y="3258439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992629" y="2584034"/>
                  <a:ext cx="457200" cy="3048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066800" y="2362200"/>
                  <a:ext cx="1676400" cy="167640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3045996" y="2666999"/>
                <a:ext cx="2211805" cy="1603369"/>
                <a:chOff x="3045996" y="2666999"/>
                <a:chExt cx="2211805" cy="1603369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3810000" y="2706469"/>
                  <a:ext cx="304800" cy="3048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3962400" y="3316069"/>
                  <a:ext cx="304800" cy="3048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>
                  <a:off x="4343400" y="3011269"/>
                  <a:ext cx="304800" cy="304800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657600" y="2666999"/>
                  <a:ext cx="1143000" cy="106680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045996" y="3809999"/>
                  <a:ext cx="2211805" cy="4603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/>
                    <a:t>Network changes</a:t>
                  </a:r>
                  <a:endParaRPr lang="en-US" sz="1500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762000" y="3962400"/>
                <a:ext cx="2438400" cy="46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 smtClean="0"/>
                  <a:t>Basic communities</a:t>
                </a:r>
                <a:endParaRPr lang="en-US" sz="1500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792936" y="4724400"/>
                <a:ext cx="2895599" cy="2060568"/>
                <a:chOff x="1792936" y="4724400"/>
                <a:chExt cx="2895599" cy="2060568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2928619" y="4928073"/>
                  <a:ext cx="4572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 rot="21369442">
                  <a:off x="2339451" y="5516191"/>
                  <a:ext cx="690827" cy="459137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 rot="3150030">
                  <a:off x="3079468" y="5227136"/>
                  <a:ext cx="457200" cy="3048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130549" y="5413046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209800" y="4724400"/>
                  <a:ext cx="1905000" cy="160020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792936" y="6324600"/>
                  <a:ext cx="2895599" cy="46036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 smtClean="0"/>
                    <a:t>Updated communities</a:t>
                  </a:r>
                  <a:endParaRPr lang="en-US" sz="1500" dirty="0"/>
                </a:p>
              </p:txBody>
            </p:sp>
          </p:grpSp>
          <p:sp>
            <p:nvSpPr>
              <p:cNvPr id="11" name="Right Arrow 10"/>
              <p:cNvSpPr/>
              <p:nvPr/>
            </p:nvSpPr>
            <p:spPr>
              <a:xfrm rot="7301963">
                <a:off x="3611810" y="4345217"/>
                <a:ext cx="554948" cy="38100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ular Arrow 11"/>
              <p:cNvSpPr/>
              <p:nvPr/>
            </p:nvSpPr>
            <p:spPr>
              <a:xfrm rot="14061913">
                <a:off x="311475" y="3763693"/>
                <a:ext cx="2197158" cy="1944368"/>
              </a:xfrm>
              <a:prstGeom prst="circularArrow">
                <a:avLst>
                  <a:gd name="adj1" fmla="val 12500"/>
                  <a:gd name="adj2" fmla="val 1700309"/>
                  <a:gd name="adj3" fmla="val 20457681"/>
                  <a:gd name="adj4" fmla="val 10800000"/>
                  <a:gd name="adj5" fmla="val 12500"/>
                </a:avLst>
              </a:prstGeom>
              <a:solidFill>
                <a:srgbClr val="00B0F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ight Arrow 12"/>
              <p:cNvSpPr/>
              <p:nvPr/>
            </p:nvSpPr>
            <p:spPr>
              <a:xfrm rot="3536855">
                <a:off x="1953351" y="4463233"/>
                <a:ext cx="533042" cy="38100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1371600" y="2895600"/>
              <a:ext cx="3259540" cy="3252636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5181600" y="2767991"/>
            <a:ext cx="3657600" cy="150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800" kern="0" dirty="0" smtClean="0">
                <a:latin typeface="+mn-lt"/>
                <a:cs typeface="+mn-cs"/>
              </a:rPr>
              <a:t>Need to handle</a:t>
            </a:r>
            <a:endParaRPr lang="en-US" sz="2800" kern="0" dirty="0">
              <a:latin typeface="+mn-lt"/>
              <a:cs typeface="+mn-cs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 smtClean="0"/>
              <a:t>Adding</a:t>
            </a:r>
            <a:r>
              <a:rPr lang="en-US" sz="2400" kern="0" dirty="0" smtClean="0">
                <a:latin typeface="+mn-lt"/>
                <a:cs typeface="+mn-cs"/>
              </a:rPr>
              <a:t> a node/edge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  <a:defRPr/>
            </a:pPr>
            <a:r>
              <a:rPr lang="en-US" sz="2400" kern="0" dirty="0" smtClean="0">
                <a:latin typeface="+mn-lt"/>
                <a:cs typeface="+mn-cs"/>
              </a:rPr>
              <a:t>Removing a node/edge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99467" y="5538636"/>
            <a:ext cx="7634933" cy="1090764"/>
          </a:xfrm>
          <a:prstGeom prst="rect">
            <a:avLst/>
          </a:prstGeom>
          <a:noFill/>
          <a:ln w="50800">
            <a:solidFill>
              <a:srgbClr val="00B0F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b="1" kern="0" dirty="0" smtClean="0">
                <a:solidFill>
                  <a:srgbClr val="00B0F0"/>
                </a:solidFill>
              </a:rPr>
              <a:t>+ Locally locate new local communities</a:t>
            </a:r>
          </a:p>
          <a:p>
            <a:pPr eaLnBrk="0" hangingPunct="0">
              <a:spcBef>
                <a:spcPct val="20000"/>
              </a:spcBef>
              <a:defRPr/>
            </a:pPr>
            <a:r>
              <a:rPr lang="en-US" sz="2400" b="1" kern="0" dirty="0" smtClean="0">
                <a:solidFill>
                  <a:srgbClr val="00B0F0"/>
                </a:solidFill>
              </a:rPr>
              <a:t>+ Merge them if they highly overlap with current ones</a:t>
            </a:r>
            <a:endParaRPr lang="en-US" sz="2400" b="1" kern="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3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Adding a new node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421329" y="1676400"/>
            <a:ext cx="1931471" cy="1797788"/>
            <a:chOff x="3505200" y="1447800"/>
            <a:chExt cx="2971799" cy="3200400"/>
          </a:xfrm>
        </p:grpSpPr>
        <p:sp>
          <p:nvSpPr>
            <p:cNvPr id="6" name="Freeform 5"/>
            <p:cNvSpPr/>
            <p:nvPr/>
          </p:nvSpPr>
          <p:spPr>
            <a:xfrm>
              <a:off x="3505200" y="1447800"/>
              <a:ext cx="2971799" cy="3200400"/>
            </a:xfrm>
            <a:custGeom>
              <a:avLst/>
              <a:gdLst>
                <a:gd name="connsiteX0" fmla="*/ 1254252 w 3462528"/>
                <a:gd name="connsiteY0" fmla="*/ 211836 h 3817620"/>
                <a:gd name="connsiteX1" fmla="*/ 284988 w 3462528"/>
                <a:gd name="connsiteY1" fmla="*/ 751332 h 3817620"/>
                <a:gd name="connsiteX2" fmla="*/ 193548 w 3462528"/>
                <a:gd name="connsiteY2" fmla="*/ 2397252 h 3817620"/>
                <a:gd name="connsiteX3" fmla="*/ 1446276 w 3462528"/>
                <a:gd name="connsiteY3" fmla="*/ 3668268 h 3817620"/>
                <a:gd name="connsiteX4" fmla="*/ 2900172 w 3462528"/>
                <a:gd name="connsiteY4" fmla="*/ 3293364 h 3817620"/>
                <a:gd name="connsiteX5" fmla="*/ 3384804 w 3462528"/>
                <a:gd name="connsiteY5" fmla="*/ 1592580 h 3817620"/>
                <a:gd name="connsiteX6" fmla="*/ 2433828 w 3462528"/>
                <a:gd name="connsiteY6" fmla="*/ 230124 h 3817620"/>
                <a:gd name="connsiteX7" fmla="*/ 1254252 w 3462528"/>
                <a:gd name="connsiteY7" fmla="*/ 211836 h 381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528" h="3817620">
                  <a:moveTo>
                    <a:pt x="1254252" y="211836"/>
                  </a:moveTo>
                  <a:cubicBezTo>
                    <a:pt x="896112" y="298704"/>
                    <a:pt x="461772" y="387096"/>
                    <a:pt x="284988" y="751332"/>
                  </a:cubicBezTo>
                  <a:cubicBezTo>
                    <a:pt x="108204" y="1115568"/>
                    <a:pt x="0" y="1911096"/>
                    <a:pt x="193548" y="2397252"/>
                  </a:cubicBezTo>
                  <a:cubicBezTo>
                    <a:pt x="387096" y="2883408"/>
                    <a:pt x="995172" y="3518916"/>
                    <a:pt x="1446276" y="3668268"/>
                  </a:cubicBezTo>
                  <a:cubicBezTo>
                    <a:pt x="1897380" y="3817620"/>
                    <a:pt x="2577084" y="3639312"/>
                    <a:pt x="2900172" y="3293364"/>
                  </a:cubicBezTo>
                  <a:cubicBezTo>
                    <a:pt x="3223260" y="2947416"/>
                    <a:pt x="3462528" y="2103120"/>
                    <a:pt x="3384804" y="1592580"/>
                  </a:cubicBezTo>
                  <a:cubicBezTo>
                    <a:pt x="3307080" y="1082040"/>
                    <a:pt x="2795016" y="460248"/>
                    <a:pt x="2433828" y="230124"/>
                  </a:cubicBezTo>
                  <a:cubicBezTo>
                    <a:pt x="2072640" y="0"/>
                    <a:pt x="1612392" y="124968"/>
                    <a:pt x="1254252" y="211836"/>
                  </a:cubicBezTo>
                  <a:close/>
                </a:path>
              </a:pathLst>
            </a:custGeom>
            <a:solidFill>
              <a:srgbClr val="00B0F0">
                <a:alpha val="20000"/>
              </a:srgbClr>
            </a:solidFill>
            <a:ln>
              <a:solidFill>
                <a:srgbClr val="00B0F0">
                  <a:alpha val="1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064458" y="4054929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678313" y="3046646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35908" y="1638300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9" idx="2"/>
              <a:endCxn id="16" idx="7"/>
            </p:cNvCxnSpPr>
            <p:nvPr/>
          </p:nvCxnSpPr>
          <p:spPr>
            <a:xfrm flipH="1">
              <a:off x="4159833" y="1828800"/>
              <a:ext cx="1076075" cy="111220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2"/>
              <a:endCxn id="16" idx="6"/>
            </p:cNvCxnSpPr>
            <p:nvPr/>
          </p:nvCxnSpPr>
          <p:spPr>
            <a:xfrm rot="10800000">
              <a:off x="4210051" y="3075710"/>
              <a:ext cx="1468263" cy="161437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6" idx="5"/>
              <a:endCxn id="7" idx="2"/>
            </p:cNvCxnSpPr>
            <p:nvPr/>
          </p:nvCxnSpPr>
          <p:spPr>
            <a:xfrm>
              <a:off x="4159833" y="3210413"/>
              <a:ext cx="904625" cy="103501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10000" y="3200400"/>
              <a:ext cx="4414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u</a:t>
              </a:r>
              <a:endParaRPr lang="en-US" sz="2500" b="1" dirty="0"/>
            </a:p>
          </p:txBody>
        </p:sp>
        <p:cxnSp>
          <p:nvCxnSpPr>
            <p:cNvPr id="14" name="Straight Connector 13"/>
            <p:cNvCxnSpPr>
              <a:stCxn id="9" idx="5"/>
              <a:endCxn id="8" idx="0"/>
            </p:cNvCxnSpPr>
            <p:nvPr/>
          </p:nvCxnSpPr>
          <p:spPr>
            <a:xfrm>
              <a:off x="5528591" y="1963504"/>
              <a:ext cx="321172" cy="108314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4"/>
              <a:endCxn id="7" idx="7"/>
            </p:cNvCxnSpPr>
            <p:nvPr/>
          </p:nvCxnSpPr>
          <p:spPr>
            <a:xfrm flipH="1">
              <a:off x="5357141" y="3427646"/>
              <a:ext cx="492622" cy="68307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867150" y="2885209"/>
              <a:ext cx="3429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86200" y="1392233"/>
            <a:ext cx="4372472" cy="2189167"/>
            <a:chOff x="609600" y="1077468"/>
            <a:chExt cx="8218932" cy="3992880"/>
          </a:xfrm>
        </p:grpSpPr>
        <p:sp>
          <p:nvSpPr>
            <p:cNvPr id="18" name="Freeform 17"/>
            <p:cNvSpPr/>
            <p:nvPr/>
          </p:nvSpPr>
          <p:spPr>
            <a:xfrm>
              <a:off x="5366004" y="1077468"/>
              <a:ext cx="3462528" cy="3817620"/>
            </a:xfrm>
            <a:custGeom>
              <a:avLst/>
              <a:gdLst>
                <a:gd name="connsiteX0" fmla="*/ 1254252 w 3462528"/>
                <a:gd name="connsiteY0" fmla="*/ 211836 h 3817620"/>
                <a:gd name="connsiteX1" fmla="*/ 284988 w 3462528"/>
                <a:gd name="connsiteY1" fmla="*/ 751332 h 3817620"/>
                <a:gd name="connsiteX2" fmla="*/ 193548 w 3462528"/>
                <a:gd name="connsiteY2" fmla="*/ 2397252 h 3817620"/>
                <a:gd name="connsiteX3" fmla="*/ 1446276 w 3462528"/>
                <a:gd name="connsiteY3" fmla="*/ 3668268 h 3817620"/>
                <a:gd name="connsiteX4" fmla="*/ 2900172 w 3462528"/>
                <a:gd name="connsiteY4" fmla="*/ 3293364 h 3817620"/>
                <a:gd name="connsiteX5" fmla="*/ 3384804 w 3462528"/>
                <a:gd name="connsiteY5" fmla="*/ 1592580 h 3817620"/>
                <a:gd name="connsiteX6" fmla="*/ 2433828 w 3462528"/>
                <a:gd name="connsiteY6" fmla="*/ 230124 h 3817620"/>
                <a:gd name="connsiteX7" fmla="*/ 1254252 w 3462528"/>
                <a:gd name="connsiteY7" fmla="*/ 211836 h 381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528" h="3817620">
                  <a:moveTo>
                    <a:pt x="1254252" y="211836"/>
                  </a:moveTo>
                  <a:cubicBezTo>
                    <a:pt x="896112" y="298704"/>
                    <a:pt x="461772" y="387096"/>
                    <a:pt x="284988" y="751332"/>
                  </a:cubicBezTo>
                  <a:cubicBezTo>
                    <a:pt x="108204" y="1115568"/>
                    <a:pt x="0" y="1911096"/>
                    <a:pt x="193548" y="2397252"/>
                  </a:cubicBezTo>
                  <a:cubicBezTo>
                    <a:pt x="387096" y="2883408"/>
                    <a:pt x="995172" y="3518916"/>
                    <a:pt x="1446276" y="3668268"/>
                  </a:cubicBezTo>
                  <a:cubicBezTo>
                    <a:pt x="1897380" y="3817620"/>
                    <a:pt x="2577084" y="3639312"/>
                    <a:pt x="2900172" y="3293364"/>
                  </a:cubicBezTo>
                  <a:cubicBezTo>
                    <a:pt x="3223260" y="2947416"/>
                    <a:pt x="3462528" y="2103120"/>
                    <a:pt x="3384804" y="1592580"/>
                  </a:cubicBezTo>
                  <a:cubicBezTo>
                    <a:pt x="3307080" y="1082040"/>
                    <a:pt x="2795016" y="460248"/>
                    <a:pt x="2433828" y="230124"/>
                  </a:cubicBezTo>
                  <a:cubicBezTo>
                    <a:pt x="2072640" y="0"/>
                    <a:pt x="1612392" y="124968"/>
                    <a:pt x="1254252" y="211836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>
              <a:solidFill>
                <a:srgbClr val="FF0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09600" y="1524000"/>
              <a:ext cx="2898648" cy="3546348"/>
            </a:xfrm>
            <a:custGeom>
              <a:avLst/>
              <a:gdLst>
                <a:gd name="connsiteX0" fmla="*/ 1714500 w 3092196"/>
                <a:gd name="connsiteY0" fmla="*/ 318516 h 3773424"/>
                <a:gd name="connsiteX1" fmla="*/ 123444 w 3092196"/>
                <a:gd name="connsiteY1" fmla="*/ 1141476 h 3773424"/>
                <a:gd name="connsiteX2" fmla="*/ 973836 w 3092196"/>
                <a:gd name="connsiteY2" fmla="*/ 3454908 h 3773424"/>
                <a:gd name="connsiteX3" fmla="*/ 2967228 w 3092196"/>
                <a:gd name="connsiteY3" fmla="*/ 3052572 h 3773424"/>
                <a:gd name="connsiteX4" fmla="*/ 1714500 w 3092196"/>
                <a:gd name="connsiteY4" fmla="*/ 318516 h 377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2196" h="3773424">
                  <a:moveTo>
                    <a:pt x="1714500" y="318516"/>
                  </a:moveTo>
                  <a:cubicBezTo>
                    <a:pt x="1240536" y="0"/>
                    <a:pt x="246888" y="618744"/>
                    <a:pt x="123444" y="1141476"/>
                  </a:cubicBezTo>
                  <a:cubicBezTo>
                    <a:pt x="0" y="1664208"/>
                    <a:pt x="499872" y="3136392"/>
                    <a:pt x="973836" y="3454908"/>
                  </a:cubicBezTo>
                  <a:cubicBezTo>
                    <a:pt x="1447800" y="3773424"/>
                    <a:pt x="2842260" y="3576828"/>
                    <a:pt x="2967228" y="3052572"/>
                  </a:cubicBezTo>
                  <a:cubicBezTo>
                    <a:pt x="3092196" y="2528316"/>
                    <a:pt x="2188464" y="637032"/>
                    <a:pt x="1714500" y="318516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>
              <a:solidFill>
                <a:srgbClr val="00B0F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654552" y="1228344"/>
              <a:ext cx="3973068" cy="3781044"/>
            </a:xfrm>
            <a:custGeom>
              <a:avLst/>
              <a:gdLst>
                <a:gd name="connsiteX0" fmla="*/ 1722120 w 3973068"/>
                <a:gd name="connsiteY0" fmla="*/ 298704 h 3781044"/>
                <a:gd name="connsiteX1" fmla="*/ 94488 w 3973068"/>
                <a:gd name="connsiteY1" fmla="*/ 1542288 h 3781044"/>
                <a:gd name="connsiteX2" fmla="*/ 1155192 w 3973068"/>
                <a:gd name="connsiteY2" fmla="*/ 3115056 h 3781044"/>
                <a:gd name="connsiteX3" fmla="*/ 3578352 w 3973068"/>
                <a:gd name="connsiteY3" fmla="*/ 3480816 h 3781044"/>
                <a:gd name="connsiteX4" fmla="*/ 3523488 w 3973068"/>
                <a:gd name="connsiteY4" fmla="*/ 1313688 h 3781044"/>
                <a:gd name="connsiteX5" fmla="*/ 2746248 w 3973068"/>
                <a:gd name="connsiteY5" fmla="*/ 170688 h 3781044"/>
                <a:gd name="connsiteX6" fmla="*/ 1722120 w 3973068"/>
                <a:gd name="connsiteY6" fmla="*/ 298704 h 378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73068" h="3781044">
                  <a:moveTo>
                    <a:pt x="1722120" y="298704"/>
                  </a:moveTo>
                  <a:cubicBezTo>
                    <a:pt x="1280160" y="527304"/>
                    <a:pt x="188976" y="1072896"/>
                    <a:pt x="94488" y="1542288"/>
                  </a:cubicBezTo>
                  <a:cubicBezTo>
                    <a:pt x="0" y="2011680"/>
                    <a:pt x="574548" y="2791968"/>
                    <a:pt x="1155192" y="3115056"/>
                  </a:cubicBezTo>
                  <a:cubicBezTo>
                    <a:pt x="1735836" y="3438144"/>
                    <a:pt x="3183636" y="3781044"/>
                    <a:pt x="3578352" y="3480816"/>
                  </a:cubicBezTo>
                  <a:cubicBezTo>
                    <a:pt x="3973068" y="3180588"/>
                    <a:pt x="3662172" y="1865376"/>
                    <a:pt x="3523488" y="1313688"/>
                  </a:cubicBezTo>
                  <a:cubicBezTo>
                    <a:pt x="3384804" y="762000"/>
                    <a:pt x="3046476" y="341376"/>
                    <a:pt x="2746248" y="170688"/>
                  </a:cubicBezTo>
                  <a:cubicBezTo>
                    <a:pt x="2446020" y="0"/>
                    <a:pt x="2164080" y="70104"/>
                    <a:pt x="1722120" y="298704"/>
                  </a:cubicBezTo>
                  <a:close/>
                </a:path>
              </a:pathLst>
            </a:custGeom>
            <a:solidFill>
              <a:srgbClr val="FFFF00">
                <a:alpha val="40000"/>
              </a:srgbClr>
            </a:solidFill>
            <a:ln>
              <a:solidFill>
                <a:srgbClr val="FFFF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019300" y="1981200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2000" y="2819400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238250" y="4087091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819400" y="4087091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043545" y="3058391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1" idx="4"/>
              <a:endCxn id="25" idx="0"/>
            </p:cNvCxnSpPr>
            <p:nvPr/>
          </p:nvCxnSpPr>
          <p:spPr>
            <a:xfrm>
              <a:off x="2190750" y="2362200"/>
              <a:ext cx="24245" cy="6961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2" idx="6"/>
              <a:endCxn id="25" idx="2"/>
            </p:cNvCxnSpPr>
            <p:nvPr/>
          </p:nvCxnSpPr>
          <p:spPr>
            <a:xfrm>
              <a:off x="1104900" y="3009900"/>
              <a:ext cx="938645" cy="2389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5" idx="5"/>
              <a:endCxn id="24" idx="1"/>
            </p:cNvCxnSpPr>
            <p:nvPr/>
          </p:nvCxnSpPr>
          <p:spPr>
            <a:xfrm>
              <a:off x="2336228" y="3383595"/>
              <a:ext cx="533389" cy="7592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5" idx="3"/>
              <a:endCxn id="23" idx="7"/>
            </p:cNvCxnSpPr>
            <p:nvPr/>
          </p:nvCxnSpPr>
          <p:spPr>
            <a:xfrm flipH="1">
              <a:off x="1530933" y="3383595"/>
              <a:ext cx="562829" cy="75929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2"/>
              <a:endCxn id="23" idx="6"/>
            </p:cNvCxnSpPr>
            <p:nvPr/>
          </p:nvCxnSpPr>
          <p:spPr>
            <a:xfrm flipH="1">
              <a:off x="1581150" y="4277591"/>
              <a:ext cx="12382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952500" y="3214255"/>
              <a:ext cx="355017" cy="8939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1" idx="2"/>
              <a:endCxn id="22" idx="7"/>
            </p:cNvCxnSpPr>
            <p:nvPr/>
          </p:nvCxnSpPr>
          <p:spPr>
            <a:xfrm flipH="1">
              <a:off x="1054683" y="2171700"/>
              <a:ext cx="964617" cy="703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0"/>
              <a:endCxn id="21" idx="5"/>
            </p:cNvCxnSpPr>
            <p:nvPr/>
          </p:nvCxnSpPr>
          <p:spPr>
            <a:xfrm flipH="1" flipV="1">
              <a:off x="2311983" y="2306404"/>
              <a:ext cx="678867" cy="1780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64" idx="1"/>
              <a:endCxn id="21" idx="6"/>
            </p:cNvCxnSpPr>
            <p:nvPr/>
          </p:nvCxnSpPr>
          <p:spPr>
            <a:xfrm rot="16200000" flipV="1">
              <a:off x="2755132" y="1778769"/>
              <a:ext cx="769305" cy="1555167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743700" y="2590800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10503" y="3976254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743700" y="4191000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8286750" y="2647950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678313" y="3046646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467603" y="1485522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01201" y="1638300"/>
              <a:ext cx="342900" cy="381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6" idx="4"/>
              <a:endCxn id="38" idx="0"/>
            </p:cNvCxnSpPr>
            <p:nvPr/>
          </p:nvCxnSpPr>
          <p:spPr>
            <a:xfrm rot="5400000">
              <a:off x="6305550" y="3581400"/>
              <a:ext cx="121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1" idx="3"/>
              <a:endCxn id="36" idx="7"/>
            </p:cNvCxnSpPr>
            <p:nvPr/>
          </p:nvCxnSpPr>
          <p:spPr>
            <a:xfrm rot="5400000">
              <a:off x="6859167" y="1987943"/>
              <a:ext cx="835870" cy="481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1"/>
              <a:endCxn id="42" idx="5"/>
            </p:cNvCxnSpPr>
            <p:nvPr/>
          </p:nvCxnSpPr>
          <p:spPr>
            <a:xfrm rot="16200000" flipV="1">
              <a:off x="6252355" y="2105033"/>
              <a:ext cx="683092" cy="4000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7" idx="1"/>
              <a:endCxn id="36" idx="5"/>
            </p:cNvCxnSpPr>
            <p:nvPr/>
          </p:nvCxnSpPr>
          <p:spPr>
            <a:xfrm rot="16200000" flipV="1">
              <a:off x="6890529" y="3061858"/>
              <a:ext cx="1116046" cy="8243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2" idx="4"/>
              <a:endCxn id="38" idx="1"/>
            </p:cNvCxnSpPr>
            <p:nvPr/>
          </p:nvCxnSpPr>
          <p:spPr>
            <a:xfrm rot="16200000" flipH="1">
              <a:off x="5419536" y="2872415"/>
              <a:ext cx="2227496" cy="5212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37" idx="0"/>
            </p:cNvCxnSpPr>
            <p:nvPr/>
          </p:nvCxnSpPr>
          <p:spPr>
            <a:xfrm rot="16200000" flipH="1">
              <a:off x="6755637" y="2749938"/>
              <a:ext cx="2109732" cy="3429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9" idx="2"/>
              <a:endCxn id="36" idx="6"/>
            </p:cNvCxnSpPr>
            <p:nvPr/>
          </p:nvCxnSpPr>
          <p:spPr>
            <a:xfrm rot="10800000">
              <a:off x="7086600" y="2781300"/>
              <a:ext cx="1200150" cy="57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9" idx="3"/>
              <a:endCxn id="38" idx="7"/>
            </p:cNvCxnSpPr>
            <p:nvPr/>
          </p:nvCxnSpPr>
          <p:spPr>
            <a:xfrm rot="5400000">
              <a:off x="7049854" y="2959683"/>
              <a:ext cx="1273642" cy="13005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9" idx="1"/>
              <a:endCxn id="42" idx="6"/>
            </p:cNvCxnSpPr>
            <p:nvPr/>
          </p:nvCxnSpPr>
          <p:spPr>
            <a:xfrm rot="16200000" flipV="1">
              <a:off x="6953061" y="1319840"/>
              <a:ext cx="874946" cy="18928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2"/>
              <a:endCxn id="64" idx="0"/>
            </p:cNvCxnSpPr>
            <p:nvPr/>
          </p:nvCxnSpPr>
          <p:spPr>
            <a:xfrm rot="10800000" flipV="1">
              <a:off x="4038601" y="1828799"/>
              <a:ext cx="2062601" cy="1056409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64" idx="6"/>
            </p:cNvCxnSpPr>
            <p:nvPr/>
          </p:nvCxnSpPr>
          <p:spPr>
            <a:xfrm rot="10800000">
              <a:off x="4210051" y="3075710"/>
              <a:ext cx="1468263" cy="161437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64" idx="5"/>
              <a:endCxn id="38" idx="2"/>
            </p:cNvCxnSpPr>
            <p:nvPr/>
          </p:nvCxnSpPr>
          <p:spPr>
            <a:xfrm rot="16200000" flipH="1">
              <a:off x="4866223" y="2504022"/>
              <a:ext cx="1171087" cy="2583867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6" idx="2"/>
              <a:endCxn id="64" idx="7"/>
            </p:cNvCxnSpPr>
            <p:nvPr/>
          </p:nvCxnSpPr>
          <p:spPr>
            <a:xfrm rot="10800000" flipV="1">
              <a:off x="4159834" y="2781299"/>
              <a:ext cx="2583867" cy="15970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581400" y="3200400"/>
              <a:ext cx="4414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 smtClean="0"/>
                <a:t>u</a:t>
              </a:r>
              <a:endParaRPr lang="en-US" sz="2500" b="1" dirty="0"/>
            </a:p>
          </p:txBody>
        </p:sp>
        <p:cxnSp>
          <p:nvCxnSpPr>
            <p:cNvPr id="57" name="Straight Connector 56"/>
            <p:cNvCxnSpPr>
              <a:stCxn id="21" idx="3"/>
              <a:endCxn id="23" idx="0"/>
            </p:cNvCxnSpPr>
            <p:nvPr/>
          </p:nvCxnSpPr>
          <p:spPr>
            <a:xfrm flipH="1">
              <a:off x="1409700" y="2306404"/>
              <a:ext cx="659817" cy="17806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2" idx="3"/>
              <a:endCxn id="40" idx="0"/>
            </p:cNvCxnSpPr>
            <p:nvPr/>
          </p:nvCxnSpPr>
          <p:spPr>
            <a:xfrm rot="5400000">
              <a:off x="5459020" y="2354248"/>
              <a:ext cx="1083142" cy="3016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1" idx="2"/>
              <a:endCxn id="42" idx="7"/>
            </p:cNvCxnSpPr>
            <p:nvPr/>
          </p:nvCxnSpPr>
          <p:spPr>
            <a:xfrm rot="10800000" flipV="1">
              <a:off x="6393885" y="1676022"/>
              <a:ext cx="1073719" cy="18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0" idx="4"/>
              <a:endCxn id="38" idx="2"/>
            </p:cNvCxnSpPr>
            <p:nvPr/>
          </p:nvCxnSpPr>
          <p:spPr>
            <a:xfrm rot="16200000" flipH="1">
              <a:off x="5819804" y="3457604"/>
              <a:ext cx="953854" cy="8939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1" idx="5"/>
              <a:endCxn id="39" idx="1"/>
            </p:cNvCxnSpPr>
            <p:nvPr/>
          </p:nvCxnSpPr>
          <p:spPr>
            <a:xfrm rot="16200000" flipH="1">
              <a:off x="7602116" y="1968895"/>
              <a:ext cx="893020" cy="576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7" idx="3"/>
              <a:endCxn id="38" idx="6"/>
            </p:cNvCxnSpPr>
            <p:nvPr/>
          </p:nvCxnSpPr>
          <p:spPr>
            <a:xfrm rot="5400000">
              <a:off x="7433639" y="3954419"/>
              <a:ext cx="80042" cy="7741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39" idx="4"/>
              <a:endCxn id="37" idx="7"/>
            </p:cNvCxnSpPr>
            <p:nvPr/>
          </p:nvCxnSpPr>
          <p:spPr>
            <a:xfrm rot="5400000">
              <a:off x="7779143" y="3352993"/>
              <a:ext cx="1003100" cy="3550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3867150" y="2885209"/>
              <a:ext cx="342900" cy="381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38400" y="3717124"/>
            <a:ext cx="4110861" cy="1921676"/>
            <a:chOff x="2438400" y="3717124"/>
            <a:chExt cx="4110861" cy="1921676"/>
          </a:xfrm>
        </p:grpSpPr>
        <p:grpSp>
          <p:nvGrpSpPr>
            <p:cNvPr id="4" name="Group 3"/>
            <p:cNvGrpSpPr/>
            <p:nvPr/>
          </p:nvGrpSpPr>
          <p:grpSpPr>
            <a:xfrm>
              <a:off x="2438400" y="3717124"/>
              <a:ext cx="4110861" cy="1921676"/>
              <a:chOff x="2057400" y="4100129"/>
              <a:chExt cx="5175673" cy="2224471"/>
            </a:xfrm>
          </p:grpSpPr>
          <p:sp>
            <p:nvSpPr>
              <p:cNvPr id="65" name="Freeform 64"/>
              <p:cNvSpPr/>
              <p:nvPr/>
            </p:nvSpPr>
            <p:spPr>
              <a:xfrm>
                <a:off x="2842295" y="4405645"/>
                <a:ext cx="1653505" cy="1690355"/>
              </a:xfrm>
              <a:custGeom>
                <a:avLst/>
                <a:gdLst>
                  <a:gd name="connsiteX0" fmla="*/ 484177 w 2625755"/>
                  <a:gd name="connsiteY0" fmla="*/ 115114 h 3034152"/>
                  <a:gd name="connsiteX1" fmla="*/ 70520 w 2625755"/>
                  <a:gd name="connsiteY1" fmla="*/ 300171 h 3034152"/>
                  <a:gd name="connsiteX2" fmla="*/ 114063 w 2625755"/>
                  <a:gd name="connsiteY2" fmla="*/ 1867714 h 3034152"/>
                  <a:gd name="connsiteX3" fmla="*/ 1169977 w 2625755"/>
                  <a:gd name="connsiteY3" fmla="*/ 3032485 h 3034152"/>
                  <a:gd name="connsiteX4" fmla="*/ 2617777 w 2625755"/>
                  <a:gd name="connsiteY4" fmla="*/ 1617342 h 3034152"/>
                  <a:gd name="connsiteX5" fmla="*/ 484177 w 2625755"/>
                  <a:gd name="connsiteY5" fmla="*/ 115114 h 3034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5755" h="3034152">
                    <a:moveTo>
                      <a:pt x="484177" y="115114"/>
                    </a:moveTo>
                    <a:cubicBezTo>
                      <a:pt x="59634" y="-104415"/>
                      <a:pt x="132206" y="8071"/>
                      <a:pt x="70520" y="300171"/>
                    </a:cubicBezTo>
                    <a:cubicBezTo>
                      <a:pt x="8834" y="592271"/>
                      <a:pt x="-69180" y="1412328"/>
                      <a:pt x="114063" y="1867714"/>
                    </a:cubicBezTo>
                    <a:cubicBezTo>
                      <a:pt x="297306" y="2323100"/>
                      <a:pt x="752691" y="3074214"/>
                      <a:pt x="1169977" y="3032485"/>
                    </a:cubicBezTo>
                    <a:cubicBezTo>
                      <a:pt x="1587263" y="2990756"/>
                      <a:pt x="2732077" y="2105385"/>
                      <a:pt x="2617777" y="1617342"/>
                    </a:cubicBezTo>
                    <a:cubicBezTo>
                      <a:pt x="2503477" y="1129299"/>
                      <a:pt x="908720" y="334643"/>
                      <a:pt x="484177" y="115114"/>
                    </a:cubicBezTo>
                    <a:close/>
                  </a:path>
                </a:pathLst>
              </a:custGeom>
              <a:solidFill>
                <a:srgbClr val="00B050">
                  <a:alpha val="50000"/>
                </a:srgbClr>
              </a:solidFill>
              <a:ln>
                <a:solidFill>
                  <a:srgbClr val="00B050">
                    <a:alpha val="49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2057400" y="4100129"/>
                <a:ext cx="5175673" cy="2224471"/>
                <a:chOff x="609600" y="1077468"/>
                <a:chExt cx="8218932" cy="3992880"/>
              </a:xfrm>
            </p:grpSpPr>
            <p:sp>
              <p:nvSpPr>
                <p:cNvPr id="67" name="Freeform 66"/>
                <p:cNvSpPr/>
                <p:nvPr/>
              </p:nvSpPr>
              <p:spPr>
                <a:xfrm>
                  <a:off x="5366004" y="1077468"/>
                  <a:ext cx="3462528" cy="3817620"/>
                </a:xfrm>
                <a:custGeom>
                  <a:avLst/>
                  <a:gdLst>
                    <a:gd name="connsiteX0" fmla="*/ 1254252 w 3462528"/>
                    <a:gd name="connsiteY0" fmla="*/ 211836 h 3817620"/>
                    <a:gd name="connsiteX1" fmla="*/ 284988 w 3462528"/>
                    <a:gd name="connsiteY1" fmla="*/ 751332 h 3817620"/>
                    <a:gd name="connsiteX2" fmla="*/ 193548 w 3462528"/>
                    <a:gd name="connsiteY2" fmla="*/ 2397252 h 3817620"/>
                    <a:gd name="connsiteX3" fmla="*/ 1446276 w 3462528"/>
                    <a:gd name="connsiteY3" fmla="*/ 3668268 h 3817620"/>
                    <a:gd name="connsiteX4" fmla="*/ 2900172 w 3462528"/>
                    <a:gd name="connsiteY4" fmla="*/ 3293364 h 3817620"/>
                    <a:gd name="connsiteX5" fmla="*/ 3384804 w 3462528"/>
                    <a:gd name="connsiteY5" fmla="*/ 1592580 h 3817620"/>
                    <a:gd name="connsiteX6" fmla="*/ 2433828 w 3462528"/>
                    <a:gd name="connsiteY6" fmla="*/ 230124 h 3817620"/>
                    <a:gd name="connsiteX7" fmla="*/ 1254252 w 3462528"/>
                    <a:gd name="connsiteY7" fmla="*/ 211836 h 381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62528" h="3817620">
                      <a:moveTo>
                        <a:pt x="1254252" y="211836"/>
                      </a:moveTo>
                      <a:cubicBezTo>
                        <a:pt x="896112" y="298704"/>
                        <a:pt x="461772" y="387096"/>
                        <a:pt x="284988" y="751332"/>
                      </a:cubicBezTo>
                      <a:cubicBezTo>
                        <a:pt x="108204" y="1115568"/>
                        <a:pt x="0" y="1911096"/>
                        <a:pt x="193548" y="2397252"/>
                      </a:cubicBezTo>
                      <a:cubicBezTo>
                        <a:pt x="387096" y="2883408"/>
                        <a:pt x="995172" y="3518916"/>
                        <a:pt x="1446276" y="3668268"/>
                      </a:cubicBezTo>
                      <a:cubicBezTo>
                        <a:pt x="1897380" y="3817620"/>
                        <a:pt x="2577084" y="3639312"/>
                        <a:pt x="2900172" y="3293364"/>
                      </a:cubicBezTo>
                      <a:cubicBezTo>
                        <a:pt x="3223260" y="2947416"/>
                        <a:pt x="3462528" y="2103120"/>
                        <a:pt x="3384804" y="1592580"/>
                      </a:cubicBezTo>
                      <a:cubicBezTo>
                        <a:pt x="3307080" y="1082040"/>
                        <a:pt x="2795016" y="460248"/>
                        <a:pt x="2433828" y="230124"/>
                      </a:cubicBezTo>
                      <a:cubicBezTo>
                        <a:pt x="2072640" y="0"/>
                        <a:pt x="1612392" y="124968"/>
                        <a:pt x="1254252" y="211836"/>
                      </a:cubicBezTo>
                      <a:close/>
                    </a:path>
                  </a:pathLst>
                </a:custGeom>
                <a:solidFill>
                  <a:srgbClr val="FF0000">
                    <a:alpha val="50000"/>
                  </a:srgbClr>
                </a:solidFill>
                <a:ln>
                  <a:solidFill>
                    <a:srgbClr val="FF0000">
                      <a:alpha val="5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609600" y="1524000"/>
                  <a:ext cx="2898648" cy="3546348"/>
                </a:xfrm>
                <a:custGeom>
                  <a:avLst/>
                  <a:gdLst>
                    <a:gd name="connsiteX0" fmla="*/ 1714500 w 3092196"/>
                    <a:gd name="connsiteY0" fmla="*/ 318516 h 3773424"/>
                    <a:gd name="connsiteX1" fmla="*/ 123444 w 3092196"/>
                    <a:gd name="connsiteY1" fmla="*/ 1141476 h 3773424"/>
                    <a:gd name="connsiteX2" fmla="*/ 973836 w 3092196"/>
                    <a:gd name="connsiteY2" fmla="*/ 3454908 h 3773424"/>
                    <a:gd name="connsiteX3" fmla="*/ 2967228 w 3092196"/>
                    <a:gd name="connsiteY3" fmla="*/ 3052572 h 3773424"/>
                    <a:gd name="connsiteX4" fmla="*/ 1714500 w 3092196"/>
                    <a:gd name="connsiteY4" fmla="*/ 318516 h 3773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92196" h="3773424">
                      <a:moveTo>
                        <a:pt x="1714500" y="318516"/>
                      </a:moveTo>
                      <a:cubicBezTo>
                        <a:pt x="1240536" y="0"/>
                        <a:pt x="246888" y="618744"/>
                        <a:pt x="123444" y="1141476"/>
                      </a:cubicBezTo>
                      <a:cubicBezTo>
                        <a:pt x="0" y="1664208"/>
                        <a:pt x="499872" y="3136392"/>
                        <a:pt x="973836" y="3454908"/>
                      </a:cubicBezTo>
                      <a:cubicBezTo>
                        <a:pt x="1447800" y="3773424"/>
                        <a:pt x="2842260" y="3576828"/>
                        <a:pt x="2967228" y="3052572"/>
                      </a:cubicBezTo>
                      <a:cubicBezTo>
                        <a:pt x="3092196" y="2528316"/>
                        <a:pt x="2188464" y="637032"/>
                        <a:pt x="1714500" y="318516"/>
                      </a:cubicBezTo>
                      <a:close/>
                    </a:path>
                  </a:pathLst>
                </a:custGeom>
                <a:solidFill>
                  <a:srgbClr val="00B0F0">
                    <a:alpha val="25000"/>
                  </a:srgbClr>
                </a:solidFill>
                <a:ln>
                  <a:solidFill>
                    <a:srgbClr val="00B0F0">
                      <a:alpha val="25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reeform 68"/>
                <p:cNvSpPr/>
                <p:nvPr/>
              </p:nvSpPr>
              <p:spPr>
                <a:xfrm>
                  <a:off x="3654552" y="1228344"/>
                  <a:ext cx="3973068" cy="3781044"/>
                </a:xfrm>
                <a:custGeom>
                  <a:avLst/>
                  <a:gdLst>
                    <a:gd name="connsiteX0" fmla="*/ 1722120 w 3973068"/>
                    <a:gd name="connsiteY0" fmla="*/ 298704 h 3781044"/>
                    <a:gd name="connsiteX1" fmla="*/ 94488 w 3973068"/>
                    <a:gd name="connsiteY1" fmla="*/ 1542288 h 3781044"/>
                    <a:gd name="connsiteX2" fmla="*/ 1155192 w 3973068"/>
                    <a:gd name="connsiteY2" fmla="*/ 3115056 h 3781044"/>
                    <a:gd name="connsiteX3" fmla="*/ 3578352 w 3973068"/>
                    <a:gd name="connsiteY3" fmla="*/ 3480816 h 3781044"/>
                    <a:gd name="connsiteX4" fmla="*/ 3523488 w 3973068"/>
                    <a:gd name="connsiteY4" fmla="*/ 1313688 h 3781044"/>
                    <a:gd name="connsiteX5" fmla="*/ 2746248 w 3973068"/>
                    <a:gd name="connsiteY5" fmla="*/ 170688 h 3781044"/>
                    <a:gd name="connsiteX6" fmla="*/ 1722120 w 3973068"/>
                    <a:gd name="connsiteY6" fmla="*/ 298704 h 378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73068" h="3781044">
                      <a:moveTo>
                        <a:pt x="1722120" y="298704"/>
                      </a:moveTo>
                      <a:cubicBezTo>
                        <a:pt x="1280160" y="527304"/>
                        <a:pt x="188976" y="1072896"/>
                        <a:pt x="94488" y="1542288"/>
                      </a:cubicBezTo>
                      <a:cubicBezTo>
                        <a:pt x="0" y="2011680"/>
                        <a:pt x="574548" y="2791968"/>
                        <a:pt x="1155192" y="3115056"/>
                      </a:cubicBezTo>
                      <a:cubicBezTo>
                        <a:pt x="1735836" y="3438144"/>
                        <a:pt x="3183636" y="3781044"/>
                        <a:pt x="3578352" y="3480816"/>
                      </a:cubicBezTo>
                      <a:cubicBezTo>
                        <a:pt x="3973068" y="3180588"/>
                        <a:pt x="3662172" y="1865376"/>
                        <a:pt x="3523488" y="1313688"/>
                      </a:cubicBezTo>
                      <a:cubicBezTo>
                        <a:pt x="3384804" y="762000"/>
                        <a:pt x="3046476" y="341376"/>
                        <a:pt x="2746248" y="170688"/>
                      </a:cubicBezTo>
                      <a:cubicBezTo>
                        <a:pt x="2446020" y="0"/>
                        <a:pt x="2164080" y="70104"/>
                        <a:pt x="1722120" y="298704"/>
                      </a:cubicBezTo>
                      <a:close/>
                    </a:path>
                  </a:pathLst>
                </a:custGeom>
                <a:solidFill>
                  <a:srgbClr val="FFFF00">
                    <a:alpha val="40000"/>
                  </a:srgbClr>
                </a:solidFill>
                <a:ln>
                  <a:solidFill>
                    <a:srgbClr val="FFFF0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019300" y="1981200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762000" y="2819400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1238250" y="4087091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2819400" y="4087091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2043545" y="3058391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5" name="Straight Connector 74"/>
                <p:cNvCxnSpPr>
                  <a:stCxn id="70" idx="4"/>
                  <a:endCxn id="74" idx="0"/>
                </p:cNvCxnSpPr>
                <p:nvPr/>
              </p:nvCxnSpPr>
              <p:spPr>
                <a:xfrm>
                  <a:off x="2190750" y="2362200"/>
                  <a:ext cx="24245" cy="6961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113" idx="2"/>
                  <a:endCxn id="74" idx="6"/>
                </p:cNvCxnSpPr>
                <p:nvPr/>
              </p:nvCxnSpPr>
              <p:spPr>
                <a:xfrm rot="10800000" flipV="1">
                  <a:off x="2386446" y="3075709"/>
                  <a:ext cx="1480705" cy="1731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1" idx="6"/>
                  <a:endCxn id="74" idx="2"/>
                </p:cNvCxnSpPr>
                <p:nvPr/>
              </p:nvCxnSpPr>
              <p:spPr>
                <a:xfrm>
                  <a:off x="1104900" y="3009900"/>
                  <a:ext cx="938645" cy="2389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74" idx="5"/>
                  <a:endCxn id="73" idx="1"/>
                </p:cNvCxnSpPr>
                <p:nvPr/>
              </p:nvCxnSpPr>
              <p:spPr>
                <a:xfrm>
                  <a:off x="2336228" y="3383595"/>
                  <a:ext cx="533389" cy="759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4" idx="3"/>
                  <a:endCxn id="72" idx="7"/>
                </p:cNvCxnSpPr>
                <p:nvPr/>
              </p:nvCxnSpPr>
              <p:spPr>
                <a:xfrm flipH="1">
                  <a:off x="1530933" y="3383595"/>
                  <a:ext cx="562829" cy="75929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73" idx="2"/>
                  <a:endCxn id="72" idx="6"/>
                </p:cNvCxnSpPr>
                <p:nvPr/>
              </p:nvCxnSpPr>
              <p:spPr>
                <a:xfrm flipH="1">
                  <a:off x="1581150" y="4277591"/>
                  <a:ext cx="123825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 flipV="1">
                  <a:off x="952500" y="3214255"/>
                  <a:ext cx="355017" cy="8939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70" idx="2"/>
                  <a:endCxn id="71" idx="7"/>
                </p:cNvCxnSpPr>
                <p:nvPr/>
              </p:nvCxnSpPr>
              <p:spPr>
                <a:xfrm flipH="1">
                  <a:off x="1054683" y="2171700"/>
                  <a:ext cx="964617" cy="70349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73" idx="0"/>
                  <a:endCxn id="70" idx="5"/>
                </p:cNvCxnSpPr>
                <p:nvPr/>
              </p:nvCxnSpPr>
              <p:spPr>
                <a:xfrm flipH="1" flipV="1">
                  <a:off x="2311983" y="2306404"/>
                  <a:ext cx="678867" cy="17806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113" idx="1"/>
                  <a:endCxn id="70" idx="6"/>
                </p:cNvCxnSpPr>
                <p:nvPr/>
              </p:nvCxnSpPr>
              <p:spPr>
                <a:xfrm rot="16200000" flipV="1">
                  <a:off x="2755132" y="1778769"/>
                  <a:ext cx="769305" cy="15551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/>
                <p:nvPr/>
              </p:nvSpPr>
              <p:spPr>
                <a:xfrm>
                  <a:off x="6743700" y="2590800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7810503" y="3976254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6743700" y="4191000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8286750" y="2647950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5678313" y="3046646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7467603" y="1485522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101201" y="1638300"/>
                  <a:ext cx="342900" cy="381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85" idx="4"/>
                  <a:endCxn id="87" idx="0"/>
                </p:cNvCxnSpPr>
                <p:nvPr/>
              </p:nvCxnSpPr>
              <p:spPr>
                <a:xfrm rot="5400000">
                  <a:off x="6305550" y="3581400"/>
                  <a:ext cx="12192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>
                  <a:stCxn id="90" idx="3"/>
                  <a:endCxn id="85" idx="7"/>
                </p:cNvCxnSpPr>
                <p:nvPr/>
              </p:nvCxnSpPr>
              <p:spPr>
                <a:xfrm rot="5400000">
                  <a:off x="6859167" y="1987943"/>
                  <a:ext cx="835870" cy="4814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>
                  <a:stCxn id="85" idx="1"/>
                  <a:endCxn id="91" idx="5"/>
                </p:cNvCxnSpPr>
                <p:nvPr/>
              </p:nvCxnSpPr>
              <p:spPr>
                <a:xfrm rot="16200000" flipV="1">
                  <a:off x="6252355" y="2105033"/>
                  <a:ext cx="683092" cy="40003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>
                  <a:stCxn id="86" idx="1"/>
                  <a:endCxn id="85" idx="5"/>
                </p:cNvCxnSpPr>
                <p:nvPr/>
              </p:nvCxnSpPr>
              <p:spPr>
                <a:xfrm rot="16200000" flipV="1">
                  <a:off x="6890529" y="3061858"/>
                  <a:ext cx="1116046" cy="8243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1" idx="4"/>
                  <a:endCxn id="87" idx="1"/>
                </p:cNvCxnSpPr>
                <p:nvPr/>
              </p:nvCxnSpPr>
              <p:spPr>
                <a:xfrm rot="16200000" flipH="1">
                  <a:off x="5419536" y="2872415"/>
                  <a:ext cx="2227496" cy="52126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0" idx="4"/>
                  <a:endCxn id="86" idx="0"/>
                </p:cNvCxnSpPr>
                <p:nvPr/>
              </p:nvCxnSpPr>
              <p:spPr>
                <a:xfrm rot="16200000" flipH="1">
                  <a:off x="6755637" y="2749938"/>
                  <a:ext cx="2109732" cy="3429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88" idx="2"/>
                  <a:endCxn id="85" idx="6"/>
                </p:cNvCxnSpPr>
                <p:nvPr/>
              </p:nvCxnSpPr>
              <p:spPr>
                <a:xfrm rot="10800000">
                  <a:off x="7086600" y="2781300"/>
                  <a:ext cx="1200150" cy="5715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88" idx="3"/>
                  <a:endCxn id="87" idx="7"/>
                </p:cNvCxnSpPr>
                <p:nvPr/>
              </p:nvCxnSpPr>
              <p:spPr>
                <a:xfrm rot="5400000">
                  <a:off x="7049854" y="2959683"/>
                  <a:ext cx="1273642" cy="130058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88" idx="1"/>
                  <a:endCxn id="91" idx="6"/>
                </p:cNvCxnSpPr>
                <p:nvPr/>
              </p:nvCxnSpPr>
              <p:spPr>
                <a:xfrm rot="16200000" flipV="1">
                  <a:off x="6953061" y="1319840"/>
                  <a:ext cx="874946" cy="189286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>
                  <a:stCxn id="91" idx="2"/>
                  <a:endCxn id="113" idx="0"/>
                </p:cNvCxnSpPr>
                <p:nvPr/>
              </p:nvCxnSpPr>
              <p:spPr>
                <a:xfrm rot="10800000" flipV="1">
                  <a:off x="4038601" y="1828799"/>
                  <a:ext cx="2062601" cy="10564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stCxn id="89" idx="2"/>
                  <a:endCxn id="113" idx="6"/>
                </p:cNvCxnSpPr>
                <p:nvPr/>
              </p:nvCxnSpPr>
              <p:spPr>
                <a:xfrm rot="10800000">
                  <a:off x="4210051" y="3075710"/>
                  <a:ext cx="1468263" cy="1614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>
                  <a:stCxn id="113" idx="5"/>
                  <a:endCxn id="87" idx="2"/>
                </p:cNvCxnSpPr>
                <p:nvPr/>
              </p:nvCxnSpPr>
              <p:spPr>
                <a:xfrm rot="16200000" flipH="1">
                  <a:off x="4866223" y="2504022"/>
                  <a:ext cx="1171087" cy="258386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>
                  <a:stCxn id="85" idx="2"/>
                  <a:endCxn id="113" idx="7"/>
                </p:cNvCxnSpPr>
                <p:nvPr/>
              </p:nvCxnSpPr>
              <p:spPr>
                <a:xfrm rot="10800000" flipV="1">
                  <a:off x="4159834" y="2781299"/>
                  <a:ext cx="2583867" cy="15970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3901952" y="3200400"/>
                  <a:ext cx="441448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00" b="1" dirty="0" smtClean="0"/>
                    <a:t>u</a:t>
                  </a:r>
                  <a:endParaRPr lang="en-US" sz="2500" b="1" dirty="0"/>
                </a:p>
              </p:txBody>
            </p:sp>
            <p:cxnSp>
              <p:nvCxnSpPr>
                <p:cNvPr id="106" name="Straight Connector 105"/>
                <p:cNvCxnSpPr>
                  <a:stCxn id="70" idx="3"/>
                  <a:endCxn id="72" idx="0"/>
                </p:cNvCxnSpPr>
                <p:nvPr/>
              </p:nvCxnSpPr>
              <p:spPr>
                <a:xfrm flipH="1">
                  <a:off x="1409700" y="2306404"/>
                  <a:ext cx="659817" cy="178068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91" idx="3"/>
                  <a:endCxn id="89" idx="0"/>
                </p:cNvCxnSpPr>
                <p:nvPr/>
              </p:nvCxnSpPr>
              <p:spPr>
                <a:xfrm rot="5400000">
                  <a:off x="5459020" y="2354248"/>
                  <a:ext cx="1083142" cy="3016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90" idx="2"/>
                  <a:endCxn id="91" idx="7"/>
                </p:cNvCxnSpPr>
                <p:nvPr/>
              </p:nvCxnSpPr>
              <p:spPr>
                <a:xfrm rot="10800000" flipV="1">
                  <a:off x="6393885" y="1676022"/>
                  <a:ext cx="1073719" cy="1807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89" idx="4"/>
                  <a:endCxn id="87" idx="2"/>
                </p:cNvCxnSpPr>
                <p:nvPr/>
              </p:nvCxnSpPr>
              <p:spPr>
                <a:xfrm rot="16200000" flipH="1">
                  <a:off x="5819804" y="3457604"/>
                  <a:ext cx="953854" cy="8939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90" idx="5"/>
                  <a:endCxn id="88" idx="1"/>
                </p:cNvCxnSpPr>
                <p:nvPr/>
              </p:nvCxnSpPr>
              <p:spPr>
                <a:xfrm rot="16200000" flipH="1">
                  <a:off x="7602116" y="1968895"/>
                  <a:ext cx="893020" cy="5766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86" idx="3"/>
                  <a:endCxn id="87" idx="6"/>
                </p:cNvCxnSpPr>
                <p:nvPr/>
              </p:nvCxnSpPr>
              <p:spPr>
                <a:xfrm rot="5400000">
                  <a:off x="7433639" y="3954419"/>
                  <a:ext cx="80042" cy="77412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88" idx="4"/>
                  <a:endCxn id="86" idx="7"/>
                </p:cNvCxnSpPr>
                <p:nvPr/>
              </p:nvCxnSpPr>
              <p:spPr>
                <a:xfrm rot="5400000">
                  <a:off x="7779143" y="3352993"/>
                  <a:ext cx="1003100" cy="3550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Oval 112"/>
                <p:cNvSpPr/>
                <p:nvPr/>
              </p:nvSpPr>
              <p:spPr>
                <a:xfrm>
                  <a:off x="3867150" y="2885209"/>
                  <a:ext cx="342900" cy="381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14" name="Straight Connector 113"/>
            <p:cNvCxnSpPr>
              <a:stCxn id="113" idx="3"/>
              <a:endCxn id="73" idx="7"/>
            </p:cNvCxnSpPr>
            <p:nvPr/>
          </p:nvCxnSpPr>
          <p:spPr>
            <a:xfrm flipH="1">
              <a:off x="3690066" y="4743659"/>
              <a:ext cx="402779" cy="44877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Content Placeholder 2"/>
          <p:cNvSpPr txBox="1">
            <a:spLocks/>
          </p:cNvSpPr>
          <p:nvPr/>
        </p:nvSpPr>
        <p:spPr bwMode="auto">
          <a:xfrm>
            <a:off x="2819400" y="5791200"/>
            <a:ext cx="3707277" cy="64276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sz="2400" b="1" kern="0" dirty="0">
                <a:solidFill>
                  <a:srgbClr val="FF0000"/>
                </a:solidFill>
                <a:latin typeface="MaplePi"/>
              </a:rPr>
              <a:t>Y</a:t>
            </a:r>
            <a:r>
              <a:rPr lang="en-US" sz="2400" b="1" kern="0" dirty="0" smtClean="0">
                <a:solidFill>
                  <a:srgbClr val="FF0000"/>
                </a:solidFill>
              </a:rPr>
              <a:t>(C</a:t>
            </a:r>
            <a:r>
              <a:rPr lang="en-US" sz="2400" b="1" kern="0" baseline="-25000" dirty="0" smtClean="0">
                <a:solidFill>
                  <a:srgbClr val="FF0000"/>
                </a:solidFill>
              </a:rPr>
              <a:t>t</a:t>
            </a:r>
            <a:r>
              <a:rPr lang="en-US" sz="2400" b="1" kern="0" dirty="0" smtClean="0">
                <a:solidFill>
                  <a:srgbClr val="FF0000"/>
                </a:solidFill>
              </a:rPr>
              <a:t>) ≥ </a:t>
            </a:r>
            <a:r>
              <a:rPr lang="en-US" sz="2400" b="1" kern="0" dirty="0" smtClean="0">
                <a:solidFill>
                  <a:srgbClr val="FF0000"/>
                </a:solidFill>
                <a:latin typeface="MaplePi"/>
              </a:rPr>
              <a:t>t</a:t>
            </a:r>
            <a:r>
              <a:rPr lang="en-US" sz="2400" b="1" kern="0" dirty="0" smtClean="0">
                <a:solidFill>
                  <a:srgbClr val="FF0000"/>
                </a:solidFill>
              </a:rPr>
              <a:t>(4) × </a:t>
            </a:r>
            <a:r>
              <a:rPr lang="en-US" sz="2400" b="1" kern="0" dirty="0">
                <a:solidFill>
                  <a:srgbClr val="FF0000"/>
                </a:solidFill>
                <a:latin typeface="MaplePi"/>
              </a:rPr>
              <a:t>Y</a:t>
            </a:r>
            <a:r>
              <a:rPr lang="en-US" sz="2400" b="1" kern="0" dirty="0" smtClean="0">
                <a:solidFill>
                  <a:srgbClr val="FF0000"/>
                </a:solidFill>
              </a:rPr>
              <a:t>(OPT(u)</a:t>
            </a:r>
            <a:r>
              <a:rPr lang="en-US" sz="2400" b="1" kern="0" baseline="-25000" dirty="0" smtClean="0">
                <a:solidFill>
                  <a:srgbClr val="FF0000"/>
                </a:solidFill>
              </a:rPr>
              <a:t>t</a:t>
            </a:r>
            <a:r>
              <a:rPr lang="en-US" sz="2400" b="1" kern="0" dirty="0" smtClean="0">
                <a:solidFill>
                  <a:srgbClr val="FF0000"/>
                </a:solidFill>
              </a:rPr>
              <a:t>)</a:t>
            </a:r>
            <a:endParaRPr lang="en-US" sz="2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2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Adding a new edge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8236" y="1566245"/>
            <a:ext cx="3167488" cy="1512395"/>
            <a:chOff x="1666973" y="2819400"/>
            <a:chExt cx="4200427" cy="2362200"/>
          </a:xfrm>
        </p:grpSpPr>
        <p:sp>
          <p:nvSpPr>
            <p:cNvPr id="21" name="Freeform 20"/>
            <p:cNvSpPr/>
            <p:nvPr/>
          </p:nvSpPr>
          <p:spPr>
            <a:xfrm>
              <a:off x="2902600" y="2819400"/>
              <a:ext cx="2964800" cy="2357863"/>
            </a:xfrm>
            <a:custGeom>
              <a:avLst/>
              <a:gdLst>
                <a:gd name="connsiteX0" fmla="*/ 1301496 w 3115056"/>
                <a:gd name="connsiteY0" fmla="*/ 3048 h 2503932"/>
                <a:gd name="connsiteX1" fmla="*/ 121920 w 3115056"/>
                <a:gd name="connsiteY1" fmla="*/ 826008 h 2503932"/>
                <a:gd name="connsiteX2" fmla="*/ 569976 w 3115056"/>
                <a:gd name="connsiteY2" fmla="*/ 2261616 h 2503932"/>
                <a:gd name="connsiteX3" fmla="*/ 2371344 w 3115056"/>
                <a:gd name="connsiteY3" fmla="*/ 2261616 h 2503932"/>
                <a:gd name="connsiteX4" fmla="*/ 2938272 w 3115056"/>
                <a:gd name="connsiteY4" fmla="*/ 807720 h 2503932"/>
                <a:gd name="connsiteX5" fmla="*/ 1301496 w 3115056"/>
                <a:gd name="connsiteY5" fmla="*/ 3048 h 250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056" h="2503932">
                  <a:moveTo>
                    <a:pt x="1301496" y="3048"/>
                  </a:moveTo>
                  <a:cubicBezTo>
                    <a:pt x="832104" y="6096"/>
                    <a:pt x="243840" y="449580"/>
                    <a:pt x="121920" y="826008"/>
                  </a:cubicBezTo>
                  <a:cubicBezTo>
                    <a:pt x="0" y="1202436"/>
                    <a:pt x="195072" y="2022348"/>
                    <a:pt x="569976" y="2261616"/>
                  </a:cubicBezTo>
                  <a:cubicBezTo>
                    <a:pt x="944880" y="2500884"/>
                    <a:pt x="1976628" y="2503932"/>
                    <a:pt x="2371344" y="2261616"/>
                  </a:cubicBezTo>
                  <a:cubicBezTo>
                    <a:pt x="2766060" y="2019300"/>
                    <a:pt x="3115056" y="1184148"/>
                    <a:pt x="2938272" y="807720"/>
                  </a:cubicBezTo>
                  <a:cubicBezTo>
                    <a:pt x="2761488" y="431292"/>
                    <a:pt x="1770888" y="0"/>
                    <a:pt x="1301496" y="3048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666973" y="2911208"/>
              <a:ext cx="2413965" cy="2270392"/>
            </a:xfrm>
            <a:custGeom>
              <a:avLst/>
              <a:gdLst>
                <a:gd name="connsiteX0" fmla="*/ 1010412 w 2842260"/>
                <a:gd name="connsiteY0" fmla="*/ 38100 h 2478024"/>
                <a:gd name="connsiteX1" fmla="*/ 96012 w 2842260"/>
                <a:gd name="connsiteY1" fmla="*/ 760476 h 2478024"/>
                <a:gd name="connsiteX2" fmla="*/ 434340 w 2842260"/>
                <a:gd name="connsiteY2" fmla="*/ 2241804 h 2478024"/>
                <a:gd name="connsiteX3" fmla="*/ 1805940 w 2842260"/>
                <a:gd name="connsiteY3" fmla="*/ 2177796 h 2478024"/>
                <a:gd name="connsiteX4" fmla="*/ 2711196 w 2842260"/>
                <a:gd name="connsiteY4" fmla="*/ 989076 h 2478024"/>
                <a:gd name="connsiteX5" fmla="*/ 1010412 w 2842260"/>
                <a:gd name="connsiteY5" fmla="*/ 38100 h 247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2260" h="2478024">
                  <a:moveTo>
                    <a:pt x="1010412" y="38100"/>
                  </a:moveTo>
                  <a:cubicBezTo>
                    <a:pt x="574548" y="0"/>
                    <a:pt x="192024" y="393192"/>
                    <a:pt x="96012" y="760476"/>
                  </a:cubicBezTo>
                  <a:cubicBezTo>
                    <a:pt x="0" y="1127760"/>
                    <a:pt x="149352" y="2005584"/>
                    <a:pt x="434340" y="2241804"/>
                  </a:cubicBezTo>
                  <a:cubicBezTo>
                    <a:pt x="719328" y="2478024"/>
                    <a:pt x="1426464" y="2386584"/>
                    <a:pt x="1805940" y="2177796"/>
                  </a:cubicBezTo>
                  <a:cubicBezTo>
                    <a:pt x="2185416" y="1969008"/>
                    <a:pt x="2842260" y="1347216"/>
                    <a:pt x="2711196" y="989076"/>
                  </a:cubicBezTo>
                  <a:cubicBezTo>
                    <a:pt x="2580132" y="630936"/>
                    <a:pt x="1446276" y="76200"/>
                    <a:pt x="1010412" y="38100"/>
                  </a:cubicBez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19728" y="3133811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1828800" y="3770903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201323" y="4532903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200400" y="4419600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317947" y="3048000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325523" y="3583395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724400" y="4685303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5"/>
              <a:endCxn id="26" idx="1"/>
            </p:cNvCxnSpPr>
            <p:nvPr/>
          </p:nvCxnSpPr>
          <p:spPr>
            <a:xfrm>
              <a:off x="2031158" y="3999397"/>
              <a:ext cx="1203961" cy="4594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5"/>
              <a:endCxn id="26" idx="0"/>
            </p:cNvCxnSpPr>
            <p:nvPr/>
          </p:nvCxnSpPr>
          <p:spPr>
            <a:xfrm>
              <a:off x="2522086" y="3362305"/>
              <a:ext cx="796853" cy="10572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3" idx="6"/>
              <a:endCxn id="52" idx="1"/>
            </p:cNvCxnSpPr>
            <p:nvPr/>
          </p:nvCxnSpPr>
          <p:spPr>
            <a:xfrm>
              <a:off x="2556804" y="3267659"/>
              <a:ext cx="805218" cy="4407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4" idx="4"/>
              <a:endCxn id="25" idx="1"/>
            </p:cNvCxnSpPr>
            <p:nvPr/>
          </p:nvCxnSpPr>
          <p:spPr>
            <a:xfrm>
              <a:off x="1947339" y="4038600"/>
              <a:ext cx="288703" cy="5335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5" idx="6"/>
              <a:endCxn id="26" idx="3"/>
            </p:cNvCxnSpPr>
            <p:nvPr/>
          </p:nvCxnSpPr>
          <p:spPr>
            <a:xfrm flipV="1">
              <a:off x="2438400" y="4648094"/>
              <a:ext cx="796719" cy="1865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4" idx="6"/>
              <a:endCxn id="52" idx="2"/>
            </p:cNvCxnSpPr>
            <p:nvPr/>
          </p:nvCxnSpPr>
          <p:spPr>
            <a:xfrm flipV="1">
              <a:off x="2065877" y="3803054"/>
              <a:ext cx="1261426" cy="10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0"/>
              <a:endCxn id="23" idx="2"/>
            </p:cNvCxnSpPr>
            <p:nvPr/>
          </p:nvCxnSpPr>
          <p:spPr>
            <a:xfrm flipV="1">
              <a:off x="1947339" y="3267660"/>
              <a:ext cx="372389" cy="5032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52" idx="3"/>
              <a:endCxn id="26" idx="0"/>
            </p:cNvCxnSpPr>
            <p:nvPr/>
          </p:nvCxnSpPr>
          <p:spPr>
            <a:xfrm flipH="1">
              <a:off x="3318939" y="3897699"/>
              <a:ext cx="43083" cy="521901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3" idx="4"/>
              <a:endCxn id="25" idx="0"/>
            </p:cNvCxnSpPr>
            <p:nvPr/>
          </p:nvCxnSpPr>
          <p:spPr>
            <a:xfrm flipH="1">
              <a:off x="2319862" y="3401508"/>
              <a:ext cx="118405" cy="11313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6"/>
              <a:endCxn id="28" idx="1"/>
            </p:cNvCxnSpPr>
            <p:nvPr/>
          </p:nvCxnSpPr>
          <p:spPr>
            <a:xfrm>
              <a:off x="4555024" y="3181849"/>
              <a:ext cx="805218" cy="44074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8" idx="4"/>
              <a:endCxn id="29" idx="7"/>
            </p:cNvCxnSpPr>
            <p:nvPr/>
          </p:nvCxnSpPr>
          <p:spPr>
            <a:xfrm flipH="1">
              <a:off x="4926758" y="3851092"/>
              <a:ext cx="517304" cy="87341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1" idx="5"/>
              <a:endCxn id="29" idx="1"/>
            </p:cNvCxnSpPr>
            <p:nvPr/>
          </p:nvCxnSpPr>
          <p:spPr>
            <a:xfrm>
              <a:off x="4308681" y="4038494"/>
              <a:ext cx="450438" cy="6860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7" idx="5"/>
              <a:endCxn id="29" idx="0"/>
            </p:cNvCxnSpPr>
            <p:nvPr/>
          </p:nvCxnSpPr>
          <p:spPr>
            <a:xfrm>
              <a:off x="4520305" y="3276494"/>
              <a:ext cx="322634" cy="14088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7" idx="3"/>
              <a:endCxn id="26" idx="7"/>
            </p:cNvCxnSpPr>
            <p:nvPr/>
          </p:nvCxnSpPr>
          <p:spPr>
            <a:xfrm flipH="1">
              <a:off x="3402758" y="3276494"/>
              <a:ext cx="949908" cy="118230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2" idx="7"/>
              <a:endCxn id="27" idx="2"/>
            </p:cNvCxnSpPr>
            <p:nvPr/>
          </p:nvCxnSpPr>
          <p:spPr>
            <a:xfrm flipV="1">
              <a:off x="3529661" y="3181849"/>
              <a:ext cx="788286" cy="5265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2" idx="6"/>
              <a:endCxn id="51" idx="2"/>
            </p:cNvCxnSpPr>
            <p:nvPr/>
          </p:nvCxnSpPr>
          <p:spPr>
            <a:xfrm>
              <a:off x="3564380" y="3803054"/>
              <a:ext cx="541943" cy="14079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4"/>
              <a:endCxn id="51" idx="0"/>
            </p:cNvCxnSpPr>
            <p:nvPr/>
          </p:nvCxnSpPr>
          <p:spPr>
            <a:xfrm flipH="1">
              <a:off x="4224862" y="3315697"/>
              <a:ext cx="211624" cy="4943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1" idx="6"/>
              <a:endCxn id="28" idx="2"/>
            </p:cNvCxnSpPr>
            <p:nvPr/>
          </p:nvCxnSpPr>
          <p:spPr>
            <a:xfrm flipV="1">
              <a:off x="4343400" y="3717244"/>
              <a:ext cx="982123" cy="2266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26" idx="5"/>
              <a:endCxn id="28" idx="3"/>
            </p:cNvCxnSpPr>
            <p:nvPr/>
          </p:nvCxnSpPr>
          <p:spPr>
            <a:xfrm flipV="1">
              <a:off x="3402758" y="3811889"/>
              <a:ext cx="1957484" cy="8362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5"/>
              <a:endCxn id="29" idx="3"/>
            </p:cNvCxnSpPr>
            <p:nvPr/>
          </p:nvCxnSpPr>
          <p:spPr>
            <a:xfrm>
              <a:off x="3402758" y="4648094"/>
              <a:ext cx="1356361" cy="26570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1" idx="3"/>
              <a:endCxn id="26" idx="6"/>
            </p:cNvCxnSpPr>
            <p:nvPr/>
          </p:nvCxnSpPr>
          <p:spPr>
            <a:xfrm flipH="1">
              <a:off x="3437477" y="4038494"/>
              <a:ext cx="703565" cy="5149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4106323" y="3810000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327303" y="3669205"/>
              <a:ext cx="237077" cy="2676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726112" y="1638658"/>
            <a:ext cx="3046288" cy="1561742"/>
            <a:chOff x="3037332" y="545592"/>
            <a:chExt cx="5116068" cy="2654808"/>
          </a:xfrm>
        </p:grpSpPr>
        <p:sp>
          <p:nvSpPr>
            <p:cNvPr id="54" name="Freeform 53"/>
            <p:cNvSpPr/>
            <p:nvPr/>
          </p:nvSpPr>
          <p:spPr>
            <a:xfrm>
              <a:off x="5486400" y="609600"/>
              <a:ext cx="2667000" cy="2590800"/>
            </a:xfrm>
            <a:custGeom>
              <a:avLst/>
              <a:gdLst>
                <a:gd name="connsiteX0" fmla="*/ 1301496 w 3115056"/>
                <a:gd name="connsiteY0" fmla="*/ 3048 h 2503932"/>
                <a:gd name="connsiteX1" fmla="*/ 121920 w 3115056"/>
                <a:gd name="connsiteY1" fmla="*/ 826008 h 2503932"/>
                <a:gd name="connsiteX2" fmla="*/ 569976 w 3115056"/>
                <a:gd name="connsiteY2" fmla="*/ 2261616 h 2503932"/>
                <a:gd name="connsiteX3" fmla="*/ 2371344 w 3115056"/>
                <a:gd name="connsiteY3" fmla="*/ 2261616 h 2503932"/>
                <a:gd name="connsiteX4" fmla="*/ 2938272 w 3115056"/>
                <a:gd name="connsiteY4" fmla="*/ 807720 h 2503932"/>
                <a:gd name="connsiteX5" fmla="*/ 1301496 w 3115056"/>
                <a:gd name="connsiteY5" fmla="*/ 3048 h 250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056" h="2503932">
                  <a:moveTo>
                    <a:pt x="1301496" y="3048"/>
                  </a:moveTo>
                  <a:cubicBezTo>
                    <a:pt x="832104" y="6096"/>
                    <a:pt x="243840" y="449580"/>
                    <a:pt x="121920" y="826008"/>
                  </a:cubicBezTo>
                  <a:cubicBezTo>
                    <a:pt x="0" y="1202436"/>
                    <a:pt x="195072" y="2022348"/>
                    <a:pt x="569976" y="2261616"/>
                  </a:cubicBezTo>
                  <a:cubicBezTo>
                    <a:pt x="944880" y="2500884"/>
                    <a:pt x="1976628" y="2503932"/>
                    <a:pt x="2371344" y="2261616"/>
                  </a:cubicBezTo>
                  <a:cubicBezTo>
                    <a:pt x="2766060" y="2019300"/>
                    <a:pt x="3115056" y="1184148"/>
                    <a:pt x="2938272" y="807720"/>
                  </a:cubicBezTo>
                  <a:cubicBezTo>
                    <a:pt x="2761488" y="431292"/>
                    <a:pt x="1770888" y="0"/>
                    <a:pt x="1301496" y="3048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>
              <a:off x="3037332" y="545592"/>
              <a:ext cx="2372868" cy="2478024"/>
            </a:xfrm>
            <a:custGeom>
              <a:avLst/>
              <a:gdLst>
                <a:gd name="connsiteX0" fmla="*/ 1010412 w 2842260"/>
                <a:gd name="connsiteY0" fmla="*/ 38100 h 2478024"/>
                <a:gd name="connsiteX1" fmla="*/ 96012 w 2842260"/>
                <a:gd name="connsiteY1" fmla="*/ 760476 h 2478024"/>
                <a:gd name="connsiteX2" fmla="*/ 434340 w 2842260"/>
                <a:gd name="connsiteY2" fmla="*/ 2241804 h 2478024"/>
                <a:gd name="connsiteX3" fmla="*/ 1805940 w 2842260"/>
                <a:gd name="connsiteY3" fmla="*/ 2177796 h 2478024"/>
                <a:gd name="connsiteX4" fmla="*/ 2711196 w 2842260"/>
                <a:gd name="connsiteY4" fmla="*/ 989076 h 2478024"/>
                <a:gd name="connsiteX5" fmla="*/ 1010412 w 2842260"/>
                <a:gd name="connsiteY5" fmla="*/ 38100 h 247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2260" h="2478024">
                  <a:moveTo>
                    <a:pt x="1010412" y="38100"/>
                  </a:moveTo>
                  <a:cubicBezTo>
                    <a:pt x="574548" y="0"/>
                    <a:pt x="192024" y="393192"/>
                    <a:pt x="96012" y="760476"/>
                  </a:cubicBezTo>
                  <a:cubicBezTo>
                    <a:pt x="0" y="1127760"/>
                    <a:pt x="149352" y="2005584"/>
                    <a:pt x="434340" y="2241804"/>
                  </a:cubicBezTo>
                  <a:cubicBezTo>
                    <a:pt x="719328" y="2478024"/>
                    <a:pt x="1426464" y="2386584"/>
                    <a:pt x="1805940" y="2177796"/>
                  </a:cubicBezTo>
                  <a:cubicBezTo>
                    <a:pt x="2185416" y="1969008"/>
                    <a:pt x="2842260" y="1347216"/>
                    <a:pt x="2711196" y="989076"/>
                  </a:cubicBezTo>
                  <a:cubicBezTo>
                    <a:pt x="2580132" y="630936"/>
                    <a:pt x="1446276" y="76200"/>
                    <a:pt x="1010412" y="38100"/>
                  </a:cubicBez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962400" y="8031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200400" y="13365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429000" y="23271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343400" y="24033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6324600" y="7269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7620000" y="13365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162800" y="24033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7" idx="5"/>
              <a:endCxn id="59" idx="1"/>
            </p:cNvCxnSpPr>
            <p:nvPr/>
          </p:nvCxnSpPr>
          <p:spPr>
            <a:xfrm rot="16200000" flipH="1">
              <a:off x="3498663" y="1558611"/>
              <a:ext cx="851274" cy="9274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6" idx="4"/>
              <a:endCxn id="59" idx="0"/>
            </p:cNvCxnSpPr>
            <p:nvPr/>
          </p:nvCxnSpPr>
          <p:spPr>
            <a:xfrm rot="16200000" flipH="1">
              <a:off x="3657600" y="1565148"/>
              <a:ext cx="129540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6" idx="6"/>
              <a:endCxn id="81" idx="1"/>
            </p:cNvCxnSpPr>
            <p:nvPr/>
          </p:nvCxnSpPr>
          <p:spPr>
            <a:xfrm>
              <a:off x="4267200" y="955548"/>
              <a:ext cx="5780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7" idx="4"/>
              <a:endCxn id="58" idx="1"/>
            </p:cNvCxnSpPr>
            <p:nvPr/>
          </p:nvCxnSpPr>
          <p:spPr>
            <a:xfrm rot="16200000" flipH="1">
              <a:off x="3048000" y="1946147"/>
              <a:ext cx="730437" cy="120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8" idx="6"/>
              <a:endCxn id="59" idx="2"/>
            </p:cNvCxnSpPr>
            <p:nvPr/>
          </p:nvCxnSpPr>
          <p:spPr>
            <a:xfrm>
              <a:off x="3733800" y="2479548"/>
              <a:ext cx="6096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7" idx="6"/>
              <a:endCxn id="81" idx="2"/>
            </p:cNvCxnSpPr>
            <p:nvPr/>
          </p:nvCxnSpPr>
          <p:spPr>
            <a:xfrm>
              <a:off x="3505200" y="1488948"/>
              <a:ext cx="12954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7" idx="7"/>
              <a:endCxn id="56" idx="2"/>
            </p:cNvCxnSpPr>
            <p:nvPr/>
          </p:nvCxnSpPr>
          <p:spPr>
            <a:xfrm rot="5400000" flipH="1" flipV="1">
              <a:off x="3498663" y="917449"/>
              <a:ext cx="4256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3"/>
              <a:endCxn id="59" idx="7"/>
            </p:cNvCxnSpPr>
            <p:nvPr/>
          </p:nvCxnSpPr>
          <p:spPr>
            <a:xfrm rot="5400000">
              <a:off x="4336863" y="1939611"/>
              <a:ext cx="775074" cy="241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56" idx="3"/>
              <a:endCxn id="58" idx="0"/>
            </p:cNvCxnSpPr>
            <p:nvPr/>
          </p:nvCxnSpPr>
          <p:spPr>
            <a:xfrm rot="5400000">
              <a:off x="3162301" y="1482411"/>
              <a:ext cx="1263837" cy="425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0" idx="6"/>
              <a:endCxn id="61" idx="1"/>
            </p:cNvCxnSpPr>
            <p:nvPr/>
          </p:nvCxnSpPr>
          <p:spPr>
            <a:xfrm>
              <a:off x="6629400" y="879348"/>
              <a:ext cx="10352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1" idx="4"/>
              <a:endCxn id="62" idx="7"/>
            </p:cNvCxnSpPr>
            <p:nvPr/>
          </p:nvCxnSpPr>
          <p:spPr>
            <a:xfrm rot="5400000">
              <a:off x="7194364" y="1869948"/>
              <a:ext cx="806637" cy="349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0" idx="5"/>
              <a:endCxn id="62" idx="0"/>
            </p:cNvCxnSpPr>
            <p:nvPr/>
          </p:nvCxnSpPr>
          <p:spPr>
            <a:xfrm rot="16200000" flipH="1">
              <a:off x="6241863" y="1330010"/>
              <a:ext cx="1416237" cy="730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0" idx="3"/>
              <a:endCxn id="80" idx="1"/>
            </p:cNvCxnSpPr>
            <p:nvPr/>
          </p:nvCxnSpPr>
          <p:spPr>
            <a:xfrm rot="5400000">
              <a:off x="5334000" y="1565148"/>
              <a:ext cx="1613274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81" idx="5"/>
              <a:endCxn id="80" idx="1"/>
            </p:cNvCxnSpPr>
            <p:nvPr/>
          </p:nvCxnSpPr>
          <p:spPr>
            <a:xfrm rot="16200000" flipH="1">
              <a:off x="5022663" y="1711011"/>
              <a:ext cx="927474" cy="851274"/>
            </a:xfrm>
            <a:prstGeom prst="line">
              <a:avLst/>
            </a:prstGeom>
            <a:ln w="508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81" idx="7"/>
              <a:endCxn id="60" idx="2"/>
            </p:cNvCxnSpPr>
            <p:nvPr/>
          </p:nvCxnSpPr>
          <p:spPr>
            <a:xfrm rot="5400000" flipH="1" flipV="1">
              <a:off x="5403663" y="536449"/>
              <a:ext cx="578037" cy="1263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80" idx="7"/>
              <a:endCxn id="61" idx="3"/>
            </p:cNvCxnSpPr>
            <p:nvPr/>
          </p:nvCxnSpPr>
          <p:spPr>
            <a:xfrm rot="5400000" flipH="1" flipV="1">
              <a:off x="6394263" y="1330011"/>
              <a:ext cx="1003674" cy="1537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0" idx="6"/>
              <a:endCxn id="62" idx="3"/>
            </p:cNvCxnSpPr>
            <p:nvPr/>
          </p:nvCxnSpPr>
          <p:spPr>
            <a:xfrm flipV="1">
              <a:off x="6172200" y="2663511"/>
              <a:ext cx="1035237" cy="44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5867400" y="25557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800600" y="14127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1385796" y="4093636"/>
            <a:ext cx="2424204" cy="2307164"/>
            <a:chOff x="76200" y="914400"/>
            <a:chExt cx="4267200" cy="3581400"/>
          </a:xfrm>
        </p:grpSpPr>
        <p:sp>
          <p:nvSpPr>
            <p:cNvPr id="83" name="Freeform 82"/>
            <p:cNvSpPr/>
            <p:nvPr/>
          </p:nvSpPr>
          <p:spPr>
            <a:xfrm>
              <a:off x="2416489" y="1795886"/>
              <a:ext cx="1926911" cy="1675171"/>
            </a:xfrm>
            <a:custGeom>
              <a:avLst/>
              <a:gdLst>
                <a:gd name="connsiteX0" fmla="*/ 998220 w 2685288"/>
                <a:gd name="connsiteY0" fmla="*/ 99060 h 2209800"/>
                <a:gd name="connsiteX1" fmla="*/ 10668 w 2685288"/>
                <a:gd name="connsiteY1" fmla="*/ 1059180 h 2209800"/>
                <a:gd name="connsiteX2" fmla="*/ 934212 w 2685288"/>
                <a:gd name="connsiteY2" fmla="*/ 2092452 h 2209800"/>
                <a:gd name="connsiteX3" fmla="*/ 2397252 w 2685288"/>
                <a:gd name="connsiteY3" fmla="*/ 1763268 h 2209800"/>
                <a:gd name="connsiteX4" fmla="*/ 2452116 w 2685288"/>
                <a:gd name="connsiteY4" fmla="*/ 464820 h 2209800"/>
                <a:gd name="connsiteX5" fmla="*/ 998220 w 2685288"/>
                <a:gd name="connsiteY5" fmla="*/ 9906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5288" h="2209800">
                  <a:moveTo>
                    <a:pt x="998220" y="99060"/>
                  </a:moveTo>
                  <a:cubicBezTo>
                    <a:pt x="591312" y="198120"/>
                    <a:pt x="21336" y="726948"/>
                    <a:pt x="10668" y="1059180"/>
                  </a:cubicBezTo>
                  <a:cubicBezTo>
                    <a:pt x="0" y="1391412"/>
                    <a:pt x="536448" y="1975104"/>
                    <a:pt x="934212" y="2092452"/>
                  </a:cubicBezTo>
                  <a:cubicBezTo>
                    <a:pt x="1331976" y="2209800"/>
                    <a:pt x="2144268" y="2034540"/>
                    <a:pt x="2397252" y="1763268"/>
                  </a:cubicBezTo>
                  <a:cubicBezTo>
                    <a:pt x="2650236" y="1491996"/>
                    <a:pt x="2685288" y="742188"/>
                    <a:pt x="2452116" y="464820"/>
                  </a:cubicBezTo>
                  <a:cubicBezTo>
                    <a:pt x="2218944" y="187452"/>
                    <a:pt x="1405128" y="0"/>
                    <a:pt x="998220" y="99060"/>
                  </a:cubicBez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1237596" y="914400"/>
              <a:ext cx="1499317" cy="148801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1292276" y="3007786"/>
              <a:ext cx="1499317" cy="148801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76200" y="1958783"/>
              <a:ext cx="1499317" cy="148801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315241" y="1029929"/>
              <a:ext cx="1312311" cy="1155290"/>
              <a:chOff x="3200400" y="457200"/>
              <a:chExt cx="1828800" cy="1524000"/>
            </a:xfrm>
          </p:grpSpPr>
          <p:sp>
            <p:nvSpPr>
              <p:cNvPr id="127" name="Oval 126"/>
              <p:cNvSpPr/>
              <p:nvPr/>
            </p:nvSpPr>
            <p:spPr>
              <a:xfrm>
                <a:off x="3962400" y="4572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200400" y="11430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9" name="Straight Connector 128"/>
              <p:cNvCxnSpPr>
                <a:stCxn id="127" idx="3"/>
                <a:endCxn id="128" idx="7"/>
              </p:cNvCxnSpPr>
              <p:nvPr/>
            </p:nvCxnSpPr>
            <p:spPr>
              <a:xfrm rot="5400000">
                <a:off x="3446017" y="6229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4775811" y="10668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4013811" y="17526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2" name="Straight Connector 131"/>
              <p:cNvCxnSpPr>
                <a:stCxn id="130" idx="3"/>
                <a:endCxn id="131" idx="7"/>
              </p:cNvCxnSpPr>
              <p:nvPr/>
            </p:nvCxnSpPr>
            <p:spPr>
              <a:xfrm rot="5400000">
                <a:off x="4259428" y="12325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131" idx="1"/>
                <a:endCxn id="128" idx="5"/>
              </p:cNvCxnSpPr>
              <p:nvPr/>
            </p:nvCxnSpPr>
            <p:spPr>
              <a:xfrm rot="16200000" flipV="1">
                <a:off x="3509822" y="12449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stCxn id="130" idx="1"/>
                <a:endCxn id="127" idx="5"/>
              </p:cNvCxnSpPr>
              <p:nvPr/>
            </p:nvCxnSpPr>
            <p:spPr>
              <a:xfrm rot="16200000" flipV="1">
                <a:off x="4271822" y="5591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27" idx="4"/>
                <a:endCxn id="131" idx="0"/>
              </p:cNvCxnSpPr>
              <p:nvPr/>
            </p:nvCxnSpPr>
            <p:spPr>
              <a:xfrm rot="16200000" flipH="1">
                <a:off x="3581400" y="1193494"/>
                <a:ext cx="1066800" cy="5141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30" idx="2"/>
                <a:endCxn id="128" idx="6"/>
              </p:cNvCxnSpPr>
              <p:nvPr/>
            </p:nvCxnSpPr>
            <p:spPr>
              <a:xfrm rot="10800000" flipV="1">
                <a:off x="3453789" y="1181100"/>
                <a:ext cx="1322022" cy="76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166968" y="2127454"/>
              <a:ext cx="1312311" cy="1155290"/>
              <a:chOff x="3200400" y="457200"/>
              <a:chExt cx="1828800" cy="1524000"/>
            </a:xfrm>
          </p:grpSpPr>
          <p:sp>
            <p:nvSpPr>
              <p:cNvPr id="117" name="Oval 116"/>
              <p:cNvSpPr/>
              <p:nvPr/>
            </p:nvSpPr>
            <p:spPr>
              <a:xfrm>
                <a:off x="3962400" y="4572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3200400" y="11430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/>
              <p:cNvCxnSpPr>
                <a:stCxn id="117" idx="3"/>
                <a:endCxn id="118" idx="7"/>
              </p:cNvCxnSpPr>
              <p:nvPr/>
            </p:nvCxnSpPr>
            <p:spPr>
              <a:xfrm rot="5400000">
                <a:off x="3446017" y="6229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4775811" y="10668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4013811" y="17526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>
                <a:stCxn id="120" idx="3"/>
                <a:endCxn id="121" idx="7"/>
              </p:cNvCxnSpPr>
              <p:nvPr/>
            </p:nvCxnSpPr>
            <p:spPr>
              <a:xfrm rot="5400000">
                <a:off x="4259428" y="12325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>
                <a:stCxn id="121" idx="1"/>
                <a:endCxn id="118" idx="5"/>
              </p:cNvCxnSpPr>
              <p:nvPr/>
            </p:nvCxnSpPr>
            <p:spPr>
              <a:xfrm rot="16200000" flipV="1">
                <a:off x="3509822" y="12449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20" idx="1"/>
                <a:endCxn id="117" idx="5"/>
              </p:cNvCxnSpPr>
              <p:nvPr/>
            </p:nvCxnSpPr>
            <p:spPr>
              <a:xfrm rot="16200000" flipV="1">
                <a:off x="4271822" y="5591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17" idx="4"/>
                <a:endCxn id="121" idx="0"/>
              </p:cNvCxnSpPr>
              <p:nvPr/>
            </p:nvCxnSpPr>
            <p:spPr>
              <a:xfrm rot="16200000" flipH="1">
                <a:off x="3581400" y="1193494"/>
                <a:ext cx="1066800" cy="5141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>
                <a:stCxn id="120" idx="2"/>
                <a:endCxn id="118" idx="6"/>
              </p:cNvCxnSpPr>
              <p:nvPr/>
            </p:nvCxnSpPr>
            <p:spPr>
              <a:xfrm rot="10800000" flipV="1">
                <a:off x="3453789" y="1181100"/>
                <a:ext cx="1322022" cy="76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1369920" y="3167217"/>
              <a:ext cx="1312311" cy="1155290"/>
              <a:chOff x="3200400" y="457200"/>
              <a:chExt cx="1828800" cy="1524000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3962400" y="4572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3200400" y="11430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>
                <a:stCxn id="107" idx="3"/>
                <a:endCxn id="108" idx="7"/>
              </p:cNvCxnSpPr>
              <p:nvPr/>
            </p:nvCxnSpPr>
            <p:spPr>
              <a:xfrm rot="5400000">
                <a:off x="3446017" y="6229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/>
              <p:cNvSpPr/>
              <p:nvPr/>
            </p:nvSpPr>
            <p:spPr>
              <a:xfrm>
                <a:off x="4775811" y="10668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4013811" y="17526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/>
              <p:cNvCxnSpPr>
                <a:stCxn id="110" idx="3"/>
                <a:endCxn id="111" idx="7"/>
              </p:cNvCxnSpPr>
              <p:nvPr/>
            </p:nvCxnSpPr>
            <p:spPr>
              <a:xfrm rot="5400000">
                <a:off x="4259428" y="12325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11" idx="1"/>
                <a:endCxn id="108" idx="5"/>
              </p:cNvCxnSpPr>
              <p:nvPr/>
            </p:nvCxnSpPr>
            <p:spPr>
              <a:xfrm rot="16200000" flipV="1">
                <a:off x="3509822" y="12449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>
                <a:stCxn id="110" idx="1"/>
                <a:endCxn id="107" idx="5"/>
              </p:cNvCxnSpPr>
              <p:nvPr/>
            </p:nvCxnSpPr>
            <p:spPr>
              <a:xfrm rot="16200000" flipV="1">
                <a:off x="4271822" y="5591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stCxn id="107" idx="4"/>
                <a:endCxn id="111" idx="0"/>
              </p:cNvCxnSpPr>
              <p:nvPr/>
            </p:nvCxnSpPr>
            <p:spPr>
              <a:xfrm rot="16200000" flipH="1">
                <a:off x="3581400" y="1193494"/>
                <a:ext cx="1066800" cy="5141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stCxn id="110" idx="2"/>
                <a:endCxn id="108" idx="6"/>
              </p:cNvCxnSpPr>
              <p:nvPr/>
            </p:nvCxnSpPr>
            <p:spPr>
              <a:xfrm rot="10800000" flipV="1">
                <a:off x="3453789" y="1181100"/>
                <a:ext cx="1322022" cy="76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/>
            <p:cNvSpPr/>
            <p:nvPr/>
          </p:nvSpPr>
          <p:spPr>
            <a:xfrm>
              <a:off x="3064990" y="2011926"/>
              <a:ext cx="181827" cy="1732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2518193" y="2589571"/>
              <a:ext cx="181827" cy="1732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90" idx="3"/>
              <a:endCxn id="91" idx="7"/>
            </p:cNvCxnSpPr>
            <p:nvPr/>
          </p:nvCxnSpPr>
          <p:spPr>
            <a:xfrm rot="5400000">
              <a:off x="2654951" y="2178282"/>
              <a:ext cx="455108" cy="41822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3885185" y="2242983"/>
              <a:ext cx="181827" cy="1732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101881" y="3109451"/>
              <a:ext cx="181827" cy="1732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3" idx="3"/>
              <a:endCxn id="94" idx="7"/>
            </p:cNvCxnSpPr>
            <p:nvPr/>
          </p:nvCxnSpPr>
          <p:spPr>
            <a:xfrm rot="5400000">
              <a:off x="3212481" y="2435498"/>
              <a:ext cx="743932" cy="654732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94" idx="1"/>
              <a:endCxn id="91" idx="5"/>
            </p:cNvCxnSpPr>
            <p:nvPr/>
          </p:nvCxnSpPr>
          <p:spPr>
            <a:xfrm rot="16200000" flipV="1">
              <a:off x="2702279" y="2708600"/>
              <a:ext cx="397344" cy="45511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3" idx="1"/>
              <a:endCxn id="90" idx="6"/>
            </p:cNvCxnSpPr>
            <p:nvPr/>
          </p:nvCxnSpPr>
          <p:spPr>
            <a:xfrm rot="16200000" flipV="1">
              <a:off x="3494420" y="1850969"/>
              <a:ext cx="169790" cy="664996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0" idx="4"/>
              <a:endCxn id="94" idx="0"/>
            </p:cNvCxnSpPr>
            <p:nvPr/>
          </p:nvCxnSpPr>
          <p:spPr>
            <a:xfrm rot="16200000" flipH="1">
              <a:off x="2712233" y="2628890"/>
              <a:ext cx="924232" cy="36892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93" idx="4"/>
              <a:endCxn id="100" idx="0"/>
            </p:cNvCxnSpPr>
            <p:nvPr/>
          </p:nvCxnSpPr>
          <p:spPr>
            <a:xfrm rot="5400000">
              <a:off x="3716158" y="2676218"/>
              <a:ext cx="519881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3885185" y="2936158"/>
              <a:ext cx="181827" cy="1732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4" idx="6"/>
              <a:endCxn id="100" idx="2"/>
            </p:cNvCxnSpPr>
            <p:nvPr/>
          </p:nvCxnSpPr>
          <p:spPr>
            <a:xfrm flipV="1">
              <a:off x="3283708" y="3022804"/>
              <a:ext cx="601477" cy="17329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0" idx="5"/>
              <a:endCxn id="100" idx="1"/>
            </p:cNvCxnSpPr>
            <p:nvPr/>
          </p:nvCxnSpPr>
          <p:spPr>
            <a:xfrm rot="16200000" flipH="1">
              <a:off x="3165153" y="2214877"/>
              <a:ext cx="801696" cy="69162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131" idx="3"/>
              <a:endCxn id="120" idx="7"/>
            </p:cNvCxnSpPr>
            <p:nvPr/>
          </p:nvCxnSpPr>
          <p:spPr>
            <a:xfrm rot="5400000">
              <a:off x="1461551" y="2150943"/>
              <a:ext cx="455108" cy="47290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7" idx="1"/>
              <a:endCxn id="120" idx="5"/>
            </p:cNvCxnSpPr>
            <p:nvPr/>
          </p:nvCxnSpPr>
          <p:spPr>
            <a:xfrm rot="16200000" flipV="1">
              <a:off x="1470445" y="2719694"/>
              <a:ext cx="455108" cy="49069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131" idx="5"/>
              <a:endCxn id="91" idx="1"/>
            </p:cNvCxnSpPr>
            <p:nvPr/>
          </p:nvCxnSpPr>
          <p:spPr>
            <a:xfrm rot="16200000" flipH="1">
              <a:off x="2071920" y="2142048"/>
              <a:ext cx="455108" cy="49069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1" idx="3"/>
              <a:endCxn id="107" idx="7"/>
            </p:cNvCxnSpPr>
            <p:nvPr/>
          </p:nvCxnSpPr>
          <p:spPr>
            <a:xfrm rot="5400000">
              <a:off x="2080815" y="2728588"/>
              <a:ext cx="455108" cy="472905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/>
          <p:cNvGrpSpPr/>
          <p:nvPr/>
        </p:nvGrpSpPr>
        <p:grpSpPr>
          <a:xfrm>
            <a:off x="4800600" y="4093636"/>
            <a:ext cx="2815106" cy="2307164"/>
            <a:chOff x="4775857" y="1699506"/>
            <a:chExt cx="4101667" cy="3458988"/>
          </a:xfrm>
        </p:grpSpPr>
        <p:sp>
          <p:nvSpPr>
            <p:cNvPr id="138" name="Freeform 137"/>
            <p:cNvSpPr/>
            <p:nvPr/>
          </p:nvSpPr>
          <p:spPr>
            <a:xfrm>
              <a:off x="5824728" y="2743200"/>
              <a:ext cx="1565148" cy="1371600"/>
            </a:xfrm>
            <a:custGeom>
              <a:avLst/>
              <a:gdLst>
                <a:gd name="connsiteX0" fmla="*/ 768096 w 1565148"/>
                <a:gd name="connsiteY0" fmla="*/ 18288 h 1609344"/>
                <a:gd name="connsiteX1" fmla="*/ 0 w 1565148"/>
                <a:gd name="connsiteY1" fmla="*/ 740664 h 1609344"/>
                <a:gd name="connsiteX2" fmla="*/ 768096 w 1565148"/>
                <a:gd name="connsiteY2" fmla="*/ 1591056 h 1609344"/>
                <a:gd name="connsiteX3" fmla="*/ 1563624 w 1565148"/>
                <a:gd name="connsiteY3" fmla="*/ 850392 h 1609344"/>
                <a:gd name="connsiteX4" fmla="*/ 768096 w 1565148"/>
                <a:gd name="connsiteY4" fmla="*/ 18288 h 160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5148" h="1609344">
                  <a:moveTo>
                    <a:pt x="768096" y="18288"/>
                  </a:moveTo>
                  <a:cubicBezTo>
                    <a:pt x="507492" y="0"/>
                    <a:pt x="0" y="478536"/>
                    <a:pt x="0" y="740664"/>
                  </a:cubicBezTo>
                  <a:cubicBezTo>
                    <a:pt x="0" y="1002792"/>
                    <a:pt x="507492" y="1572768"/>
                    <a:pt x="768096" y="1591056"/>
                  </a:cubicBezTo>
                  <a:cubicBezTo>
                    <a:pt x="1028700" y="1609344"/>
                    <a:pt x="1562100" y="1112520"/>
                    <a:pt x="1563624" y="850392"/>
                  </a:cubicBezTo>
                  <a:cubicBezTo>
                    <a:pt x="1565148" y="588264"/>
                    <a:pt x="1028700" y="36576"/>
                    <a:pt x="768096" y="18288"/>
                  </a:cubicBezTo>
                  <a:close/>
                </a:path>
              </a:pathLst>
            </a:custGeom>
            <a:solidFill>
              <a:schemeClr val="accent6">
                <a:lumMod val="75000"/>
                <a:alpha val="60000"/>
              </a:schemeClr>
            </a:solidFill>
            <a:ln>
              <a:solidFill>
                <a:schemeClr val="accent6">
                  <a:lumMod val="75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/>
            <p:cNvSpPr/>
            <p:nvPr/>
          </p:nvSpPr>
          <p:spPr>
            <a:xfrm>
              <a:off x="5865057" y="1699506"/>
              <a:ext cx="1472543" cy="142469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5918760" y="3733800"/>
              <a:ext cx="1472543" cy="142469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 rot="10800000">
              <a:off x="7467599" y="2514598"/>
              <a:ext cx="1409925" cy="1752601"/>
            </a:xfrm>
            <a:custGeom>
              <a:avLst/>
              <a:gdLst>
                <a:gd name="connsiteX0" fmla="*/ 998220 w 2685288"/>
                <a:gd name="connsiteY0" fmla="*/ 99060 h 2209800"/>
                <a:gd name="connsiteX1" fmla="*/ 10668 w 2685288"/>
                <a:gd name="connsiteY1" fmla="*/ 1059180 h 2209800"/>
                <a:gd name="connsiteX2" fmla="*/ 934212 w 2685288"/>
                <a:gd name="connsiteY2" fmla="*/ 2092452 h 2209800"/>
                <a:gd name="connsiteX3" fmla="*/ 2397252 w 2685288"/>
                <a:gd name="connsiteY3" fmla="*/ 1763268 h 2209800"/>
                <a:gd name="connsiteX4" fmla="*/ 2452116 w 2685288"/>
                <a:gd name="connsiteY4" fmla="*/ 464820 h 2209800"/>
                <a:gd name="connsiteX5" fmla="*/ 998220 w 2685288"/>
                <a:gd name="connsiteY5" fmla="*/ 9906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5288" h="2209800">
                  <a:moveTo>
                    <a:pt x="998220" y="99060"/>
                  </a:moveTo>
                  <a:cubicBezTo>
                    <a:pt x="591312" y="198120"/>
                    <a:pt x="21336" y="726948"/>
                    <a:pt x="10668" y="1059180"/>
                  </a:cubicBezTo>
                  <a:cubicBezTo>
                    <a:pt x="0" y="1391412"/>
                    <a:pt x="536448" y="1975104"/>
                    <a:pt x="934212" y="2092452"/>
                  </a:cubicBezTo>
                  <a:cubicBezTo>
                    <a:pt x="1331976" y="2209800"/>
                    <a:pt x="2144268" y="2034540"/>
                    <a:pt x="2397252" y="1763268"/>
                  </a:cubicBezTo>
                  <a:cubicBezTo>
                    <a:pt x="2650236" y="1491996"/>
                    <a:pt x="2685288" y="742188"/>
                    <a:pt x="2452116" y="464820"/>
                  </a:cubicBezTo>
                  <a:cubicBezTo>
                    <a:pt x="2218944" y="187452"/>
                    <a:pt x="1405128" y="0"/>
                    <a:pt x="998220" y="99060"/>
                  </a:cubicBez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4775857" y="2752541"/>
              <a:ext cx="1472543" cy="142469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478347" y="1863213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941315" y="2360971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/>
            <p:cNvCxnSpPr>
              <a:stCxn id="143" idx="3"/>
              <a:endCxn id="144" idx="7"/>
            </p:cNvCxnSpPr>
            <p:nvPr/>
          </p:nvCxnSpPr>
          <p:spPr>
            <a:xfrm rot="5400000">
              <a:off x="6108904" y="1989674"/>
              <a:ext cx="380436" cy="41075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7051612" y="2305665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514580" y="2803423"/>
              <a:ext cx="178580" cy="1659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Connector 147"/>
            <p:cNvCxnSpPr>
              <a:stCxn id="146" idx="3"/>
              <a:endCxn id="147" idx="7"/>
            </p:cNvCxnSpPr>
            <p:nvPr/>
          </p:nvCxnSpPr>
          <p:spPr>
            <a:xfrm rot="5400000">
              <a:off x="6682168" y="2432125"/>
              <a:ext cx="380436" cy="41075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47" idx="1"/>
              <a:endCxn id="144" idx="5"/>
            </p:cNvCxnSpPr>
            <p:nvPr/>
          </p:nvCxnSpPr>
          <p:spPr>
            <a:xfrm rot="16200000" flipV="1">
              <a:off x="6154673" y="2441662"/>
              <a:ext cx="325129" cy="44699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46" idx="1"/>
              <a:endCxn id="143" idx="5"/>
            </p:cNvCxnSpPr>
            <p:nvPr/>
          </p:nvCxnSpPr>
          <p:spPr>
            <a:xfrm rot="16200000" flipV="1">
              <a:off x="6691705" y="1943904"/>
              <a:ext cx="325129" cy="44699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143" idx="4"/>
              <a:endCxn id="147" idx="0"/>
            </p:cNvCxnSpPr>
            <p:nvPr/>
          </p:nvCxnSpPr>
          <p:spPr>
            <a:xfrm rot="16200000" flipH="1">
              <a:off x="6198608" y="2398161"/>
              <a:ext cx="774290" cy="3623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6" idx="2"/>
              <a:endCxn id="144" idx="6"/>
            </p:cNvCxnSpPr>
            <p:nvPr/>
          </p:nvCxnSpPr>
          <p:spPr>
            <a:xfrm rot="10800000" flipV="1">
              <a:off x="6119895" y="2388624"/>
              <a:ext cx="931717" cy="55306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5350579" y="2914035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4813547" y="3411793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/>
            <p:cNvCxnSpPr>
              <a:stCxn id="153" idx="3"/>
              <a:endCxn id="154" idx="7"/>
            </p:cNvCxnSpPr>
            <p:nvPr/>
          </p:nvCxnSpPr>
          <p:spPr>
            <a:xfrm rot="5400000">
              <a:off x="4981136" y="3040496"/>
              <a:ext cx="380436" cy="41075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5923844" y="3356487"/>
              <a:ext cx="178580" cy="1659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5386812" y="3854245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/>
            <p:cNvCxnSpPr>
              <a:stCxn id="156" idx="3"/>
              <a:endCxn id="157" idx="7"/>
            </p:cNvCxnSpPr>
            <p:nvPr/>
          </p:nvCxnSpPr>
          <p:spPr>
            <a:xfrm rot="5400000">
              <a:off x="5554400" y="3482947"/>
              <a:ext cx="380436" cy="41075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57" idx="1"/>
              <a:endCxn id="154" idx="5"/>
            </p:cNvCxnSpPr>
            <p:nvPr/>
          </p:nvCxnSpPr>
          <p:spPr>
            <a:xfrm rot="16200000" flipV="1">
              <a:off x="5026905" y="3492484"/>
              <a:ext cx="325129" cy="44699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56" idx="1"/>
              <a:endCxn id="153" idx="5"/>
            </p:cNvCxnSpPr>
            <p:nvPr/>
          </p:nvCxnSpPr>
          <p:spPr>
            <a:xfrm rot="16200000" flipV="1">
              <a:off x="5563937" y="2994726"/>
              <a:ext cx="325129" cy="44699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3" idx="4"/>
              <a:endCxn id="157" idx="0"/>
            </p:cNvCxnSpPr>
            <p:nvPr/>
          </p:nvCxnSpPr>
          <p:spPr>
            <a:xfrm rot="16200000" flipH="1">
              <a:off x="5070840" y="3448983"/>
              <a:ext cx="774290" cy="3623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>
              <a:stCxn id="156" idx="2"/>
              <a:endCxn id="154" idx="6"/>
            </p:cNvCxnSpPr>
            <p:nvPr/>
          </p:nvCxnSpPr>
          <p:spPr>
            <a:xfrm rot="10800000" flipV="1">
              <a:off x="4992127" y="3439446"/>
              <a:ext cx="931717" cy="55306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6532050" y="3909552"/>
              <a:ext cx="178580" cy="1659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995018" y="4407310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/>
            <p:cNvCxnSpPr>
              <a:stCxn id="163" idx="3"/>
              <a:endCxn id="164" idx="7"/>
            </p:cNvCxnSpPr>
            <p:nvPr/>
          </p:nvCxnSpPr>
          <p:spPr>
            <a:xfrm rot="5400000">
              <a:off x="6162607" y="4036013"/>
              <a:ext cx="380436" cy="41075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7105315" y="4352004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6568283" y="4849762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>
              <a:stCxn id="166" idx="3"/>
              <a:endCxn id="167" idx="7"/>
            </p:cNvCxnSpPr>
            <p:nvPr/>
          </p:nvCxnSpPr>
          <p:spPr>
            <a:xfrm rot="5400000">
              <a:off x="6735871" y="4478464"/>
              <a:ext cx="380436" cy="41075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stCxn id="167" idx="1"/>
              <a:endCxn id="164" idx="5"/>
            </p:cNvCxnSpPr>
            <p:nvPr/>
          </p:nvCxnSpPr>
          <p:spPr>
            <a:xfrm rot="16200000" flipV="1">
              <a:off x="6208376" y="4488001"/>
              <a:ext cx="325129" cy="44699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>
              <a:stCxn id="166" idx="1"/>
              <a:endCxn id="163" idx="5"/>
            </p:cNvCxnSpPr>
            <p:nvPr/>
          </p:nvCxnSpPr>
          <p:spPr>
            <a:xfrm rot="16200000" flipV="1">
              <a:off x="6745408" y="3990243"/>
              <a:ext cx="325129" cy="44699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63" idx="4"/>
              <a:endCxn id="167" idx="0"/>
            </p:cNvCxnSpPr>
            <p:nvPr/>
          </p:nvCxnSpPr>
          <p:spPr>
            <a:xfrm rot="16200000" flipH="1">
              <a:off x="6252311" y="4444500"/>
              <a:ext cx="774290" cy="3623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166" idx="2"/>
              <a:endCxn id="164" idx="6"/>
            </p:cNvCxnSpPr>
            <p:nvPr/>
          </p:nvCxnSpPr>
          <p:spPr>
            <a:xfrm rot="10800000" flipV="1">
              <a:off x="6173598" y="4434963"/>
              <a:ext cx="931717" cy="55306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659819" y="2803423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/>
            <p:cNvSpPr/>
            <p:nvPr/>
          </p:nvSpPr>
          <p:spPr>
            <a:xfrm>
              <a:off x="7122786" y="3356487"/>
              <a:ext cx="178580" cy="1659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/>
            <p:cNvCxnSpPr>
              <a:stCxn id="173" idx="3"/>
              <a:endCxn id="174" idx="7"/>
            </p:cNvCxnSpPr>
            <p:nvPr/>
          </p:nvCxnSpPr>
          <p:spPr>
            <a:xfrm rot="5400000">
              <a:off x="7262722" y="2957536"/>
              <a:ext cx="435742" cy="41075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465367" y="3024648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696051" y="3854245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76" idx="3"/>
              <a:endCxn id="177" idx="7"/>
            </p:cNvCxnSpPr>
            <p:nvPr/>
          </p:nvCxnSpPr>
          <p:spPr>
            <a:xfrm rot="5400000">
              <a:off x="7813862" y="3200886"/>
              <a:ext cx="712275" cy="64304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77" idx="1"/>
              <a:endCxn id="174" idx="5"/>
            </p:cNvCxnSpPr>
            <p:nvPr/>
          </p:nvCxnSpPr>
          <p:spPr>
            <a:xfrm rot="16200000" flipV="1">
              <a:off x="7308491" y="3464831"/>
              <a:ext cx="380436" cy="44699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76" idx="1"/>
              <a:endCxn id="173" idx="6"/>
            </p:cNvCxnSpPr>
            <p:nvPr/>
          </p:nvCxnSpPr>
          <p:spPr>
            <a:xfrm rot="16200000" flipV="1">
              <a:off x="8083677" y="2641104"/>
              <a:ext cx="162565" cy="65312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>
              <a:stCxn id="173" idx="4"/>
              <a:endCxn id="177" idx="0"/>
            </p:cNvCxnSpPr>
            <p:nvPr/>
          </p:nvCxnSpPr>
          <p:spPr>
            <a:xfrm rot="16200000" flipH="1">
              <a:off x="7324773" y="3393677"/>
              <a:ext cx="884903" cy="3623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76" idx="4"/>
              <a:endCxn id="183" idx="0"/>
            </p:cNvCxnSpPr>
            <p:nvPr/>
          </p:nvCxnSpPr>
          <p:spPr>
            <a:xfrm rot="5400000">
              <a:off x="8305778" y="3439447"/>
              <a:ext cx="497758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Oval 182"/>
            <p:cNvSpPr/>
            <p:nvPr/>
          </p:nvSpPr>
          <p:spPr>
            <a:xfrm>
              <a:off x="8465367" y="3688326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Connector 183"/>
            <p:cNvCxnSpPr>
              <a:stCxn id="177" idx="6"/>
              <a:endCxn id="183" idx="2"/>
            </p:cNvCxnSpPr>
            <p:nvPr/>
          </p:nvCxnSpPr>
          <p:spPr>
            <a:xfrm flipV="1">
              <a:off x="7874631" y="3771285"/>
              <a:ext cx="590736" cy="165919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stCxn id="173" idx="5"/>
              <a:endCxn id="183" idx="1"/>
            </p:cNvCxnSpPr>
            <p:nvPr/>
          </p:nvCxnSpPr>
          <p:spPr>
            <a:xfrm rot="16200000" flipH="1">
              <a:off x="7768092" y="2989197"/>
              <a:ext cx="767581" cy="67927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147" idx="3"/>
              <a:endCxn id="156" idx="7"/>
            </p:cNvCxnSpPr>
            <p:nvPr/>
          </p:nvCxnSpPr>
          <p:spPr>
            <a:xfrm rot="5400000">
              <a:off x="6090632" y="2930685"/>
              <a:ext cx="435742" cy="46446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>
              <a:stCxn id="163" idx="1"/>
              <a:endCxn id="156" idx="5"/>
            </p:cNvCxnSpPr>
            <p:nvPr/>
          </p:nvCxnSpPr>
          <p:spPr>
            <a:xfrm rot="16200000" flipV="1">
              <a:off x="6099367" y="3475014"/>
              <a:ext cx="435742" cy="48193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>
              <a:stCxn id="147" idx="5"/>
              <a:endCxn id="174" idx="1"/>
            </p:cNvCxnSpPr>
            <p:nvPr/>
          </p:nvCxnSpPr>
          <p:spPr>
            <a:xfrm rot="16200000" flipH="1">
              <a:off x="6690102" y="2921949"/>
              <a:ext cx="435742" cy="48193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174" idx="3"/>
              <a:endCxn id="163" idx="7"/>
            </p:cNvCxnSpPr>
            <p:nvPr/>
          </p:nvCxnSpPr>
          <p:spPr>
            <a:xfrm rot="5400000">
              <a:off x="6698838" y="3483749"/>
              <a:ext cx="435742" cy="46446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74" idx="2"/>
              <a:endCxn id="156" idx="6"/>
            </p:cNvCxnSpPr>
            <p:nvPr/>
          </p:nvCxnSpPr>
          <p:spPr>
            <a:xfrm rot="10800000">
              <a:off x="6102424" y="3439447"/>
              <a:ext cx="1020362" cy="0"/>
            </a:xfrm>
            <a:prstGeom prst="line">
              <a:avLst/>
            </a:prstGeom>
            <a:ln w="50800" cmpd="sng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Right Arrow 190"/>
          <p:cNvSpPr/>
          <p:nvPr/>
        </p:nvSpPr>
        <p:spPr>
          <a:xfrm>
            <a:off x="3962400" y="5092559"/>
            <a:ext cx="758816" cy="23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219450"/>
            <a:ext cx="4038599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65" y="3200400"/>
            <a:ext cx="4352925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9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2: </a:t>
            </a:r>
            <a:r>
              <a:rPr lang="en-US" dirty="0" smtClean="0"/>
              <a:t>Removing a node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63520" y="2056582"/>
            <a:ext cx="3723280" cy="1905818"/>
            <a:chOff x="3037332" y="545592"/>
            <a:chExt cx="5116068" cy="2654808"/>
          </a:xfrm>
        </p:grpSpPr>
        <p:sp>
          <p:nvSpPr>
            <p:cNvPr id="5" name="Freeform 4"/>
            <p:cNvSpPr/>
            <p:nvPr/>
          </p:nvSpPr>
          <p:spPr>
            <a:xfrm>
              <a:off x="5486400" y="609600"/>
              <a:ext cx="2667000" cy="2590800"/>
            </a:xfrm>
            <a:custGeom>
              <a:avLst/>
              <a:gdLst>
                <a:gd name="connsiteX0" fmla="*/ 1301496 w 3115056"/>
                <a:gd name="connsiteY0" fmla="*/ 3048 h 2503932"/>
                <a:gd name="connsiteX1" fmla="*/ 121920 w 3115056"/>
                <a:gd name="connsiteY1" fmla="*/ 826008 h 2503932"/>
                <a:gd name="connsiteX2" fmla="*/ 569976 w 3115056"/>
                <a:gd name="connsiteY2" fmla="*/ 2261616 h 2503932"/>
                <a:gd name="connsiteX3" fmla="*/ 2371344 w 3115056"/>
                <a:gd name="connsiteY3" fmla="*/ 2261616 h 2503932"/>
                <a:gd name="connsiteX4" fmla="*/ 2938272 w 3115056"/>
                <a:gd name="connsiteY4" fmla="*/ 807720 h 2503932"/>
                <a:gd name="connsiteX5" fmla="*/ 1301496 w 3115056"/>
                <a:gd name="connsiteY5" fmla="*/ 3048 h 250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056" h="2503932">
                  <a:moveTo>
                    <a:pt x="1301496" y="3048"/>
                  </a:moveTo>
                  <a:cubicBezTo>
                    <a:pt x="832104" y="6096"/>
                    <a:pt x="243840" y="449580"/>
                    <a:pt x="121920" y="826008"/>
                  </a:cubicBezTo>
                  <a:cubicBezTo>
                    <a:pt x="0" y="1202436"/>
                    <a:pt x="195072" y="2022348"/>
                    <a:pt x="569976" y="2261616"/>
                  </a:cubicBezTo>
                  <a:cubicBezTo>
                    <a:pt x="944880" y="2500884"/>
                    <a:pt x="1976628" y="2503932"/>
                    <a:pt x="2371344" y="2261616"/>
                  </a:cubicBezTo>
                  <a:cubicBezTo>
                    <a:pt x="2766060" y="2019300"/>
                    <a:pt x="3115056" y="1184148"/>
                    <a:pt x="2938272" y="807720"/>
                  </a:cubicBezTo>
                  <a:cubicBezTo>
                    <a:pt x="2761488" y="431292"/>
                    <a:pt x="1770888" y="0"/>
                    <a:pt x="1301496" y="3048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037332" y="545592"/>
              <a:ext cx="2372868" cy="2478024"/>
            </a:xfrm>
            <a:custGeom>
              <a:avLst/>
              <a:gdLst>
                <a:gd name="connsiteX0" fmla="*/ 1010412 w 2842260"/>
                <a:gd name="connsiteY0" fmla="*/ 38100 h 2478024"/>
                <a:gd name="connsiteX1" fmla="*/ 96012 w 2842260"/>
                <a:gd name="connsiteY1" fmla="*/ 760476 h 2478024"/>
                <a:gd name="connsiteX2" fmla="*/ 434340 w 2842260"/>
                <a:gd name="connsiteY2" fmla="*/ 2241804 h 2478024"/>
                <a:gd name="connsiteX3" fmla="*/ 1805940 w 2842260"/>
                <a:gd name="connsiteY3" fmla="*/ 2177796 h 2478024"/>
                <a:gd name="connsiteX4" fmla="*/ 2711196 w 2842260"/>
                <a:gd name="connsiteY4" fmla="*/ 989076 h 2478024"/>
                <a:gd name="connsiteX5" fmla="*/ 1010412 w 2842260"/>
                <a:gd name="connsiteY5" fmla="*/ 38100 h 247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2260" h="2478024">
                  <a:moveTo>
                    <a:pt x="1010412" y="38100"/>
                  </a:moveTo>
                  <a:cubicBezTo>
                    <a:pt x="574548" y="0"/>
                    <a:pt x="192024" y="393192"/>
                    <a:pt x="96012" y="760476"/>
                  </a:cubicBezTo>
                  <a:cubicBezTo>
                    <a:pt x="0" y="1127760"/>
                    <a:pt x="149352" y="2005584"/>
                    <a:pt x="434340" y="2241804"/>
                  </a:cubicBezTo>
                  <a:cubicBezTo>
                    <a:pt x="719328" y="2478024"/>
                    <a:pt x="1426464" y="2386584"/>
                    <a:pt x="1805940" y="2177796"/>
                  </a:cubicBezTo>
                  <a:cubicBezTo>
                    <a:pt x="2185416" y="1969008"/>
                    <a:pt x="2842260" y="1347216"/>
                    <a:pt x="2711196" y="989076"/>
                  </a:cubicBezTo>
                  <a:cubicBezTo>
                    <a:pt x="2580132" y="630936"/>
                    <a:pt x="1446276" y="76200"/>
                    <a:pt x="1010412" y="38100"/>
                  </a:cubicBez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962400" y="8031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00400" y="13365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23271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00600" y="14127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343400" y="24033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324600" y="7269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867400" y="25557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20000" y="13365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62800" y="2403348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8" idx="5"/>
              <a:endCxn id="11" idx="1"/>
            </p:cNvCxnSpPr>
            <p:nvPr/>
          </p:nvCxnSpPr>
          <p:spPr>
            <a:xfrm rot="16200000" flipH="1">
              <a:off x="3498663" y="1558611"/>
              <a:ext cx="851274" cy="9274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4"/>
              <a:endCxn id="11" idx="0"/>
            </p:cNvCxnSpPr>
            <p:nvPr/>
          </p:nvCxnSpPr>
          <p:spPr>
            <a:xfrm rot="16200000" flipH="1">
              <a:off x="3657600" y="1565148"/>
              <a:ext cx="129540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6"/>
              <a:endCxn id="10" idx="1"/>
            </p:cNvCxnSpPr>
            <p:nvPr/>
          </p:nvCxnSpPr>
          <p:spPr>
            <a:xfrm>
              <a:off x="4267200" y="955548"/>
              <a:ext cx="5780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4"/>
              <a:endCxn id="9" idx="1"/>
            </p:cNvCxnSpPr>
            <p:nvPr/>
          </p:nvCxnSpPr>
          <p:spPr>
            <a:xfrm rot="16200000" flipH="1">
              <a:off x="3048000" y="1946147"/>
              <a:ext cx="730437" cy="120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6"/>
              <a:endCxn id="11" idx="2"/>
            </p:cNvCxnSpPr>
            <p:nvPr/>
          </p:nvCxnSpPr>
          <p:spPr>
            <a:xfrm>
              <a:off x="3733800" y="2479548"/>
              <a:ext cx="6096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6"/>
              <a:endCxn id="10" idx="2"/>
            </p:cNvCxnSpPr>
            <p:nvPr/>
          </p:nvCxnSpPr>
          <p:spPr>
            <a:xfrm>
              <a:off x="3505200" y="1488948"/>
              <a:ext cx="12954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7"/>
              <a:endCxn id="7" idx="2"/>
            </p:cNvCxnSpPr>
            <p:nvPr/>
          </p:nvCxnSpPr>
          <p:spPr>
            <a:xfrm rot="5400000" flipH="1" flipV="1">
              <a:off x="3498663" y="917449"/>
              <a:ext cx="4256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3"/>
              <a:endCxn id="11" idx="7"/>
            </p:cNvCxnSpPr>
            <p:nvPr/>
          </p:nvCxnSpPr>
          <p:spPr>
            <a:xfrm rot="5400000">
              <a:off x="4336863" y="1939611"/>
              <a:ext cx="775074" cy="2416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7" idx="3"/>
              <a:endCxn id="9" idx="0"/>
            </p:cNvCxnSpPr>
            <p:nvPr/>
          </p:nvCxnSpPr>
          <p:spPr>
            <a:xfrm rot="5400000">
              <a:off x="3162301" y="1482411"/>
              <a:ext cx="1263837" cy="425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2" idx="6"/>
              <a:endCxn id="14" idx="1"/>
            </p:cNvCxnSpPr>
            <p:nvPr/>
          </p:nvCxnSpPr>
          <p:spPr>
            <a:xfrm>
              <a:off x="6629400" y="879348"/>
              <a:ext cx="10352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4" idx="4"/>
              <a:endCxn id="15" idx="7"/>
            </p:cNvCxnSpPr>
            <p:nvPr/>
          </p:nvCxnSpPr>
          <p:spPr>
            <a:xfrm rot="5400000">
              <a:off x="7194364" y="1869948"/>
              <a:ext cx="806637" cy="349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2" idx="5"/>
              <a:endCxn id="15" idx="0"/>
            </p:cNvCxnSpPr>
            <p:nvPr/>
          </p:nvCxnSpPr>
          <p:spPr>
            <a:xfrm rot="16200000" flipH="1">
              <a:off x="6241863" y="1330010"/>
              <a:ext cx="1416237" cy="730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3"/>
              <a:endCxn id="13" idx="1"/>
            </p:cNvCxnSpPr>
            <p:nvPr/>
          </p:nvCxnSpPr>
          <p:spPr>
            <a:xfrm rot="5400000">
              <a:off x="5334000" y="1565148"/>
              <a:ext cx="1613274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0" idx="5"/>
              <a:endCxn id="13" idx="1"/>
            </p:cNvCxnSpPr>
            <p:nvPr/>
          </p:nvCxnSpPr>
          <p:spPr>
            <a:xfrm rot="16200000" flipH="1">
              <a:off x="5022663" y="1711011"/>
              <a:ext cx="927474" cy="8512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7"/>
              <a:endCxn id="12" idx="2"/>
            </p:cNvCxnSpPr>
            <p:nvPr/>
          </p:nvCxnSpPr>
          <p:spPr>
            <a:xfrm rot="5400000" flipH="1" flipV="1">
              <a:off x="5403663" y="536449"/>
              <a:ext cx="578037" cy="1263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7"/>
              <a:endCxn id="14" idx="3"/>
            </p:cNvCxnSpPr>
            <p:nvPr/>
          </p:nvCxnSpPr>
          <p:spPr>
            <a:xfrm rot="5400000" flipH="1" flipV="1">
              <a:off x="6394263" y="1330011"/>
              <a:ext cx="1003674" cy="1537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3" idx="6"/>
              <a:endCxn id="15" idx="3"/>
            </p:cNvCxnSpPr>
            <p:nvPr/>
          </p:nvCxnSpPr>
          <p:spPr>
            <a:xfrm flipV="1">
              <a:off x="6172200" y="2663511"/>
              <a:ext cx="1035237" cy="44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98810" y="2056582"/>
            <a:ext cx="3411190" cy="1818950"/>
            <a:chOff x="1056132" y="3627120"/>
            <a:chExt cx="5192268" cy="2503932"/>
          </a:xfrm>
        </p:grpSpPr>
        <p:sp>
          <p:nvSpPr>
            <p:cNvPr id="34" name="Freeform 33"/>
            <p:cNvSpPr/>
            <p:nvPr/>
          </p:nvSpPr>
          <p:spPr>
            <a:xfrm>
              <a:off x="3133344" y="3627120"/>
              <a:ext cx="3115056" cy="2503932"/>
            </a:xfrm>
            <a:custGeom>
              <a:avLst/>
              <a:gdLst>
                <a:gd name="connsiteX0" fmla="*/ 1301496 w 3115056"/>
                <a:gd name="connsiteY0" fmla="*/ 3048 h 2503932"/>
                <a:gd name="connsiteX1" fmla="*/ 121920 w 3115056"/>
                <a:gd name="connsiteY1" fmla="*/ 826008 h 2503932"/>
                <a:gd name="connsiteX2" fmla="*/ 569976 w 3115056"/>
                <a:gd name="connsiteY2" fmla="*/ 2261616 h 2503932"/>
                <a:gd name="connsiteX3" fmla="*/ 2371344 w 3115056"/>
                <a:gd name="connsiteY3" fmla="*/ 2261616 h 2503932"/>
                <a:gd name="connsiteX4" fmla="*/ 2938272 w 3115056"/>
                <a:gd name="connsiteY4" fmla="*/ 807720 h 2503932"/>
                <a:gd name="connsiteX5" fmla="*/ 1301496 w 3115056"/>
                <a:gd name="connsiteY5" fmla="*/ 3048 h 250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056" h="2503932">
                  <a:moveTo>
                    <a:pt x="1301496" y="3048"/>
                  </a:moveTo>
                  <a:cubicBezTo>
                    <a:pt x="832104" y="6096"/>
                    <a:pt x="243840" y="449580"/>
                    <a:pt x="121920" y="826008"/>
                  </a:cubicBezTo>
                  <a:cubicBezTo>
                    <a:pt x="0" y="1202436"/>
                    <a:pt x="195072" y="2022348"/>
                    <a:pt x="569976" y="2261616"/>
                  </a:cubicBezTo>
                  <a:cubicBezTo>
                    <a:pt x="944880" y="2500884"/>
                    <a:pt x="1976628" y="2503932"/>
                    <a:pt x="2371344" y="2261616"/>
                  </a:cubicBezTo>
                  <a:cubicBezTo>
                    <a:pt x="2766060" y="2019300"/>
                    <a:pt x="3115056" y="1184148"/>
                    <a:pt x="2938272" y="807720"/>
                  </a:cubicBezTo>
                  <a:cubicBezTo>
                    <a:pt x="2761488" y="431292"/>
                    <a:pt x="1770888" y="0"/>
                    <a:pt x="1301496" y="3048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056132" y="3628644"/>
              <a:ext cx="2842260" cy="2478024"/>
            </a:xfrm>
            <a:custGeom>
              <a:avLst/>
              <a:gdLst>
                <a:gd name="connsiteX0" fmla="*/ 1010412 w 2842260"/>
                <a:gd name="connsiteY0" fmla="*/ 38100 h 2478024"/>
                <a:gd name="connsiteX1" fmla="*/ 96012 w 2842260"/>
                <a:gd name="connsiteY1" fmla="*/ 760476 h 2478024"/>
                <a:gd name="connsiteX2" fmla="*/ 434340 w 2842260"/>
                <a:gd name="connsiteY2" fmla="*/ 2241804 h 2478024"/>
                <a:gd name="connsiteX3" fmla="*/ 1805940 w 2842260"/>
                <a:gd name="connsiteY3" fmla="*/ 2177796 h 2478024"/>
                <a:gd name="connsiteX4" fmla="*/ 2711196 w 2842260"/>
                <a:gd name="connsiteY4" fmla="*/ 989076 h 2478024"/>
                <a:gd name="connsiteX5" fmla="*/ 1010412 w 2842260"/>
                <a:gd name="connsiteY5" fmla="*/ 38100 h 247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2260" h="2478024">
                  <a:moveTo>
                    <a:pt x="1010412" y="38100"/>
                  </a:moveTo>
                  <a:cubicBezTo>
                    <a:pt x="574548" y="0"/>
                    <a:pt x="192024" y="393192"/>
                    <a:pt x="96012" y="760476"/>
                  </a:cubicBezTo>
                  <a:cubicBezTo>
                    <a:pt x="0" y="1127760"/>
                    <a:pt x="149352" y="2005584"/>
                    <a:pt x="434340" y="2241804"/>
                  </a:cubicBezTo>
                  <a:cubicBezTo>
                    <a:pt x="719328" y="2478024"/>
                    <a:pt x="1426464" y="2386584"/>
                    <a:pt x="1805940" y="2177796"/>
                  </a:cubicBezTo>
                  <a:cubicBezTo>
                    <a:pt x="2185416" y="1969008"/>
                    <a:pt x="2842260" y="1347216"/>
                    <a:pt x="2711196" y="989076"/>
                  </a:cubicBezTo>
                  <a:cubicBezTo>
                    <a:pt x="2580132" y="630936"/>
                    <a:pt x="1446276" y="76200"/>
                    <a:pt x="1010412" y="38100"/>
                  </a:cubicBez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1981200" y="38862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192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54102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362200" y="54864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343400" y="38100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3886200" y="56388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638800" y="44196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181600" y="54864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37" idx="5"/>
              <a:endCxn id="39" idx="1"/>
            </p:cNvCxnSpPr>
            <p:nvPr/>
          </p:nvCxnSpPr>
          <p:spPr>
            <a:xfrm rot="16200000" flipH="1">
              <a:off x="1517463" y="4641663"/>
              <a:ext cx="851274" cy="9274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4"/>
              <a:endCxn id="39" idx="0"/>
            </p:cNvCxnSpPr>
            <p:nvPr/>
          </p:nvCxnSpPr>
          <p:spPr>
            <a:xfrm rot="16200000" flipH="1">
              <a:off x="1676400" y="4648200"/>
              <a:ext cx="129540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6"/>
              <a:endCxn id="67" idx="1"/>
            </p:cNvCxnSpPr>
            <p:nvPr/>
          </p:nvCxnSpPr>
          <p:spPr>
            <a:xfrm>
              <a:off x="2286000" y="4038600"/>
              <a:ext cx="10352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7" idx="4"/>
              <a:endCxn id="38" idx="1"/>
            </p:cNvCxnSpPr>
            <p:nvPr/>
          </p:nvCxnSpPr>
          <p:spPr>
            <a:xfrm rot="16200000" flipH="1">
              <a:off x="1066800" y="5029199"/>
              <a:ext cx="730437" cy="120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6"/>
              <a:endCxn id="39" idx="2"/>
            </p:cNvCxnSpPr>
            <p:nvPr/>
          </p:nvCxnSpPr>
          <p:spPr>
            <a:xfrm>
              <a:off x="1752600" y="5562600"/>
              <a:ext cx="6096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7" idx="6"/>
              <a:endCxn id="67" idx="2"/>
            </p:cNvCxnSpPr>
            <p:nvPr/>
          </p:nvCxnSpPr>
          <p:spPr>
            <a:xfrm>
              <a:off x="1524000" y="4572000"/>
              <a:ext cx="17526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7" idx="7"/>
              <a:endCxn id="36" idx="2"/>
            </p:cNvCxnSpPr>
            <p:nvPr/>
          </p:nvCxnSpPr>
          <p:spPr>
            <a:xfrm rot="5400000" flipH="1" flipV="1">
              <a:off x="1517463" y="4000501"/>
              <a:ext cx="4256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7" idx="3"/>
              <a:endCxn id="39" idx="7"/>
            </p:cNvCxnSpPr>
            <p:nvPr/>
          </p:nvCxnSpPr>
          <p:spPr>
            <a:xfrm rot="5400000">
              <a:off x="2584263" y="4794063"/>
              <a:ext cx="775074" cy="6988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6" idx="3"/>
              <a:endCxn id="38" idx="0"/>
            </p:cNvCxnSpPr>
            <p:nvPr/>
          </p:nvCxnSpPr>
          <p:spPr>
            <a:xfrm rot="5400000">
              <a:off x="1181101" y="4565463"/>
              <a:ext cx="1263837" cy="425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6"/>
              <a:endCxn id="42" idx="1"/>
            </p:cNvCxnSpPr>
            <p:nvPr/>
          </p:nvCxnSpPr>
          <p:spPr>
            <a:xfrm>
              <a:off x="4648200" y="3962400"/>
              <a:ext cx="10352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2" idx="4"/>
              <a:endCxn id="43" idx="7"/>
            </p:cNvCxnSpPr>
            <p:nvPr/>
          </p:nvCxnSpPr>
          <p:spPr>
            <a:xfrm rot="5400000">
              <a:off x="5213164" y="4953000"/>
              <a:ext cx="806637" cy="349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6" idx="5"/>
              <a:endCxn id="43" idx="1"/>
            </p:cNvCxnSpPr>
            <p:nvPr/>
          </p:nvCxnSpPr>
          <p:spPr>
            <a:xfrm rot="16200000" flipH="1">
              <a:off x="4717863" y="5022663"/>
              <a:ext cx="470274" cy="5464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0" idx="5"/>
              <a:endCxn id="43" idx="0"/>
            </p:cNvCxnSpPr>
            <p:nvPr/>
          </p:nvCxnSpPr>
          <p:spPr>
            <a:xfrm rot="16200000" flipH="1">
              <a:off x="4260663" y="4413062"/>
              <a:ext cx="1416237" cy="7304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3"/>
              <a:endCxn id="41" idx="1"/>
            </p:cNvCxnSpPr>
            <p:nvPr/>
          </p:nvCxnSpPr>
          <p:spPr>
            <a:xfrm rot="5400000">
              <a:off x="3352800" y="4648200"/>
              <a:ext cx="1613274" cy="457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67" idx="4"/>
              <a:endCxn id="41" idx="1"/>
            </p:cNvCxnSpPr>
            <p:nvPr/>
          </p:nvCxnSpPr>
          <p:spPr>
            <a:xfrm rot="16200000" flipH="1">
              <a:off x="3238500" y="4991099"/>
              <a:ext cx="882837" cy="5018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67" idx="7"/>
              <a:endCxn id="40" idx="2"/>
            </p:cNvCxnSpPr>
            <p:nvPr/>
          </p:nvCxnSpPr>
          <p:spPr>
            <a:xfrm rot="5400000" flipH="1" flipV="1">
              <a:off x="3651063" y="3848101"/>
              <a:ext cx="578037" cy="806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67" idx="6"/>
              <a:endCxn id="66" idx="2"/>
            </p:cNvCxnSpPr>
            <p:nvPr/>
          </p:nvCxnSpPr>
          <p:spPr>
            <a:xfrm>
              <a:off x="3581400" y="4648200"/>
              <a:ext cx="838200" cy="3048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40" idx="4"/>
              <a:endCxn id="66" idx="0"/>
            </p:cNvCxnSpPr>
            <p:nvPr/>
          </p:nvCxnSpPr>
          <p:spPr>
            <a:xfrm rot="16200000" flipH="1">
              <a:off x="4191000" y="4419600"/>
              <a:ext cx="685800" cy="76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6" idx="6"/>
              <a:endCxn id="42" idx="2"/>
            </p:cNvCxnSpPr>
            <p:nvPr/>
          </p:nvCxnSpPr>
          <p:spPr>
            <a:xfrm flipV="1">
              <a:off x="4724400" y="4572000"/>
              <a:ext cx="914400" cy="381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41" idx="7"/>
              <a:endCxn id="42" idx="3"/>
            </p:cNvCxnSpPr>
            <p:nvPr/>
          </p:nvCxnSpPr>
          <p:spPr>
            <a:xfrm rot="5400000" flipH="1" flipV="1">
              <a:off x="4413063" y="4413063"/>
              <a:ext cx="1003674" cy="15370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1" idx="6"/>
              <a:endCxn id="43" idx="3"/>
            </p:cNvCxnSpPr>
            <p:nvPr/>
          </p:nvCxnSpPr>
          <p:spPr>
            <a:xfrm flipV="1">
              <a:off x="4191000" y="5746563"/>
              <a:ext cx="1035237" cy="44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6" idx="3"/>
              <a:endCxn id="41" idx="0"/>
            </p:cNvCxnSpPr>
            <p:nvPr/>
          </p:nvCxnSpPr>
          <p:spPr>
            <a:xfrm rot="5400000">
              <a:off x="3962401" y="5136963"/>
              <a:ext cx="578037" cy="425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4419600" y="4800600"/>
              <a:ext cx="304800" cy="304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/>
          <p:cNvSpPr/>
          <p:nvPr/>
        </p:nvSpPr>
        <p:spPr>
          <a:xfrm>
            <a:off x="4041784" y="2743200"/>
            <a:ext cx="758816" cy="23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914400" y="4114800"/>
            <a:ext cx="7315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the left</a:t>
            </a:r>
            <a:r>
              <a:rPr lang="en-US" sz="2600" dirty="0" smtClean="0"/>
              <a:t>-over structure(s) on C\{u}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Merge overlapping substructure(s)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463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</a:t>
            </a:r>
            <a:r>
              <a:rPr lang="en-US" dirty="0" smtClean="0"/>
              <a:t>2: </a:t>
            </a:r>
            <a:r>
              <a:rPr lang="en-US" dirty="0" smtClean="0"/>
              <a:t>Removing an edge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29200" y="1371600"/>
            <a:ext cx="3276600" cy="3276600"/>
            <a:chOff x="5029200" y="1066800"/>
            <a:chExt cx="2524775" cy="2596027"/>
          </a:xfrm>
        </p:grpSpPr>
        <p:sp>
          <p:nvSpPr>
            <p:cNvPr id="5" name="Freeform 4"/>
            <p:cNvSpPr/>
            <p:nvPr/>
          </p:nvSpPr>
          <p:spPr>
            <a:xfrm>
              <a:off x="5029200" y="1066800"/>
              <a:ext cx="2286000" cy="1447800"/>
            </a:xfrm>
            <a:custGeom>
              <a:avLst/>
              <a:gdLst>
                <a:gd name="connsiteX0" fmla="*/ 1301496 w 3115056"/>
                <a:gd name="connsiteY0" fmla="*/ 3048 h 2503932"/>
                <a:gd name="connsiteX1" fmla="*/ 121920 w 3115056"/>
                <a:gd name="connsiteY1" fmla="*/ 826008 h 2503932"/>
                <a:gd name="connsiteX2" fmla="*/ 569976 w 3115056"/>
                <a:gd name="connsiteY2" fmla="*/ 2261616 h 2503932"/>
                <a:gd name="connsiteX3" fmla="*/ 2371344 w 3115056"/>
                <a:gd name="connsiteY3" fmla="*/ 2261616 h 2503932"/>
                <a:gd name="connsiteX4" fmla="*/ 2938272 w 3115056"/>
                <a:gd name="connsiteY4" fmla="*/ 807720 h 2503932"/>
                <a:gd name="connsiteX5" fmla="*/ 1301496 w 3115056"/>
                <a:gd name="connsiteY5" fmla="*/ 3048 h 250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056" h="2503932">
                  <a:moveTo>
                    <a:pt x="1301496" y="3048"/>
                  </a:moveTo>
                  <a:cubicBezTo>
                    <a:pt x="832104" y="6096"/>
                    <a:pt x="243840" y="449580"/>
                    <a:pt x="121920" y="826008"/>
                  </a:cubicBezTo>
                  <a:cubicBezTo>
                    <a:pt x="0" y="1202436"/>
                    <a:pt x="195072" y="2022348"/>
                    <a:pt x="569976" y="2261616"/>
                  </a:cubicBezTo>
                  <a:cubicBezTo>
                    <a:pt x="944880" y="2500884"/>
                    <a:pt x="1976628" y="2503932"/>
                    <a:pt x="2371344" y="2261616"/>
                  </a:cubicBezTo>
                  <a:cubicBezTo>
                    <a:pt x="2766060" y="2019300"/>
                    <a:pt x="3115056" y="1184148"/>
                    <a:pt x="2938272" y="807720"/>
                  </a:cubicBezTo>
                  <a:cubicBezTo>
                    <a:pt x="2761488" y="431292"/>
                    <a:pt x="1770888" y="0"/>
                    <a:pt x="1301496" y="3048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rot="1225554">
              <a:off x="5720981" y="1551591"/>
              <a:ext cx="1832994" cy="2111236"/>
            </a:xfrm>
            <a:custGeom>
              <a:avLst/>
              <a:gdLst>
                <a:gd name="connsiteX0" fmla="*/ 1714500 w 3092196"/>
                <a:gd name="connsiteY0" fmla="*/ 318516 h 3773424"/>
                <a:gd name="connsiteX1" fmla="*/ 123444 w 3092196"/>
                <a:gd name="connsiteY1" fmla="*/ 1141476 h 3773424"/>
                <a:gd name="connsiteX2" fmla="*/ 973836 w 3092196"/>
                <a:gd name="connsiteY2" fmla="*/ 3454908 h 3773424"/>
                <a:gd name="connsiteX3" fmla="*/ 2967228 w 3092196"/>
                <a:gd name="connsiteY3" fmla="*/ 3052572 h 3773424"/>
                <a:gd name="connsiteX4" fmla="*/ 1714500 w 3092196"/>
                <a:gd name="connsiteY4" fmla="*/ 318516 h 377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2196" h="3773424">
                  <a:moveTo>
                    <a:pt x="1714500" y="318516"/>
                  </a:moveTo>
                  <a:cubicBezTo>
                    <a:pt x="1240536" y="0"/>
                    <a:pt x="246888" y="618744"/>
                    <a:pt x="123444" y="1141476"/>
                  </a:cubicBezTo>
                  <a:cubicBezTo>
                    <a:pt x="0" y="1664208"/>
                    <a:pt x="499872" y="3136392"/>
                    <a:pt x="973836" y="3454908"/>
                  </a:cubicBezTo>
                  <a:cubicBezTo>
                    <a:pt x="1447800" y="3773424"/>
                    <a:pt x="2842260" y="3576828"/>
                    <a:pt x="2967228" y="3052572"/>
                  </a:cubicBezTo>
                  <a:cubicBezTo>
                    <a:pt x="3092196" y="2528316"/>
                    <a:pt x="2188464" y="637032"/>
                    <a:pt x="1714500" y="318516"/>
                  </a:cubicBezTo>
                  <a:close/>
                </a:path>
              </a:pathLst>
            </a:custGeom>
            <a:solidFill>
              <a:srgbClr val="00B0F0">
                <a:alpha val="25000"/>
              </a:srgbClr>
            </a:solidFill>
            <a:ln>
              <a:solidFill>
                <a:srgbClr val="00B0F0">
                  <a:alpha val="2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956683" y="1192021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59051" y="3055281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50194" y="1863258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952562" y="2944621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7" idx="6"/>
              <a:endCxn id="9" idx="0"/>
            </p:cNvCxnSpPr>
            <p:nvPr/>
          </p:nvCxnSpPr>
          <p:spPr>
            <a:xfrm>
              <a:off x="6166921" y="1302681"/>
              <a:ext cx="788392" cy="560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7"/>
            </p:cNvCxnSpPr>
            <p:nvPr/>
          </p:nvCxnSpPr>
          <p:spPr>
            <a:xfrm rot="16200000" flipH="1">
              <a:off x="6618394" y="2463415"/>
              <a:ext cx="924866" cy="1023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21" idx="5"/>
              <a:endCxn id="10" idx="1"/>
            </p:cNvCxnSpPr>
            <p:nvPr/>
          </p:nvCxnSpPr>
          <p:spPr>
            <a:xfrm rot="16200000" flipH="1">
              <a:off x="6261912" y="2255593"/>
              <a:ext cx="648218" cy="7946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22" idx="0"/>
              <a:endCxn id="7" idx="2"/>
            </p:cNvCxnSpPr>
            <p:nvPr/>
          </p:nvCxnSpPr>
          <p:spPr>
            <a:xfrm rot="5400000" flipH="1" flipV="1">
              <a:off x="5447673" y="1180979"/>
              <a:ext cx="387307" cy="6307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2" idx="5"/>
              <a:endCxn id="21" idx="2"/>
            </p:cNvCxnSpPr>
            <p:nvPr/>
          </p:nvCxnSpPr>
          <p:spPr>
            <a:xfrm rot="16200000" flipH="1">
              <a:off x="5518936" y="1760259"/>
              <a:ext cx="371670" cy="6089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4"/>
              <a:endCxn id="21" idx="0"/>
            </p:cNvCxnSpPr>
            <p:nvPr/>
          </p:nvCxnSpPr>
          <p:spPr>
            <a:xfrm rot="16200000" flipH="1">
              <a:off x="5724799" y="1750343"/>
              <a:ext cx="726566" cy="52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21" idx="6"/>
              <a:endCxn id="9" idx="2"/>
            </p:cNvCxnSpPr>
            <p:nvPr/>
          </p:nvCxnSpPr>
          <p:spPr>
            <a:xfrm flipV="1">
              <a:off x="6219481" y="1973918"/>
              <a:ext cx="630713" cy="2766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7"/>
              <a:endCxn id="9" idx="4"/>
            </p:cNvCxnSpPr>
            <p:nvPr/>
          </p:nvCxnSpPr>
          <p:spPr>
            <a:xfrm rot="5400000" flipH="1" flipV="1">
              <a:off x="6095349" y="2227729"/>
              <a:ext cx="1003115" cy="7168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6"/>
              <a:endCxn id="10" idx="3"/>
            </p:cNvCxnSpPr>
            <p:nvPr/>
          </p:nvCxnSpPr>
          <p:spPr>
            <a:xfrm flipV="1">
              <a:off x="6269289" y="3133528"/>
              <a:ext cx="714061" cy="324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21" idx="4"/>
              <a:endCxn id="8" idx="0"/>
            </p:cNvCxnSpPr>
            <p:nvPr/>
          </p:nvCxnSpPr>
          <p:spPr>
            <a:xfrm rot="16200000" flipH="1">
              <a:off x="5792238" y="2683349"/>
              <a:ext cx="694056" cy="498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6009243" y="2139906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20851" y="1689988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7"/>
              <a:endCxn id="9" idx="1"/>
            </p:cNvCxnSpPr>
            <p:nvPr/>
          </p:nvCxnSpPr>
          <p:spPr>
            <a:xfrm rot="16200000" flipH="1">
              <a:off x="6054006" y="1068693"/>
              <a:ext cx="173270" cy="14806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57200" y="1371600"/>
            <a:ext cx="3733800" cy="3276600"/>
            <a:chOff x="1219200" y="990600"/>
            <a:chExt cx="2743200" cy="2667000"/>
          </a:xfrm>
        </p:grpSpPr>
        <p:sp>
          <p:nvSpPr>
            <p:cNvPr id="25" name="Freeform 24"/>
            <p:cNvSpPr/>
            <p:nvPr/>
          </p:nvSpPr>
          <p:spPr>
            <a:xfrm>
              <a:off x="1219200" y="990600"/>
              <a:ext cx="2743200" cy="2667000"/>
            </a:xfrm>
            <a:custGeom>
              <a:avLst/>
              <a:gdLst>
                <a:gd name="connsiteX0" fmla="*/ 1301496 w 3115056"/>
                <a:gd name="connsiteY0" fmla="*/ 3048 h 2503932"/>
                <a:gd name="connsiteX1" fmla="*/ 121920 w 3115056"/>
                <a:gd name="connsiteY1" fmla="*/ 826008 h 2503932"/>
                <a:gd name="connsiteX2" fmla="*/ 569976 w 3115056"/>
                <a:gd name="connsiteY2" fmla="*/ 2261616 h 2503932"/>
                <a:gd name="connsiteX3" fmla="*/ 2371344 w 3115056"/>
                <a:gd name="connsiteY3" fmla="*/ 2261616 h 2503932"/>
                <a:gd name="connsiteX4" fmla="*/ 2938272 w 3115056"/>
                <a:gd name="connsiteY4" fmla="*/ 807720 h 2503932"/>
                <a:gd name="connsiteX5" fmla="*/ 1301496 w 3115056"/>
                <a:gd name="connsiteY5" fmla="*/ 3048 h 250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056" h="2503932">
                  <a:moveTo>
                    <a:pt x="1301496" y="3048"/>
                  </a:moveTo>
                  <a:cubicBezTo>
                    <a:pt x="832104" y="6096"/>
                    <a:pt x="243840" y="449580"/>
                    <a:pt x="121920" y="826008"/>
                  </a:cubicBezTo>
                  <a:cubicBezTo>
                    <a:pt x="0" y="1202436"/>
                    <a:pt x="195072" y="2022348"/>
                    <a:pt x="569976" y="2261616"/>
                  </a:cubicBezTo>
                  <a:cubicBezTo>
                    <a:pt x="944880" y="2500884"/>
                    <a:pt x="1976628" y="2503932"/>
                    <a:pt x="2371344" y="2261616"/>
                  </a:cubicBezTo>
                  <a:cubicBezTo>
                    <a:pt x="2766060" y="2019300"/>
                    <a:pt x="3115056" y="1184148"/>
                    <a:pt x="2938272" y="807720"/>
                  </a:cubicBezTo>
                  <a:cubicBezTo>
                    <a:pt x="2761488" y="431292"/>
                    <a:pt x="1770888" y="0"/>
                    <a:pt x="1301496" y="3048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183632" y="1219200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286000" y="3082460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077143" y="1890437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179511" y="2971800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6"/>
              <a:endCxn id="28" idx="0"/>
            </p:cNvCxnSpPr>
            <p:nvPr/>
          </p:nvCxnSpPr>
          <p:spPr>
            <a:xfrm>
              <a:off x="2393870" y="1329860"/>
              <a:ext cx="788392" cy="560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8" idx="5"/>
              <a:endCxn id="29" idx="7"/>
            </p:cNvCxnSpPr>
            <p:nvPr/>
          </p:nvCxnSpPr>
          <p:spPr>
            <a:xfrm rot="16200000" flipH="1">
              <a:off x="2845343" y="2490594"/>
              <a:ext cx="924866" cy="1023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1" idx="5"/>
              <a:endCxn id="29" idx="1"/>
            </p:cNvCxnSpPr>
            <p:nvPr/>
          </p:nvCxnSpPr>
          <p:spPr>
            <a:xfrm rot="16200000" flipH="1">
              <a:off x="2488861" y="2282772"/>
              <a:ext cx="648218" cy="7946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42" idx="4"/>
              <a:endCxn id="27" idx="1"/>
            </p:cNvCxnSpPr>
            <p:nvPr/>
          </p:nvCxnSpPr>
          <p:spPr>
            <a:xfrm rot="16200000" flipH="1">
              <a:off x="1346662" y="2144743"/>
              <a:ext cx="1176385" cy="76387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42" idx="0"/>
              <a:endCxn id="26" idx="2"/>
            </p:cNvCxnSpPr>
            <p:nvPr/>
          </p:nvCxnSpPr>
          <p:spPr>
            <a:xfrm rot="5400000" flipH="1" flipV="1">
              <a:off x="1674622" y="1208158"/>
              <a:ext cx="387307" cy="6307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2" idx="5"/>
              <a:endCxn id="41" idx="2"/>
            </p:cNvCxnSpPr>
            <p:nvPr/>
          </p:nvCxnSpPr>
          <p:spPr>
            <a:xfrm rot="16200000" flipH="1">
              <a:off x="1745885" y="1787438"/>
              <a:ext cx="371670" cy="60894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4"/>
              <a:endCxn id="41" idx="0"/>
            </p:cNvCxnSpPr>
            <p:nvPr/>
          </p:nvCxnSpPr>
          <p:spPr>
            <a:xfrm rot="16200000" flipH="1">
              <a:off x="1951748" y="1777522"/>
              <a:ext cx="726566" cy="525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1" idx="6"/>
              <a:endCxn id="28" idx="2"/>
            </p:cNvCxnSpPr>
            <p:nvPr/>
          </p:nvCxnSpPr>
          <p:spPr>
            <a:xfrm flipV="1">
              <a:off x="2446430" y="2001097"/>
              <a:ext cx="630713" cy="2766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7" idx="7"/>
              <a:endCxn id="28" idx="4"/>
            </p:cNvCxnSpPr>
            <p:nvPr/>
          </p:nvCxnSpPr>
          <p:spPr>
            <a:xfrm rot="5400000" flipH="1" flipV="1">
              <a:off x="2322298" y="2254908"/>
              <a:ext cx="1003115" cy="71681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7" idx="6"/>
              <a:endCxn id="29" idx="3"/>
            </p:cNvCxnSpPr>
            <p:nvPr/>
          </p:nvCxnSpPr>
          <p:spPr>
            <a:xfrm flipV="1">
              <a:off x="2496238" y="3160707"/>
              <a:ext cx="714061" cy="324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1" idx="4"/>
              <a:endCxn id="27" idx="0"/>
            </p:cNvCxnSpPr>
            <p:nvPr/>
          </p:nvCxnSpPr>
          <p:spPr>
            <a:xfrm rot="16200000" flipH="1">
              <a:off x="2019187" y="2710528"/>
              <a:ext cx="694056" cy="4980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2236192" y="2167085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447800" y="1717167"/>
              <a:ext cx="210238" cy="2213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42" idx="7"/>
              <a:endCxn id="28" idx="1"/>
            </p:cNvCxnSpPr>
            <p:nvPr/>
          </p:nvCxnSpPr>
          <p:spPr>
            <a:xfrm rot="16200000" flipH="1">
              <a:off x="2280955" y="1095872"/>
              <a:ext cx="173270" cy="14806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Arrow 43"/>
          <p:cNvSpPr/>
          <p:nvPr/>
        </p:nvSpPr>
        <p:spPr>
          <a:xfrm>
            <a:off x="4270384" y="2743200"/>
            <a:ext cx="758816" cy="23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14400" y="4876800"/>
            <a:ext cx="73152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the left</a:t>
            </a:r>
            <a:r>
              <a:rPr lang="en-US" sz="2600" dirty="0" smtClean="0"/>
              <a:t>-over structure(s) on C\{</a:t>
            </a:r>
            <a:r>
              <a:rPr lang="en-US" sz="2600" dirty="0" err="1" smtClean="0"/>
              <a:t>u,v</a:t>
            </a:r>
            <a:r>
              <a:rPr lang="en-US" sz="2600" dirty="0" smtClean="0"/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Merge overlapping substructure(s)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9410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AFOCS: Summary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2743200" cy="1752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Phase 1</a:t>
            </a:r>
            <a:r>
              <a:rPr lang="en-US" sz="2800" dirty="0" smtClean="0"/>
              <a:t>: Basic CS detection (</a:t>
            </a:r>
            <a:r>
              <a:rPr lang="en-US" sz="2800" dirty="0" smtClean="0">
                <a:sym typeface="Symbol"/>
              </a:rPr>
              <a:t>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229600" y="4724400"/>
            <a:ext cx="609600" cy="0"/>
          </a:xfrm>
          <a:prstGeom prst="line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648200" y="2667000"/>
            <a:ext cx="4191000" cy="2019300"/>
            <a:chOff x="2667000" y="3314700"/>
            <a:chExt cx="4191000" cy="2019300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6858000" y="3314700"/>
              <a:ext cx="0" cy="2019300"/>
            </a:xfrm>
            <a:prstGeom prst="line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667000" y="3314700"/>
              <a:ext cx="4191000" cy="0"/>
            </a:xfrm>
            <a:prstGeom prst="line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endCxn id="5" idx="0"/>
          </p:cNvCxnSpPr>
          <p:nvPr/>
        </p:nvCxnSpPr>
        <p:spPr>
          <a:xfrm>
            <a:off x="4648200" y="2705100"/>
            <a:ext cx="0" cy="1143000"/>
          </a:xfrm>
          <a:prstGeom prst="straightConnector1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Bent-Up Arrow 17"/>
          <p:cNvSpPr/>
          <p:nvPr/>
        </p:nvSpPr>
        <p:spPr>
          <a:xfrm rot="5400000">
            <a:off x="1752600" y="3505200"/>
            <a:ext cx="1600200" cy="1447800"/>
          </a:xfrm>
          <a:prstGeom prst="bentUpArrow">
            <a:avLst>
              <a:gd name="adj1" fmla="val 1502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4191000"/>
            <a:ext cx="1676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Network changes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276600" y="3810000"/>
            <a:ext cx="2743200" cy="17526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Phase 2</a:t>
            </a:r>
            <a:r>
              <a:rPr lang="en-US" sz="2800" dirty="0" smtClean="0"/>
              <a:t>: Adaptive CS update (</a:t>
            </a:r>
            <a:r>
              <a:rPr lang="en-US" sz="2800" dirty="0" smtClean="0">
                <a:sym typeface="Symbol"/>
              </a:rPr>
              <a:t>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cxnSp>
        <p:nvCxnSpPr>
          <p:cNvPr id="22" name="Straight Connector 21"/>
          <p:cNvCxnSpPr>
            <a:endCxn id="20" idx="2"/>
          </p:cNvCxnSpPr>
          <p:nvPr/>
        </p:nvCxnSpPr>
        <p:spPr>
          <a:xfrm>
            <a:off x="6019800" y="4762500"/>
            <a:ext cx="533400" cy="0"/>
          </a:xfrm>
          <a:prstGeom prst="line">
            <a:avLst/>
          </a:prstGeom>
          <a:ln w="508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4876800" y="2209800"/>
            <a:ext cx="3657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  <a:cs typeface="+mn-cs"/>
              </a:rPr>
              <a:t>Node/edge </a:t>
            </a:r>
            <a:r>
              <a:rPr lang="en-US" sz="2400" kern="0" dirty="0" smtClean="0"/>
              <a:t>insertions</a:t>
            </a:r>
            <a:endParaRPr lang="en-US" sz="2400" kern="0" dirty="0" smtClean="0">
              <a:latin typeface="+mn-lt"/>
              <a:cs typeface="+mn-cs"/>
            </a:endParaRPr>
          </a:p>
          <a:p>
            <a:pPr lvl="1" eaLnBrk="0" hangingPunct="0">
              <a:spcBef>
                <a:spcPct val="20000"/>
              </a:spcBef>
              <a:defRPr/>
            </a:pPr>
            <a:r>
              <a:rPr lang="en-US" sz="2400" kern="0" dirty="0" smtClean="0">
                <a:latin typeface="+mn-lt"/>
                <a:cs typeface="+mn-cs"/>
              </a:rPr>
              <a:t>Node/edge removals</a:t>
            </a:r>
            <a:endParaRPr lang="en-US" sz="2400" kern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14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20" grpId="0" animBg="1"/>
      <p:bldP spid="5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community-based forwarding &amp; routing strategy in MANETs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 smtClean="0"/>
          </a:p>
          <a:p>
            <a:pPr lvl="1"/>
            <a:r>
              <a:rPr lang="en-US" dirty="0" smtClean="0"/>
              <a:t>Fast and effective forwarding</a:t>
            </a:r>
          </a:p>
          <a:p>
            <a:pPr lvl="1"/>
            <a:r>
              <a:rPr lang="en-US" dirty="0" smtClean="0"/>
              <a:t>Not introducing too </a:t>
            </a:r>
            <a:r>
              <a:rPr lang="en-US" dirty="0" smtClean="0"/>
              <a:t>much </a:t>
            </a:r>
            <a:r>
              <a:rPr lang="en-US" dirty="0" smtClean="0"/>
              <a:t>overhead </a:t>
            </a:r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3162300"/>
            <a:ext cx="8153400" cy="15621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Available (non-overlapping) community-based routings</a:t>
            </a:r>
          </a:p>
          <a:p>
            <a:pPr lvl="1"/>
            <a:r>
              <a:rPr lang="en-US" dirty="0" smtClean="0"/>
              <a:t>Forward messages to the people/devices </a:t>
            </a:r>
            <a:r>
              <a:rPr lang="en-US" b="1" i="1" dirty="0" smtClean="0"/>
              <a:t>in the same</a:t>
            </a:r>
            <a:r>
              <a:rPr lang="en-US" dirty="0" smtClean="0"/>
              <a:t> community as the destination.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4724400"/>
            <a:ext cx="81534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method:</a:t>
            </a:r>
          </a:p>
          <a:p>
            <a:pPr lvl="1"/>
            <a:r>
              <a:rPr lang="en-US" dirty="0" smtClean="0"/>
              <a:t>Takes into account overlapping CS</a:t>
            </a:r>
          </a:p>
          <a:p>
            <a:pPr lvl="1"/>
            <a:r>
              <a:rPr lang="en-US" dirty="0" smtClean="0"/>
              <a:t>Forwards messages to people/devices </a:t>
            </a:r>
            <a:r>
              <a:rPr lang="en-US" b="1" i="1" dirty="0" smtClean="0">
                <a:solidFill>
                  <a:srgbClr val="FF0000"/>
                </a:solidFill>
              </a:rPr>
              <a:t>sharing more community labels</a:t>
            </a:r>
            <a:r>
              <a:rPr lang="en-US" dirty="0" smtClean="0"/>
              <a:t> with the destination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Data: Reality Mining (MIT lab)</a:t>
            </a:r>
          </a:p>
          <a:p>
            <a:pPr lvl="1"/>
            <a:r>
              <a:rPr lang="en-US" dirty="0" smtClean="0"/>
              <a:t>Contains communication, proximity, location, and activity information </a:t>
            </a:r>
            <a:r>
              <a:rPr lang="en-US" dirty="0" smtClean="0"/>
              <a:t>(</a:t>
            </a:r>
            <a:r>
              <a:rPr lang="en-US" dirty="0" smtClean="0"/>
              <a:t>via Bluetooth) from 100 students at MIT in the 2004-2005 academic year</a:t>
            </a:r>
          </a:p>
          <a:p>
            <a:r>
              <a:rPr lang="en-US" dirty="0" smtClean="0"/>
              <a:t>500 random message sending requests are generated and distributed in different time points</a:t>
            </a:r>
          </a:p>
          <a:p>
            <a:r>
              <a:rPr lang="en-US" dirty="0" smtClean="0"/>
              <a:t>Control parameters</a:t>
            </a:r>
          </a:p>
          <a:p>
            <a:pPr lvl="1"/>
            <a:r>
              <a:rPr lang="en-US" dirty="0" smtClean="0"/>
              <a:t>hop-limit</a:t>
            </a:r>
          </a:p>
          <a:p>
            <a:pPr lvl="1"/>
            <a:r>
              <a:rPr lang="en-US" dirty="0" smtClean="0"/>
              <a:t>time-to-live</a:t>
            </a:r>
          </a:p>
          <a:p>
            <a:pPr lvl="1"/>
            <a:r>
              <a:rPr lang="en-US" dirty="0" smtClean="0"/>
              <a:t>max-copies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2743200" cy="2024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0359" y="1890141"/>
            <a:ext cx="2823241" cy="2072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5532" y="1905000"/>
            <a:ext cx="282606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4724400"/>
            <a:ext cx="8077200" cy="1524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dirty="0" smtClean="0"/>
              <a:t>+ Competitive Avg. Delivery Ratio and Delivery Time</a:t>
            </a:r>
            <a:endParaRPr lang="en-US" sz="2600" b="1" i="1" dirty="0" smtClean="0">
              <a:solidFill>
                <a:srgbClr val="FF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i="1" dirty="0" smtClean="0">
                <a:solidFill>
                  <a:srgbClr val="FF0000"/>
                </a:solidFill>
              </a:rPr>
              <a:t>+ Significant improvement on the number of Avg. Duplicate Messages</a:t>
            </a:r>
            <a:endParaRPr kumimoji="0" lang="en-US" sz="2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3962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Avg. Delivery Ratio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39624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Avg. Delivery Time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29400" y="3962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Avg. Duplicate Message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7696200" y="4331732"/>
            <a:ext cx="228600" cy="926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1600200"/>
          </a:xfrm>
        </p:spPr>
        <p:txBody>
          <a:bodyPr/>
          <a:lstStyle/>
          <a:p>
            <a:r>
              <a:rPr lang="en-US" dirty="0"/>
              <a:t>A better understanding of mobile networks in practice</a:t>
            </a:r>
          </a:p>
          <a:p>
            <a:pPr lvl="1"/>
            <a:r>
              <a:rPr lang="en-US" dirty="0"/>
              <a:t>Underlying structures?</a:t>
            </a:r>
          </a:p>
          <a:p>
            <a:pPr lvl="1"/>
            <a:r>
              <a:rPr lang="en-US" dirty="0" smtClean="0"/>
              <a:t>Organization </a:t>
            </a:r>
            <a:r>
              <a:rPr lang="en-US" dirty="0"/>
              <a:t>of mobile devices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3962400"/>
            <a:ext cx="7772400" cy="190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Better solutions for mobile networking problems</a:t>
            </a:r>
          </a:p>
          <a:p>
            <a:pPr lvl="1"/>
            <a:r>
              <a:rPr lang="en-US" dirty="0" smtClean="0"/>
              <a:t>Forwarding and routing methods in MANETs</a:t>
            </a:r>
          </a:p>
          <a:p>
            <a:pPr lvl="1"/>
            <a:r>
              <a:rPr lang="en-US" dirty="0" smtClean="0"/>
              <a:t>Worm containment methods in OSNs (on mobile devices)</a:t>
            </a:r>
          </a:p>
          <a:p>
            <a:pPr lvl="1"/>
            <a:r>
              <a:rPr lang="en-US" dirty="0" smtClean="0"/>
              <a:t>and possibly more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community-based worm containment method on OSNs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90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Online social networks have become more and more popular</a:t>
            </a:r>
          </a:p>
          <a:p>
            <a:endParaRPr lang="en-US" dirty="0" smtClean="0"/>
          </a:p>
          <a:p>
            <a:r>
              <a:rPr lang="en-US" dirty="0" smtClean="0"/>
              <a:t>Worm spreading on OSNs</a:t>
            </a:r>
          </a:p>
          <a:p>
            <a:pPr lvl="1"/>
            <a:r>
              <a:rPr lang="en-US" dirty="0" smtClean="0"/>
              <a:t>From computers </a:t>
            </a:r>
            <a:r>
              <a:rPr lang="en-US" dirty="0" smtClean="0">
                <a:sym typeface="Wingdings" pitchFamily="2" charset="2"/>
              </a:rPr>
              <a:t> computers (traditional method)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  <a:sym typeface="Wingdings" pitchFamily="2" charset="2"/>
              </a:rPr>
              <a:t>From mobile devices  mobile devices (Smart phones, PDAs, etc)</a:t>
            </a:r>
            <a:endParaRPr lang="en-US" b="1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14800"/>
            <a:ext cx="25908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4114800"/>
            <a:ext cx="1981200" cy="187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Worm containment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800600" cy="2278035"/>
          </a:xfrm>
        </p:spPr>
        <p:txBody>
          <a:bodyPr>
            <a:normAutofit/>
          </a:bodyPr>
          <a:lstStyle/>
          <a:p>
            <a:r>
              <a:rPr lang="en-US" dirty="0" smtClean="0"/>
              <a:t>Available methods (cellular networks)</a:t>
            </a:r>
          </a:p>
          <a:p>
            <a:pPr lvl="1"/>
            <a:r>
              <a:rPr lang="en-US" dirty="0" smtClean="0"/>
              <a:t>Choosing people/devices from </a:t>
            </a:r>
            <a:r>
              <a:rPr lang="en-US" b="1" i="1" dirty="0" smtClean="0"/>
              <a:t>different disjoint communities</a:t>
            </a:r>
            <a:r>
              <a:rPr lang="en-US" dirty="0" smtClean="0"/>
              <a:t> and send patches to </a:t>
            </a:r>
            <a:r>
              <a:rPr lang="en-US" dirty="0" smtClean="0"/>
              <a:t>them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536130" cy="2354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839" y="4495800"/>
            <a:ext cx="313658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3962400"/>
            <a:ext cx="4724400" cy="2286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Our method:</a:t>
            </a:r>
          </a:p>
          <a:p>
            <a:pPr lvl="1"/>
            <a:r>
              <a:rPr lang="en-US" dirty="0" smtClean="0"/>
              <a:t>Choosing the people/devices in </a:t>
            </a:r>
            <a:r>
              <a:rPr lang="en-US" b="1" i="1" dirty="0" smtClean="0">
                <a:solidFill>
                  <a:srgbClr val="FF0000"/>
                </a:solidFill>
              </a:rPr>
              <a:t>the boundary of the overlap</a:t>
            </a:r>
            <a:r>
              <a:rPr lang="en-US" dirty="0" smtClean="0"/>
              <a:t> to send patches &amp; have them redistribute the patches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Dataset: </a:t>
            </a:r>
            <a:r>
              <a:rPr lang="en-US" dirty="0" err="1" smtClean="0"/>
              <a:t>Facebook</a:t>
            </a:r>
            <a:r>
              <a:rPr lang="en-US" dirty="0" smtClean="0"/>
              <a:t> network []</a:t>
            </a:r>
          </a:p>
          <a:p>
            <a:pPr lvl="1"/>
            <a:r>
              <a:rPr lang="en-US" dirty="0" smtClean="0"/>
              <a:t>New Orleans region</a:t>
            </a:r>
          </a:p>
          <a:p>
            <a:pPr lvl="1"/>
            <a:r>
              <a:rPr lang="en-US" dirty="0" smtClean="0"/>
              <a:t>63.7K nodes + 1.5M edges (Avg. degree = 23/5)</a:t>
            </a:r>
          </a:p>
          <a:p>
            <a:pPr lvl="1"/>
            <a:r>
              <a:rPr lang="en-US" dirty="0" smtClean="0"/>
              <a:t>Friendship and wall-posts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Worm propagation</a:t>
            </a:r>
          </a:p>
          <a:p>
            <a:pPr lvl="1"/>
            <a:r>
              <a:rPr lang="en-US" dirty="0" smtClean="0"/>
              <a:t>Follows “</a:t>
            </a:r>
            <a:r>
              <a:rPr lang="en-US" dirty="0" err="1" smtClean="0"/>
              <a:t>Koobface</a:t>
            </a:r>
            <a:r>
              <a:rPr lang="en-US" dirty="0" smtClean="0"/>
              <a:t>” spreading model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Alarm threshold</a:t>
            </a:r>
          </a:p>
          <a:p>
            <a:pPr lvl="1"/>
            <a:r>
              <a:rPr lang="el-GR" dirty="0" smtClean="0">
                <a:latin typeface="Lucida Sans Unicode"/>
                <a:cs typeface="Lucida Sans Unicode"/>
              </a:rPr>
              <a:t>α</a:t>
            </a:r>
            <a:r>
              <a:rPr lang="en-US" dirty="0" smtClean="0"/>
              <a:t> = 2%, 10% &amp; 20%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76400"/>
            <a:ext cx="5181600" cy="373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048000" y="3048000"/>
            <a:ext cx="1219200" cy="21336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rgbClr val="FFFF00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981200"/>
            <a:ext cx="3054316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995" y="2003776"/>
            <a:ext cx="3108005" cy="218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1981201"/>
            <a:ext cx="3048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800600"/>
            <a:ext cx="8077200" cy="129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+ Better infection </a:t>
            </a:r>
            <a:r>
              <a:rPr lang="en-US" sz="2600" b="1" dirty="0" smtClean="0">
                <a:solidFill>
                  <a:srgbClr val="FF0000"/>
                </a:solidFill>
              </a:rPr>
              <a:t>rates</a:t>
            </a:r>
            <a:endParaRPr lang="en-US" sz="2600" b="1" i="1" dirty="0" smtClean="0">
              <a:solidFill>
                <a:srgbClr val="FF0000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dirty="0" smtClean="0">
                <a:solidFill>
                  <a:srgbClr val="FF0000"/>
                </a:solidFill>
              </a:rPr>
              <a:t>+ Number of nodes to be patched is greatly reduced</a:t>
            </a:r>
            <a:endParaRPr kumimoji="0" lang="en-US" sz="2600" b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4191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Lucida Sans Unicode"/>
                <a:cs typeface="Lucida Sans Unicode"/>
              </a:rPr>
              <a:t>α</a:t>
            </a:r>
            <a:r>
              <a:rPr lang="en-US" dirty="0" smtClean="0">
                <a:latin typeface="Lucida Sans Unicode"/>
                <a:cs typeface="Lucida Sans Unicode"/>
              </a:rPr>
              <a:t> = 2%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4191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Lucida Sans Unicode"/>
                <a:cs typeface="Lucida Sans Unicode"/>
              </a:rPr>
              <a:t>α</a:t>
            </a:r>
            <a:r>
              <a:rPr lang="en-US" dirty="0" smtClean="0">
                <a:latin typeface="Lucida Sans Unicode"/>
                <a:cs typeface="Lucida Sans Unicode"/>
              </a:rPr>
              <a:t> = 10%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4191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 smtClean="0">
                <a:latin typeface="Lucida Sans Unicode"/>
                <a:cs typeface="Lucida Sans Unicode"/>
              </a:rPr>
              <a:t>α</a:t>
            </a:r>
            <a:r>
              <a:rPr lang="en-US" dirty="0" smtClean="0">
                <a:latin typeface="Lucida Sans Unicode"/>
                <a:cs typeface="Lucida Sans Unicode"/>
              </a:rPr>
              <a:t> = 20%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752600"/>
          </a:xfrm>
        </p:spPr>
        <p:txBody>
          <a:bodyPr/>
          <a:lstStyle/>
          <a:p>
            <a:r>
              <a:rPr lang="en-US" dirty="0" smtClean="0"/>
              <a:t>AFOCS</a:t>
            </a:r>
          </a:p>
          <a:p>
            <a:pPr lvl="1"/>
            <a:r>
              <a:rPr lang="en-US" dirty="0" smtClean="0"/>
              <a:t>A 2-phase adaptive framework to identify and update CS in dynamic networks</a:t>
            </a:r>
          </a:p>
          <a:p>
            <a:pPr lvl="1"/>
            <a:r>
              <a:rPr lang="en-US" dirty="0" smtClean="0"/>
              <a:t>Fast and </a:t>
            </a:r>
            <a:r>
              <a:rPr lang="en-US" dirty="0" smtClean="0"/>
              <a:t>efficient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3429000"/>
            <a:ext cx="7772400" cy="152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Forwarding &amp; Routing strategy on MANETs</a:t>
            </a:r>
          </a:p>
          <a:p>
            <a:pPr lvl="1"/>
            <a:r>
              <a:rPr lang="en-US" dirty="0" smtClean="0"/>
              <a:t>Competitive Avg. Time and Delivery Ratio</a:t>
            </a:r>
          </a:p>
          <a:p>
            <a:pPr lvl="1"/>
            <a:r>
              <a:rPr lang="en-US" dirty="0" smtClean="0"/>
              <a:t>Significant improvement of  number of Avg. Duplicate Messages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5181600"/>
            <a:ext cx="77724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Worm containment on OSNs</a:t>
            </a:r>
          </a:p>
          <a:p>
            <a:pPr lvl="1"/>
            <a:r>
              <a:rPr lang="en-US" dirty="0" smtClean="0"/>
              <a:t>A tighter set of influential people/devices</a:t>
            </a:r>
          </a:p>
          <a:p>
            <a:pPr lvl="1"/>
            <a:r>
              <a:rPr lang="en-US" dirty="0" smtClean="0"/>
              <a:t>Better performance in comparison with other 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2895600"/>
          </a:xfrm>
        </p:spPr>
        <p:txBody>
          <a:bodyPr/>
          <a:lstStyle/>
          <a:p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NSF </a:t>
            </a:r>
            <a:r>
              <a:rPr lang="en-US" dirty="0" smtClean="0"/>
              <a:t>CAREER </a:t>
            </a:r>
            <a:r>
              <a:rPr lang="en-US" dirty="0" smtClean="0"/>
              <a:t>Award grant 0953284</a:t>
            </a:r>
          </a:p>
          <a:p>
            <a:pPr lvl="1"/>
            <a:r>
              <a:rPr lang="en-US" dirty="0" smtClean="0"/>
              <a:t>DTRA </a:t>
            </a:r>
            <a:r>
              <a:rPr lang="en-US" dirty="0" smtClean="0"/>
              <a:t>YIP </a:t>
            </a:r>
            <a:r>
              <a:rPr lang="en-US" dirty="0" smtClean="0"/>
              <a:t>grant HDTRA1-09-1-0061</a:t>
            </a:r>
          </a:p>
          <a:p>
            <a:pPr lvl="1"/>
            <a:r>
              <a:rPr lang="en-US" dirty="0" smtClean="0"/>
              <a:t>DTRA grant HDTRA1-08-10.</a:t>
            </a:r>
          </a:p>
          <a:p>
            <a:r>
              <a:rPr lang="en-US" dirty="0" smtClean="0"/>
              <a:t>Shepherd</a:t>
            </a:r>
          </a:p>
          <a:p>
            <a:pPr lvl="1"/>
            <a:r>
              <a:rPr lang="en-US" dirty="0" smtClean="0"/>
              <a:t>Dr. Cecilia </a:t>
            </a:r>
            <a:r>
              <a:rPr lang="en-US" dirty="0" err="1" smtClean="0"/>
              <a:t>Mascolo</a:t>
            </a:r>
            <a:r>
              <a:rPr lang="en-US" dirty="0" smtClean="0"/>
              <a:t>, University of </a:t>
            </a:r>
            <a:r>
              <a:rPr lang="en-US" dirty="0" err="1" smtClean="0"/>
              <a:t>Cambrigde</a:t>
            </a:r>
            <a:r>
              <a:rPr lang="en-US" dirty="0" smtClean="0"/>
              <a:t>, UK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95600"/>
            <a:ext cx="344430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286000"/>
            <a:ext cx="77724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Thank you for your attention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Back-up </a:t>
            </a:r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4572000"/>
          </a:xfrm>
        </p:spPr>
        <p:txBody>
          <a:bodyPr/>
          <a:lstStyle/>
          <a:p>
            <a:r>
              <a:rPr lang="en-US" dirty="0" smtClean="0"/>
              <a:t>Additional slides for questions that may arise in the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</a:t>
            </a:r>
            <a:r>
              <a:rPr lang="en-US" dirty="0" smtClean="0">
                <a:sym typeface="Symbol"/>
              </a:rPr>
              <a:t>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600200"/>
            <a:ext cx="6629400" cy="462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US" dirty="0" smtClean="0"/>
              <a:t>Communities in mobile networks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66800" y="19812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Forwarding &amp; Routing on MANETs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81400" y="1981200"/>
            <a:ext cx="2209800" cy="1066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Reprogramming in WSNs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96000" y="1981200"/>
            <a:ext cx="2362200" cy="1066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Worm containment in Cellular networks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591580"/>
            <a:ext cx="3886200" cy="523220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Community Structure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stCxn id="5" idx="5"/>
          </p:cNvCxnSpPr>
          <p:nvPr/>
        </p:nvCxnSpPr>
        <p:spPr>
          <a:xfrm>
            <a:off x="2887942" y="2891771"/>
            <a:ext cx="845858" cy="6998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4"/>
            <a:endCxn id="8" idx="0"/>
          </p:cNvCxnSpPr>
          <p:nvPr/>
        </p:nvCxnSpPr>
        <p:spPr>
          <a:xfrm>
            <a:off x="4686300" y="3048000"/>
            <a:ext cx="0" cy="5435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 flipH="1">
            <a:off x="5638800" y="2891771"/>
            <a:ext cx="803136" cy="6998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28600" y="4977670"/>
            <a:ext cx="2568616" cy="1346930"/>
            <a:chOff x="228600" y="4977670"/>
            <a:chExt cx="2568616" cy="1346930"/>
          </a:xfrm>
        </p:grpSpPr>
        <p:grpSp>
          <p:nvGrpSpPr>
            <p:cNvPr id="12" name="Group 11"/>
            <p:cNvGrpSpPr/>
            <p:nvPr/>
          </p:nvGrpSpPr>
          <p:grpSpPr>
            <a:xfrm>
              <a:off x="304801" y="4977670"/>
              <a:ext cx="2492415" cy="1346930"/>
              <a:chOff x="2133600" y="3810000"/>
              <a:chExt cx="6019800" cy="2947130"/>
            </a:xfrm>
          </p:grpSpPr>
          <p:pic>
            <p:nvPicPr>
              <p:cNvPr id="13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33600" y="3886200"/>
                <a:ext cx="3733800" cy="2870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4" name="Oval 13"/>
              <p:cNvSpPr/>
              <p:nvPr/>
            </p:nvSpPr>
            <p:spPr>
              <a:xfrm>
                <a:off x="6477000" y="3810000"/>
                <a:ext cx="1676400" cy="6858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 rot="18428573">
                <a:off x="6085259" y="5080889"/>
                <a:ext cx="1676400" cy="118863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V="1">
                <a:off x="5943600" y="4191000"/>
                <a:ext cx="838200" cy="685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5943600" y="4343400"/>
                <a:ext cx="167640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 flipV="1">
                <a:off x="5676900" y="5143500"/>
                <a:ext cx="11430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228600" y="5029200"/>
              <a:ext cx="1367367" cy="1184076"/>
            </a:xfrm>
            <a:prstGeom prst="ellipse">
              <a:avLst/>
            </a:prstGeom>
            <a:noFill/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877494"/>
            <a:ext cx="2944128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/>
          <p:cNvCxnSpPr/>
          <p:nvPr/>
        </p:nvCxnSpPr>
        <p:spPr>
          <a:xfrm flipH="1">
            <a:off x="2797216" y="4114800"/>
            <a:ext cx="936585" cy="685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20" idx="0"/>
          </p:cNvCxnSpPr>
          <p:nvPr/>
        </p:nvCxnSpPr>
        <p:spPr>
          <a:xfrm flipH="1">
            <a:off x="4672464" y="4114800"/>
            <a:ext cx="13836" cy="762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36" y="5159046"/>
            <a:ext cx="2498338" cy="108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5721599" y="4114800"/>
            <a:ext cx="907801" cy="7626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9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AFOCS performance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371600"/>
            <a:ext cx="7239000" cy="510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AFOCS performance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80456"/>
            <a:ext cx="7086600" cy="517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410200" cy="1676400"/>
          </a:xfrm>
        </p:spPr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No well-defined </a:t>
            </a:r>
            <a:r>
              <a:rPr lang="en-US" dirty="0" smtClean="0"/>
              <a:t>concept(s) </a:t>
            </a:r>
            <a:r>
              <a:rPr lang="en-US" dirty="0"/>
              <a:t>yet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Densely connected </a:t>
            </a:r>
            <a:r>
              <a:rPr lang="en-US" dirty="0" smtClean="0"/>
              <a:t>inside each community</a:t>
            </a: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Less </a:t>
            </a:r>
            <a:r>
              <a:rPr lang="en-US" dirty="0" smtClean="0"/>
              <a:t>edges/links </a:t>
            </a:r>
            <a:r>
              <a:rPr lang="en-US" dirty="0"/>
              <a:t>crossing </a:t>
            </a:r>
            <a:r>
              <a:rPr lang="en-US" dirty="0" smtClean="0"/>
              <a:t>communities</a:t>
            </a:r>
            <a:endParaRPr lang="en-US" dirty="0"/>
          </a:p>
        </p:txBody>
      </p:sp>
      <p:pic>
        <p:nvPicPr>
          <p:cNvPr id="4" name="Picture 6" descr="F:\SOFTWARES\TempFiles\Network_Community_Stru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990600"/>
            <a:ext cx="2292350" cy="240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40204"/>
            <a:ext cx="2662237" cy="293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657600"/>
            <a:ext cx="2895600" cy="267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55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communities help in mobile networks?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1676400"/>
            <a:ext cx="21336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Forwarding &amp; Routing on MANETs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648200" y="838200"/>
            <a:ext cx="3434188" cy="1981200"/>
            <a:chOff x="4648200" y="838200"/>
            <a:chExt cx="3434188" cy="1981200"/>
          </a:xfrm>
        </p:grpSpPr>
        <p:grpSp>
          <p:nvGrpSpPr>
            <p:cNvPr id="5" name="Group 4"/>
            <p:cNvGrpSpPr/>
            <p:nvPr/>
          </p:nvGrpSpPr>
          <p:grpSpPr>
            <a:xfrm>
              <a:off x="4898985" y="874098"/>
              <a:ext cx="3183403" cy="1945302"/>
              <a:chOff x="2133600" y="3863400"/>
              <a:chExt cx="5384178" cy="289373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33600" y="3886200"/>
                <a:ext cx="3733800" cy="2870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Oval 6"/>
              <p:cNvSpPr/>
              <p:nvPr/>
            </p:nvSpPr>
            <p:spPr>
              <a:xfrm rot="3047377">
                <a:off x="6186094" y="4210736"/>
                <a:ext cx="1474419" cy="77974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 rot="18428573">
                <a:off x="6085259" y="5080889"/>
                <a:ext cx="1676400" cy="118863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V="1">
                <a:off x="5943600" y="4191000"/>
                <a:ext cx="838200" cy="685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943600" y="4610100"/>
                <a:ext cx="979703" cy="2667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16200000" flipV="1">
                <a:off x="5676900" y="5143500"/>
                <a:ext cx="11430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4800600" y="838200"/>
              <a:ext cx="1752600" cy="1818651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4648200" y="1600200"/>
              <a:ext cx="241300" cy="208955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Arrow 13"/>
            <p:cNvSpPr/>
            <p:nvPr/>
          </p:nvSpPr>
          <p:spPr>
            <a:xfrm rot="20403875">
              <a:off x="6353293" y="1696706"/>
              <a:ext cx="432388" cy="217290"/>
            </a:xfrm>
            <a:prstGeom prst="leftArrow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/>
          <p:cNvSpPr/>
          <p:nvPr/>
        </p:nvSpPr>
        <p:spPr>
          <a:xfrm>
            <a:off x="1066800" y="3429000"/>
            <a:ext cx="2209800" cy="1066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Sensor Reprogramming in WSNs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895600"/>
            <a:ext cx="3314413" cy="167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 16"/>
          <p:cNvSpPr/>
          <p:nvPr/>
        </p:nvSpPr>
        <p:spPr>
          <a:xfrm>
            <a:off x="990600" y="5181600"/>
            <a:ext cx="2362200" cy="1066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Worm containment in Cellular networks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708373"/>
            <a:ext cx="2265630" cy="189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ight Arrow 18"/>
          <p:cNvSpPr/>
          <p:nvPr/>
        </p:nvSpPr>
        <p:spPr>
          <a:xfrm rot="20632572">
            <a:off x="3491717" y="1780090"/>
            <a:ext cx="948134" cy="537221"/>
          </a:xfrm>
          <a:prstGeom prst="rightArrow">
            <a:avLst>
              <a:gd name="adj1" fmla="val 589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3547666" y="3653779"/>
            <a:ext cx="948134" cy="537221"/>
          </a:xfrm>
          <a:prstGeom prst="rightArrow">
            <a:avLst>
              <a:gd name="adj1" fmla="val 58949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334950">
            <a:off x="3644117" y="5437736"/>
            <a:ext cx="948134" cy="537221"/>
          </a:xfrm>
          <a:prstGeom prst="rightArrow">
            <a:avLst>
              <a:gd name="adj1" fmla="val 58949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6947" y="5029200"/>
            <a:ext cx="178465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 animBg="1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09600"/>
          </a:xfrm>
        </p:spPr>
        <p:txBody>
          <a:bodyPr/>
          <a:lstStyle/>
          <a:p>
            <a:r>
              <a:rPr lang="en-US" dirty="0" smtClean="0"/>
              <a:t>The detection of network communities is </a:t>
            </a:r>
            <a:r>
              <a:rPr lang="en-US" b="1" i="1" dirty="0" smtClean="0">
                <a:solidFill>
                  <a:srgbClr val="00B0F0"/>
                </a:solidFill>
              </a:rPr>
              <a:t>important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F:\SOFTWARES\TempFiles\63487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349114"/>
            <a:ext cx="3810000" cy="213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5562600"/>
            <a:ext cx="79248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Q:  A quick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efficient CS detection algorithm?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E:\SOFTWARES\TempFiles\17470_8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308209"/>
            <a:ext cx="2590800" cy="2178191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447800" y="6096000"/>
            <a:ext cx="6400800" cy="609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A: An </a:t>
            </a:r>
            <a:r>
              <a:rPr lang="en-US" sz="2600" b="1" dirty="0" smtClean="0">
                <a:solidFill>
                  <a:srgbClr val="00B0F0"/>
                </a:solidFill>
              </a:rPr>
              <a:t>Adaptive 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 detection algorithm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1905000"/>
            <a:ext cx="7772400" cy="144411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However, …</a:t>
            </a:r>
          </a:p>
          <a:p>
            <a:pPr lvl="1"/>
            <a:r>
              <a:rPr lang="en-US" dirty="0" smtClean="0"/>
              <a:t>Large and dynamic Mobile networks</a:t>
            </a:r>
          </a:p>
          <a:p>
            <a:pPr lvl="1"/>
            <a:r>
              <a:rPr lang="en-US" dirty="0" smtClean="0"/>
              <a:t>Overlapping communities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adaptive algorithm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86400" y="4572000"/>
            <a:ext cx="3429000" cy="1676400"/>
            <a:chOff x="990600" y="1025611"/>
            <a:chExt cx="7924800" cy="3698789"/>
          </a:xfrm>
        </p:grpSpPr>
        <p:pic>
          <p:nvPicPr>
            <p:cNvPr id="5" name="Picture 5" descr="E:\SOFTWARES\Utilities\CodeCogsEqn(2)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90600" y="3810000"/>
              <a:ext cx="514350" cy="704850"/>
            </a:xfrm>
            <a:prstGeom prst="rect">
              <a:avLst/>
            </a:prstGeom>
            <a:noFill/>
          </p:spPr>
        </p:pic>
        <p:pic>
          <p:nvPicPr>
            <p:cNvPr id="6" name="Picture 6" descr="E:\SOFTWARES\Utilities\CodeCogsEqn.gi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90600" y="1447800"/>
              <a:ext cx="552450" cy="8001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1752600" y="1161871"/>
              <a:ext cx="304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:</a:t>
              </a:r>
              <a:endParaRPr lang="en-US" sz="3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52600" y="3524071"/>
              <a:ext cx="304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/>
                <a:t>:</a:t>
              </a:r>
              <a:endParaRPr lang="en-US" sz="3000" dirty="0"/>
            </a:p>
          </p:txBody>
        </p:sp>
        <p:pic>
          <p:nvPicPr>
            <p:cNvPr id="9" name="Picture 7" descr="E:\SOFTWARES\Utilities\CodeCogsEqn(3).gi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667000" y="1504950"/>
              <a:ext cx="719455" cy="628650"/>
            </a:xfrm>
            <a:prstGeom prst="rect">
              <a:avLst/>
            </a:prstGeom>
            <a:noFill/>
          </p:spPr>
        </p:pic>
        <p:pic>
          <p:nvPicPr>
            <p:cNvPr id="10" name="Picture 8" descr="E:\SOFTWARES\Utilities\CodeCogsEqn(4).gi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086600" y="1524000"/>
              <a:ext cx="1295400" cy="634746"/>
            </a:xfrm>
            <a:prstGeom prst="rect">
              <a:avLst/>
            </a:prstGeom>
            <a:noFill/>
          </p:spPr>
        </p:pic>
        <p:pic>
          <p:nvPicPr>
            <p:cNvPr id="11" name="Picture 9" descr="E:\SOFTWARES\Utilities\CodeCogsEqn(5).gif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67001" y="3886200"/>
              <a:ext cx="1644890" cy="681549"/>
            </a:xfrm>
            <a:prstGeom prst="rect">
              <a:avLst/>
            </a:prstGeom>
            <a:noFill/>
          </p:spPr>
        </p:pic>
        <p:pic>
          <p:nvPicPr>
            <p:cNvPr id="12" name="Picture 10" descr="E:\SOFTWARES\Utilities\CodeCogsEqn(6).gif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53200" y="3874078"/>
              <a:ext cx="2362200" cy="697922"/>
            </a:xfrm>
            <a:prstGeom prst="rect">
              <a:avLst/>
            </a:prstGeom>
            <a:noFill/>
          </p:spPr>
        </p:pic>
        <p:cxnSp>
          <p:nvCxnSpPr>
            <p:cNvPr id="13" name="Straight Arrow Connector 12"/>
            <p:cNvCxnSpPr/>
            <p:nvPr/>
          </p:nvCxnSpPr>
          <p:spPr>
            <a:xfrm>
              <a:off x="3657600" y="1754188"/>
              <a:ext cx="3276600" cy="158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5400000">
              <a:off x="2171700" y="3009900"/>
              <a:ext cx="1600200" cy="158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>
              <a:off x="7125494" y="3009106"/>
              <a:ext cx="1600200" cy="158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1" descr="E:\SOFTWARES\Utilities\CodeCogsEqn(7).gif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53000" y="3200400"/>
              <a:ext cx="771525" cy="762000"/>
            </a:xfrm>
            <a:prstGeom prst="rect">
              <a:avLst/>
            </a:prstGeom>
            <a:noFill/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495800" y="4191000"/>
              <a:ext cx="1905000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2" descr="E:\SOFTWARES\Utilities\CodeCogsEqn(8).gif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648200" y="1025611"/>
              <a:ext cx="1219200" cy="593124"/>
            </a:xfrm>
            <a:prstGeom prst="rect">
              <a:avLst/>
            </a:prstGeom>
            <a:noFill/>
          </p:spPr>
        </p:pic>
      </p:grpSp>
      <p:grpSp>
        <p:nvGrpSpPr>
          <p:cNvPr id="3" name="Group 2"/>
          <p:cNvGrpSpPr/>
          <p:nvPr/>
        </p:nvGrpSpPr>
        <p:grpSpPr>
          <a:xfrm>
            <a:off x="685800" y="1600200"/>
            <a:ext cx="4572000" cy="5093732"/>
            <a:chOff x="685800" y="1600200"/>
            <a:chExt cx="4572000" cy="5093732"/>
          </a:xfrm>
        </p:grpSpPr>
        <p:grpSp>
          <p:nvGrpSpPr>
            <p:cNvPr id="47" name="Group 46"/>
            <p:cNvGrpSpPr/>
            <p:nvPr/>
          </p:nvGrpSpPr>
          <p:grpSpPr>
            <a:xfrm>
              <a:off x="685800" y="1600200"/>
              <a:ext cx="4572000" cy="5093732"/>
              <a:chOff x="152400" y="1290771"/>
              <a:chExt cx="5105400" cy="54031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066800" y="2362200"/>
                <a:ext cx="1676400" cy="1676400"/>
                <a:chOff x="1066800" y="2362200"/>
                <a:chExt cx="1676400" cy="1676400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1295400" y="2667000"/>
                  <a:ext cx="457200" cy="3048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 rot="18629161">
                  <a:off x="1238755" y="3162906"/>
                  <a:ext cx="690827" cy="459138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 rot="3150030">
                  <a:off x="1784068" y="2781954"/>
                  <a:ext cx="457200" cy="3048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684020" y="3258439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992629" y="2584034"/>
                  <a:ext cx="457200" cy="3048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1066800" y="2362200"/>
                  <a:ext cx="1676400" cy="167640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6" name="Oval 25"/>
              <p:cNvSpPr/>
              <p:nvPr/>
            </p:nvSpPr>
            <p:spPr>
              <a:xfrm>
                <a:off x="152400" y="1371600"/>
                <a:ext cx="1600200" cy="6096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Input network</a:t>
                </a:r>
                <a:endParaRPr lang="en-US" dirty="0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3200400" y="2666999"/>
                <a:ext cx="2057400" cy="1512333"/>
                <a:chOff x="3200400" y="2666999"/>
                <a:chExt cx="2057400" cy="1512333"/>
              </a:xfrm>
            </p:grpSpPr>
            <p:sp>
              <p:nvSpPr>
                <p:cNvPr id="28" name="Isosceles Triangle 27"/>
                <p:cNvSpPr/>
                <p:nvPr/>
              </p:nvSpPr>
              <p:spPr>
                <a:xfrm>
                  <a:off x="3810000" y="2706469"/>
                  <a:ext cx="304800" cy="304800"/>
                </a:xfrm>
                <a:prstGeom prst="triangl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Isosceles Triangle 28"/>
                <p:cNvSpPr/>
                <p:nvPr/>
              </p:nvSpPr>
              <p:spPr>
                <a:xfrm>
                  <a:off x="3962400" y="3316069"/>
                  <a:ext cx="304800" cy="304800"/>
                </a:xfrm>
                <a:prstGeom prst="triangl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>
                  <a:off x="4343400" y="3011269"/>
                  <a:ext cx="304800" cy="304800"/>
                </a:xfrm>
                <a:prstGeom prst="triangle">
                  <a:avLst/>
                </a:prstGeom>
                <a:solidFill>
                  <a:srgbClr val="0070C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3657600" y="2666999"/>
                  <a:ext cx="1143000" cy="106680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3200400" y="3810000"/>
                  <a:ext cx="205740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Network changes</a:t>
                  </a:r>
                  <a:endParaRPr lang="en-US" dirty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62000" y="3962400"/>
                <a:ext cx="2438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Basic communities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024380" y="1290771"/>
                <a:ext cx="3233420" cy="727460"/>
              </a:xfrm>
              <a:prstGeom prst="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Phase 1</a:t>
                </a:r>
                <a:r>
                  <a:rPr lang="en-US" dirty="0" smtClean="0"/>
                  <a:t>: Basic CS detection (</a:t>
                </a:r>
                <a:r>
                  <a:rPr lang="en-US" dirty="0" smtClean="0">
                    <a:sym typeface="Symbol"/>
                  </a:rPr>
                  <a:t>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1905000" y="4724400"/>
                <a:ext cx="2438400" cy="1969532"/>
                <a:chOff x="1905000" y="4724400"/>
                <a:chExt cx="2438400" cy="1969532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2928619" y="4928073"/>
                  <a:ext cx="457200" cy="3048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 rot="21369442">
                  <a:off x="2339451" y="5516191"/>
                  <a:ext cx="690827" cy="459137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 rot="3150030">
                  <a:off x="3079468" y="5227136"/>
                  <a:ext cx="457200" cy="3048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3130549" y="5413046"/>
                  <a:ext cx="457200" cy="457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209800" y="4724400"/>
                  <a:ext cx="1905000" cy="1600200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1905000" y="6324600"/>
                  <a:ext cx="243840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Updated communities</a:t>
                  </a:r>
                  <a:endParaRPr lang="en-US" dirty="0"/>
                </a:p>
              </p:txBody>
            </p:sp>
          </p:grpSp>
          <p:sp>
            <p:nvSpPr>
              <p:cNvPr id="42" name="Right Arrow 41"/>
              <p:cNvSpPr/>
              <p:nvPr/>
            </p:nvSpPr>
            <p:spPr>
              <a:xfrm rot="7301963">
                <a:off x="3611809" y="4260481"/>
                <a:ext cx="554948" cy="38100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ircular Arrow 42"/>
              <p:cNvSpPr/>
              <p:nvPr/>
            </p:nvSpPr>
            <p:spPr>
              <a:xfrm rot="14061913">
                <a:off x="311475" y="3763693"/>
                <a:ext cx="2197158" cy="1944368"/>
              </a:xfrm>
              <a:prstGeom prst="circularArrow">
                <a:avLst>
                  <a:gd name="adj1" fmla="val 12500"/>
                  <a:gd name="adj2" fmla="val 1700309"/>
                  <a:gd name="adj3" fmla="val 20457681"/>
                  <a:gd name="adj4" fmla="val 10800000"/>
                  <a:gd name="adj5" fmla="val 12500"/>
                </a:avLst>
              </a:prstGeom>
              <a:solidFill>
                <a:srgbClr val="00B0F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ight Arrow 43"/>
              <p:cNvSpPr/>
              <p:nvPr/>
            </p:nvSpPr>
            <p:spPr>
              <a:xfrm rot="3536855">
                <a:off x="2025573" y="4327092"/>
                <a:ext cx="533043" cy="38100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ight Arrow 44"/>
              <p:cNvSpPr/>
              <p:nvPr/>
            </p:nvSpPr>
            <p:spPr>
              <a:xfrm rot="3536855">
                <a:off x="880600" y="2117292"/>
                <a:ext cx="533043" cy="38100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ight Arrow 45"/>
              <p:cNvSpPr/>
              <p:nvPr/>
            </p:nvSpPr>
            <p:spPr>
              <a:xfrm rot="7301963">
                <a:off x="2402836" y="2143195"/>
                <a:ext cx="554948" cy="381000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Isosceles Triangle 47"/>
            <p:cNvSpPr/>
            <p:nvPr/>
          </p:nvSpPr>
          <p:spPr>
            <a:xfrm>
              <a:off x="2775045" y="5351455"/>
              <a:ext cx="272955" cy="287345"/>
            </a:xfrm>
            <a:prstGeom prst="triangl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838200" y="2590800"/>
            <a:ext cx="4267200" cy="4114800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867400" y="3657600"/>
            <a:ext cx="2971800" cy="6858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Phase 2</a:t>
            </a:r>
            <a:r>
              <a:rPr lang="en-US" dirty="0" smtClean="0"/>
              <a:t>: Adaptive CS update (</a:t>
            </a:r>
            <a:r>
              <a:rPr lang="en-US" dirty="0" smtClean="0">
                <a:sym typeface="Symbol"/>
              </a:rPr>
              <a:t>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8" name="Right Arrow 57"/>
          <p:cNvSpPr/>
          <p:nvPr/>
        </p:nvSpPr>
        <p:spPr>
          <a:xfrm>
            <a:off x="5105400" y="3886200"/>
            <a:ext cx="762000" cy="1524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5257800" y="1905000"/>
            <a:ext cx="3733800" cy="15240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Our</a:t>
            </a:r>
            <a:r>
              <a:rPr kumimoji="0" lang="en-US" sz="2600" b="1" i="0" u="none" strike="noStrike" kern="120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solution: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600" b="1" u="sng" baseline="0" dirty="0" smtClean="0">
                <a:solidFill>
                  <a:srgbClr val="FF0000"/>
                </a:solidFill>
              </a:rPr>
              <a:t>AFOCS</a:t>
            </a:r>
            <a:r>
              <a:rPr lang="en-US" sz="2600" b="1" baseline="0" dirty="0" smtClean="0">
                <a:solidFill>
                  <a:srgbClr val="FF0000"/>
                </a:solidFill>
              </a:rPr>
              <a:t>:</a:t>
            </a:r>
            <a:r>
              <a:rPr lang="en-US" sz="2600" b="1" baseline="0" dirty="0" smtClean="0">
                <a:solidFill>
                  <a:srgbClr val="00B0F0"/>
                </a:solidFill>
              </a:rPr>
              <a:t>  </a:t>
            </a:r>
            <a:r>
              <a:rPr lang="en-US" sz="2600" baseline="0" dirty="0" smtClean="0">
                <a:solidFill>
                  <a:srgbClr val="00B0F0"/>
                </a:solidFill>
              </a:rPr>
              <a:t>A 2-phase</a:t>
            </a:r>
            <a:r>
              <a:rPr lang="en-US" sz="2600" dirty="0" smtClean="0">
                <a:solidFill>
                  <a:srgbClr val="00B0F0"/>
                </a:solidFill>
              </a:rPr>
              <a:t> and limited input dependent framework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7" grpId="0" animBg="1"/>
      <p:bldP spid="58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1: Basic communities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1905000"/>
          </a:xfrm>
        </p:spPr>
        <p:txBody>
          <a:bodyPr/>
          <a:lstStyle/>
          <a:p>
            <a:r>
              <a:rPr lang="en-US" dirty="0" smtClean="0"/>
              <a:t>Basic communities</a:t>
            </a:r>
          </a:p>
          <a:p>
            <a:pPr lvl="1"/>
            <a:r>
              <a:rPr lang="en-US" dirty="0" smtClean="0"/>
              <a:t>Dense parts of the networks</a:t>
            </a:r>
          </a:p>
          <a:p>
            <a:pPr lvl="1"/>
            <a:r>
              <a:rPr lang="en-US" dirty="0" smtClean="0"/>
              <a:t>Can possibly overlap</a:t>
            </a:r>
          </a:p>
          <a:p>
            <a:pPr lvl="1"/>
            <a:r>
              <a:rPr lang="en-US" dirty="0" smtClean="0"/>
              <a:t>Bases for adaptive CS update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3581400"/>
            <a:ext cx="5486400" cy="1600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Duties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400" dirty="0" smtClean="0"/>
              <a:t>Locates basic communities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them if they are highly overlapped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05400"/>
            <a:ext cx="1752600" cy="144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953000"/>
            <a:ext cx="233768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5029200" y="1447800"/>
            <a:ext cx="3429000" cy="2971800"/>
            <a:chOff x="228600" y="1752600"/>
            <a:chExt cx="4191000" cy="3429000"/>
          </a:xfrm>
        </p:grpSpPr>
        <p:sp>
          <p:nvSpPr>
            <p:cNvPr id="8" name="Freeform 7"/>
            <p:cNvSpPr/>
            <p:nvPr/>
          </p:nvSpPr>
          <p:spPr>
            <a:xfrm>
              <a:off x="2527098" y="2596576"/>
              <a:ext cx="1892502" cy="1603887"/>
            </a:xfrm>
            <a:custGeom>
              <a:avLst/>
              <a:gdLst>
                <a:gd name="connsiteX0" fmla="*/ 998220 w 2685288"/>
                <a:gd name="connsiteY0" fmla="*/ 99060 h 2209800"/>
                <a:gd name="connsiteX1" fmla="*/ 10668 w 2685288"/>
                <a:gd name="connsiteY1" fmla="*/ 1059180 h 2209800"/>
                <a:gd name="connsiteX2" fmla="*/ 934212 w 2685288"/>
                <a:gd name="connsiteY2" fmla="*/ 2092452 h 2209800"/>
                <a:gd name="connsiteX3" fmla="*/ 2397252 w 2685288"/>
                <a:gd name="connsiteY3" fmla="*/ 1763268 h 2209800"/>
                <a:gd name="connsiteX4" fmla="*/ 2452116 w 2685288"/>
                <a:gd name="connsiteY4" fmla="*/ 464820 h 2209800"/>
                <a:gd name="connsiteX5" fmla="*/ 998220 w 2685288"/>
                <a:gd name="connsiteY5" fmla="*/ 99060 h 220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5288" h="2209800">
                  <a:moveTo>
                    <a:pt x="998220" y="99060"/>
                  </a:moveTo>
                  <a:cubicBezTo>
                    <a:pt x="591312" y="198120"/>
                    <a:pt x="21336" y="726948"/>
                    <a:pt x="10668" y="1059180"/>
                  </a:cubicBezTo>
                  <a:cubicBezTo>
                    <a:pt x="0" y="1391412"/>
                    <a:pt x="536448" y="1975104"/>
                    <a:pt x="934212" y="2092452"/>
                  </a:cubicBezTo>
                  <a:cubicBezTo>
                    <a:pt x="1331976" y="2209800"/>
                    <a:pt x="2144268" y="2034540"/>
                    <a:pt x="2397252" y="1763268"/>
                  </a:cubicBezTo>
                  <a:cubicBezTo>
                    <a:pt x="2650236" y="1491996"/>
                    <a:pt x="2685288" y="742188"/>
                    <a:pt x="2452116" y="464820"/>
                  </a:cubicBezTo>
                  <a:cubicBezTo>
                    <a:pt x="2218944" y="187452"/>
                    <a:pt x="1405128" y="0"/>
                    <a:pt x="998220" y="99060"/>
                  </a:cubicBezTo>
                  <a:close/>
                </a:path>
              </a:pathLst>
            </a:custGeom>
            <a:solidFill>
              <a:srgbClr val="00B0F0">
                <a:alpha val="40000"/>
              </a:srgbClr>
            </a:solidFill>
            <a:ln>
              <a:solidFill>
                <a:srgbClr val="00B0F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369257" y="1752600"/>
              <a:ext cx="1472543" cy="142469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422960" y="3756906"/>
              <a:ext cx="1472543" cy="142469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28600" y="2752541"/>
              <a:ext cx="1472543" cy="1424694"/>
            </a:xfrm>
            <a:custGeom>
              <a:avLst/>
              <a:gdLst>
                <a:gd name="connsiteX0" fmla="*/ 912876 w 2089404"/>
                <a:gd name="connsiteY0" fmla="*/ 21336 h 1962912"/>
                <a:gd name="connsiteX1" fmla="*/ 16764 w 2089404"/>
                <a:gd name="connsiteY1" fmla="*/ 908304 h 1962912"/>
                <a:gd name="connsiteX2" fmla="*/ 1013460 w 2089404"/>
                <a:gd name="connsiteY2" fmla="*/ 1941576 h 1962912"/>
                <a:gd name="connsiteX3" fmla="*/ 2074164 w 2089404"/>
                <a:gd name="connsiteY3" fmla="*/ 1036320 h 1962912"/>
                <a:gd name="connsiteX4" fmla="*/ 912876 w 2089404"/>
                <a:gd name="connsiteY4" fmla="*/ 21336 h 1962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9404" h="1962912">
                  <a:moveTo>
                    <a:pt x="912876" y="21336"/>
                  </a:moveTo>
                  <a:cubicBezTo>
                    <a:pt x="569976" y="0"/>
                    <a:pt x="0" y="588264"/>
                    <a:pt x="16764" y="908304"/>
                  </a:cubicBezTo>
                  <a:cubicBezTo>
                    <a:pt x="33528" y="1228344"/>
                    <a:pt x="670560" y="1920240"/>
                    <a:pt x="1013460" y="1941576"/>
                  </a:cubicBezTo>
                  <a:cubicBezTo>
                    <a:pt x="1356360" y="1962912"/>
                    <a:pt x="2089404" y="1359408"/>
                    <a:pt x="2074164" y="1036320"/>
                  </a:cubicBezTo>
                  <a:cubicBezTo>
                    <a:pt x="2058924" y="713232"/>
                    <a:pt x="1255776" y="42672"/>
                    <a:pt x="912876" y="21336"/>
                  </a:cubicBezTo>
                  <a:close/>
                </a:path>
              </a:pathLst>
            </a:custGeom>
            <a:solidFill>
              <a:srgbClr val="00B050">
                <a:alpha val="40000"/>
              </a:srgbClr>
            </a:solidFill>
            <a:ln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77"/>
            <p:cNvGrpSpPr/>
            <p:nvPr/>
          </p:nvGrpSpPr>
          <p:grpSpPr>
            <a:xfrm>
              <a:off x="1445517" y="1863212"/>
              <a:ext cx="1288877" cy="1106127"/>
              <a:chOff x="3200400" y="457200"/>
              <a:chExt cx="1828800" cy="1524000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962400" y="4572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00400" y="11430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52" idx="3"/>
                <a:endCxn id="53" idx="7"/>
              </p:cNvCxnSpPr>
              <p:nvPr/>
            </p:nvCxnSpPr>
            <p:spPr>
              <a:xfrm rot="5400000">
                <a:off x="3446017" y="6229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/>
              <p:cNvSpPr/>
              <p:nvPr/>
            </p:nvSpPr>
            <p:spPr>
              <a:xfrm>
                <a:off x="4775811" y="10668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013811" y="17526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5" idx="3"/>
                <a:endCxn id="56" idx="7"/>
              </p:cNvCxnSpPr>
              <p:nvPr/>
            </p:nvCxnSpPr>
            <p:spPr>
              <a:xfrm rot="5400000">
                <a:off x="4259428" y="12325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6" idx="1"/>
                <a:endCxn id="53" idx="5"/>
              </p:cNvCxnSpPr>
              <p:nvPr/>
            </p:nvCxnSpPr>
            <p:spPr>
              <a:xfrm rot="16200000" flipV="1">
                <a:off x="3509822" y="12449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5" idx="1"/>
                <a:endCxn id="52" idx="5"/>
              </p:cNvCxnSpPr>
              <p:nvPr/>
            </p:nvCxnSpPr>
            <p:spPr>
              <a:xfrm rot="16200000" flipV="1">
                <a:off x="4271822" y="5591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2" idx="4"/>
                <a:endCxn id="56" idx="0"/>
              </p:cNvCxnSpPr>
              <p:nvPr/>
            </p:nvCxnSpPr>
            <p:spPr>
              <a:xfrm rot="16200000" flipH="1">
                <a:off x="3581400" y="1193494"/>
                <a:ext cx="1066800" cy="5141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5" idx="2"/>
                <a:endCxn id="53" idx="6"/>
              </p:cNvCxnSpPr>
              <p:nvPr/>
            </p:nvCxnSpPr>
            <p:spPr>
              <a:xfrm rot="10800000" flipV="1">
                <a:off x="3453789" y="1181100"/>
                <a:ext cx="1322022" cy="76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78"/>
            <p:cNvGrpSpPr/>
            <p:nvPr/>
          </p:nvGrpSpPr>
          <p:grpSpPr>
            <a:xfrm>
              <a:off x="317749" y="2914034"/>
              <a:ext cx="1288877" cy="1106127"/>
              <a:chOff x="3200400" y="457200"/>
              <a:chExt cx="1828800" cy="15240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3962400" y="4572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200400" y="11430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Connector 43"/>
              <p:cNvCxnSpPr>
                <a:stCxn id="42" idx="3"/>
                <a:endCxn id="43" idx="7"/>
              </p:cNvCxnSpPr>
              <p:nvPr/>
            </p:nvCxnSpPr>
            <p:spPr>
              <a:xfrm rot="5400000">
                <a:off x="3446017" y="6229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4775811" y="10668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13811" y="17526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5" idx="3"/>
                <a:endCxn id="46" idx="7"/>
              </p:cNvCxnSpPr>
              <p:nvPr/>
            </p:nvCxnSpPr>
            <p:spPr>
              <a:xfrm rot="5400000">
                <a:off x="4259428" y="12325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6" idx="1"/>
                <a:endCxn id="43" idx="5"/>
              </p:cNvCxnSpPr>
              <p:nvPr/>
            </p:nvCxnSpPr>
            <p:spPr>
              <a:xfrm rot="16200000" flipV="1">
                <a:off x="3509822" y="12449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5" idx="1"/>
                <a:endCxn id="42" idx="5"/>
              </p:cNvCxnSpPr>
              <p:nvPr/>
            </p:nvCxnSpPr>
            <p:spPr>
              <a:xfrm rot="16200000" flipV="1">
                <a:off x="4271822" y="5591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2" idx="4"/>
                <a:endCxn id="46" idx="0"/>
              </p:cNvCxnSpPr>
              <p:nvPr/>
            </p:nvCxnSpPr>
            <p:spPr>
              <a:xfrm rot="16200000" flipH="1">
                <a:off x="3581400" y="1193494"/>
                <a:ext cx="1066800" cy="5141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5" idx="2"/>
                <a:endCxn id="43" idx="6"/>
              </p:cNvCxnSpPr>
              <p:nvPr/>
            </p:nvCxnSpPr>
            <p:spPr>
              <a:xfrm rot="10800000" flipV="1">
                <a:off x="3453789" y="1181100"/>
                <a:ext cx="1322022" cy="76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89"/>
            <p:cNvGrpSpPr/>
            <p:nvPr/>
          </p:nvGrpSpPr>
          <p:grpSpPr>
            <a:xfrm>
              <a:off x="1499220" y="3909551"/>
              <a:ext cx="1288877" cy="1106127"/>
              <a:chOff x="3200400" y="457200"/>
              <a:chExt cx="1828800" cy="152400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962400" y="4572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200400" y="11430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2" idx="3"/>
                <a:endCxn id="33" idx="7"/>
              </p:cNvCxnSpPr>
              <p:nvPr/>
            </p:nvCxnSpPr>
            <p:spPr>
              <a:xfrm rot="5400000">
                <a:off x="3446017" y="6229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>
                <a:off x="4775811" y="10668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013811" y="1752600"/>
                <a:ext cx="253389" cy="2286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5" idx="3"/>
                <a:endCxn id="36" idx="7"/>
              </p:cNvCxnSpPr>
              <p:nvPr/>
            </p:nvCxnSpPr>
            <p:spPr>
              <a:xfrm rot="5400000">
                <a:off x="4259428" y="1232587"/>
                <a:ext cx="524156" cy="582827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>
                <a:stCxn id="36" idx="1"/>
                <a:endCxn id="33" idx="5"/>
              </p:cNvCxnSpPr>
              <p:nvPr/>
            </p:nvCxnSpPr>
            <p:spPr>
              <a:xfrm rot="16200000" flipV="1">
                <a:off x="3509822" y="12449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5" idx="1"/>
                <a:endCxn id="32" idx="5"/>
              </p:cNvCxnSpPr>
              <p:nvPr/>
            </p:nvCxnSpPr>
            <p:spPr>
              <a:xfrm rot="16200000" flipV="1">
                <a:off x="4271822" y="559181"/>
                <a:ext cx="447956" cy="634238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2" idx="4"/>
                <a:endCxn id="36" idx="0"/>
              </p:cNvCxnSpPr>
              <p:nvPr/>
            </p:nvCxnSpPr>
            <p:spPr>
              <a:xfrm rot="16200000" flipH="1">
                <a:off x="3581400" y="1193494"/>
                <a:ext cx="1066800" cy="51411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5" idx="2"/>
                <a:endCxn id="33" idx="6"/>
              </p:cNvCxnSpPr>
              <p:nvPr/>
            </p:nvCxnSpPr>
            <p:spPr>
              <a:xfrm rot="10800000" flipV="1">
                <a:off x="3453789" y="1181100"/>
                <a:ext cx="1322022" cy="7620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3164019" y="2803423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26986" y="3356487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3"/>
              <a:endCxn id="16" idx="7"/>
            </p:cNvCxnSpPr>
            <p:nvPr/>
          </p:nvCxnSpPr>
          <p:spPr>
            <a:xfrm rot="5400000">
              <a:off x="2766922" y="2957536"/>
              <a:ext cx="435742" cy="410757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969567" y="3024648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200251" y="3854245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8" idx="3"/>
              <a:endCxn id="19" idx="7"/>
            </p:cNvCxnSpPr>
            <p:nvPr/>
          </p:nvCxnSpPr>
          <p:spPr>
            <a:xfrm rot="5400000">
              <a:off x="3318062" y="3200886"/>
              <a:ext cx="712275" cy="64304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9" idx="1"/>
              <a:endCxn id="16" idx="5"/>
            </p:cNvCxnSpPr>
            <p:nvPr/>
          </p:nvCxnSpPr>
          <p:spPr>
            <a:xfrm rot="16200000" flipV="1">
              <a:off x="2812691" y="3464831"/>
              <a:ext cx="380436" cy="44699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1"/>
              <a:endCxn id="15" idx="6"/>
            </p:cNvCxnSpPr>
            <p:nvPr/>
          </p:nvCxnSpPr>
          <p:spPr>
            <a:xfrm rot="16200000" flipV="1">
              <a:off x="3587877" y="2641104"/>
              <a:ext cx="162565" cy="65312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5" idx="4"/>
              <a:endCxn id="19" idx="0"/>
            </p:cNvCxnSpPr>
            <p:nvPr/>
          </p:nvCxnSpPr>
          <p:spPr>
            <a:xfrm rot="16200000" flipH="1">
              <a:off x="2828973" y="3393677"/>
              <a:ext cx="884903" cy="3623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4"/>
              <a:endCxn id="25" idx="0"/>
            </p:cNvCxnSpPr>
            <p:nvPr/>
          </p:nvCxnSpPr>
          <p:spPr>
            <a:xfrm rot="5400000">
              <a:off x="3809978" y="3439447"/>
              <a:ext cx="497758" cy="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969567" y="3688326"/>
              <a:ext cx="178580" cy="1659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19" idx="6"/>
              <a:endCxn id="25" idx="2"/>
            </p:cNvCxnSpPr>
            <p:nvPr/>
          </p:nvCxnSpPr>
          <p:spPr>
            <a:xfrm flipV="1">
              <a:off x="3378831" y="3771285"/>
              <a:ext cx="590736" cy="165919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5" idx="5"/>
              <a:endCxn id="25" idx="1"/>
            </p:cNvCxnSpPr>
            <p:nvPr/>
          </p:nvCxnSpPr>
          <p:spPr>
            <a:xfrm rot="16200000" flipH="1">
              <a:off x="3272292" y="2989197"/>
              <a:ext cx="767581" cy="679273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6" idx="3"/>
              <a:endCxn id="45" idx="7"/>
            </p:cNvCxnSpPr>
            <p:nvPr/>
          </p:nvCxnSpPr>
          <p:spPr>
            <a:xfrm rot="5400000">
              <a:off x="1594832" y="2930685"/>
              <a:ext cx="435742" cy="46446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2" idx="1"/>
              <a:endCxn id="45" idx="5"/>
            </p:cNvCxnSpPr>
            <p:nvPr/>
          </p:nvCxnSpPr>
          <p:spPr>
            <a:xfrm rot="16200000" flipV="1">
              <a:off x="1603567" y="3475014"/>
              <a:ext cx="435742" cy="48193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6" idx="5"/>
              <a:endCxn id="16" idx="1"/>
            </p:cNvCxnSpPr>
            <p:nvPr/>
          </p:nvCxnSpPr>
          <p:spPr>
            <a:xfrm rot="16200000" flipH="1">
              <a:off x="2194302" y="2921949"/>
              <a:ext cx="435742" cy="481931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6" idx="3"/>
              <a:endCxn id="32" idx="7"/>
            </p:cNvCxnSpPr>
            <p:nvPr/>
          </p:nvCxnSpPr>
          <p:spPr>
            <a:xfrm rot="5400000">
              <a:off x="2203038" y="3483749"/>
              <a:ext cx="435742" cy="464460"/>
            </a:xfrm>
            <a:prstGeom prst="line">
              <a:avLst/>
            </a:prstGeom>
            <a:ln w="254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1: Basic communities detection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9200" y="2133600"/>
            <a:ext cx="3404839" cy="609600"/>
          </a:xfrm>
          <a:prstGeom prst="rect">
            <a:avLst/>
          </a:prstGeom>
          <a:noFill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1981200"/>
            <a:ext cx="3224719" cy="685800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752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1524000"/>
            <a:ext cx="73152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Locating basic communities: when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(C)  (C)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2819400"/>
            <a:ext cx="1371600" cy="113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886200" y="2971800"/>
            <a:ext cx="3733800" cy="68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(C) = 0.9  (C)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=0.725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14400" y="4191000"/>
            <a:ext cx="4343400" cy="685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/>
              <a:t>Merging: when </a:t>
            </a:r>
            <a:r>
              <a:rPr lang="en-US" sz="2800" b="1" dirty="0" smtClean="0">
                <a:solidFill>
                  <a:srgbClr val="FF0000"/>
                </a:solidFill>
              </a:rPr>
              <a:t>OS(</a:t>
            </a:r>
            <a:r>
              <a:rPr lang="en-US" sz="2800" b="1" dirty="0" err="1" smtClean="0">
                <a:solidFill>
                  <a:srgbClr val="FF0000"/>
                </a:solidFill>
              </a:rPr>
              <a:t>C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sz="2800" b="1" dirty="0" smtClean="0">
                <a:solidFill>
                  <a:srgbClr val="FF0000"/>
                </a:solidFill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</a:rPr>
              <a:t>C</a:t>
            </a:r>
            <a:r>
              <a:rPr lang="en-US" sz="2800" b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 </a:t>
            </a:r>
            <a:r>
              <a:rPr lang="en-US" sz="2800" dirty="0" smtClean="0"/>
              <a:t>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4724400"/>
            <a:ext cx="233768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4648200"/>
            <a:ext cx="4648200" cy="65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4343400" y="5410200"/>
            <a:ext cx="4191000" cy="6858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800" dirty="0" smtClean="0"/>
              <a:t>OS(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)</a:t>
            </a:r>
            <a:r>
              <a:rPr lang="en-US" sz="2800" dirty="0" smtClean="0">
                <a:sym typeface="Symbol"/>
              </a:rPr>
              <a:t> = 1.027   = 0.75</a:t>
            </a:r>
            <a:r>
              <a:rPr lang="en-US" sz="2800" dirty="0" smtClean="0"/>
              <a:t> 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2538</TotalTime>
  <Words>1082</Words>
  <Application>Microsoft Office PowerPoint</Application>
  <PresentationFormat>On-screen Show (4:3)</PresentationFormat>
  <Paragraphs>210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Overlapping Communities in Dynamic Networks: Their Detection and Mobile Applications</vt:lpstr>
      <vt:lpstr>Motivation</vt:lpstr>
      <vt:lpstr>Communities in mobile networks</vt:lpstr>
      <vt:lpstr>Community structure</vt:lpstr>
      <vt:lpstr>How do communities help in mobile networks?</vt:lpstr>
      <vt:lpstr>Community detection</vt:lpstr>
      <vt:lpstr>An adaptive algorithm</vt:lpstr>
      <vt:lpstr>Phase 1: Basic communities detection</vt:lpstr>
      <vt:lpstr>Phase 1: Basic communities detection</vt:lpstr>
      <vt:lpstr>Phase 1: Basic communities detection</vt:lpstr>
      <vt:lpstr>Phase 2: Adaptive CS update</vt:lpstr>
      <vt:lpstr>Phase 2: Adding a new node</vt:lpstr>
      <vt:lpstr>Phase 2: Adding a new edge</vt:lpstr>
      <vt:lpstr>Phase 2: Removing a node</vt:lpstr>
      <vt:lpstr>Phase 2: Removing an edge</vt:lpstr>
      <vt:lpstr>AFOCS: Summary</vt:lpstr>
      <vt:lpstr>A community-based forwarding &amp; routing strategy in MANETs</vt:lpstr>
      <vt:lpstr>Experiment set up</vt:lpstr>
      <vt:lpstr>Results</vt:lpstr>
      <vt:lpstr>A community-based worm containment method on OSNs</vt:lpstr>
      <vt:lpstr>Worm containment methods</vt:lpstr>
      <vt:lpstr>Experiment set up</vt:lpstr>
      <vt:lpstr>Results</vt:lpstr>
      <vt:lpstr>Results</vt:lpstr>
      <vt:lpstr>Summary</vt:lpstr>
      <vt:lpstr>Acknowledgement</vt:lpstr>
      <vt:lpstr>Q&amp;A</vt:lpstr>
      <vt:lpstr>Back-up slides</vt:lpstr>
      <vt:lpstr>Choosing </vt:lpstr>
      <vt:lpstr>AFOCS performance</vt:lpstr>
      <vt:lpstr>AFOCS performance</vt:lpstr>
    </vt:vector>
  </TitlesOfParts>
  <Company>UF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Overlapping Communities in Dynamic Networks: Their Detection and Mobile Applications</dc:title>
  <dc:creator>Nam</dc:creator>
  <cp:lastModifiedBy>Nam</cp:lastModifiedBy>
  <cp:revision>211</cp:revision>
  <dcterms:created xsi:type="dcterms:W3CDTF">2011-09-12T19:23:01Z</dcterms:created>
  <dcterms:modified xsi:type="dcterms:W3CDTF">2011-09-16T17:46:45Z</dcterms:modified>
</cp:coreProperties>
</file>