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13" r:id="rId4"/>
    <p:sldId id="258" r:id="rId5"/>
    <p:sldId id="260" r:id="rId6"/>
    <p:sldId id="386" r:id="rId7"/>
    <p:sldId id="399" r:id="rId8"/>
    <p:sldId id="329" r:id="rId9"/>
    <p:sldId id="345" r:id="rId10"/>
    <p:sldId id="324" r:id="rId11"/>
    <p:sldId id="265" r:id="rId12"/>
    <p:sldId id="267" r:id="rId13"/>
    <p:sldId id="321" r:id="rId14"/>
    <p:sldId id="271" r:id="rId15"/>
    <p:sldId id="268" r:id="rId16"/>
    <p:sldId id="282" r:id="rId17"/>
    <p:sldId id="336" r:id="rId18"/>
    <p:sldId id="349" r:id="rId19"/>
    <p:sldId id="275" r:id="rId20"/>
    <p:sldId id="284" r:id="rId21"/>
    <p:sldId id="290" r:id="rId22"/>
    <p:sldId id="301" r:id="rId23"/>
    <p:sldId id="302" r:id="rId24"/>
    <p:sldId id="304" r:id="rId25"/>
    <p:sldId id="305" r:id="rId26"/>
    <p:sldId id="306" r:id="rId27"/>
    <p:sldId id="307" r:id="rId28"/>
    <p:sldId id="308" r:id="rId29"/>
    <p:sldId id="310" r:id="rId30"/>
    <p:sldId id="30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7575D1"/>
    <a:srgbClr val="9966FF"/>
    <a:srgbClr val="CC0000"/>
    <a:srgbClr val="008000"/>
    <a:srgbClr val="0000CC"/>
    <a:srgbClr val="0033CC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7" autoAdjust="0"/>
    <p:restoredTop sz="68991" autoAdjust="0"/>
  </p:normalViewPr>
  <p:slideViewPr>
    <p:cSldViewPr>
      <p:cViewPr>
        <p:scale>
          <a:sx n="51" d="100"/>
          <a:sy n="51" d="100"/>
        </p:scale>
        <p:origin x="-8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54B5C-6604-4A32-9246-3609210C2EE8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9AD08-B975-40C4-8B74-AE154EBF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89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baseline="0" dirty="0" smtClean="0">
              <a:solidFill>
                <a:schemeClr val="tx1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baseline="0" dirty="0" smtClean="0">
              <a:solidFill>
                <a:schemeClr val="tx1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9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102000"/>
              </a:lnSpc>
              <a:spcBef>
                <a:spcPts val="697"/>
              </a:spcBef>
              <a:buClr>
                <a:srgbClr val="CCCC99"/>
              </a:buClr>
              <a:tabLst>
                <a:tab pos="0" algn="l"/>
                <a:tab pos="432406" algn="l"/>
                <a:tab pos="864814" algn="l"/>
                <a:tab pos="1297220" algn="l"/>
                <a:tab pos="1729626" algn="l"/>
                <a:tab pos="2162032" algn="l"/>
                <a:tab pos="2594440" algn="l"/>
                <a:tab pos="3026846" algn="l"/>
                <a:tab pos="3459253" algn="l"/>
                <a:tab pos="3891660" algn="l"/>
                <a:tab pos="4324066" algn="l"/>
                <a:tab pos="4756472" algn="l"/>
                <a:tab pos="5188879" algn="l"/>
                <a:tab pos="5621286" algn="l"/>
                <a:tab pos="6053693" algn="l"/>
                <a:tab pos="6486099" algn="l"/>
                <a:tab pos="6918506" algn="l"/>
                <a:tab pos="7350912" algn="l"/>
                <a:tab pos="7783319" algn="l"/>
                <a:tab pos="8215725" algn="l"/>
                <a:tab pos="8648132" algn="l"/>
                <a:tab pos="8900369" algn="l"/>
              </a:tabLst>
            </a:pPr>
            <a:endParaRPr lang="en-US" sz="2500" dirty="0" smtClean="0"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99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C4BA0F-3A02-4DB9-9462-C8E45F71D286}" type="slidenum">
              <a:rPr lang="en-GB"/>
              <a:pPr/>
              <a:t>30</a:t>
            </a:fld>
            <a:endParaRPr lang="en-GB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748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GB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2191"/>
            <a:ext cx="5469433" cy="411540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5673" tIns="42836" rIns="85673" bIns="4283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9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449202" rtl="0" eaLnBrk="1" fontAlgn="base" latinLnBrk="0" hangingPunct="1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9AD08-B975-40C4-8B74-AE154EBF32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E695-7D08-4CCC-BA78-A7B52094F569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5A3C-7AE5-4B68-AC50-AACFA016A3A4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F4EF-8A9E-4D21-9B8A-B787A23942CB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5F3E-DC71-46C2-91D2-BEE048C7280E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3475-35C1-4E2E-889B-5AABE9AEBC7B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2A11-CAD9-4DA6-93B8-E481F1C36717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BAFD-49A1-47FC-86EE-D3EAD0C50393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9B9F-90B9-4285-B71C-731B8CB78251}" type="datetime1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7E4F-4580-4ECC-AF62-9C8C3CC60082}" type="datetime1">
              <a:rPr lang="en-US" smtClean="0"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A7E2-EB8B-4EC6-8680-F342ACC90EFC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E8F5-0496-44CC-AB95-9170DF174FC3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559A2-C8CE-4630-9DFA-2C6FFD7C1005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qiangcao@cs.duke.edu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tiago@tuenti.com" TargetMode="External"/><Relationship Id="rId5" Type="http://schemas.openxmlformats.org/officeDocument/2006/relationships/hyperlink" Target="mailto:xwy@cs.duke.edu" TargetMode="External"/><Relationship Id="rId4" Type="http://schemas.openxmlformats.org/officeDocument/2006/relationships/hyperlink" Target="mailto:michael.sirivianos@cut.ac.c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6.wmf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485804" y="836712"/>
            <a:ext cx="8229600" cy="1202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8" tIns="46793" rIns="89988" bIns="46793" numCol="1" anchor="t" anchorCtr="0" compatLnSpc="1">
            <a:prstTxWarp prst="textNoShape">
              <a:avLst/>
            </a:prstTxWarp>
            <a:spAutoFit/>
          </a:bodyPr>
          <a:lstStyle>
            <a:lvl1pPr algn="ctr" defTabSz="449202" rtl="0" fontAlgn="base">
              <a:lnSpc>
                <a:spcPct val="123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Verdana" pitchFamily="34" charset="0"/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defTabSz="449202" rtl="0" fontAlgn="base">
              <a:lnSpc>
                <a:spcPct val="123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Verdana" pitchFamily="34" charset="0"/>
              <a:defRPr sz="3600">
                <a:solidFill>
                  <a:srgbClr val="000099"/>
                </a:solidFill>
                <a:latin typeface="Verdana" pitchFamily="34" charset="0"/>
                <a:cs typeface="Arial" charset="0"/>
              </a:defRPr>
            </a:lvl2pPr>
            <a:lvl3pPr algn="ctr" defTabSz="449202" rtl="0" fontAlgn="base">
              <a:lnSpc>
                <a:spcPct val="123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Verdana" pitchFamily="34" charset="0"/>
              <a:defRPr sz="3600">
                <a:solidFill>
                  <a:srgbClr val="000099"/>
                </a:solidFill>
                <a:latin typeface="Verdana" pitchFamily="34" charset="0"/>
                <a:cs typeface="Arial" charset="0"/>
              </a:defRPr>
            </a:lvl3pPr>
            <a:lvl4pPr algn="ctr" defTabSz="449202" rtl="0" fontAlgn="base">
              <a:lnSpc>
                <a:spcPct val="123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Verdana" pitchFamily="34" charset="0"/>
              <a:defRPr sz="3600">
                <a:solidFill>
                  <a:srgbClr val="000099"/>
                </a:solidFill>
                <a:latin typeface="Verdana" pitchFamily="34" charset="0"/>
                <a:cs typeface="Arial" charset="0"/>
              </a:defRPr>
            </a:lvl4pPr>
            <a:lvl5pPr algn="ctr" defTabSz="449202" rtl="0" fontAlgn="base">
              <a:lnSpc>
                <a:spcPct val="123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Verdana" pitchFamily="34" charset="0"/>
              <a:defRPr sz="3600">
                <a:solidFill>
                  <a:srgbClr val="000099"/>
                </a:solidFill>
                <a:latin typeface="Verdana" pitchFamily="34" charset="0"/>
                <a:cs typeface="Arial" charset="0"/>
              </a:defRPr>
            </a:lvl5pPr>
            <a:lvl6pPr marL="457137" algn="ctr" defTabSz="449202" rtl="0" fontAlgn="base">
              <a:lnSpc>
                <a:spcPct val="123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Verdana" pitchFamily="34" charset="0"/>
              <a:defRPr sz="3600">
                <a:solidFill>
                  <a:srgbClr val="000099"/>
                </a:solidFill>
                <a:latin typeface="Verdana" pitchFamily="34" charset="0"/>
                <a:cs typeface="Arial" charset="0"/>
              </a:defRPr>
            </a:lvl6pPr>
            <a:lvl7pPr marL="914276" algn="ctr" defTabSz="449202" rtl="0" fontAlgn="base">
              <a:lnSpc>
                <a:spcPct val="123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Verdana" pitchFamily="34" charset="0"/>
              <a:defRPr sz="3600">
                <a:solidFill>
                  <a:srgbClr val="000099"/>
                </a:solidFill>
                <a:latin typeface="Verdana" pitchFamily="34" charset="0"/>
                <a:cs typeface="Arial" charset="0"/>
              </a:defRPr>
            </a:lvl7pPr>
            <a:lvl8pPr marL="1371413" algn="ctr" defTabSz="449202" rtl="0" fontAlgn="base">
              <a:lnSpc>
                <a:spcPct val="123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Verdana" pitchFamily="34" charset="0"/>
              <a:defRPr sz="3600">
                <a:solidFill>
                  <a:srgbClr val="000099"/>
                </a:solidFill>
                <a:latin typeface="Verdana" pitchFamily="34" charset="0"/>
                <a:cs typeface="Arial" charset="0"/>
              </a:defRPr>
            </a:lvl8pPr>
            <a:lvl9pPr marL="1828551" algn="ctr" defTabSz="449202" rtl="0" fontAlgn="base">
              <a:lnSpc>
                <a:spcPct val="123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Verdana" pitchFamily="34" charset="0"/>
              <a:defRPr sz="3600">
                <a:solidFill>
                  <a:srgbClr val="000099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algn="ctr" defTabSz="4492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Verdana" pitchFamily="34" charset="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  <a:defRPr/>
            </a:pPr>
            <a:r>
              <a:rPr kumimoji="0" lang="en-GB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alatino Linotype" pitchFamily="18" charset="0"/>
                <a:ea typeface="+mj-ea"/>
                <a:cs typeface="Arial"/>
              </a:rPr>
              <a:t>Aiding the Detection of Fake Accounts in Large Scale Social Online Services</a:t>
            </a:r>
            <a:endParaRPr kumimoji="0" lang="en-GB" sz="38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alatino Linotype" pitchFamily="18" charset="0"/>
              <a:ea typeface="+mj-ea"/>
              <a:cs typeface="Arial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81000" y="2996952"/>
            <a:ext cx="8382000" cy="1588"/>
          </a:xfrm>
          <a:prstGeom prst="line">
            <a:avLst/>
          </a:prstGeom>
          <a:noFill/>
          <a:ln w="25560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lIns="91427" tIns="45714" rIns="91427" bIns="45714"/>
          <a:lstStyle/>
          <a:p>
            <a:pPr algn="ctr" defTabSz="449202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endParaRPr lang="en-GB" sz="14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3581400"/>
            <a:ext cx="9144000" cy="27721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8" tIns="46793" rIns="89988" bIns="46793" numCol="1" anchor="t" anchorCtr="0" compatLnSpc="1">
            <a:prstTxWarp prst="textNoShape">
              <a:avLst/>
            </a:prstTxWarp>
            <a:spAutoFit/>
          </a:bodyPr>
          <a:lstStyle>
            <a:lvl1pPr marL="326980" indent="-326980" algn="l" defTabSz="449202" rtl="0" fontAlgn="base">
              <a:lnSpc>
                <a:spcPct val="123000"/>
              </a:lnSpc>
              <a:spcBef>
                <a:spcPts val="650"/>
              </a:spcBef>
              <a:spcAft>
                <a:spcPct val="0"/>
              </a:spcAft>
              <a:buClr>
                <a:srgbClr val="CC9900"/>
              </a:buClr>
              <a:buSzPct val="80000"/>
              <a:buFont typeface="Wingdings" pitchFamily="2" charset="2"/>
              <a:buBlip>
                <a:blip r:embed="rId3"/>
              </a:buBlip>
              <a:defRPr sz="2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653961" indent="-325394" algn="l" defTabSz="449202" rtl="0" fontAlgn="base">
              <a:lnSpc>
                <a:spcPct val="123000"/>
              </a:lnSpc>
              <a:spcBef>
                <a:spcPts val="600"/>
              </a:spcBef>
              <a:spcAft>
                <a:spcPct val="0"/>
              </a:spcAft>
              <a:buClr>
                <a:srgbClr val="3B812F"/>
              </a:buClr>
              <a:buSzPct val="75000"/>
              <a:buFont typeface="Wingdings" pitchFamily="2" charset="2"/>
              <a:buBlip>
                <a:blip r:embed="rId4"/>
              </a:buBlip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06338" indent="-339679" algn="l" defTabSz="449202" rtl="0" fontAlgn="base">
              <a:lnSpc>
                <a:spcPct val="123000"/>
              </a:lnSpc>
              <a:spcBef>
                <a:spcPts val="550"/>
              </a:spcBef>
              <a:spcAft>
                <a:spcPct val="0"/>
              </a:spcAft>
              <a:buClr>
                <a:srgbClr val="006633"/>
              </a:buClr>
              <a:buSzPct val="70000"/>
              <a:buFont typeface="Wingdings" pitchFamily="2" charset="2"/>
              <a:buChar char=""/>
              <a:defRPr sz="2200">
                <a:solidFill>
                  <a:srgbClr val="000000"/>
                </a:solidFill>
                <a:latin typeface="+mn-lt"/>
                <a:cs typeface="+mn-cs"/>
              </a:defRPr>
            </a:lvl3pPr>
            <a:lvl4pPr marL="1323795" indent="-304759" algn="l" defTabSz="449202" rtl="0" fontAlgn="base">
              <a:lnSpc>
                <a:spcPct val="123000"/>
              </a:lnSpc>
              <a:spcBef>
                <a:spcPts val="500"/>
              </a:spcBef>
              <a:spcAft>
                <a:spcPct val="0"/>
              </a:spcAft>
              <a:buClr>
                <a:srgbClr val="3B812F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1665061" indent="-336504" algn="l" defTabSz="449202" rtl="0" fontAlgn="base">
              <a:lnSpc>
                <a:spcPct val="123000"/>
              </a:lnSpc>
              <a:spcBef>
                <a:spcPts val="500"/>
              </a:spcBef>
              <a:spcAft>
                <a:spcPct val="0"/>
              </a:spcAft>
              <a:buClr>
                <a:srgbClr val="3B812F"/>
              </a:buClr>
              <a:buSzPct val="75000"/>
              <a:buFont typeface="Wingdings" pitchFamily="2" charset="2"/>
              <a:buChar char="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122199" indent="-336504" algn="l" defTabSz="449202" rtl="0" fontAlgn="base">
              <a:lnSpc>
                <a:spcPct val="123000"/>
              </a:lnSpc>
              <a:spcBef>
                <a:spcPts val="500"/>
              </a:spcBef>
              <a:spcAft>
                <a:spcPct val="0"/>
              </a:spcAft>
              <a:buClr>
                <a:srgbClr val="3B812F"/>
              </a:buClr>
              <a:buSzPct val="75000"/>
              <a:buFont typeface="Wingdings" pitchFamily="2" charset="2"/>
              <a:buChar char="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579337" indent="-336504" algn="l" defTabSz="449202" rtl="0" fontAlgn="base">
              <a:lnSpc>
                <a:spcPct val="123000"/>
              </a:lnSpc>
              <a:spcBef>
                <a:spcPts val="500"/>
              </a:spcBef>
              <a:spcAft>
                <a:spcPct val="0"/>
              </a:spcAft>
              <a:buClr>
                <a:srgbClr val="3B812F"/>
              </a:buClr>
              <a:buSzPct val="75000"/>
              <a:buFont typeface="Wingdings" pitchFamily="2" charset="2"/>
              <a:buChar char="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036475" indent="-336504" algn="l" defTabSz="449202" rtl="0" fontAlgn="base">
              <a:lnSpc>
                <a:spcPct val="123000"/>
              </a:lnSpc>
              <a:spcBef>
                <a:spcPts val="500"/>
              </a:spcBef>
              <a:spcAft>
                <a:spcPct val="0"/>
              </a:spcAft>
              <a:buClr>
                <a:srgbClr val="3B812F"/>
              </a:buClr>
              <a:buSzPct val="75000"/>
              <a:buFont typeface="Wingdings" pitchFamily="2" charset="2"/>
              <a:buChar char="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493612" indent="-336504" algn="l" defTabSz="449202" rtl="0" fontAlgn="base">
              <a:lnSpc>
                <a:spcPct val="123000"/>
              </a:lnSpc>
              <a:spcBef>
                <a:spcPts val="500"/>
              </a:spcBef>
              <a:spcAft>
                <a:spcPct val="0"/>
              </a:spcAft>
              <a:buClr>
                <a:srgbClr val="3B812F"/>
              </a:buClr>
              <a:buSzPct val="75000"/>
              <a:buFont typeface="Wingdings" pitchFamily="2" charset="2"/>
              <a:buChar char="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marR="0" lvl="0" indent="0" algn="ctr" defTabSz="449202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9900"/>
              </a:buClr>
              <a:buSzPct val="80000"/>
              <a:buFont typeface="Wingdings" pitchFamily="2" charset="2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  <a:defRPr/>
            </a:pPr>
            <a:r>
              <a:rPr lang="en-GB" sz="2400" b="1" kern="0" dirty="0" err="1" smtClean="0">
                <a:solidFill>
                  <a:srgbClr val="000099"/>
                </a:solidFill>
                <a:latin typeface="Palatino Linotype" pitchFamily="18" charset="0"/>
                <a:cs typeface="Arial"/>
              </a:rPr>
              <a:t>Qiang</a:t>
            </a:r>
            <a:r>
              <a:rPr lang="en-GB" sz="2400" b="1" kern="0" dirty="0" smtClean="0">
                <a:solidFill>
                  <a:srgbClr val="000099"/>
                </a:solidFill>
                <a:latin typeface="Palatino Linotype" pitchFamily="18" charset="0"/>
                <a:cs typeface="Arial"/>
              </a:rPr>
              <a:t> Cao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/>
              <a:cs typeface="Arial"/>
            </a:endParaRPr>
          </a:p>
          <a:p>
            <a:pPr marL="0" marR="0" lvl="0" indent="0" algn="ctr" defTabSz="449202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9900"/>
              </a:buClr>
              <a:buSzPct val="80000"/>
              <a:buFont typeface="Wingdings" pitchFamily="2" charset="2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  <a:defRPr/>
            </a:pPr>
            <a:r>
              <a:rPr kumimoji="0" lang="en-GB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Palatino Linotype" pitchFamily="18" charset="0"/>
                <a:ea typeface="+mn-ea"/>
                <a:cs typeface="Arial"/>
              </a:rPr>
              <a:t> </a:t>
            </a:r>
            <a:r>
              <a:rPr lang="en-GB" sz="2400" b="1" kern="0" noProof="0" dirty="0" smtClean="0">
                <a:solidFill>
                  <a:srgbClr val="000099"/>
                </a:solidFill>
                <a:latin typeface="Palatino Linotype" pitchFamily="18" charset="0"/>
                <a:cs typeface="Arial"/>
              </a:rPr>
              <a:t>Duke University</a:t>
            </a:r>
          </a:p>
          <a:p>
            <a:pPr marL="0" marR="0" lvl="0" indent="0" algn="ctr" defTabSz="449202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9900"/>
              </a:buClr>
              <a:buSzPct val="80000"/>
              <a:buFont typeface="Wingdings" pitchFamily="2" charset="2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  <a:defRPr/>
            </a:pPr>
            <a:r>
              <a:rPr lang="en-GB" sz="1200" b="1" i="1" kern="0" dirty="0" smtClean="0">
                <a:solidFill>
                  <a:srgbClr val="000099"/>
                </a:solidFill>
                <a:latin typeface="Palatino Linotype" pitchFamily="18" charset="0"/>
                <a:cs typeface="Arial"/>
              </a:rPr>
              <a:t> </a:t>
            </a:r>
            <a:endParaRPr lang="en-GB" sz="1200" b="1" i="1" kern="0" dirty="0">
              <a:solidFill>
                <a:srgbClr val="000099"/>
              </a:solidFill>
              <a:latin typeface="Palatino Linotype" pitchFamily="18" charset="0"/>
              <a:cs typeface="Arial"/>
            </a:endParaRPr>
          </a:p>
          <a:p>
            <a:pPr marL="0" marR="0" lvl="0" indent="0" defTabSz="449202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9900"/>
              </a:buClr>
              <a:buSzPct val="80000"/>
              <a:buFont typeface="Wingdings" pitchFamily="2" charset="2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  <a:defRPr/>
            </a:pPr>
            <a:r>
              <a:rPr lang="en-GB" sz="2400" kern="0" dirty="0" smtClean="0">
                <a:solidFill>
                  <a:srgbClr val="000099"/>
                </a:solidFill>
                <a:latin typeface="Palatino Linotype" pitchFamily="18" charset="0"/>
                <a:cs typeface="Arial"/>
              </a:rPr>
              <a:t>    Michael </a:t>
            </a:r>
            <a:r>
              <a:rPr lang="en-GB" sz="2400" kern="0" dirty="0" err="1" smtClean="0">
                <a:solidFill>
                  <a:srgbClr val="000099"/>
                </a:solidFill>
                <a:latin typeface="Palatino Linotype" pitchFamily="18" charset="0"/>
                <a:cs typeface="Arial"/>
              </a:rPr>
              <a:t>Sirivianos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Palatino Linotype" pitchFamily="18" charset="0"/>
                <a:ea typeface="+mn-ea"/>
                <a:cs typeface="Arial"/>
              </a:rPr>
              <a:t>           </a:t>
            </a: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Palatino Linotype" pitchFamily="18" charset="0"/>
                <a:ea typeface="+mn-ea"/>
                <a:cs typeface="Arial"/>
              </a:rPr>
              <a:t>Xiaowei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Palatino Linotype" pitchFamily="18" charset="0"/>
                <a:ea typeface="+mn-ea"/>
                <a:cs typeface="Arial"/>
              </a:rPr>
              <a:t> Yang             Tiago </a:t>
            </a: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Palatino Linotype" pitchFamily="18" charset="0"/>
                <a:ea typeface="+mn-ea"/>
                <a:cs typeface="Arial"/>
              </a:rPr>
              <a:t>Pregueiro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Palatino Linotype" pitchFamily="18" charset="0"/>
              <a:ea typeface="+mn-ea"/>
              <a:cs typeface="Arial"/>
            </a:endParaRPr>
          </a:p>
          <a:p>
            <a:pPr marL="0" marR="0" lvl="0" indent="0" defTabSz="449202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9900"/>
              </a:buClr>
              <a:buSzPct val="80000"/>
              <a:buFont typeface="Wingdings" pitchFamily="2" charset="2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  <a:defRPr/>
            </a:pPr>
            <a:r>
              <a:rPr lang="en-GB" sz="1800" kern="0" dirty="0" smtClean="0">
                <a:solidFill>
                  <a:srgbClr val="000099"/>
                </a:solidFill>
                <a:latin typeface="Palatino Linotype" pitchFamily="18" charset="0"/>
                <a:cs typeface="Arial"/>
              </a:rPr>
              <a:t>  Cyprus Univ. of Technology             Duke University               </a:t>
            </a:r>
            <a:r>
              <a:rPr lang="en-GB" sz="1800" kern="0" dirty="0" err="1" smtClean="0">
                <a:solidFill>
                  <a:srgbClr val="000099"/>
                </a:solidFill>
                <a:latin typeface="Palatino Linotype" pitchFamily="18" charset="0"/>
                <a:cs typeface="Arial"/>
              </a:rPr>
              <a:t>Tuenti</a:t>
            </a:r>
            <a:r>
              <a:rPr lang="en-GB" sz="1800" kern="0" dirty="0" smtClean="0">
                <a:solidFill>
                  <a:srgbClr val="000099"/>
                </a:solidFill>
                <a:latin typeface="Palatino Linotype" pitchFamily="18" charset="0"/>
                <a:cs typeface="Arial"/>
              </a:rPr>
              <a:t>, </a:t>
            </a:r>
            <a:r>
              <a:rPr lang="en-GB" sz="1800" kern="0" dirty="0" err="1" smtClean="0">
                <a:solidFill>
                  <a:srgbClr val="000099"/>
                </a:solidFill>
                <a:latin typeface="Palatino Linotype" pitchFamily="18" charset="0"/>
                <a:cs typeface="Arial"/>
              </a:rPr>
              <a:t>Telefonica</a:t>
            </a:r>
            <a:r>
              <a:rPr lang="en-GB" sz="1800" kern="0" dirty="0" smtClean="0">
                <a:solidFill>
                  <a:srgbClr val="000099"/>
                </a:solidFill>
                <a:latin typeface="Palatino Linotype" pitchFamily="18" charset="0"/>
                <a:cs typeface="Arial"/>
              </a:rPr>
              <a:t> Digital</a:t>
            </a:r>
          </a:p>
          <a:p>
            <a:pPr marL="0" marR="0" lvl="0" indent="0" defTabSz="449202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9900"/>
              </a:buClr>
              <a:buSzPct val="80000"/>
              <a:buFont typeface="Wingdings" pitchFamily="2" charset="2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Palatino Linotype" pitchFamily="18" charset="0"/>
                <a:cs typeface="Arial"/>
              </a:rPr>
              <a:t>          </a:t>
            </a: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Palatino Linotype" pitchFamily="18" charset="0"/>
                <a:cs typeface="Arial"/>
              </a:rPr>
              <a:t>Telefonica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Palatino Linotype" pitchFamily="18" charset="0"/>
                <a:cs typeface="Arial"/>
              </a:rPr>
              <a:t> Research</a:t>
            </a:r>
          </a:p>
          <a:p>
            <a:pPr marL="0" marR="0" lvl="0" indent="0" algn="ctr" defTabSz="449202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9900"/>
              </a:buClr>
              <a:buSzPct val="80000"/>
              <a:buFont typeface="Wingdings" pitchFamily="2" charset="2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Palatino Linotype" pitchFamily="18" charset="0"/>
                <a:ea typeface="+mn-ea"/>
                <a:cs typeface="Arial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81804" y="63246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779" y="1600200"/>
            <a:ext cx="8458200" cy="4525963"/>
          </a:xfrm>
        </p:spPr>
        <p:txBody>
          <a:bodyPr>
            <a:normAutofit/>
          </a:bodyPr>
          <a:lstStyle/>
          <a:p>
            <a:pPr marL="45720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u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0005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04" name="Picture 8" descr="https://encrypted-tbn0.google.com/images?q=tbn:ANd9GcTnGN2SxC72M7r4hFqHoftXSjgeHWbzKOuKDyINL8P7QA-lvL1-y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6" y="4572001"/>
            <a:ext cx="2206688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609600" y="1828800"/>
            <a:ext cx="4062704" cy="1371600"/>
          </a:xfrm>
          <a:prstGeom prst="cloudCallout">
            <a:avLst>
              <a:gd name="adj1" fmla="val -19210"/>
              <a:gd name="adj2" fmla="val 143584"/>
            </a:avLst>
          </a:prstGeom>
          <a:noFill/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95400" y="2057400"/>
            <a:ext cx="5334000" cy="892552"/>
          </a:xfrm>
          <a:prstGeom prst="rect">
            <a:avLst/>
          </a:prstGeom>
          <a:noFill/>
          <a:ln w="50800">
            <a:noFill/>
          </a:ln>
          <a:effectLst>
            <a:outerShdw blurRad="50800" dist="50800" dir="5400000" algn="ctr" rotWithShape="0">
              <a:schemeClr val="bg1">
                <a:alpha val="5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altLang="zh-CN" sz="2600" b="1" dirty="0" smtClean="0">
                <a:solidFill>
                  <a:srgbClr val="000099"/>
                </a:solidFill>
                <a:latin typeface="Palatino Linotype" pitchFamily="18" charset="0"/>
              </a:rPr>
              <a:t>Traditional</a:t>
            </a:r>
          </a:p>
          <a:p>
            <a:r>
              <a:rPr lang="en-GB" altLang="zh-CN" sz="2600" b="1" dirty="0">
                <a:solidFill>
                  <a:srgbClr val="000099"/>
                </a:solidFill>
                <a:latin typeface="Palatino Linotype" pitchFamily="18" charset="0"/>
              </a:rPr>
              <a:t>t</a:t>
            </a:r>
            <a:r>
              <a:rPr lang="en-GB" altLang="zh-CN" sz="2600" b="1" dirty="0" smtClean="0">
                <a:solidFill>
                  <a:srgbClr val="000099"/>
                </a:solidFill>
                <a:latin typeface="Palatino Linotype" pitchFamily="18" charset="0"/>
              </a:rPr>
              <a:t>rust inference?</a:t>
            </a:r>
            <a:endParaRPr lang="zh-CN" altLang="en-US" sz="2600" b="1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How to build a practical </a:t>
            </a:r>
            <a:b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</a:b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social-graph-based Sybil defense?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200400" y="3581400"/>
            <a:ext cx="6553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Sybil* is </a:t>
            </a:r>
            <a:r>
              <a:rPr lang="en-GB" sz="2600" b="1" u="sng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too expensive</a:t>
            </a: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in OSNs</a:t>
            </a: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Designed for decentralized settings</a:t>
            </a:r>
          </a:p>
          <a:p>
            <a:pPr marL="45720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u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Font typeface="Arial" pitchFamily="34" charset="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0005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Font typeface="Arial" pitchFamily="34" charset="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2215038"/>
            <a:ext cx="4267200" cy="492443"/>
          </a:xfrm>
          <a:prstGeom prst="rect">
            <a:avLst/>
          </a:prstGeom>
          <a:noFill/>
          <a:ln w="50800">
            <a:noFill/>
          </a:ln>
          <a:effectLst>
            <a:outerShdw blurRad="50800" dist="50800" dir="5400000" algn="ctr" rotWithShape="0">
              <a:schemeClr val="bg1">
                <a:alpha val="5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altLang="zh-CN" sz="2600" b="1" dirty="0" smtClean="0">
                <a:solidFill>
                  <a:srgbClr val="000099"/>
                </a:solidFill>
                <a:latin typeface="Palatino Linotype" pitchFamily="18" charset="0"/>
              </a:rPr>
              <a:t>Sybil*?</a:t>
            </a:r>
            <a:endParaRPr lang="zh-CN" altLang="en-US" sz="2600" b="1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1752600"/>
            <a:ext cx="3810000" cy="1231106"/>
          </a:xfrm>
          <a:prstGeom prst="rect">
            <a:avLst/>
          </a:prstGeom>
          <a:noFill/>
          <a:ln w="50800">
            <a:noFill/>
          </a:ln>
          <a:effectLst>
            <a:outerShdw blurRad="50800" dist="50800" dir="5400000" algn="ctr" rotWithShape="0">
              <a:schemeClr val="bg1">
                <a:alpha val="5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altLang="zh-CN" sz="2200" b="1" dirty="0" err="1" smtClean="0">
                <a:solidFill>
                  <a:srgbClr val="000099"/>
                </a:solidFill>
                <a:latin typeface="Palatino Linotype" pitchFamily="18" charset="0"/>
              </a:rPr>
              <a:t>SybilGuard</a:t>
            </a:r>
            <a:r>
              <a:rPr lang="en-GB" altLang="zh-CN" sz="2200" b="1" dirty="0" smtClean="0">
                <a:solidFill>
                  <a:srgbClr val="000099"/>
                </a:solidFill>
                <a:latin typeface="Palatino Linotype" pitchFamily="18" charset="0"/>
              </a:rPr>
              <a:t> [SIGCOMM’06]</a:t>
            </a:r>
          </a:p>
          <a:p>
            <a:endParaRPr lang="en-GB" altLang="zh-CN" sz="400" b="1" dirty="0" smtClean="0">
              <a:solidFill>
                <a:srgbClr val="000099"/>
              </a:solidFill>
              <a:latin typeface="Palatino Linotype" pitchFamily="18" charset="0"/>
            </a:endParaRPr>
          </a:p>
          <a:p>
            <a:r>
              <a:rPr lang="en-GB" altLang="zh-CN" sz="2200" b="1" dirty="0" err="1" smtClean="0">
                <a:solidFill>
                  <a:srgbClr val="000099"/>
                </a:solidFill>
                <a:latin typeface="Palatino Linotype" pitchFamily="18" charset="0"/>
              </a:rPr>
              <a:t>SybilLimit</a:t>
            </a:r>
            <a:r>
              <a:rPr lang="en-GB" altLang="zh-CN" sz="2200" b="1" dirty="0" smtClean="0">
                <a:solidFill>
                  <a:srgbClr val="000099"/>
                </a:solidFill>
                <a:latin typeface="Palatino Linotype" pitchFamily="18" charset="0"/>
              </a:rPr>
              <a:t> [S&amp;P’08]</a:t>
            </a:r>
          </a:p>
          <a:p>
            <a:endParaRPr lang="en-GB" altLang="zh-CN" sz="400" b="1" dirty="0" smtClean="0">
              <a:solidFill>
                <a:srgbClr val="000099"/>
              </a:solidFill>
              <a:latin typeface="Palatino Linotype" pitchFamily="18" charset="0"/>
            </a:endParaRPr>
          </a:p>
          <a:p>
            <a:r>
              <a:rPr lang="en-GB" altLang="zh-CN" sz="2200" b="1" dirty="0" err="1" smtClean="0">
                <a:solidFill>
                  <a:srgbClr val="000099"/>
                </a:solidFill>
                <a:latin typeface="Palatino Linotype" pitchFamily="18" charset="0"/>
              </a:rPr>
              <a:t>SybilInfer</a:t>
            </a:r>
            <a:r>
              <a:rPr lang="en-GB" altLang="zh-CN" sz="2200" b="1" dirty="0" smtClean="0">
                <a:solidFill>
                  <a:srgbClr val="000099"/>
                </a:solidFill>
                <a:latin typeface="Palatino Linotype" pitchFamily="18" charset="0"/>
              </a:rPr>
              <a:t> [NDSS’09]</a:t>
            </a:r>
            <a:endParaRPr lang="zh-CN" altLang="en-US" sz="2200" b="1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9200" y="1981200"/>
            <a:ext cx="4419600" cy="830997"/>
          </a:xfrm>
          <a:prstGeom prst="rect">
            <a:avLst/>
          </a:prstGeom>
          <a:noFill/>
          <a:ln w="50800">
            <a:noFill/>
          </a:ln>
          <a:effectLst>
            <a:outerShdw blurRad="50800" dist="50800" dir="5400000" algn="ctr" rotWithShape="0">
              <a:schemeClr val="bg1">
                <a:alpha val="5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altLang="zh-CN" sz="2200" b="1" dirty="0" smtClean="0">
                <a:solidFill>
                  <a:srgbClr val="000099"/>
                </a:solidFill>
                <a:latin typeface="Palatino Linotype" pitchFamily="18" charset="0"/>
              </a:rPr>
              <a:t>PageRank [Page et al. 99]</a:t>
            </a:r>
          </a:p>
          <a:p>
            <a:endParaRPr lang="en-GB" altLang="zh-CN" sz="400" b="1" dirty="0" smtClean="0">
              <a:solidFill>
                <a:srgbClr val="000099"/>
              </a:solidFill>
              <a:latin typeface="Palatino Linotype" pitchFamily="18" charset="0"/>
            </a:endParaRPr>
          </a:p>
          <a:p>
            <a:r>
              <a:rPr lang="en-GB" altLang="zh-CN" sz="2200" b="1" dirty="0" err="1" smtClean="0">
                <a:solidFill>
                  <a:srgbClr val="000099"/>
                </a:solidFill>
                <a:latin typeface="Palatino Linotype" pitchFamily="18" charset="0"/>
              </a:rPr>
              <a:t>EigenTrust</a:t>
            </a:r>
            <a:r>
              <a:rPr lang="en-GB" altLang="zh-CN" sz="2200" b="1" dirty="0" smtClean="0">
                <a:solidFill>
                  <a:srgbClr val="000099"/>
                </a:solidFill>
                <a:latin typeface="Palatino Linotype" pitchFamily="18" charset="0"/>
              </a:rPr>
              <a:t> [WWW’03]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200400" y="4648200"/>
            <a:ext cx="5638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PageRank is </a:t>
            </a:r>
            <a:r>
              <a:rPr lang="en-GB" sz="2600" b="1" u="sng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not Sybil-resilient</a:t>
            </a:r>
          </a:p>
          <a:p>
            <a:pPr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err="1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EigenTrust</a:t>
            </a: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is substantially </a:t>
            </a:r>
            <a:r>
              <a:rPr lang="en-GB" sz="2600" b="1" u="sng" dirty="0" err="1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manipulable</a:t>
            </a: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[NetEcon’06]</a:t>
            </a: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5720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u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Font typeface="Arial" pitchFamily="34" charset="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0005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Font typeface="Arial" pitchFamily="34" charset="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13" grpId="1"/>
      <p:bldP spid="14" grpId="0"/>
      <p:bldP spid="14" grpId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 err="1" smtClean="0">
                <a:solidFill>
                  <a:srgbClr val="000099"/>
                </a:solidFill>
                <a:latin typeface="Palatino Linotype" pitchFamily="18" charset="0"/>
              </a:rPr>
              <a:t>SybilRank</a:t>
            </a: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 in a nutshell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3624"/>
            <a:ext cx="8458200" cy="4525963"/>
          </a:xfrm>
        </p:spPr>
        <p:txBody>
          <a:bodyPr>
            <a:normAutofit lnSpcReduction="10000"/>
          </a:bodyPr>
          <a:lstStyle/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99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Uncovers </a:t>
            </a:r>
            <a:r>
              <a:rPr lang="en-GB" sz="2600" b="1" dirty="0" err="1" smtClean="0">
                <a:solidFill>
                  <a:srgbClr val="000099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Sybils</a:t>
            </a:r>
            <a:r>
              <a:rPr lang="en-GB" sz="2600" b="1" dirty="0" smtClean="0">
                <a:solidFill>
                  <a:srgbClr val="000099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by ranking OSN users</a:t>
            </a: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99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</a:t>
            </a:r>
            <a:r>
              <a:rPr lang="en-GB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Sybils</a:t>
            </a:r>
            <a:r>
              <a:rPr lang="en-GB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are ranked towards the bottom</a:t>
            </a: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</a:t>
            </a:r>
            <a:r>
              <a:rPr lang="en-GB" sz="2200" b="1" dirty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B</a:t>
            </a: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ased on </a:t>
            </a:r>
            <a:r>
              <a:rPr lang="en-GB" sz="2200" b="1" dirty="0" smtClean="0">
                <a:solidFill>
                  <a:srgbClr val="000099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short random walks</a:t>
            </a: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Uses parallel computing framework</a:t>
            </a:r>
            <a:endParaRPr lang="en-GB" sz="2200" b="1" dirty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Practical Sybil </a:t>
            </a:r>
            <a:r>
              <a:rPr lang="en-GB" sz="2600" b="1" dirty="0" err="1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defense</a:t>
            </a: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: efficient and effective</a:t>
            </a: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</a:t>
            </a: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Low computational cost: </a:t>
            </a:r>
            <a:r>
              <a:rPr lang="en-GB" sz="2200" b="1" dirty="0" smtClean="0">
                <a:solidFill>
                  <a:srgbClr val="000099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O(n log n)</a:t>
            </a: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CC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GB" sz="2200" b="1" dirty="0" smtClean="0">
                <a:solidFill>
                  <a:srgbClr val="000099"/>
                </a:solidFill>
                <a:latin typeface="Palatino Linotype" pitchFamily="18" charset="0"/>
                <a:ea typeface="宋体" pitchFamily="2" charset="-122"/>
              </a:rPr>
              <a:t>≥</a:t>
            </a:r>
            <a:r>
              <a:rPr lang="en-GB" sz="2200" b="1" dirty="0">
                <a:solidFill>
                  <a:srgbClr val="000099"/>
                </a:solidFill>
                <a:latin typeface="Palatino Linotype" pitchFamily="18" charset="0"/>
                <a:ea typeface="宋体" pitchFamily="2" charset="-122"/>
              </a:rPr>
              <a:t>20% </a:t>
            </a:r>
            <a:r>
              <a:rPr lang="en-GB" sz="2200" b="1" dirty="0">
                <a:latin typeface="Palatino Linotype" pitchFamily="18" charset="0"/>
                <a:ea typeface="宋体" pitchFamily="2" charset="-122"/>
              </a:rPr>
              <a:t>more accurate than the </a:t>
            </a:r>
            <a:r>
              <a:rPr lang="en-GB" sz="2200" b="1" dirty="0" smtClean="0">
                <a:latin typeface="Palatino Linotype" pitchFamily="18" charset="0"/>
                <a:ea typeface="宋体" pitchFamily="2" charset="-122"/>
              </a:rPr>
              <a:t>2</a:t>
            </a:r>
            <a:r>
              <a:rPr lang="en-GB" sz="2200" b="1" baseline="30000" dirty="0" smtClean="0">
                <a:latin typeface="Palatino Linotype" pitchFamily="18" charset="0"/>
                <a:ea typeface="宋体" pitchFamily="2" charset="-122"/>
              </a:rPr>
              <a:t>nd</a:t>
            </a:r>
            <a:r>
              <a:rPr lang="en-GB" sz="2200" b="1" dirty="0" smtClean="0">
                <a:latin typeface="Palatino Linotype" pitchFamily="18" charset="0"/>
                <a:ea typeface="宋体" pitchFamily="2" charset="-122"/>
              </a:rPr>
              <a:t> best scheme</a:t>
            </a: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Real-world deployment in </a:t>
            </a:r>
            <a:r>
              <a:rPr lang="en-GB" sz="2200" b="1" dirty="0" err="1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Tuenti</a:t>
            </a:r>
            <a:endParaRPr lang="en-GB" sz="2200" b="1" dirty="0" smtClean="0">
              <a:solidFill>
                <a:srgbClr val="0000CC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5720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u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0005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856205"/>
            <a:ext cx="2133600" cy="65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479129"/>
            <a:ext cx="1439401" cy="54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1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631613" y="2494548"/>
            <a:ext cx="4648200" cy="2721972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Short random walks</a:t>
            </a: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u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u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u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u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u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5720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u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0005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6" name="TextBox 235"/>
          <p:cNvSpPr txBox="1"/>
          <p:nvPr/>
        </p:nvSpPr>
        <p:spPr>
          <a:xfrm>
            <a:off x="2993812" y="2422321"/>
            <a:ext cx="1691142" cy="430887"/>
          </a:xfrm>
          <a:prstGeom prst="rect">
            <a:avLst/>
          </a:prstGeom>
          <a:noFill/>
          <a:ln w="50800">
            <a:noFill/>
          </a:ln>
          <a:effectLst>
            <a:outerShdw blurRad="50800" dist="50800" dir="5400000" algn="ctr" rotWithShape="0">
              <a:schemeClr val="bg1">
                <a:alpha val="5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000099"/>
                </a:solidFill>
                <a:latin typeface="Palatino Linotype" pitchFamily="18" charset="0"/>
              </a:rPr>
              <a:t>Trust seed</a:t>
            </a:r>
            <a:endParaRPr lang="zh-CN" altLang="en-US" sz="2200" b="1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Primer on short random walks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15033" y="2590800"/>
            <a:ext cx="8024167" cy="2506836"/>
            <a:chOff x="640621" y="2403708"/>
            <a:chExt cx="8024167" cy="2506836"/>
          </a:xfrm>
        </p:grpSpPr>
        <p:sp>
          <p:nvSpPr>
            <p:cNvPr id="18" name="Flowchart: Connector 17"/>
            <p:cNvSpPr/>
            <p:nvPr/>
          </p:nvSpPr>
          <p:spPr>
            <a:xfrm>
              <a:off x="2866295" y="3475771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>
              <a:stCxn id="15" idx="6"/>
              <a:endCxn id="109" idx="2"/>
            </p:cNvCxnSpPr>
            <p:nvPr/>
          </p:nvCxnSpPr>
          <p:spPr>
            <a:xfrm flipV="1">
              <a:off x="4750799" y="4159020"/>
              <a:ext cx="2032246" cy="50739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21" idx="6"/>
              <a:endCxn id="108" idx="2"/>
            </p:cNvCxnSpPr>
            <p:nvPr/>
          </p:nvCxnSpPr>
          <p:spPr>
            <a:xfrm>
              <a:off x="4065465" y="2765802"/>
              <a:ext cx="2646149" cy="24001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640621" y="2487672"/>
              <a:ext cx="4224478" cy="2406881"/>
              <a:chOff x="640621" y="2487672"/>
              <a:chExt cx="4224478" cy="2406881"/>
            </a:xfrm>
          </p:grpSpPr>
          <p:sp>
            <p:nvSpPr>
              <p:cNvPr id="4" name="Flowchart: Connector 3"/>
              <p:cNvSpPr/>
              <p:nvPr/>
            </p:nvSpPr>
            <p:spPr>
              <a:xfrm>
                <a:off x="1295941" y="2566297"/>
                <a:ext cx="228600" cy="2286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4" idx="6"/>
                <a:endCxn id="14" idx="2"/>
              </p:cNvCxnSpPr>
              <p:nvPr/>
            </p:nvCxnSpPr>
            <p:spPr>
              <a:xfrm flipV="1">
                <a:off x="1524541" y="2601972"/>
                <a:ext cx="1066800" cy="7862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Flowchart: Connector 10"/>
              <p:cNvSpPr/>
              <p:nvPr/>
            </p:nvSpPr>
            <p:spPr>
              <a:xfrm>
                <a:off x="640621" y="3328297"/>
                <a:ext cx="228600" cy="2286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Connector 11"/>
              <p:cNvSpPr/>
              <p:nvPr/>
            </p:nvSpPr>
            <p:spPr>
              <a:xfrm>
                <a:off x="1067341" y="4356997"/>
                <a:ext cx="228600" cy="2286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Connector 12"/>
              <p:cNvSpPr/>
              <p:nvPr/>
            </p:nvSpPr>
            <p:spPr>
              <a:xfrm>
                <a:off x="2152151" y="4665953"/>
                <a:ext cx="228600" cy="2286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Connector 13"/>
              <p:cNvSpPr/>
              <p:nvPr/>
            </p:nvSpPr>
            <p:spPr>
              <a:xfrm>
                <a:off x="2591341" y="2487672"/>
                <a:ext cx="228600" cy="2286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Connector 14"/>
              <p:cNvSpPr/>
              <p:nvPr/>
            </p:nvSpPr>
            <p:spPr>
              <a:xfrm>
                <a:off x="4522199" y="4552119"/>
                <a:ext cx="228600" cy="2286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Connector 15"/>
              <p:cNvSpPr/>
              <p:nvPr/>
            </p:nvSpPr>
            <p:spPr>
              <a:xfrm>
                <a:off x="1879909" y="3538886"/>
                <a:ext cx="228600" cy="2286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Connector 16"/>
              <p:cNvSpPr/>
              <p:nvPr/>
            </p:nvSpPr>
            <p:spPr>
              <a:xfrm>
                <a:off x="4636499" y="3409119"/>
                <a:ext cx="228600" cy="2286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Connector 18"/>
              <p:cNvSpPr/>
              <p:nvPr/>
            </p:nvSpPr>
            <p:spPr>
              <a:xfrm>
                <a:off x="3351839" y="4233055"/>
                <a:ext cx="228600" cy="2286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lowchart: Connector 20"/>
              <p:cNvSpPr/>
              <p:nvPr/>
            </p:nvSpPr>
            <p:spPr>
              <a:xfrm>
                <a:off x="3836865" y="2651502"/>
                <a:ext cx="228600" cy="2286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stCxn id="11" idx="7"/>
                <a:endCxn id="4" idx="3"/>
              </p:cNvCxnSpPr>
              <p:nvPr/>
            </p:nvCxnSpPr>
            <p:spPr>
              <a:xfrm flipV="1">
                <a:off x="835743" y="2761419"/>
                <a:ext cx="493676" cy="6003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93021" y="3523419"/>
                <a:ext cx="345898" cy="83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2" idx="5"/>
                <a:endCxn id="13" idx="2"/>
              </p:cNvCxnSpPr>
              <p:nvPr/>
            </p:nvCxnSpPr>
            <p:spPr>
              <a:xfrm>
                <a:off x="1262463" y="4552119"/>
                <a:ext cx="889688" cy="2281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endCxn id="13" idx="0"/>
              </p:cNvCxnSpPr>
              <p:nvPr/>
            </p:nvCxnSpPr>
            <p:spPr>
              <a:xfrm>
                <a:off x="2044091" y="3696394"/>
                <a:ext cx="222360" cy="96955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1" idx="6"/>
                <a:endCxn id="16" idx="1"/>
              </p:cNvCxnSpPr>
              <p:nvPr/>
            </p:nvCxnSpPr>
            <p:spPr>
              <a:xfrm>
                <a:off x="869221" y="3442597"/>
                <a:ext cx="1044166" cy="12976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endCxn id="16" idx="7"/>
              </p:cNvCxnSpPr>
              <p:nvPr/>
            </p:nvCxnSpPr>
            <p:spPr>
              <a:xfrm flipH="1">
                <a:off x="2075031" y="2667867"/>
                <a:ext cx="630610" cy="90449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19" idx="2"/>
                <a:endCxn id="13" idx="6"/>
              </p:cNvCxnSpPr>
              <p:nvPr/>
            </p:nvCxnSpPr>
            <p:spPr>
              <a:xfrm flipH="1">
                <a:off x="2380751" y="4347355"/>
                <a:ext cx="971088" cy="43289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endCxn id="19" idx="1"/>
              </p:cNvCxnSpPr>
              <p:nvPr/>
            </p:nvCxnSpPr>
            <p:spPr>
              <a:xfrm>
                <a:off x="3034425" y="3653186"/>
                <a:ext cx="350892" cy="61334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15" idx="3"/>
                <a:endCxn id="19" idx="6"/>
              </p:cNvCxnSpPr>
              <p:nvPr/>
            </p:nvCxnSpPr>
            <p:spPr>
              <a:xfrm flipH="1" flipV="1">
                <a:off x="3580439" y="4347355"/>
                <a:ext cx="975238" cy="39988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14" idx="5"/>
              </p:cNvCxnSpPr>
              <p:nvPr/>
            </p:nvCxnSpPr>
            <p:spPr>
              <a:xfrm>
                <a:off x="2786463" y="2682794"/>
                <a:ext cx="179812" cy="82645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endCxn id="21" idx="1"/>
              </p:cNvCxnSpPr>
              <p:nvPr/>
            </p:nvCxnSpPr>
            <p:spPr>
              <a:xfrm>
                <a:off x="2819941" y="2601972"/>
                <a:ext cx="1050402" cy="8300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19" idx="7"/>
              </p:cNvCxnSpPr>
              <p:nvPr/>
            </p:nvCxnSpPr>
            <p:spPr>
              <a:xfrm flipV="1">
                <a:off x="3546961" y="3604241"/>
                <a:ext cx="1139475" cy="66229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endCxn id="17" idx="0"/>
              </p:cNvCxnSpPr>
              <p:nvPr/>
            </p:nvCxnSpPr>
            <p:spPr>
              <a:xfrm>
                <a:off x="4065465" y="2794897"/>
                <a:ext cx="685334" cy="61422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endCxn id="15" idx="7"/>
              </p:cNvCxnSpPr>
              <p:nvPr/>
            </p:nvCxnSpPr>
            <p:spPr>
              <a:xfrm flipH="1">
                <a:off x="4717321" y="3621628"/>
                <a:ext cx="84626" cy="96396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endCxn id="19" idx="0"/>
              </p:cNvCxnSpPr>
              <p:nvPr/>
            </p:nvCxnSpPr>
            <p:spPr>
              <a:xfrm flipH="1">
                <a:off x="3466139" y="2856781"/>
                <a:ext cx="423320" cy="13762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16" idx="6"/>
                <a:endCxn id="18" idx="2"/>
              </p:cNvCxnSpPr>
              <p:nvPr/>
            </p:nvCxnSpPr>
            <p:spPr>
              <a:xfrm flipV="1">
                <a:off x="2108509" y="3590071"/>
                <a:ext cx="757786" cy="6311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/>
            <p:cNvCxnSpPr/>
            <p:nvPr/>
          </p:nvCxnSpPr>
          <p:spPr>
            <a:xfrm>
              <a:off x="5540588" y="2403708"/>
              <a:ext cx="0" cy="2506836"/>
            </a:xfrm>
            <a:prstGeom prst="line">
              <a:avLst/>
            </a:prstGeom>
            <a:ln w="635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6083832" y="2498440"/>
              <a:ext cx="2580956" cy="2132108"/>
              <a:chOff x="6083832" y="2498440"/>
              <a:chExt cx="2580956" cy="2132108"/>
            </a:xfrm>
          </p:grpSpPr>
          <p:sp>
            <p:nvSpPr>
              <p:cNvPr id="113" name="Cloud"/>
              <p:cNvSpPr>
                <a:spLocks noChangeAspect="1" noEditPoints="1" noChangeArrowheads="1"/>
              </p:cNvSpPr>
              <p:nvPr/>
            </p:nvSpPr>
            <p:spPr bwMode="auto">
              <a:xfrm rot="11869643">
                <a:off x="6083832" y="2498440"/>
                <a:ext cx="2580956" cy="2132108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2">
                  <a:alpha val="47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dist="107763" dir="2700000" sx="1000" sy="1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lowchart: Connector 107"/>
              <p:cNvSpPr/>
              <p:nvPr/>
            </p:nvSpPr>
            <p:spPr>
              <a:xfrm>
                <a:off x="6711614" y="2891515"/>
                <a:ext cx="228600" cy="228600"/>
              </a:xfrm>
              <a:prstGeom prst="flowChartConnector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/>
              <p:cNvSpPr/>
              <p:nvPr/>
            </p:nvSpPr>
            <p:spPr>
              <a:xfrm>
                <a:off x="6783045" y="4044720"/>
                <a:ext cx="228600" cy="228600"/>
              </a:xfrm>
              <a:prstGeom prst="flowChartConnector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/>
              <p:cNvSpPr/>
              <p:nvPr/>
            </p:nvSpPr>
            <p:spPr>
              <a:xfrm>
                <a:off x="6337243" y="3505200"/>
                <a:ext cx="228600" cy="228600"/>
              </a:xfrm>
              <a:prstGeom prst="flowChartConnector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/>
              <p:cNvSpPr/>
              <p:nvPr/>
            </p:nvSpPr>
            <p:spPr>
              <a:xfrm>
                <a:off x="7574821" y="2911394"/>
                <a:ext cx="228600" cy="228600"/>
              </a:xfrm>
              <a:prstGeom prst="flowChartConnector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/>
              <p:cNvSpPr/>
              <p:nvPr/>
            </p:nvSpPr>
            <p:spPr>
              <a:xfrm>
                <a:off x="7291211" y="3467794"/>
                <a:ext cx="228600" cy="228600"/>
              </a:xfrm>
              <a:prstGeom prst="flowChartConnector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/>
              <p:cNvSpPr/>
              <p:nvPr/>
            </p:nvSpPr>
            <p:spPr>
              <a:xfrm>
                <a:off x="7689121" y="4177508"/>
                <a:ext cx="228600" cy="228600"/>
              </a:xfrm>
              <a:prstGeom prst="flowChartConnector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/>
              <p:cNvSpPr/>
              <p:nvPr/>
            </p:nvSpPr>
            <p:spPr>
              <a:xfrm>
                <a:off x="8229600" y="3637719"/>
                <a:ext cx="228600" cy="228600"/>
              </a:xfrm>
              <a:prstGeom prst="flowChartConnector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6" name="Straight Arrow Connector 135"/>
          <p:cNvCxnSpPr/>
          <p:nvPr/>
        </p:nvCxnSpPr>
        <p:spPr>
          <a:xfrm>
            <a:off x="3208837" y="2923757"/>
            <a:ext cx="592908" cy="33251"/>
          </a:xfrm>
          <a:prstGeom prst="straightConnector1">
            <a:avLst/>
          </a:prstGeom>
          <a:ln w="38100">
            <a:solidFill>
              <a:srgbClr val="372FCF">
                <a:alpha val="99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8447" y="2209800"/>
            <a:ext cx="362334" cy="43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2" name="Straight Arrow Connector 141"/>
          <p:cNvCxnSpPr/>
          <p:nvPr/>
        </p:nvCxnSpPr>
        <p:spPr>
          <a:xfrm>
            <a:off x="3093794" y="3006720"/>
            <a:ext cx="115043" cy="522236"/>
          </a:xfrm>
          <a:prstGeom prst="straightConnector1">
            <a:avLst/>
          </a:prstGeom>
          <a:ln w="38100">
            <a:solidFill>
              <a:srgbClr val="372FCF">
                <a:alpha val="99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2359646" y="2972028"/>
            <a:ext cx="329366" cy="423722"/>
          </a:xfrm>
          <a:prstGeom prst="straightConnector1">
            <a:avLst/>
          </a:prstGeom>
          <a:ln w="38100">
            <a:solidFill>
              <a:srgbClr val="372FCF">
                <a:alpha val="99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2038531" y="2913568"/>
            <a:ext cx="576064" cy="53630"/>
          </a:xfrm>
          <a:prstGeom prst="straightConnector1">
            <a:avLst/>
          </a:prstGeom>
          <a:ln w="38100">
            <a:solidFill>
              <a:srgbClr val="372FCF">
                <a:alpha val="99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373" y="3319469"/>
            <a:ext cx="362334" cy="43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5" name="Straight Arrow Connector 164"/>
          <p:cNvCxnSpPr/>
          <p:nvPr/>
        </p:nvCxnSpPr>
        <p:spPr>
          <a:xfrm flipH="1">
            <a:off x="2460412" y="3888390"/>
            <a:ext cx="463476" cy="32730"/>
          </a:xfrm>
          <a:prstGeom prst="straightConnector1">
            <a:avLst/>
          </a:prstGeom>
          <a:ln w="38100">
            <a:solidFill>
              <a:srgbClr val="372FCF">
                <a:alpha val="99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3382998" y="3886428"/>
            <a:ext cx="220414" cy="391534"/>
          </a:xfrm>
          <a:prstGeom prst="straightConnector1">
            <a:avLst/>
          </a:prstGeom>
          <a:ln w="38100">
            <a:solidFill>
              <a:srgbClr val="372FCF">
                <a:alpha val="99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3093793" y="2972028"/>
            <a:ext cx="128619" cy="533400"/>
          </a:xfrm>
          <a:prstGeom prst="straightConnector1">
            <a:avLst/>
          </a:prstGeom>
          <a:ln w="38100">
            <a:solidFill>
              <a:srgbClr val="372FCF">
                <a:alpha val="99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9877" y="4699553"/>
            <a:ext cx="362334" cy="43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9" name="Straight Arrow Connector 178"/>
          <p:cNvCxnSpPr/>
          <p:nvPr/>
        </p:nvCxnSpPr>
        <p:spPr>
          <a:xfrm flipV="1">
            <a:off x="3852210" y="3516800"/>
            <a:ext cx="159067" cy="677710"/>
          </a:xfrm>
          <a:prstGeom prst="straightConnector1">
            <a:avLst/>
          </a:prstGeom>
          <a:ln w="38100">
            <a:solidFill>
              <a:srgbClr val="372FCF">
                <a:alpha val="99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3958554" y="4073811"/>
            <a:ext cx="623990" cy="380042"/>
          </a:xfrm>
          <a:prstGeom prst="straightConnector1">
            <a:avLst/>
          </a:prstGeom>
          <a:ln w="38100">
            <a:solidFill>
              <a:srgbClr val="372FCF">
                <a:alpha val="99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3904804" y="4724628"/>
            <a:ext cx="677740" cy="250859"/>
          </a:xfrm>
          <a:prstGeom prst="straightConnector1">
            <a:avLst/>
          </a:prstGeom>
          <a:ln w="38100">
            <a:solidFill>
              <a:srgbClr val="372FCF">
                <a:alpha val="99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>
            <a:off x="2765753" y="4712594"/>
            <a:ext cx="620378" cy="262893"/>
          </a:xfrm>
          <a:prstGeom prst="straightConnector1">
            <a:avLst/>
          </a:prstGeom>
          <a:ln w="38100">
            <a:solidFill>
              <a:srgbClr val="372FCF">
                <a:alpha val="99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 flipV="1">
            <a:off x="3140687" y="3921120"/>
            <a:ext cx="275295" cy="489264"/>
          </a:xfrm>
          <a:prstGeom prst="straightConnector1">
            <a:avLst/>
          </a:prstGeom>
          <a:ln w="38100">
            <a:solidFill>
              <a:srgbClr val="372FCF">
                <a:alpha val="99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0412" y="4277962"/>
            <a:ext cx="362334" cy="43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8" name="Freeform 187"/>
          <p:cNvSpPr/>
          <p:nvPr/>
        </p:nvSpPr>
        <p:spPr>
          <a:xfrm>
            <a:off x="2568291" y="2877848"/>
            <a:ext cx="1390263" cy="2251977"/>
          </a:xfrm>
          <a:custGeom>
            <a:avLst/>
            <a:gdLst>
              <a:gd name="connsiteX0" fmla="*/ 626723 w 1321955"/>
              <a:gd name="connsiteY0" fmla="*/ 0 h 2270589"/>
              <a:gd name="connsiteX1" fmla="*/ 1304818 w 1321955"/>
              <a:gd name="connsiteY1" fmla="*/ 1715784 h 2270589"/>
              <a:gd name="connsiteX2" fmla="*/ 0 w 1321955"/>
              <a:gd name="connsiteY2" fmla="*/ 2270589 h 227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1955" h="2270589">
                <a:moveTo>
                  <a:pt x="626723" y="0"/>
                </a:moveTo>
                <a:cubicBezTo>
                  <a:pt x="1017997" y="668676"/>
                  <a:pt x="1409272" y="1337353"/>
                  <a:pt x="1304818" y="1715784"/>
                </a:cubicBezTo>
                <a:cubicBezTo>
                  <a:pt x="1200364" y="2094215"/>
                  <a:pt x="222607" y="2178122"/>
                  <a:pt x="0" y="2270589"/>
                </a:cubicBezTo>
              </a:path>
            </a:pathLst>
          </a:custGeom>
          <a:noFill/>
          <a:ln w="412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Straight Arrow Connector 222"/>
          <p:cNvCxnSpPr/>
          <p:nvPr/>
        </p:nvCxnSpPr>
        <p:spPr>
          <a:xfrm>
            <a:off x="4975012" y="3153282"/>
            <a:ext cx="1217853" cy="123546"/>
          </a:xfrm>
          <a:prstGeom prst="straightConnector1">
            <a:avLst/>
          </a:prstGeom>
          <a:ln w="38100">
            <a:solidFill>
              <a:srgbClr val="C00000">
                <a:alpha val="99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1">
            <a:off x="5115711" y="4400196"/>
            <a:ext cx="1154701" cy="248232"/>
          </a:xfrm>
          <a:prstGeom prst="straightConnector1">
            <a:avLst/>
          </a:prstGeom>
          <a:ln w="38100">
            <a:solidFill>
              <a:srgbClr val="C00000">
                <a:alpha val="99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Slide Number Placeholder 1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132765" y="2930520"/>
            <a:ext cx="1613647" cy="1202247"/>
          </a:xfrm>
          <a:custGeom>
            <a:avLst/>
            <a:gdLst>
              <a:gd name="connsiteX0" fmla="*/ 0 w 1613647"/>
              <a:gd name="connsiteY0" fmla="*/ 0 h 1319059"/>
              <a:gd name="connsiteX1" fmla="*/ 494852 w 1613647"/>
              <a:gd name="connsiteY1" fmla="*/ 1290918 h 1319059"/>
              <a:gd name="connsiteX2" fmla="*/ 1613647 w 1613647"/>
              <a:gd name="connsiteY2" fmla="*/ 763793 h 131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3647" h="1319059">
                <a:moveTo>
                  <a:pt x="0" y="0"/>
                </a:moveTo>
                <a:cubicBezTo>
                  <a:pt x="112955" y="581809"/>
                  <a:pt x="225911" y="1163619"/>
                  <a:pt x="494852" y="1290918"/>
                </a:cubicBezTo>
                <a:cubicBezTo>
                  <a:pt x="763793" y="1418217"/>
                  <a:pt x="1188720" y="1091005"/>
                  <a:pt x="1613647" y="763793"/>
                </a:cubicBezTo>
              </a:path>
            </a:pathLst>
          </a:custGeom>
          <a:noFill/>
          <a:ln w="412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565716" y="3029352"/>
            <a:ext cx="1732896" cy="1670202"/>
          </a:xfrm>
          <a:custGeom>
            <a:avLst/>
            <a:gdLst>
              <a:gd name="connsiteX0" fmla="*/ 1204857 w 1631899"/>
              <a:gd name="connsiteY0" fmla="*/ 0 h 1713575"/>
              <a:gd name="connsiteX1" fmla="*/ 1323191 w 1631899"/>
              <a:gd name="connsiteY1" fmla="*/ 903642 h 1713575"/>
              <a:gd name="connsiteX2" fmla="*/ 1624405 w 1631899"/>
              <a:gd name="connsiteY2" fmla="*/ 1495313 h 1713575"/>
              <a:gd name="connsiteX3" fmla="*/ 978946 w 1631899"/>
              <a:gd name="connsiteY3" fmla="*/ 1710466 h 1713575"/>
              <a:gd name="connsiteX4" fmla="*/ 0 w 1631899"/>
              <a:gd name="connsiteY4" fmla="*/ 1602889 h 171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899" h="1713575">
                <a:moveTo>
                  <a:pt x="1204857" y="0"/>
                </a:moveTo>
                <a:cubicBezTo>
                  <a:pt x="1229061" y="327211"/>
                  <a:pt x="1253266" y="654423"/>
                  <a:pt x="1323191" y="903642"/>
                </a:cubicBezTo>
                <a:cubicBezTo>
                  <a:pt x="1393116" y="1152861"/>
                  <a:pt x="1681779" y="1360842"/>
                  <a:pt x="1624405" y="1495313"/>
                </a:cubicBezTo>
                <a:cubicBezTo>
                  <a:pt x="1567031" y="1629784"/>
                  <a:pt x="1249680" y="1692537"/>
                  <a:pt x="978946" y="1710466"/>
                </a:cubicBezTo>
                <a:cubicBezTo>
                  <a:pt x="708212" y="1728395"/>
                  <a:pt x="354106" y="1665642"/>
                  <a:pt x="0" y="1602889"/>
                </a:cubicBezTo>
              </a:path>
            </a:pathLst>
          </a:custGeom>
          <a:noFill/>
          <a:ln w="412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88812" y="2943278"/>
            <a:ext cx="1481263" cy="596842"/>
          </a:xfrm>
          <a:custGeom>
            <a:avLst/>
            <a:gdLst>
              <a:gd name="connsiteX0" fmla="*/ 1549101 w 1549101"/>
              <a:gd name="connsiteY0" fmla="*/ 0 h 683983"/>
              <a:gd name="connsiteX1" fmla="*/ 1097280 w 1549101"/>
              <a:gd name="connsiteY1" fmla="*/ 623944 h 683983"/>
              <a:gd name="connsiteX2" fmla="*/ 0 w 1549101"/>
              <a:gd name="connsiteY2" fmla="*/ 623944 h 68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101" h="683983">
                <a:moveTo>
                  <a:pt x="1549101" y="0"/>
                </a:moveTo>
                <a:cubicBezTo>
                  <a:pt x="1452282" y="259976"/>
                  <a:pt x="1355463" y="519953"/>
                  <a:pt x="1097280" y="623944"/>
                </a:cubicBezTo>
                <a:cubicBezTo>
                  <a:pt x="839096" y="727935"/>
                  <a:pt x="419548" y="675939"/>
                  <a:pt x="0" y="623944"/>
                </a:cubicBezTo>
              </a:path>
            </a:pathLst>
          </a:custGeom>
          <a:noFill/>
          <a:ln w="412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 bwMode="auto">
          <a:xfrm>
            <a:off x="1881718" y="5334000"/>
            <a:ext cx="5698205" cy="10522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Limited probability of 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escaping </a:t>
            </a:r>
            <a:r>
              <a:rPr lang="en-US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to the Sybil region</a:t>
            </a:r>
            <a:endParaRPr lang="en-US" sz="3200" b="0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236" grpId="0"/>
      <p:bldP spid="188" grpId="0" animBg="1"/>
      <p:bldP spid="188" grpId="1" animBg="1"/>
      <p:bldP spid="20" grpId="0" animBg="1"/>
      <p:bldP spid="25" grpId="0" animBg="1"/>
      <p:bldP spid="26" grpId="0" animBg="1"/>
      <p:bldP spid="2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sz="4000" dirty="0" err="1" smtClean="0">
                <a:solidFill>
                  <a:srgbClr val="000099"/>
                </a:solidFill>
                <a:latin typeface="Palatino Linotype" pitchFamily="18" charset="0"/>
              </a:rPr>
              <a:t>SybilRank’s</a:t>
            </a:r>
            <a:r>
              <a:rPr lang="en-US" sz="4000" dirty="0" smtClean="0">
                <a:solidFill>
                  <a:srgbClr val="000099"/>
                </a:solidFill>
                <a:latin typeface="Palatino Linotype" pitchFamily="18" charset="0"/>
              </a:rPr>
              <a:t> key insights</a:t>
            </a:r>
            <a:endParaRPr lang="en-US" sz="4000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Main idea</a:t>
            </a: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宋体" pitchFamily="2" charset="-122"/>
                <a:cs typeface="Arial" charset="0"/>
              </a:rPr>
              <a:t> Ranks by the landing probability of short random walks</a:t>
            </a:r>
            <a:endParaRPr lang="en-GB" sz="2600" b="1" dirty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Uses </a:t>
            </a:r>
            <a:r>
              <a:rPr lang="en-GB" sz="2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宋体" pitchFamily="2" charset="-122"/>
                <a:cs typeface="Arial" charset="0"/>
              </a:rPr>
              <a:t>power iteration</a:t>
            </a: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to compute the landing probability</a:t>
            </a: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Iterative matrix multiplication (used by PageRank)</a:t>
            </a: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</a:t>
            </a: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Much more efficient than random walk sampling (</a:t>
            </a:r>
            <a:r>
              <a:rPr lang="en-GB" sz="2200" b="1" dirty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S</a:t>
            </a: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ybil</a:t>
            </a:r>
            <a:r>
              <a:rPr lang="en-GB" sz="2200" b="1" dirty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*</a:t>
            </a: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)</a:t>
            </a:r>
          </a:p>
          <a:p>
            <a:pPr lvl="2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18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O(n log n) computational cost</a:t>
            </a: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As scalable as PageRank</a:t>
            </a:r>
          </a:p>
          <a:p>
            <a:pPr marL="45720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u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0005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32" name="Picture 8" descr="https://encrypted-tbn1.google.com/images?q=tbn:ANd9GcQApRe4uVwfiufRNdYk-XLNbw1NA71bIPKKzGs_SPSefY0b-QV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181600"/>
            <a:ext cx="1295399" cy="98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89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Landing probability of short random walks</a:t>
            </a:r>
          </a:p>
          <a:p>
            <a:pPr marL="45720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5720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u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0005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1634553" y="5846015"/>
            <a:ext cx="1441084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1/6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352591" y="5843826"/>
            <a:ext cx="1441084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1/4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026351" y="3530769"/>
            <a:ext cx="1441084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1/6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298719" y="5742432"/>
            <a:ext cx="901681" cy="0"/>
          </a:xfrm>
          <a:prstGeom prst="straightConnector1">
            <a:avLst/>
          </a:prstGeom>
          <a:ln w="34925" cap="flat">
            <a:solidFill>
              <a:srgbClr val="372FCF">
                <a:alpha val="99000"/>
              </a:srgbClr>
            </a:solidFill>
            <a:prstDash val="solid"/>
            <a:headEnd type="triangle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989034" y="3093720"/>
            <a:ext cx="1037317" cy="777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831672" y="4339254"/>
            <a:ext cx="389358" cy="1192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80317" y="5562600"/>
            <a:ext cx="10962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" idx="0"/>
            <a:endCxn id="5" idx="6"/>
          </p:cNvCxnSpPr>
          <p:nvPr/>
        </p:nvCxnSpPr>
        <p:spPr>
          <a:xfrm flipH="1" flipV="1">
            <a:off x="1541234" y="4145280"/>
            <a:ext cx="2010683" cy="11125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96388" y="4419600"/>
            <a:ext cx="403812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</p:cNvCxnSpPr>
          <p:nvPr/>
        </p:nvCxnSpPr>
        <p:spPr>
          <a:xfrm flipV="1">
            <a:off x="1265917" y="3093720"/>
            <a:ext cx="1172483" cy="777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309872" y="4151615"/>
            <a:ext cx="1252728" cy="6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0"/>
          </p:cNvCxnSpPr>
          <p:nvPr/>
        </p:nvCxnSpPr>
        <p:spPr>
          <a:xfrm flipV="1">
            <a:off x="5837917" y="2971800"/>
            <a:ext cx="715283" cy="899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837917" y="4419600"/>
            <a:ext cx="715283" cy="1097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13" idx="4"/>
          </p:cNvCxnSpPr>
          <p:nvPr/>
        </p:nvCxnSpPr>
        <p:spPr>
          <a:xfrm flipV="1">
            <a:off x="6828517" y="3215640"/>
            <a:ext cx="0" cy="2042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4" idx="6"/>
            <a:endCxn id="15" idx="4"/>
          </p:cNvCxnSpPr>
          <p:nvPr/>
        </p:nvCxnSpPr>
        <p:spPr>
          <a:xfrm flipV="1">
            <a:off x="7103834" y="4419600"/>
            <a:ext cx="698049" cy="1097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6"/>
            <a:endCxn id="15" idx="0"/>
          </p:cNvCxnSpPr>
          <p:nvPr/>
        </p:nvCxnSpPr>
        <p:spPr>
          <a:xfrm>
            <a:off x="7103834" y="2941320"/>
            <a:ext cx="698049" cy="929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An example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5" name="Flowchart: Connector 4"/>
          <p:cNvSpPr>
            <a:spLocks noChangeAspect="1"/>
          </p:cNvSpPr>
          <p:nvPr/>
        </p:nvSpPr>
        <p:spPr>
          <a:xfrm>
            <a:off x="990600" y="3870960"/>
            <a:ext cx="550634" cy="548640"/>
          </a:xfrm>
          <a:prstGeom prst="flowChartConnector">
            <a:avLst/>
          </a:prstGeom>
          <a:solidFill>
            <a:schemeClr val="accent1">
              <a:alpha val="5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" name="Flowchart: Connector 7"/>
          <p:cNvSpPr>
            <a:spLocks noChangeAspect="1"/>
          </p:cNvSpPr>
          <p:nvPr/>
        </p:nvSpPr>
        <p:spPr>
          <a:xfrm>
            <a:off x="2438400" y="2819400"/>
            <a:ext cx="550634" cy="548640"/>
          </a:xfrm>
          <a:prstGeom prst="flowChartConnector">
            <a:avLst/>
          </a:prstGeom>
          <a:solidFill>
            <a:schemeClr val="accent1">
              <a:alpha val="5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Connector 8"/>
          <p:cNvSpPr>
            <a:spLocks noChangeAspect="1"/>
          </p:cNvSpPr>
          <p:nvPr/>
        </p:nvSpPr>
        <p:spPr>
          <a:xfrm>
            <a:off x="1600200" y="5257800"/>
            <a:ext cx="550634" cy="548640"/>
          </a:xfrm>
          <a:prstGeom prst="flowChartConnector">
            <a:avLst/>
          </a:prstGeom>
          <a:solidFill>
            <a:schemeClr val="accent1">
              <a:alpha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Connector 9"/>
          <p:cNvSpPr>
            <a:spLocks noChangeAspect="1"/>
          </p:cNvSpPr>
          <p:nvPr/>
        </p:nvSpPr>
        <p:spPr>
          <a:xfrm>
            <a:off x="3276600" y="5257800"/>
            <a:ext cx="550634" cy="548640"/>
          </a:xfrm>
          <a:prstGeom prst="flowChartConnector">
            <a:avLst/>
          </a:prstGeom>
          <a:solidFill>
            <a:schemeClr val="accent1">
              <a:alpha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1" name="Flowchart: Connector 10"/>
          <p:cNvSpPr>
            <a:spLocks noChangeAspect="1"/>
          </p:cNvSpPr>
          <p:nvPr/>
        </p:nvSpPr>
        <p:spPr>
          <a:xfrm>
            <a:off x="3751034" y="3870960"/>
            <a:ext cx="550634" cy="548640"/>
          </a:xfrm>
          <a:prstGeom prst="flowChartConnector">
            <a:avLst/>
          </a:prstGeom>
          <a:solidFill>
            <a:schemeClr val="accent1">
              <a:alpha val="5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Connector 11"/>
          <p:cNvSpPr>
            <a:spLocks noChangeAspect="1"/>
          </p:cNvSpPr>
          <p:nvPr/>
        </p:nvSpPr>
        <p:spPr>
          <a:xfrm>
            <a:off x="5562600" y="3870960"/>
            <a:ext cx="550634" cy="548640"/>
          </a:xfrm>
          <a:prstGeom prst="flowChartConnector">
            <a:avLst/>
          </a:prstGeom>
          <a:solidFill>
            <a:srgbClr val="C00000">
              <a:alpha val="5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Connector 12"/>
          <p:cNvSpPr>
            <a:spLocks noChangeAspect="1"/>
          </p:cNvSpPr>
          <p:nvPr/>
        </p:nvSpPr>
        <p:spPr>
          <a:xfrm>
            <a:off x="6553200" y="2667000"/>
            <a:ext cx="550634" cy="548640"/>
          </a:xfrm>
          <a:prstGeom prst="flowChartConnector">
            <a:avLst/>
          </a:prstGeom>
          <a:solidFill>
            <a:srgbClr val="C00000">
              <a:alpha val="5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owchart: Connector 13"/>
          <p:cNvSpPr>
            <a:spLocks noChangeAspect="1"/>
          </p:cNvSpPr>
          <p:nvPr/>
        </p:nvSpPr>
        <p:spPr>
          <a:xfrm>
            <a:off x="6553200" y="5242560"/>
            <a:ext cx="550634" cy="548640"/>
          </a:xfrm>
          <a:prstGeom prst="flowChartConnector">
            <a:avLst/>
          </a:prstGeom>
          <a:solidFill>
            <a:srgbClr val="C00000">
              <a:alpha val="5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Connector 14"/>
          <p:cNvSpPr>
            <a:spLocks noChangeAspect="1"/>
          </p:cNvSpPr>
          <p:nvPr/>
        </p:nvSpPr>
        <p:spPr>
          <a:xfrm>
            <a:off x="7526566" y="3870960"/>
            <a:ext cx="550634" cy="548640"/>
          </a:xfrm>
          <a:prstGeom prst="flowChartConnector">
            <a:avLst/>
          </a:prstGeom>
          <a:solidFill>
            <a:srgbClr val="C00000">
              <a:alpha val="5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286000" y="5385375"/>
            <a:ext cx="856806" cy="0"/>
          </a:xfrm>
          <a:prstGeom prst="straightConnector1">
            <a:avLst/>
          </a:prstGeom>
          <a:ln w="34925" cap="flat">
            <a:solidFill>
              <a:srgbClr val="372FCF">
                <a:alpha val="99000"/>
              </a:srgb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371579" y="5840890"/>
            <a:ext cx="360676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1/2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604986" y="5641848"/>
            <a:ext cx="384048" cy="201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1/6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448143" y="5284791"/>
            <a:ext cx="384048" cy="201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1/4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 flipH="1" flipV="1">
            <a:off x="2906263" y="4701540"/>
            <a:ext cx="712063" cy="394715"/>
          </a:xfrm>
          <a:prstGeom prst="straightConnector1">
            <a:avLst/>
          </a:prstGeom>
          <a:ln w="34925" cap="flat">
            <a:solidFill>
              <a:srgbClr val="372FCF">
                <a:alpha val="99000"/>
              </a:srgb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205022" y="4835103"/>
            <a:ext cx="384048" cy="201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1/6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H="1" flipV="1">
            <a:off x="1119607" y="4788463"/>
            <a:ext cx="296393" cy="703443"/>
          </a:xfrm>
          <a:prstGeom prst="straightConnector1">
            <a:avLst/>
          </a:prstGeom>
          <a:ln w="34925" cap="flat">
            <a:solidFill>
              <a:srgbClr val="372FCF">
                <a:alpha val="99000"/>
              </a:srgb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075779" y="5099068"/>
            <a:ext cx="384048" cy="201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1/4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4071908" y="4814316"/>
            <a:ext cx="207421" cy="703443"/>
          </a:xfrm>
          <a:prstGeom prst="straightConnector1">
            <a:avLst/>
          </a:prstGeom>
          <a:ln w="34925" cap="flat">
            <a:solidFill>
              <a:srgbClr val="372FCF">
                <a:alpha val="99000"/>
              </a:srgbClr>
            </a:solidFill>
            <a:prstDash val="solid"/>
            <a:headEnd type="triangle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983594" y="5139888"/>
            <a:ext cx="384048" cy="201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1/6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671820" y="5857840"/>
            <a:ext cx="360676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1/2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964794" y="3547646"/>
            <a:ext cx="17320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658985" y="2463969"/>
            <a:ext cx="17320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150469" y="3530769"/>
            <a:ext cx="17320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489135" y="3547646"/>
            <a:ext cx="17320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727546" y="2335217"/>
            <a:ext cx="17320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778602" y="5791200"/>
            <a:ext cx="17320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907026" y="3548051"/>
            <a:ext cx="17320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672601" y="2469034"/>
            <a:ext cx="1441084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39285" y="3538389"/>
            <a:ext cx="1441084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5/12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983120" y="2125415"/>
            <a:ext cx="1634171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Flowchart: Connector 49"/>
          <p:cNvSpPr>
            <a:spLocks noChangeAspect="1"/>
          </p:cNvSpPr>
          <p:nvPr/>
        </p:nvSpPr>
        <p:spPr>
          <a:xfrm>
            <a:off x="1099149" y="6298287"/>
            <a:ext cx="275317" cy="274320"/>
          </a:xfrm>
          <a:prstGeom prst="flowChartConnector">
            <a:avLst/>
          </a:prstGeom>
          <a:solidFill>
            <a:schemeClr val="accent1">
              <a:alpha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Flowchart: Connector 50"/>
          <p:cNvSpPr>
            <a:spLocks noChangeAspect="1"/>
          </p:cNvSpPr>
          <p:nvPr/>
        </p:nvSpPr>
        <p:spPr>
          <a:xfrm>
            <a:off x="3626842" y="6298287"/>
            <a:ext cx="275318" cy="274320"/>
          </a:xfrm>
          <a:prstGeom prst="flowChartConnector">
            <a:avLst/>
          </a:prstGeom>
          <a:solidFill>
            <a:schemeClr val="accent1">
              <a:alpha val="5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Flowchart: Connector 51"/>
          <p:cNvSpPr>
            <a:spLocks noChangeAspect="1"/>
          </p:cNvSpPr>
          <p:nvPr/>
        </p:nvSpPr>
        <p:spPr>
          <a:xfrm>
            <a:off x="6814149" y="6328766"/>
            <a:ext cx="275318" cy="274320"/>
          </a:xfrm>
          <a:prstGeom prst="flowChartConnector">
            <a:avLst/>
          </a:prstGeom>
          <a:solidFill>
            <a:srgbClr val="C00000">
              <a:alpha val="5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24000" y="6248400"/>
            <a:ext cx="1691142" cy="430887"/>
          </a:xfrm>
          <a:prstGeom prst="rect">
            <a:avLst/>
          </a:prstGeom>
          <a:noFill/>
          <a:ln w="50800">
            <a:noFill/>
          </a:ln>
          <a:effectLst>
            <a:outerShdw blurRad="50800" dist="50800" dir="5400000" algn="ctr" rotWithShape="0">
              <a:schemeClr val="bg1">
                <a:alpha val="5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chemeClr val="tx1"/>
                </a:solidFill>
                <a:latin typeface="Palatino Linotype" pitchFamily="18" charset="0"/>
              </a:rPr>
              <a:t>Trust seed</a:t>
            </a:r>
            <a:endParaRPr lang="zh-CN" altLang="en-US" sz="2200" b="1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38600" y="6250483"/>
            <a:ext cx="2362200" cy="430887"/>
          </a:xfrm>
          <a:prstGeom prst="rect">
            <a:avLst/>
          </a:prstGeom>
          <a:noFill/>
          <a:ln w="50800">
            <a:noFill/>
          </a:ln>
          <a:effectLst>
            <a:outerShdw blurRad="50800" dist="50800" dir="5400000" algn="ctr" rotWithShape="0">
              <a:schemeClr val="bg1">
                <a:alpha val="5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chemeClr val="tx1"/>
                </a:solidFill>
                <a:latin typeface="Palatino Linotype" pitchFamily="18" charset="0"/>
              </a:rPr>
              <a:t>Non-Sybil users</a:t>
            </a:r>
            <a:endParaRPr lang="zh-CN" altLang="en-US" sz="2200" b="1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58" y="6248400"/>
            <a:ext cx="1691142" cy="430887"/>
          </a:xfrm>
          <a:prstGeom prst="rect">
            <a:avLst/>
          </a:prstGeom>
          <a:noFill/>
          <a:ln w="50800">
            <a:noFill/>
          </a:ln>
          <a:effectLst>
            <a:outerShdw blurRad="50800" dist="50800" dir="5400000" algn="ctr" rotWithShape="0">
              <a:schemeClr val="bg1">
                <a:alpha val="5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200" b="1" dirty="0" err="1" smtClean="0">
                <a:solidFill>
                  <a:schemeClr val="tx1"/>
                </a:solidFill>
                <a:latin typeface="Palatino Linotype" pitchFamily="18" charset="0"/>
              </a:rPr>
              <a:t>Sybils</a:t>
            </a:r>
            <a:endParaRPr lang="zh-CN" altLang="en-US" sz="2200" b="1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90600" y="2133600"/>
            <a:ext cx="1634171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1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4" grpId="0"/>
      <p:bldP spid="155" grpId="0"/>
      <p:bldP spid="73" grpId="0"/>
      <p:bldP spid="73" grpId="1"/>
      <p:bldP spid="75" grpId="0" animBg="1"/>
      <p:bldP spid="75" grpId="1" animBg="1"/>
      <p:bldP spid="126" grpId="0" animBg="1"/>
      <p:bldP spid="126" grpId="1" animBg="1"/>
      <p:bldP spid="128" grpId="0" animBg="1"/>
      <p:bldP spid="128" grpId="1" animBg="1"/>
      <p:bldP spid="132" grpId="0" animBg="1"/>
      <p:bldP spid="132" grpId="1" animBg="1"/>
      <p:bldP spid="138" grpId="0" animBg="1"/>
      <p:bldP spid="138" grpId="1" animBg="1"/>
      <p:bldP spid="144" grpId="0"/>
      <p:bldP spid="144" grpId="1"/>
      <p:bldP spid="145" grpId="0"/>
      <p:bldP spid="145" grpId="1"/>
      <p:bldP spid="146" grpId="0"/>
      <p:bldP spid="146" grpId="1"/>
      <p:bldP spid="147" grpId="0"/>
      <p:bldP spid="147" grpId="1"/>
      <p:bldP spid="148" grpId="0"/>
      <p:bldP spid="148" grpId="1"/>
      <p:bldP spid="149" grpId="0"/>
      <p:bldP spid="149" grpId="1"/>
      <p:bldP spid="150" grpId="0"/>
      <p:bldP spid="150" grpId="1"/>
      <p:bldP spid="151" grpId="0"/>
      <p:bldP spid="151" grpId="1"/>
      <p:bldP spid="152" grpId="0"/>
      <p:bldP spid="153" grpId="0"/>
      <p:bldP spid="157" grpId="0"/>
      <p:bldP spid="157" grpId="1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/>
          <p:nvPr/>
        </p:nvSpPr>
        <p:spPr>
          <a:xfrm>
            <a:off x="6487868" y="1981200"/>
            <a:ext cx="79922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1/65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latin typeface="Palatino Linotype" pitchFamily="18" charset="0"/>
                <a:ea typeface="宋体" pitchFamily="2" charset="-122"/>
                <a:cs typeface="Arial" charset="0"/>
              </a:rPr>
              <a:t>Stationary distribution</a:t>
            </a: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latin typeface="Palatino Linotype" pitchFamily="18" charset="0"/>
                <a:ea typeface="宋体" pitchFamily="2" charset="-122"/>
                <a:cs typeface="Arial" charset="0"/>
              </a:rPr>
              <a:t>Identical degree-normalized landing probability: 1/24</a:t>
            </a:r>
            <a:endParaRPr lang="en-GB" sz="2600" b="1" dirty="0" smtClean="0"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chemeClr val="accent1">
                  <a:lumMod val="75000"/>
                </a:schemeClr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>
              <a:solidFill>
                <a:schemeClr val="accent1">
                  <a:lumMod val="75000"/>
                </a:schemeClr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chemeClr val="accent1">
                  <a:lumMod val="75000"/>
                </a:schemeClr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chemeClr val="accent1">
                  <a:lumMod val="75000"/>
                </a:schemeClr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5720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chemeClr val="accent1">
                  <a:lumMod val="75000"/>
                </a:schemeClr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>
              <a:solidFill>
                <a:schemeClr val="accent1">
                  <a:lumMod val="75000"/>
                </a:schemeClr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u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chemeClr val="accent1">
                  <a:lumMod val="75000"/>
                </a:schemeClr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chemeClr val="accent1">
                  <a:lumMod val="75000"/>
                </a:schemeClr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0005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chemeClr val="accent1">
                  <a:lumMod val="75000"/>
                </a:schemeClr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172885" y="5495092"/>
            <a:ext cx="98451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en-US" sz="2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1/4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438187" y="5477030"/>
            <a:ext cx="129539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en-US" sz="2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1/6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78674" y="3193852"/>
            <a:ext cx="97448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en-US" sz="2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1/5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853599" y="3547646"/>
            <a:ext cx="634083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2/24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572619" y="5827655"/>
            <a:ext cx="55669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3/24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566445" y="2286000"/>
            <a:ext cx="550634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3/24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334000" y="3547646"/>
            <a:ext cx="562883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3/24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313566" y="5843016"/>
            <a:ext cx="501740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3/24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631860" y="5833646"/>
            <a:ext cx="501740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85801" y="3547646"/>
            <a:ext cx="5334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514600" y="2463969"/>
            <a:ext cx="519214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566445" y="5808912"/>
            <a:ext cx="79922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1/65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7838081" y="3215640"/>
            <a:ext cx="79922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en-US" sz="2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1/81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271333" y="3206903"/>
            <a:ext cx="79922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en-US" sz="2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1/12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4157395" y="3182971"/>
            <a:ext cx="79922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en-US" sz="2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1/8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499857" y="2148161"/>
            <a:ext cx="993354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en-US" sz="2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1/6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2989034" y="3093720"/>
            <a:ext cx="1037317" cy="777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831672" y="4339254"/>
            <a:ext cx="389358" cy="1192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80317" y="5562600"/>
            <a:ext cx="10962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" idx="0"/>
            <a:endCxn id="5" idx="6"/>
          </p:cNvCxnSpPr>
          <p:nvPr/>
        </p:nvCxnSpPr>
        <p:spPr>
          <a:xfrm flipH="1" flipV="1">
            <a:off x="1541234" y="4145280"/>
            <a:ext cx="2010683" cy="11125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96388" y="4419600"/>
            <a:ext cx="403812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</p:cNvCxnSpPr>
          <p:nvPr/>
        </p:nvCxnSpPr>
        <p:spPr>
          <a:xfrm flipV="1">
            <a:off x="1265917" y="3093720"/>
            <a:ext cx="1172483" cy="777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309872" y="4151615"/>
            <a:ext cx="1252728" cy="6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0"/>
          </p:cNvCxnSpPr>
          <p:nvPr/>
        </p:nvCxnSpPr>
        <p:spPr>
          <a:xfrm flipV="1">
            <a:off x="5837917" y="2971800"/>
            <a:ext cx="715283" cy="899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837917" y="4419600"/>
            <a:ext cx="715283" cy="1097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13" idx="4"/>
          </p:cNvCxnSpPr>
          <p:nvPr/>
        </p:nvCxnSpPr>
        <p:spPr>
          <a:xfrm flipV="1">
            <a:off x="6828517" y="3215640"/>
            <a:ext cx="0" cy="2042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4" idx="6"/>
            <a:endCxn id="15" idx="4"/>
          </p:cNvCxnSpPr>
          <p:nvPr/>
        </p:nvCxnSpPr>
        <p:spPr>
          <a:xfrm flipV="1">
            <a:off x="7103834" y="4419600"/>
            <a:ext cx="698049" cy="1097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6"/>
            <a:endCxn id="15" idx="0"/>
          </p:cNvCxnSpPr>
          <p:nvPr/>
        </p:nvCxnSpPr>
        <p:spPr>
          <a:xfrm>
            <a:off x="7103834" y="2941320"/>
            <a:ext cx="698049" cy="929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An example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5" name="Flowchart: Connector 4"/>
          <p:cNvSpPr>
            <a:spLocks noChangeAspect="1"/>
          </p:cNvSpPr>
          <p:nvPr/>
        </p:nvSpPr>
        <p:spPr>
          <a:xfrm>
            <a:off x="990600" y="3870960"/>
            <a:ext cx="550634" cy="548640"/>
          </a:xfrm>
          <a:prstGeom prst="flowChartConnector">
            <a:avLst/>
          </a:prstGeom>
          <a:solidFill>
            <a:schemeClr val="accent1">
              <a:alpha val="5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" name="Flowchart: Connector 7"/>
          <p:cNvSpPr>
            <a:spLocks noChangeAspect="1"/>
          </p:cNvSpPr>
          <p:nvPr/>
        </p:nvSpPr>
        <p:spPr>
          <a:xfrm>
            <a:off x="2438400" y="2819400"/>
            <a:ext cx="550634" cy="548640"/>
          </a:xfrm>
          <a:prstGeom prst="flowChartConnector">
            <a:avLst/>
          </a:prstGeom>
          <a:solidFill>
            <a:schemeClr val="accent1">
              <a:alpha val="5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Connector 8"/>
          <p:cNvSpPr>
            <a:spLocks noChangeAspect="1"/>
          </p:cNvSpPr>
          <p:nvPr/>
        </p:nvSpPr>
        <p:spPr>
          <a:xfrm>
            <a:off x="1600200" y="5257800"/>
            <a:ext cx="550634" cy="548640"/>
          </a:xfrm>
          <a:prstGeom prst="flowChartConnector">
            <a:avLst/>
          </a:prstGeom>
          <a:solidFill>
            <a:schemeClr val="accent1">
              <a:alpha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Connector 9"/>
          <p:cNvSpPr>
            <a:spLocks noChangeAspect="1"/>
          </p:cNvSpPr>
          <p:nvPr/>
        </p:nvSpPr>
        <p:spPr>
          <a:xfrm>
            <a:off x="3276600" y="5257800"/>
            <a:ext cx="550634" cy="548640"/>
          </a:xfrm>
          <a:prstGeom prst="flowChartConnector">
            <a:avLst/>
          </a:prstGeom>
          <a:solidFill>
            <a:schemeClr val="accent1">
              <a:alpha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1" name="Flowchart: Connector 10"/>
          <p:cNvSpPr>
            <a:spLocks noChangeAspect="1"/>
          </p:cNvSpPr>
          <p:nvPr/>
        </p:nvSpPr>
        <p:spPr>
          <a:xfrm>
            <a:off x="3751034" y="3870960"/>
            <a:ext cx="550634" cy="548640"/>
          </a:xfrm>
          <a:prstGeom prst="flowChartConnector">
            <a:avLst/>
          </a:prstGeom>
          <a:solidFill>
            <a:schemeClr val="accent1">
              <a:alpha val="5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Connector 11"/>
          <p:cNvSpPr>
            <a:spLocks noChangeAspect="1"/>
          </p:cNvSpPr>
          <p:nvPr/>
        </p:nvSpPr>
        <p:spPr>
          <a:xfrm>
            <a:off x="5562600" y="3870960"/>
            <a:ext cx="550634" cy="548640"/>
          </a:xfrm>
          <a:prstGeom prst="flowChartConnector">
            <a:avLst/>
          </a:prstGeom>
          <a:solidFill>
            <a:srgbClr val="C00000">
              <a:alpha val="5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Connector 12"/>
          <p:cNvSpPr>
            <a:spLocks noChangeAspect="1"/>
          </p:cNvSpPr>
          <p:nvPr/>
        </p:nvSpPr>
        <p:spPr>
          <a:xfrm>
            <a:off x="6553200" y="2667000"/>
            <a:ext cx="550634" cy="548640"/>
          </a:xfrm>
          <a:prstGeom prst="flowChartConnector">
            <a:avLst/>
          </a:prstGeom>
          <a:solidFill>
            <a:srgbClr val="C00000">
              <a:alpha val="5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owchart: Connector 13"/>
          <p:cNvSpPr>
            <a:spLocks noChangeAspect="1"/>
          </p:cNvSpPr>
          <p:nvPr/>
        </p:nvSpPr>
        <p:spPr>
          <a:xfrm>
            <a:off x="6553200" y="5242560"/>
            <a:ext cx="550634" cy="548640"/>
          </a:xfrm>
          <a:prstGeom prst="flowChartConnector">
            <a:avLst/>
          </a:prstGeom>
          <a:solidFill>
            <a:srgbClr val="C00000">
              <a:alpha val="5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Connector 14"/>
          <p:cNvSpPr>
            <a:spLocks noChangeAspect="1"/>
          </p:cNvSpPr>
          <p:nvPr/>
        </p:nvSpPr>
        <p:spPr>
          <a:xfrm>
            <a:off x="7526566" y="3870960"/>
            <a:ext cx="550634" cy="548640"/>
          </a:xfrm>
          <a:prstGeom prst="flowChartConnector">
            <a:avLst/>
          </a:prstGeom>
          <a:solidFill>
            <a:srgbClr val="C00000">
              <a:alpha val="5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148250" y="3521525"/>
            <a:ext cx="74356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3/24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914400" y="1723505"/>
            <a:ext cx="3504931" cy="0"/>
          </a:xfrm>
          <a:prstGeom prst="line">
            <a:avLst/>
          </a:prstGeom>
          <a:ln w="412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4249013" y="1508760"/>
            <a:ext cx="3539366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449202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sz="26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Early Termination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990600" y="2099846"/>
            <a:ext cx="1634171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4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866747" y="4339254"/>
            <a:ext cx="7386400" cy="9818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Non-Sybil users have higher 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degree-normalized landing probability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-796166" y="6297813"/>
            <a:ext cx="3539366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449202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sz="2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Rankings</a:t>
            </a:r>
            <a:endParaRPr lang="en-US" sz="2600" b="1" dirty="0">
              <a:solidFill>
                <a:srgbClr val="0000CC"/>
              </a:solidFill>
              <a:latin typeface="Palatino Linotype" pitchFamily="18" charset="0"/>
              <a:ea typeface="+mj-ea"/>
              <a:cs typeface="+mj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63966" y="6223548"/>
            <a:ext cx="6740068" cy="558252"/>
            <a:chOff x="1963966" y="6223548"/>
            <a:chExt cx="6740068" cy="558252"/>
          </a:xfrm>
        </p:grpSpPr>
        <p:sp>
          <p:nvSpPr>
            <p:cNvPr id="183" name="Flowchart: Connector 182"/>
            <p:cNvSpPr>
              <a:spLocks noChangeAspect="1"/>
            </p:cNvSpPr>
            <p:nvPr/>
          </p:nvSpPr>
          <p:spPr>
            <a:xfrm>
              <a:off x="1963966" y="6233160"/>
              <a:ext cx="550634" cy="548640"/>
            </a:xfrm>
            <a:prstGeom prst="flowChartConnector">
              <a:avLst/>
            </a:prstGeom>
            <a:solidFill>
              <a:schemeClr val="accent1">
                <a:alpha val="5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Flowchart: Connector 183"/>
            <p:cNvSpPr>
              <a:spLocks noChangeAspect="1"/>
            </p:cNvSpPr>
            <p:nvPr/>
          </p:nvSpPr>
          <p:spPr>
            <a:xfrm>
              <a:off x="2743200" y="6233160"/>
              <a:ext cx="550634" cy="548640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Flowchart: Connector 184"/>
            <p:cNvSpPr>
              <a:spLocks noChangeAspect="1"/>
            </p:cNvSpPr>
            <p:nvPr/>
          </p:nvSpPr>
          <p:spPr>
            <a:xfrm>
              <a:off x="4326166" y="6233160"/>
              <a:ext cx="550634" cy="548640"/>
            </a:xfrm>
            <a:prstGeom prst="flowChartConnector">
              <a:avLst/>
            </a:prstGeom>
            <a:solidFill>
              <a:schemeClr val="accent1">
                <a:alpha val="5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86" name="Flowchart: Connector 185"/>
            <p:cNvSpPr>
              <a:spLocks noChangeAspect="1"/>
            </p:cNvSpPr>
            <p:nvPr/>
          </p:nvSpPr>
          <p:spPr>
            <a:xfrm>
              <a:off x="5088166" y="6233160"/>
              <a:ext cx="550634" cy="548640"/>
            </a:xfrm>
            <a:prstGeom prst="flowChartConnector">
              <a:avLst/>
            </a:prstGeom>
            <a:solidFill>
              <a:schemeClr val="accent1">
                <a:alpha val="5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Flowchart: Connector 186"/>
            <p:cNvSpPr>
              <a:spLocks noChangeAspect="1"/>
            </p:cNvSpPr>
            <p:nvPr/>
          </p:nvSpPr>
          <p:spPr>
            <a:xfrm>
              <a:off x="3564166" y="6223548"/>
              <a:ext cx="550634" cy="548640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88" name="Flowchart: Connector 187"/>
            <p:cNvSpPr>
              <a:spLocks noChangeAspect="1"/>
            </p:cNvSpPr>
            <p:nvPr/>
          </p:nvSpPr>
          <p:spPr>
            <a:xfrm>
              <a:off x="5850166" y="6233160"/>
              <a:ext cx="550634" cy="548640"/>
            </a:xfrm>
            <a:prstGeom prst="flowChartConnector">
              <a:avLst/>
            </a:prstGeom>
            <a:solidFill>
              <a:srgbClr val="C00000">
                <a:alpha val="5000"/>
              </a:srgb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Flowchart: Connector 188"/>
            <p:cNvSpPr>
              <a:spLocks noChangeAspect="1"/>
            </p:cNvSpPr>
            <p:nvPr/>
          </p:nvSpPr>
          <p:spPr>
            <a:xfrm>
              <a:off x="6612166" y="6233160"/>
              <a:ext cx="550634" cy="548640"/>
            </a:xfrm>
            <a:prstGeom prst="flowChartConnector">
              <a:avLst/>
            </a:prstGeom>
            <a:solidFill>
              <a:srgbClr val="C00000">
                <a:alpha val="5000"/>
              </a:srgb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Flowchart: Connector 189"/>
            <p:cNvSpPr>
              <a:spLocks noChangeAspect="1"/>
            </p:cNvSpPr>
            <p:nvPr/>
          </p:nvSpPr>
          <p:spPr>
            <a:xfrm>
              <a:off x="7391400" y="6233160"/>
              <a:ext cx="550634" cy="548640"/>
            </a:xfrm>
            <a:prstGeom prst="flowChartConnector">
              <a:avLst/>
            </a:prstGeom>
            <a:solidFill>
              <a:srgbClr val="C00000">
                <a:alpha val="5000"/>
              </a:srgb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Flowchart: Connector 190"/>
            <p:cNvSpPr>
              <a:spLocks noChangeAspect="1"/>
            </p:cNvSpPr>
            <p:nvPr/>
          </p:nvSpPr>
          <p:spPr>
            <a:xfrm>
              <a:off x="8153400" y="6233160"/>
              <a:ext cx="550634" cy="548640"/>
            </a:xfrm>
            <a:prstGeom prst="flowChartConnector">
              <a:avLst/>
            </a:prstGeom>
            <a:solidFill>
              <a:srgbClr val="C00000">
                <a:alpha val="5000"/>
              </a:srgb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5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2" grpId="0"/>
      <p:bldP spid="171" grpId="0"/>
      <p:bldP spid="170" grpId="0"/>
      <p:bldP spid="160" grpId="0"/>
      <p:bldP spid="160" grpId="1"/>
      <p:bldP spid="161" grpId="0"/>
      <p:bldP spid="161" grpId="1"/>
      <p:bldP spid="159" grpId="0"/>
      <p:bldP spid="159" grpId="1"/>
      <p:bldP spid="158" grpId="0"/>
      <p:bldP spid="158" grpId="1"/>
      <p:bldP spid="73" grpId="0"/>
      <p:bldP spid="73" grpId="1"/>
      <p:bldP spid="144" grpId="0"/>
      <p:bldP spid="144" grpId="1"/>
      <p:bldP spid="145" grpId="0"/>
      <p:bldP spid="145" grpId="1"/>
      <p:bldP spid="146" grpId="0"/>
      <p:bldP spid="146" grpId="1"/>
      <p:bldP spid="176" grpId="0"/>
      <p:bldP spid="177" grpId="0"/>
      <p:bldP spid="174" grpId="0"/>
      <p:bldP spid="173" grpId="0"/>
      <p:bldP spid="169" grpId="0"/>
      <p:bldP spid="147" grpId="0"/>
      <p:bldP spid="147" grpId="1"/>
      <p:bldP spid="166" grpId="0"/>
      <p:bldP spid="167" grpId="0"/>
      <p:bldP spid="178" grpId="0" animBg="1"/>
      <p:bldP spid="1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How many steps?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99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O(log n) steps to cover the non-Sybil region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The non-Sybil region is fast-mixing (well-connected) [S&amp;P’08 ]</a:t>
            </a:r>
          </a:p>
          <a:p>
            <a:pPr mar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000" dirty="0" smtClean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17817" y="3048000"/>
            <a:ext cx="1691142" cy="430887"/>
          </a:xfrm>
          <a:prstGeom prst="rect">
            <a:avLst/>
          </a:prstGeom>
          <a:noFill/>
          <a:ln w="50800">
            <a:noFill/>
          </a:ln>
          <a:effectLst>
            <a:outerShdw blurRad="50800" dist="50800" dir="5400000" algn="ctr" rotWithShape="0">
              <a:schemeClr val="bg1">
                <a:alpha val="5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000099"/>
                </a:solidFill>
                <a:latin typeface="Palatino Linotype" pitchFamily="18" charset="0"/>
              </a:rPr>
              <a:t>Trust seed</a:t>
            </a:r>
            <a:endParaRPr lang="zh-CN" altLang="en-US" sz="2200" b="1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37" name="Flowchart: Connector 36"/>
          <p:cNvSpPr/>
          <p:nvPr/>
        </p:nvSpPr>
        <p:spPr>
          <a:xfrm>
            <a:off x="2964507" y="4618543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57" idx="6"/>
            <a:endCxn id="45" idx="2"/>
          </p:cNvCxnSpPr>
          <p:nvPr/>
        </p:nvCxnSpPr>
        <p:spPr>
          <a:xfrm flipV="1">
            <a:off x="4849011" y="5241980"/>
            <a:ext cx="2032246" cy="56721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1" idx="6"/>
            <a:endCxn id="44" idx="2"/>
          </p:cNvCxnSpPr>
          <p:nvPr/>
        </p:nvCxnSpPr>
        <p:spPr>
          <a:xfrm>
            <a:off x="4163677" y="3908574"/>
            <a:ext cx="2646149" cy="18020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38833" y="3630444"/>
            <a:ext cx="4224478" cy="2406881"/>
            <a:chOff x="640621" y="2487672"/>
            <a:chExt cx="4224478" cy="2406881"/>
          </a:xfrm>
        </p:grpSpPr>
        <p:sp>
          <p:nvSpPr>
            <p:cNvPr id="51" name="Flowchart: Connector 50"/>
            <p:cNvSpPr/>
            <p:nvPr/>
          </p:nvSpPr>
          <p:spPr>
            <a:xfrm>
              <a:off x="1295941" y="2566297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51" idx="6"/>
              <a:endCxn id="56" idx="2"/>
            </p:cNvCxnSpPr>
            <p:nvPr/>
          </p:nvCxnSpPr>
          <p:spPr>
            <a:xfrm flipV="1">
              <a:off x="1524541" y="2601972"/>
              <a:ext cx="1066800" cy="786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Connector 52"/>
            <p:cNvSpPr/>
            <p:nvPr/>
          </p:nvSpPr>
          <p:spPr>
            <a:xfrm>
              <a:off x="640621" y="3328297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1067341" y="4356997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/>
            <p:cNvSpPr/>
            <p:nvPr/>
          </p:nvSpPr>
          <p:spPr>
            <a:xfrm>
              <a:off x="2152151" y="4665953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/>
            <p:cNvSpPr/>
            <p:nvPr/>
          </p:nvSpPr>
          <p:spPr>
            <a:xfrm>
              <a:off x="2591341" y="2487672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4522199" y="45521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1879909" y="3538886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4636499" y="34091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3351839" y="4233055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3836865" y="2651502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53" idx="7"/>
              <a:endCxn id="51" idx="3"/>
            </p:cNvCxnSpPr>
            <p:nvPr/>
          </p:nvCxnSpPr>
          <p:spPr>
            <a:xfrm flipV="1">
              <a:off x="835743" y="2761419"/>
              <a:ext cx="493676" cy="6003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93021" y="3523419"/>
              <a:ext cx="345898" cy="8335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4" idx="5"/>
              <a:endCxn id="55" idx="2"/>
            </p:cNvCxnSpPr>
            <p:nvPr/>
          </p:nvCxnSpPr>
          <p:spPr>
            <a:xfrm>
              <a:off x="1262463" y="4552119"/>
              <a:ext cx="889688" cy="228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55" idx="0"/>
            </p:cNvCxnSpPr>
            <p:nvPr/>
          </p:nvCxnSpPr>
          <p:spPr>
            <a:xfrm>
              <a:off x="2044091" y="3696394"/>
              <a:ext cx="222360" cy="9695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3" idx="6"/>
              <a:endCxn id="58" idx="1"/>
            </p:cNvCxnSpPr>
            <p:nvPr/>
          </p:nvCxnSpPr>
          <p:spPr>
            <a:xfrm>
              <a:off x="869221" y="3442597"/>
              <a:ext cx="1044166" cy="1297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58" idx="7"/>
            </p:cNvCxnSpPr>
            <p:nvPr/>
          </p:nvCxnSpPr>
          <p:spPr>
            <a:xfrm flipH="1">
              <a:off x="2075031" y="2667867"/>
              <a:ext cx="630610" cy="9044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2"/>
              <a:endCxn id="55" idx="6"/>
            </p:cNvCxnSpPr>
            <p:nvPr/>
          </p:nvCxnSpPr>
          <p:spPr>
            <a:xfrm flipH="1">
              <a:off x="2380751" y="4347355"/>
              <a:ext cx="971088" cy="4328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60" idx="1"/>
            </p:cNvCxnSpPr>
            <p:nvPr/>
          </p:nvCxnSpPr>
          <p:spPr>
            <a:xfrm>
              <a:off x="3034425" y="3653186"/>
              <a:ext cx="350892" cy="61334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7" idx="3"/>
              <a:endCxn id="60" idx="6"/>
            </p:cNvCxnSpPr>
            <p:nvPr/>
          </p:nvCxnSpPr>
          <p:spPr>
            <a:xfrm flipH="1" flipV="1">
              <a:off x="3580439" y="4347355"/>
              <a:ext cx="975238" cy="3998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6" idx="5"/>
            </p:cNvCxnSpPr>
            <p:nvPr/>
          </p:nvCxnSpPr>
          <p:spPr>
            <a:xfrm>
              <a:off x="2786463" y="2682794"/>
              <a:ext cx="179812" cy="8264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61" idx="1"/>
            </p:cNvCxnSpPr>
            <p:nvPr/>
          </p:nvCxnSpPr>
          <p:spPr>
            <a:xfrm>
              <a:off x="2819941" y="2601972"/>
              <a:ext cx="1050402" cy="830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0" idx="7"/>
            </p:cNvCxnSpPr>
            <p:nvPr/>
          </p:nvCxnSpPr>
          <p:spPr>
            <a:xfrm flipV="1">
              <a:off x="3546961" y="3604241"/>
              <a:ext cx="1139475" cy="6622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59" idx="0"/>
            </p:cNvCxnSpPr>
            <p:nvPr/>
          </p:nvCxnSpPr>
          <p:spPr>
            <a:xfrm>
              <a:off x="4065465" y="2794897"/>
              <a:ext cx="685334" cy="6142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endCxn id="57" idx="7"/>
            </p:cNvCxnSpPr>
            <p:nvPr/>
          </p:nvCxnSpPr>
          <p:spPr>
            <a:xfrm flipH="1">
              <a:off x="4717321" y="3621628"/>
              <a:ext cx="84626" cy="9639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60" idx="0"/>
            </p:cNvCxnSpPr>
            <p:nvPr/>
          </p:nvCxnSpPr>
          <p:spPr>
            <a:xfrm flipH="1">
              <a:off x="3466139" y="2856781"/>
              <a:ext cx="423320" cy="13762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58" idx="6"/>
              <a:endCxn id="37" idx="2"/>
            </p:cNvCxnSpPr>
            <p:nvPr/>
          </p:nvCxnSpPr>
          <p:spPr>
            <a:xfrm>
              <a:off x="2108509" y="3653186"/>
              <a:ext cx="757786" cy="130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>
            <a:off x="5638800" y="3546480"/>
            <a:ext cx="0" cy="2506836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182044" y="3581400"/>
            <a:ext cx="2580956" cy="2132108"/>
            <a:chOff x="6083832" y="2498440"/>
            <a:chExt cx="2580956" cy="2132108"/>
          </a:xfrm>
        </p:grpSpPr>
        <p:sp>
          <p:nvSpPr>
            <p:cNvPr id="43" name="Cloud"/>
            <p:cNvSpPr>
              <a:spLocks noChangeAspect="1" noEditPoints="1" noChangeArrowheads="1"/>
            </p:cNvSpPr>
            <p:nvPr/>
          </p:nvSpPr>
          <p:spPr bwMode="auto">
            <a:xfrm rot="11869643">
              <a:off x="6083832" y="2498440"/>
              <a:ext cx="2580956" cy="213210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2">
                <a:alpha val="47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107763" dir="2700000"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6711614" y="2891515"/>
              <a:ext cx="228600" cy="228600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6783045" y="4044720"/>
              <a:ext cx="228600" cy="228600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6337243" y="3505200"/>
              <a:ext cx="228600" cy="228600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7574821" y="2911394"/>
              <a:ext cx="228600" cy="228600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7291211" y="3467794"/>
              <a:ext cx="228600" cy="228600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7689121" y="4177508"/>
              <a:ext cx="228600" cy="228600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8229600" y="3637719"/>
              <a:ext cx="228600" cy="228600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9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2247" y="3124200"/>
            <a:ext cx="362334" cy="43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5" name="Straight Arrow Connector 94"/>
          <p:cNvCxnSpPr/>
          <p:nvPr/>
        </p:nvCxnSpPr>
        <p:spPr>
          <a:xfrm>
            <a:off x="4898812" y="4108962"/>
            <a:ext cx="1217853" cy="88417"/>
          </a:xfrm>
          <a:prstGeom prst="straightConnector1">
            <a:avLst/>
          </a:prstGeom>
          <a:ln w="38100">
            <a:solidFill>
              <a:schemeClr val="accent1">
                <a:alpha val="99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039511" y="5323945"/>
            <a:ext cx="1077154" cy="280163"/>
          </a:xfrm>
          <a:prstGeom prst="straightConnector1">
            <a:avLst/>
          </a:prstGeom>
          <a:ln w="38100">
            <a:solidFill>
              <a:schemeClr val="accent1">
                <a:alpha val="99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 97"/>
          <p:cNvSpPr/>
          <p:nvPr/>
        </p:nvSpPr>
        <p:spPr>
          <a:xfrm>
            <a:off x="1489516" y="3985032"/>
            <a:ext cx="1732896" cy="1670202"/>
          </a:xfrm>
          <a:custGeom>
            <a:avLst/>
            <a:gdLst>
              <a:gd name="connsiteX0" fmla="*/ 1204857 w 1631899"/>
              <a:gd name="connsiteY0" fmla="*/ 0 h 1713575"/>
              <a:gd name="connsiteX1" fmla="*/ 1323191 w 1631899"/>
              <a:gd name="connsiteY1" fmla="*/ 903642 h 1713575"/>
              <a:gd name="connsiteX2" fmla="*/ 1624405 w 1631899"/>
              <a:gd name="connsiteY2" fmla="*/ 1495313 h 1713575"/>
              <a:gd name="connsiteX3" fmla="*/ 978946 w 1631899"/>
              <a:gd name="connsiteY3" fmla="*/ 1710466 h 1713575"/>
              <a:gd name="connsiteX4" fmla="*/ 0 w 1631899"/>
              <a:gd name="connsiteY4" fmla="*/ 1602889 h 171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899" h="1713575">
                <a:moveTo>
                  <a:pt x="1204857" y="0"/>
                </a:moveTo>
                <a:cubicBezTo>
                  <a:pt x="1229061" y="327211"/>
                  <a:pt x="1253266" y="654423"/>
                  <a:pt x="1323191" y="903642"/>
                </a:cubicBezTo>
                <a:cubicBezTo>
                  <a:pt x="1393116" y="1152861"/>
                  <a:pt x="1681779" y="1360842"/>
                  <a:pt x="1624405" y="1495313"/>
                </a:cubicBezTo>
                <a:cubicBezTo>
                  <a:pt x="1567031" y="1629784"/>
                  <a:pt x="1249680" y="1692537"/>
                  <a:pt x="978946" y="1710466"/>
                </a:cubicBezTo>
                <a:cubicBezTo>
                  <a:pt x="708212" y="1728395"/>
                  <a:pt x="354106" y="1665642"/>
                  <a:pt x="0" y="1602889"/>
                </a:cubicBezTo>
              </a:path>
            </a:pathLst>
          </a:custGeom>
          <a:noFill/>
          <a:ln w="412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1012612" y="3898958"/>
            <a:ext cx="1481263" cy="596842"/>
          </a:xfrm>
          <a:custGeom>
            <a:avLst/>
            <a:gdLst>
              <a:gd name="connsiteX0" fmla="*/ 1549101 w 1549101"/>
              <a:gd name="connsiteY0" fmla="*/ 0 h 683983"/>
              <a:gd name="connsiteX1" fmla="*/ 1097280 w 1549101"/>
              <a:gd name="connsiteY1" fmla="*/ 623944 h 683983"/>
              <a:gd name="connsiteX2" fmla="*/ 0 w 1549101"/>
              <a:gd name="connsiteY2" fmla="*/ 623944 h 68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101" h="683983">
                <a:moveTo>
                  <a:pt x="1549101" y="0"/>
                </a:moveTo>
                <a:cubicBezTo>
                  <a:pt x="1452282" y="259976"/>
                  <a:pt x="1355463" y="519953"/>
                  <a:pt x="1097280" y="623944"/>
                </a:cubicBezTo>
                <a:cubicBezTo>
                  <a:pt x="839096" y="727935"/>
                  <a:pt x="419548" y="675939"/>
                  <a:pt x="0" y="623944"/>
                </a:cubicBezTo>
              </a:path>
            </a:pathLst>
          </a:custGeom>
          <a:noFill/>
          <a:ln w="412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15012" y="2862921"/>
            <a:ext cx="189958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O(log n) steps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78807" y="3998674"/>
            <a:ext cx="1540042" cy="1537859"/>
          </a:xfrm>
          <a:custGeom>
            <a:avLst/>
            <a:gdLst>
              <a:gd name="connsiteX0" fmla="*/ 0 w 1540042"/>
              <a:gd name="connsiteY0" fmla="*/ 0 h 1748589"/>
              <a:gd name="connsiteX1" fmla="*/ 529389 w 1540042"/>
              <a:gd name="connsiteY1" fmla="*/ 1251284 h 1748589"/>
              <a:gd name="connsiteX2" fmla="*/ 1540042 w 1540042"/>
              <a:gd name="connsiteY2" fmla="*/ 1748589 h 174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042" h="1748589">
                <a:moveTo>
                  <a:pt x="0" y="0"/>
                </a:moveTo>
                <a:cubicBezTo>
                  <a:pt x="136357" y="479926"/>
                  <a:pt x="272715" y="959853"/>
                  <a:pt x="529389" y="1251284"/>
                </a:cubicBezTo>
                <a:cubicBezTo>
                  <a:pt x="786063" y="1542716"/>
                  <a:pt x="1163052" y="1645652"/>
                  <a:pt x="1540042" y="1748589"/>
                </a:cubicBezTo>
              </a:path>
            </a:pathLst>
          </a:custGeom>
          <a:noFill/>
          <a:ln w="412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160580" y="3921065"/>
            <a:ext cx="1459831" cy="705852"/>
          </a:xfrm>
          <a:custGeom>
            <a:avLst/>
            <a:gdLst>
              <a:gd name="connsiteX0" fmla="*/ 0 w 1459831"/>
              <a:gd name="connsiteY0" fmla="*/ 0 h 705852"/>
              <a:gd name="connsiteX1" fmla="*/ 802105 w 1459831"/>
              <a:gd name="connsiteY1" fmla="*/ 128337 h 705852"/>
              <a:gd name="connsiteX2" fmla="*/ 1459831 w 1459831"/>
              <a:gd name="connsiteY2" fmla="*/ 705852 h 70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9831" h="705852">
                <a:moveTo>
                  <a:pt x="0" y="0"/>
                </a:moveTo>
                <a:cubicBezTo>
                  <a:pt x="279400" y="5347"/>
                  <a:pt x="558800" y="10695"/>
                  <a:pt x="802105" y="128337"/>
                </a:cubicBezTo>
                <a:cubicBezTo>
                  <a:pt x="1045410" y="245979"/>
                  <a:pt x="1252620" y="475915"/>
                  <a:pt x="1459831" y="705852"/>
                </a:cubicBezTo>
              </a:path>
            </a:pathLst>
          </a:custGeom>
          <a:noFill/>
          <a:ln w="412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6032574" y="3554473"/>
            <a:ext cx="2806626" cy="2224162"/>
          </a:xfrm>
          <a:prstGeom prst="round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04800" y="6198513"/>
            <a:ext cx="6400502" cy="430887"/>
          </a:xfrm>
          <a:prstGeom prst="rect">
            <a:avLst/>
          </a:prstGeom>
          <a:noFill/>
          <a:ln w="50800">
            <a:noFill/>
          </a:ln>
          <a:effectLst>
            <a:outerShdw blurRad="50800" dist="50800" dir="5400000" algn="ctr" rotWithShape="0">
              <a:schemeClr val="bg1">
                <a:alpha val="5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altLang="zh-CN" sz="2200" b="1" dirty="0" smtClean="0">
                <a:solidFill>
                  <a:srgbClr val="000099"/>
                </a:solidFill>
                <a:latin typeface="Palatino Linotype" pitchFamily="18" charset="0"/>
              </a:rPr>
              <a:t>Stationary distribution approximation</a:t>
            </a:r>
            <a:endParaRPr lang="zh-CN" altLang="en-US" sz="2200" b="1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55413" y="3450228"/>
            <a:ext cx="4648200" cy="2721972"/>
          </a:xfrm>
          <a:prstGeom prst="round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3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animBg="1"/>
      <p:bldP spid="98" grpId="0" animBg="1"/>
      <p:bldP spid="99" grpId="0" animBg="1"/>
      <p:bldP spid="100" grpId="0"/>
      <p:bldP spid="5" grpId="0" animBg="1"/>
      <p:bldP spid="7" grpId="0" animBg="1"/>
      <p:bldP spid="101" grpId="0" animBg="1"/>
      <p:bldP spid="102" grpId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Overview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Problem and Motivation</a:t>
            </a: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Challenges</a:t>
            </a: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Key Insights</a:t>
            </a:r>
            <a:endParaRPr lang="en-GB" sz="2600" b="1" dirty="0" smtClean="0">
              <a:solidFill>
                <a:srgbClr val="000099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99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99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Design Details</a:t>
            </a: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Evaluation</a:t>
            </a:r>
            <a:endParaRPr lang="en-GB" sz="2600" b="1" dirty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99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Eliminates the node degree bias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False positives: low-degree non-Sybil users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False negatives: high-degree </a:t>
            </a:r>
            <a:r>
              <a:rPr lang="en-GB" sz="2200" b="1" dirty="0" err="1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Sybils</a:t>
            </a: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>
                <a:solidFill>
                  <a:srgbClr val="000099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Security guarantee</a:t>
            </a: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Accept </a:t>
            </a:r>
            <a:r>
              <a:rPr lang="en-GB" sz="2200" b="1" dirty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O(log n) </a:t>
            </a:r>
            <a:r>
              <a:rPr lang="en-GB" sz="2200" b="1" dirty="0" err="1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Sybils</a:t>
            </a:r>
            <a:r>
              <a:rPr lang="en-GB" sz="2200" b="1" dirty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per attack edge</a:t>
            </a: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500" b="1" dirty="0" smtClean="0">
              <a:solidFill>
                <a:srgbClr val="000099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99"/>
                </a:solidFill>
                <a:latin typeface="Palatino Linotype" pitchFamily="18" charset="0"/>
              </a:rPr>
              <a:t>Theorem</a:t>
            </a:r>
            <a:r>
              <a:rPr lang="en-GB" sz="2200" b="1" dirty="0">
                <a:solidFill>
                  <a:srgbClr val="000099"/>
                </a:solidFill>
                <a:latin typeface="Palatino Linotype" pitchFamily="18" charset="0"/>
              </a:rPr>
              <a:t>: </a:t>
            </a:r>
            <a:r>
              <a:rPr lang="en-GB" sz="2200" dirty="0">
                <a:solidFill>
                  <a:srgbClr val="000099"/>
                </a:solidFill>
                <a:latin typeface="Palatino Linotype" pitchFamily="18" charset="0"/>
              </a:rPr>
              <a:t>When an attacker randomly establishes </a:t>
            </a:r>
            <a:r>
              <a:rPr lang="en-GB" sz="2200" i="1" dirty="0">
                <a:solidFill>
                  <a:srgbClr val="000099"/>
                </a:solidFill>
                <a:latin typeface="Palatino Linotype" pitchFamily="18" charset="0"/>
              </a:rPr>
              <a:t>g </a:t>
            </a:r>
            <a:r>
              <a:rPr lang="en-GB" sz="2200" dirty="0">
                <a:solidFill>
                  <a:srgbClr val="000099"/>
                </a:solidFill>
                <a:latin typeface="Palatino Linotype" pitchFamily="18" charset="0"/>
              </a:rPr>
              <a:t>attack edges in a fast mixing social network, the total number of </a:t>
            </a:r>
            <a:r>
              <a:rPr lang="en-GB" sz="2200" dirty="0" err="1">
                <a:solidFill>
                  <a:srgbClr val="000099"/>
                </a:solidFill>
                <a:latin typeface="Palatino Linotype" pitchFamily="18" charset="0"/>
              </a:rPr>
              <a:t>Sybils</a:t>
            </a:r>
            <a:r>
              <a:rPr lang="en-GB" sz="2200" dirty="0">
                <a:solidFill>
                  <a:srgbClr val="000099"/>
                </a:solidFill>
                <a:latin typeface="Palatino Linotype" pitchFamily="18" charset="0"/>
              </a:rPr>
              <a:t> that rank higher than non-</a:t>
            </a:r>
            <a:r>
              <a:rPr lang="en-GB" sz="2200" dirty="0" err="1">
                <a:solidFill>
                  <a:srgbClr val="000099"/>
                </a:solidFill>
                <a:latin typeface="Palatino Linotype" pitchFamily="18" charset="0"/>
              </a:rPr>
              <a:t>Sybils</a:t>
            </a:r>
            <a:r>
              <a:rPr lang="en-GB" sz="2200" dirty="0">
                <a:solidFill>
                  <a:srgbClr val="000099"/>
                </a:solidFill>
                <a:latin typeface="Palatino Linotype" pitchFamily="18" charset="0"/>
              </a:rPr>
              <a:t> is O(</a:t>
            </a:r>
            <a:r>
              <a:rPr lang="en-GB" sz="2200" i="1" dirty="0">
                <a:solidFill>
                  <a:srgbClr val="000099"/>
                </a:solidFill>
                <a:latin typeface="Palatino Linotype" pitchFamily="18" charset="0"/>
              </a:rPr>
              <a:t>g</a:t>
            </a:r>
            <a:r>
              <a:rPr lang="en-GB" sz="2200" dirty="0">
                <a:solidFill>
                  <a:srgbClr val="000099"/>
                </a:solidFill>
                <a:latin typeface="Palatino Linotype" pitchFamily="18" charset="0"/>
              </a:rPr>
              <a:t> log </a:t>
            </a:r>
            <a:r>
              <a:rPr lang="en-GB" sz="2200" i="1" dirty="0">
                <a:solidFill>
                  <a:srgbClr val="000099"/>
                </a:solidFill>
                <a:latin typeface="Palatino Linotype" pitchFamily="18" charset="0"/>
              </a:rPr>
              <a:t>n</a:t>
            </a:r>
            <a:r>
              <a:rPr lang="en-GB" sz="2200" dirty="0">
                <a:solidFill>
                  <a:srgbClr val="000099"/>
                </a:solidFill>
                <a:latin typeface="Palatino Linotype" pitchFamily="18" charset="0"/>
              </a:rPr>
              <a:t>).</a:t>
            </a: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99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0005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0005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We divide the landing probability </a:t>
            </a:r>
            <a:b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</a:b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by the node degree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533400" y="5797732"/>
            <a:ext cx="353936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449202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sz="2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Rankings</a:t>
            </a:r>
            <a:endParaRPr lang="en-US" sz="2200" b="1" dirty="0">
              <a:solidFill>
                <a:srgbClr val="0000CC"/>
              </a:solidFill>
              <a:latin typeface="Palatino Linotype" pitchFamily="18" charset="0"/>
              <a:ea typeface="+mj-ea"/>
              <a:cs typeface="+mj-cs"/>
            </a:endParaRPr>
          </a:p>
        </p:txBody>
      </p:sp>
      <p:sp>
        <p:nvSpPr>
          <p:cNvPr id="34" name="Left Brace 33"/>
          <p:cNvSpPr/>
          <p:nvPr/>
        </p:nvSpPr>
        <p:spPr>
          <a:xfrm rot="16200000">
            <a:off x="4305299" y="3969620"/>
            <a:ext cx="228602" cy="4572000"/>
          </a:xfrm>
          <a:prstGeom prst="leftBrace">
            <a:avLst>
              <a:gd name="adj1" fmla="val 27784"/>
              <a:gd name="adj2" fmla="val 5040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109829" y="5791200"/>
            <a:ext cx="6535617" cy="274320"/>
            <a:chOff x="1881229" y="5669679"/>
            <a:chExt cx="6535617" cy="274320"/>
          </a:xfrm>
        </p:grpSpPr>
        <p:sp>
          <p:nvSpPr>
            <p:cNvPr id="36" name="Flowchart: Connector 35"/>
            <p:cNvSpPr>
              <a:spLocks/>
            </p:cNvSpPr>
            <p:nvPr/>
          </p:nvSpPr>
          <p:spPr>
            <a:xfrm>
              <a:off x="5011877" y="5669679"/>
              <a:ext cx="274320" cy="274320"/>
            </a:xfrm>
            <a:prstGeom prst="flowChartConnector">
              <a:avLst/>
            </a:prstGeom>
            <a:solidFill>
              <a:schemeClr val="accent1">
                <a:alpha val="5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Flowchart: Connector 36"/>
            <p:cNvSpPr>
              <a:spLocks/>
            </p:cNvSpPr>
            <p:nvPr/>
          </p:nvSpPr>
          <p:spPr>
            <a:xfrm>
              <a:off x="4229215" y="5669679"/>
              <a:ext cx="274320" cy="274320"/>
            </a:xfrm>
            <a:prstGeom prst="flowChartConnector">
              <a:avLst/>
            </a:prstGeom>
            <a:solidFill>
              <a:schemeClr val="accent1">
                <a:alpha val="5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Flowchart: Connector 37"/>
            <p:cNvSpPr>
              <a:spLocks/>
            </p:cNvSpPr>
            <p:nvPr/>
          </p:nvSpPr>
          <p:spPr>
            <a:xfrm>
              <a:off x="6968532" y="5669679"/>
              <a:ext cx="274320" cy="274320"/>
            </a:xfrm>
            <a:prstGeom prst="flowChartConnector">
              <a:avLst/>
            </a:prstGeom>
            <a:solidFill>
              <a:srgbClr val="C00000">
                <a:alpha val="5000"/>
              </a:srgb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lowchart: Connector 38"/>
            <p:cNvSpPr>
              <a:spLocks/>
            </p:cNvSpPr>
            <p:nvPr/>
          </p:nvSpPr>
          <p:spPr>
            <a:xfrm>
              <a:off x="7359863" y="5669679"/>
              <a:ext cx="274320" cy="274320"/>
            </a:xfrm>
            <a:prstGeom prst="flowChartConnector">
              <a:avLst/>
            </a:prstGeom>
            <a:solidFill>
              <a:srgbClr val="C00000">
                <a:alpha val="5000"/>
              </a:srgb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Flowchart: Connector 39"/>
            <p:cNvSpPr>
              <a:spLocks/>
            </p:cNvSpPr>
            <p:nvPr/>
          </p:nvSpPr>
          <p:spPr>
            <a:xfrm>
              <a:off x="7751194" y="5669679"/>
              <a:ext cx="274320" cy="274320"/>
            </a:xfrm>
            <a:prstGeom prst="flowChartConnector">
              <a:avLst/>
            </a:prstGeom>
            <a:solidFill>
              <a:srgbClr val="C00000">
                <a:alpha val="5000"/>
              </a:srgb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Flowchart: Connector 40"/>
            <p:cNvSpPr>
              <a:spLocks/>
            </p:cNvSpPr>
            <p:nvPr/>
          </p:nvSpPr>
          <p:spPr>
            <a:xfrm>
              <a:off x="8142526" y="5669679"/>
              <a:ext cx="274320" cy="274320"/>
            </a:xfrm>
            <a:prstGeom prst="flowChartConnector">
              <a:avLst/>
            </a:prstGeom>
            <a:solidFill>
              <a:srgbClr val="C00000">
                <a:alpha val="5000"/>
              </a:srgb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lowchart: Connector 41"/>
            <p:cNvSpPr>
              <a:spLocks/>
            </p:cNvSpPr>
            <p:nvPr/>
          </p:nvSpPr>
          <p:spPr>
            <a:xfrm>
              <a:off x="5794539" y="5669679"/>
              <a:ext cx="274320" cy="274320"/>
            </a:xfrm>
            <a:prstGeom prst="flowChartConnector">
              <a:avLst/>
            </a:prstGeom>
            <a:solidFill>
              <a:schemeClr val="accent1">
                <a:alpha val="5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Flowchart: Connector 42"/>
            <p:cNvSpPr>
              <a:spLocks/>
            </p:cNvSpPr>
            <p:nvPr/>
          </p:nvSpPr>
          <p:spPr>
            <a:xfrm>
              <a:off x="1881229" y="5669679"/>
              <a:ext cx="274320" cy="274320"/>
            </a:xfrm>
            <a:prstGeom prst="flowChartConnector">
              <a:avLst/>
            </a:prstGeom>
            <a:solidFill>
              <a:schemeClr val="accent1">
                <a:alpha val="5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Flowchart: Connector 43"/>
            <p:cNvSpPr>
              <a:spLocks/>
            </p:cNvSpPr>
            <p:nvPr/>
          </p:nvSpPr>
          <p:spPr>
            <a:xfrm>
              <a:off x="2663891" y="5669679"/>
              <a:ext cx="274320" cy="274320"/>
            </a:xfrm>
            <a:prstGeom prst="flowChartConnector">
              <a:avLst/>
            </a:prstGeom>
            <a:solidFill>
              <a:schemeClr val="accent1">
                <a:alpha val="5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Flowchart: Connector 46"/>
            <p:cNvSpPr>
              <a:spLocks/>
            </p:cNvSpPr>
            <p:nvPr/>
          </p:nvSpPr>
          <p:spPr>
            <a:xfrm>
              <a:off x="3055222" y="5669679"/>
              <a:ext cx="274320" cy="274320"/>
            </a:xfrm>
            <a:prstGeom prst="flowChartConnector">
              <a:avLst/>
            </a:prstGeom>
            <a:solidFill>
              <a:schemeClr val="accent1">
                <a:alpha val="5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Flowchart: Connector 47"/>
            <p:cNvSpPr>
              <a:spLocks/>
            </p:cNvSpPr>
            <p:nvPr/>
          </p:nvSpPr>
          <p:spPr>
            <a:xfrm>
              <a:off x="3446553" y="5669679"/>
              <a:ext cx="274320" cy="274320"/>
            </a:xfrm>
            <a:prstGeom prst="flowChartConnector">
              <a:avLst/>
            </a:prstGeom>
            <a:solidFill>
              <a:schemeClr val="accent1">
                <a:alpha val="5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Flowchart: Connector 48"/>
            <p:cNvSpPr>
              <a:spLocks/>
            </p:cNvSpPr>
            <p:nvPr/>
          </p:nvSpPr>
          <p:spPr>
            <a:xfrm>
              <a:off x="3837884" y="5669679"/>
              <a:ext cx="274320" cy="274320"/>
            </a:xfrm>
            <a:prstGeom prst="flowChartConnector">
              <a:avLst/>
            </a:prstGeom>
            <a:solidFill>
              <a:srgbClr val="C00000">
                <a:alpha val="5000"/>
              </a:srgb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Flowchart: Connector 49"/>
            <p:cNvSpPr>
              <a:spLocks/>
            </p:cNvSpPr>
            <p:nvPr/>
          </p:nvSpPr>
          <p:spPr>
            <a:xfrm>
              <a:off x="5403208" y="5669679"/>
              <a:ext cx="274320" cy="274320"/>
            </a:xfrm>
            <a:prstGeom prst="flowChartConnector">
              <a:avLst/>
            </a:prstGeom>
            <a:solidFill>
              <a:srgbClr val="C00000">
                <a:alpha val="5000"/>
              </a:srgb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Flowchart: Connector 54"/>
            <p:cNvSpPr>
              <a:spLocks/>
            </p:cNvSpPr>
            <p:nvPr/>
          </p:nvSpPr>
          <p:spPr>
            <a:xfrm>
              <a:off x="6577201" y="5669679"/>
              <a:ext cx="274320" cy="274320"/>
            </a:xfrm>
            <a:prstGeom prst="flowChartConnector">
              <a:avLst/>
            </a:prstGeom>
            <a:solidFill>
              <a:srgbClr val="C00000">
                <a:alpha val="5000"/>
              </a:srgb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Flowchart: Connector 55"/>
            <p:cNvSpPr>
              <a:spLocks/>
            </p:cNvSpPr>
            <p:nvPr/>
          </p:nvSpPr>
          <p:spPr>
            <a:xfrm>
              <a:off x="2272560" y="5669679"/>
              <a:ext cx="274320" cy="274320"/>
            </a:xfrm>
            <a:prstGeom prst="flowChartConnector">
              <a:avLst/>
            </a:prstGeom>
            <a:solidFill>
              <a:schemeClr val="accent1">
                <a:alpha val="5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Flowchart: Connector 56"/>
            <p:cNvSpPr>
              <a:spLocks/>
            </p:cNvSpPr>
            <p:nvPr/>
          </p:nvSpPr>
          <p:spPr>
            <a:xfrm>
              <a:off x="6185870" y="5669679"/>
              <a:ext cx="274320" cy="274320"/>
            </a:xfrm>
            <a:prstGeom prst="flowChartConnector">
              <a:avLst/>
            </a:prstGeom>
            <a:solidFill>
              <a:schemeClr val="accent1">
                <a:alpha val="5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Flowchart: Connector 61"/>
            <p:cNvSpPr>
              <a:spLocks/>
            </p:cNvSpPr>
            <p:nvPr/>
          </p:nvSpPr>
          <p:spPr>
            <a:xfrm>
              <a:off x="4620546" y="5669679"/>
              <a:ext cx="274320" cy="274320"/>
            </a:xfrm>
            <a:prstGeom prst="flowChartConnector">
              <a:avLst/>
            </a:prstGeom>
            <a:solidFill>
              <a:schemeClr val="accent1">
                <a:alpha val="5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276600" y="6350811"/>
            <a:ext cx="2331720" cy="400110"/>
            <a:chOff x="2926080" y="6229290"/>
            <a:chExt cx="2331720" cy="400110"/>
          </a:xfrm>
        </p:grpSpPr>
        <p:sp>
          <p:nvSpPr>
            <p:cNvPr id="65" name="TextBox 1"/>
            <p:cNvSpPr txBox="1"/>
            <p:nvPr/>
          </p:nvSpPr>
          <p:spPr>
            <a:xfrm>
              <a:off x="2926080" y="6229290"/>
              <a:ext cx="2028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137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276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413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551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688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2827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199964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102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alatino Linotype" pitchFamily="18" charset="0"/>
                </a:rPr>
                <a:t>Only O(g log n)</a:t>
              </a:r>
              <a:endPara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</a:endParaRPr>
            </a:p>
          </p:txBody>
        </p:sp>
        <p:sp>
          <p:nvSpPr>
            <p:cNvPr id="66" name="Flowchart: Connector 65"/>
            <p:cNvSpPr>
              <a:spLocks/>
            </p:cNvSpPr>
            <p:nvPr/>
          </p:nvSpPr>
          <p:spPr>
            <a:xfrm>
              <a:off x="4983480" y="6278880"/>
              <a:ext cx="274320" cy="274320"/>
            </a:xfrm>
            <a:prstGeom prst="flowChartConnector">
              <a:avLst/>
            </a:prstGeom>
            <a:solidFill>
              <a:srgbClr val="C00000">
                <a:alpha val="5000"/>
              </a:srgb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34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>
            <a:spLocks noChangeAspect="1"/>
          </p:cNvSpPr>
          <p:nvPr/>
        </p:nvSpPr>
        <p:spPr bwMode="auto">
          <a:xfrm>
            <a:off x="1600200" y="3131419"/>
            <a:ext cx="1438283" cy="1063079"/>
          </a:xfrm>
          <a:prstGeom prst="cloud">
            <a:avLst/>
          </a:prstGeom>
          <a:noFill/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934662" y="5305984"/>
            <a:ext cx="1017331" cy="719772"/>
            <a:chOff x="2069405" y="5640740"/>
            <a:chExt cx="1017331" cy="719772"/>
          </a:xfrm>
        </p:grpSpPr>
        <p:pic>
          <p:nvPicPr>
            <p:cNvPr id="80" name="Picture 7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07" y="5732180"/>
              <a:ext cx="144153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1" name="Group 80"/>
            <p:cNvGrpSpPr/>
            <p:nvPr/>
          </p:nvGrpSpPr>
          <p:grpSpPr>
            <a:xfrm>
              <a:off x="2069405" y="5640740"/>
              <a:ext cx="1017331" cy="719772"/>
              <a:chOff x="2017417" y="3631178"/>
              <a:chExt cx="1017331" cy="719772"/>
            </a:xfrm>
          </p:grpSpPr>
          <p:pic>
            <p:nvPicPr>
              <p:cNvPr id="82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3714" y="3922680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3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787" y="3829597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4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223" y="4168070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5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1715" y="3631178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6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23577" y="4168070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7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4648" y="3661441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8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3908" y="3864111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9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7417" y="4009780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33" name="Group 132"/>
          <p:cNvGrpSpPr/>
          <p:nvPr/>
        </p:nvGrpSpPr>
        <p:grpSpPr>
          <a:xfrm>
            <a:off x="1808073" y="3280298"/>
            <a:ext cx="1058043" cy="788083"/>
            <a:chOff x="1923658" y="3627120"/>
            <a:chExt cx="1058043" cy="788083"/>
          </a:xfrm>
        </p:grpSpPr>
        <p:grpSp>
          <p:nvGrpSpPr>
            <p:cNvPr id="21" name="Group 20"/>
            <p:cNvGrpSpPr/>
            <p:nvPr/>
          </p:nvGrpSpPr>
          <p:grpSpPr>
            <a:xfrm>
              <a:off x="1923658" y="3627120"/>
              <a:ext cx="1058043" cy="723312"/>
              <a:chOff x="1996331" y="3638943"/>
              <a:chExt cx="1058043" cy="723312"/>
            </a:xfrm>
          </p:grpSpPr>
          <p:pic>
            <p:nvPicPr>
              <p:cNvPr id="61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9411" y="3926906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4413" y="3729145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011" y="4179375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3910" y="3651156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217" y="4147211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6331" y="3742596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9411" y="3638943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7417" y="4009780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75" name="Picture 7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989" y="3887002"/>
              <a:ext cx="144153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7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234" y="4232323"/>
              <a:ext cx="144153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2" name="Group 151"/>
          <p:cNvGrpSpPr/>
          <p:nvPr/>
        </p:nvGrpSpPr>
        <p:grpSpPr>
          <a:xfrm>
            <a:off x="5888061" y="5128993"/>
            <a:ext cx="1130470" cy="781473"/>
            <a:chOff x="6003646" y="5475815"/>
            <a:chExt cx="1130470" cy="781473"/>
          </a:xfrm>
        </p:grpSpPr>
        <p:grpSp>
          <p:nvGrpSpPr>
            <p:cNvPr id="37" name="Group 36"/>
            <p:cNvGrpSpPr/>
            <p:nvPr/>
          </p:nvGrpSpPr>
          <p:grpSpPr>
            <a:xfrm>
              <a:off x="6003646" y="5475815"/>
              <a:ext cx="1130470" cy="781473"/>
              <a:chOff x="6003646" y="5475815"/>
              <a:chExt cx="1130470" cy="781473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6003646" y="5475815"/>
                <a:ext cx="1130470" cy="781473"/>
                <a:chOff x="1990864" y="3589560"/>
                <a:chExt cx="1130470" cy="781473"/>
              </a:xfrm>
            </p:grpSpPr>
            <p:pic>
              <p:nvPicPr>
                <p:cNvPr id="118" name="Picture 18"/>
                <p:cNvPicPr preferRelativeResize="0"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52128" y="3875173"/>
                  <a:ext cx="149961" cy="1828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9" name="Picture 18"/>
                <p:cNvPicPr preferRelativeResize="0"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373" y="3823316"/>
                  <a:ext cx="149961" cy="1828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0" name="Picture 18"/>
                <p:cNvPicPr preferRelativeResize="0"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60306" y="4188153"/>
                  <a:ext cx="149961" cy="1828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1" name="Picture 18"/>
                <p:cNvPicPr preferRelativeResize="0"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09035" y="3589560"/>
                  <a:ext cx="149961" cy="1828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2" name="Picture 18"/>
                <p:cNvPicPr preferRelativeResize="0"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5564" y="4133545"/>
                  <a:ext cx="149961" cy="1828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4" name="Picture 18"/>
                <p:cNvPicPr preferRelativeResize="0"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49955" y="3917537"/>
                  <a:ext cx="149961" cy="1828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5" name="Picture 18"/>
                <p:cNvPicPr preferRelativeResize="0"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90864" y="3867307"/>
                  <a:ext cx="149961" cy="1828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29" name="Picture 12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6574" y="6022039"/>
                <a:ext cx="144153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26" name="Picture 18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567" y="5567255"/>
              <a:ext cx="149961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18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8513" y="5522105"/>
              <a:ext cx="149961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6214962" y="3201071"/>
            <a:ext cx="1096490" cy="804286"/>
            <a:chOff x="6330547" y="3547893"/>
            <a:chExt cx="1096490" cy="804286"/>
          </a:xfrm>
        </p:grpSpPr>
        <p:grpSp>
          <p:nvGrpSpPr>
            <p:cNvPr id="106" name="Group 105"/>
            <p:cNvGrpSpPr/>
            <p:nvPr/>
          </p:nvGrpSpPr>
          <p:grpSpPr>
            <a:xfrm>
              <a:off x="6330547" y="3547893"/>
              <a:ext cx="878549" cy="804286"/>
              <a:chOff x="2017416" y="3659290"/>
              <a:chExt cx="878549" cy="804286"/>
            </a:xfrm>
          </p:grpSpPr>
          <p:pic>
            <p:nvPicPr>
              <p:cNvPr id="107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4648" y="3976178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8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6116" y="3920159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9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2143" y="4280696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0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1742" y="3659290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1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6004" y="4200794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4648" y="3661441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3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7416" y="3814395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4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7417" y="4126543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15" name="Picture 1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6915" y="3557116"/>
              <a:ext cx="144153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6" name="Picture 1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2884" y="3823643"/>
              <a:ext cx="144153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Equal 18"/>
          <p:cNvSpPr>
            <a:spLocks noChangeAspect="1"/>
          </p:cNvSpPr>
          <p:nvPr/>
        </p:nvSpPr>
        <p:spPr bwMode="auto">
          <a:xfrm rot="1978589">
            <a:off x="5226653" y="5198196"/>
            <a:ext cx="668329" cy="228088"/>
          </a:xfrm>
          <a:prstGeom prst="mathEqual">
            <a:avLst/>
          </a:prstGeom>
          <a:solidFill>
            <a:schemeClr val="tx1"/>
          </a:solidFill>
          <a:ln w="3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Equal 19"/>
          <p:cNvSpPr>
            <a:spLocks noChangeAspect="1"/>
          </p:cNvSpPr>
          <p:nvPr/>
        </p:nvSpPr>
        <p:spPr bwMode="auto">
          <a:xfrm rot="9156686">
            <a:off x="5522488" y="3885408"/>
            <a:ext cx="634463" cy="221226"/>
          </a:xfrm>
          <a:prstGeom prst="mathEqual">
            <a:avLst/>
          </a:prstGeom>
          <a:solidFill>
            <a:schemeClr val="tx1">
              <a:lumMod val="95000"/>
              <a:lumOff val="5000"/>
            </a:schemeClr>
          </a:solidFill>
          <a:ln w="3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Equal 17"/>
          <p:cNvSpPr>
            <a:spLocks noChangeAspect="1"/>
          </p:cNvSpPr>
          <p:nvPr/>
        </p:nvSpPr>
        <p:spPr bwMode="auto">
          <a:xfrm rot="8693245">
            <a:off x="2981195" y="5154935"/>
            <a:ext cx="543638" cy="206918"/>
          </a:xfrm>
          <a:prstGeom prst="mathEqual">
            <a:avLst/>
          </a:prstGeom>
          <a:solidFill>
            <a:schemeClr val="tx1"/>
          </a:solidFill>
          <a:ln w="3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Equal 16"/>
          <p:cNvSpPr>
            <a:spLocks noChangeAspect="1"/>
          </p:cNvSpPr>
          <p:nvPr/>
        </p:nvSpPr>
        <p:spPr bwMode="auto">
          <a:xfrm rot="1468031">
            <a:off x="2848135" y="3798980"/>
            <a:ext cx="882693" cy="233065"/>
          </a:xfrm>
          <a:prstGeom prst="mathEqual">
            <a:avLst/>
          </a:prstGeom>
          <a:solidFill>
            <a:schemeClr val="tx1"/>
          </a:solidFill>
          <a:ln w="3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Cloud 7"/>
          <p:cNvSpPr>
            <a:spLocks/>
          </p:cNvSpPr>
          <p:nvPr/>
        </p:nvSpPr>
        <p:spPr bwMode="auto">
          <a:xfrm>
            <a:off x="5980415" y="3088274"/>
            <a:ext cx="1435608" cy="1060704"/>
          </a:xfrm>
          <a:prstGeom prst="cloud">
            <a:avLst/>
          </a:prstGeom>
          <a:noFill/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Cloud 10"/>
          <p:cNvSpPr>
            <a:spLocks noChangeAspect="1"/>
          </p:cNvSpPr>
          <p:nvPr/>
        </p:nvSpPr>
        <p:spPr bwMode="auto">
          <a:xfrm>
            <a:off x="1708117" y="5144865"/>
            <a:ext cx="1435070" cy="1060704"/>
          </a:xfrm>
          <a:prstGeom prst="cloud">
            <a:avLst/>
          </a:prstGeom>
          <a:noFill/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3459896" y="3843009"/>
            <a:ext cx="2116385" cy="1622067"/>
            <a:chOff x="3575481" y="4189831"/>
            <a:chExt cx="2116385" cy="1622067"/>
          </a:xfrm>
        </p:grpSpPr>
        <p:grpSp>
          <p:nvGrpSpPr>
            <p:cNvPr id="22" name="Group 21"/>
            <p:cNvGrpSpPr/>
            <p:nvPr/>
          </p:nvGrpSpPr>
          <p:grpSpPr>
            <a:xfrm>
              <a:off x="3786681" y="4570211"/>
              <a:ext cx="785319" cy="997044"/>
              <a:chOff x="4110062" y="4512001"/>
              <a:chExt cx="785319" cy="997044"/>
            </a:xfrm>
          </p:grpSpPr>
          <p:pic>
            <p:nvPicPr>
              <p:cNvPr id="51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6163" y="4778256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3127" y="4985769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5420" y="4667003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4809" y="5326165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0062" y="5277576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9967" y="4603441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4255" y="4512001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41" y="5211825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4689" y="4928156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77" name="Picture 7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8366" y="5509118"/>
              <a:ext cx="144153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7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7749" y="5629018"/>
              <a:ext cx="144153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7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644" y="4324685"/>
              <a:ext cx="144153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0" name="Group 89"/>
            <p:cNvGrpSpPr/>
            <p:nvPr/>
          </p:nvGrpSpPr>
          <p:grpSpPr>
            <a:xfrm>
              <a:off x="4601320" y="4373293"/>
              <a:ext cx="926730" cy="1241294"/>
              <a:chOff x="4108002" y="4490629"/>
              <a:chExt cx="926730" cy="1241294"/>
            </a:xfrm>
          </p:grpSpPr>
          <p:pic>
            <p:nvPicPr>
              <p:cNvPr id="91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7343" y="4894926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2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4771" y="4803486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3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0134" y="5018676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4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2413" y="4658656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5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0330" y="5299324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6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0817" y="5315963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7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1837" y="4704327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8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7342" y="4490629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9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4470" y="5549043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0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8002" y="5062129"/>
                <a:ext cx="149961" cy="18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1" name="Picture 10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2497" y="4281271"/>
              <a:ext cx="144153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0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954" y="4189831"/>
              <a:ext cx="144153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0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258" y="4442632"/>
              <a:ext cx="144153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8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905" y="4952539"/>
              <a:ext cx="149961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18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481" y="4833614"/>
              <a:ext cx="149961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30630"/>
          </a:xfrm>
        </p:spPr>
        <p:txBody>
          <a:bodyPr>
            <a:normAutofit/>
          </a:bodyPr>
          <a:lstStyle/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A weakness of social-graph-based schemes [SIGCOMM’10]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Coping with the </a:t>
            </a:r>
            <a:b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</a:b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multi-community structure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5" name="TextBox 1"/>
          <p:cNvSpPr txBox="1"/>
          <p:nvPr/>
        </p:nvSpPr>
        <p:spPr>
          <a:xfrm>
            <a:off x="5907737" y="2514600"/>
            <a:ext cx="1383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137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  <a:lvl3pPr marL="914276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3pPr>
            <a:lvl4pPr marL="1371413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4pPr>
            <a:lvl5pPr marL="1828551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5pPr>
            <a:lvl6pPr marL="2285688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6pPr>
            <a:lvl7pPr marL="2742827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7pPr>
            <a:lvl8pPr marL="3199964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8pPr>
            <a:lvl9pPr marL="3657102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dirty="0" smtClean="0">
                <a:solidFill>
                  <a:srgbClr val="000099"/>
                </a:solidFill>
                <a:latin typeface="Palatino Linotype" pitchFamily="18" charset="0"/>
              </a:rPr>
              <a:t>Trust seed</a:t>
            </a:r>
            <a:endParaRPr lang="en-US" sz="2000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2947" y="2549996"/>
            <a:ext cx="235068" cy="31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Content Placeholder 2"/>
          <p:cNvSpPr txBox="1">
            <a:spLocks/>
          </p:cNvSpPr>
          <p:nvPr/>
        </p:nvSpPr>
        <p:spPr>
          <a:xfrm>
            <a:off x="457200" y="1583970"/>
            <a:ext cx="8229600" cy="93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latin typeface="Palatino Linotype" pitchFamily="18" charset="0"/>
              </a:rPr>
              <a:t>Solution: leverage the support for multiple seeds</a:t>
            </a:r>
            <a:r>
              <a:rPr lang="en-GB" sz="2600" b="1" dirty="0" smtClean="0">
                <a:latin typeface="Palatino Linotype" pitchFamily="18" charset="0"/>
                <a:ea typeface="宋体" pitchFamily="2" charset="-122"/>
                <a:cs typeface="Arial" charset="0"/>
              </a:rPr>
              <a:t> 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latin typeface="Palatino Linotype" pitchFamily="18" charset="0"/>
              </a:rPr>
              <a:t>Distribute seeds into communities</a:t>
            </a:r>
            <a:endParaRPr lang="en-GB" sz="2200" b="1" dirty="0" smtClean="0">
              <a:latin typeface="Palatino Linotype" pitchFamily="18" charset="0"/>
              <a:ea typeface="宋体" pitchFamily="2" charset="-122"/>
              <a:cs typeface="Arial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3294691" y="3710850"/>
            <a:ext cx="2428892" cy="1857388"/>
            <a:chOff x="3410276" y="4057672"/>
            <a:chExt cx="2428892" cy="1857388"/>
          </a:xfrm>
        </p:grpSpPr>
        <p:sp>
          <p:nvSpPr>
            <p:cNvPr id="6" name="Cloud 5"/>
            <p:cNvSpPr/>
            <p:nvPr/>
          </p:nvSpPr>
          <p:spPr bwMode="auto">
            <a:xfrm>
              <a:off x="3410276" y="4057672"/>
              <a:ext cx="2428892" cy="1857388"/>
            </a:xfrm>
            <a:prstGeom prst="cloud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105" name="Picture 18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200" y="4431819"/>
              <a:ext cx="149961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18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640" y="5451217"/>
              <a:ext cx="149961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7055" y="4110623"/>
            <a:ext cx="235068" cy="31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62115" y="4484096"/>
            <a:ext cx="235068" cy="31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45289" y="4812569"/>
            <a:ext cx="235068" cy="31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7593" y="4777077"/>
            <a:ext cx="235068" cy="31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3848" y="4125870"/>
            <a:ext cx="232842" cy="30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0231" y="4442523"/>
            <a:ext cx="235068" cy="31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7328" y="3431679"/>
            <a:ext cx="235068" cy="31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440" y="5373636"/>
            <a:ext cx="235068" cy="31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7870" y="5519127"/>
            <a:ext cx="235068" cy="31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98150" y="3471203"/>
            <a:ext cx="235068" cy="31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62336" y="4458200"/>
            <a:ext cx="235068" cy="31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" name="Cloud 136"/>
          <p:cNvSpPr>
            <a:spLocks noChangeAspect="1"/>
          </p:cNvSpPr>
          <p:nvPr/>
        </p:nvSpPr>
        <p:spPr bwMode="auto">
          <a:xfrm>
            <a:off x="1600200" y="3131419"/>
            <a:ext cx="1438283" cy="1063079"/>
          </a:xfrm>
          <a:prstGeom prst="cloud">
            <a:avLst/>
          </a:prstGeom>
          <a:solidFill>
            <a:srgbClr val="C00000">
              <a:alpha val="25000"/>
            </a:srgbClr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6" name="Cloud 135"/>
          <p:cNvSpPr>
            <a:spLocks noChangeAspect="1"/>
          </p:cNvSpPr>
          <p:nvPr/>
        </p:nvSpPr>
        <p:spPr bwMode="auto">
          <a:xfrm>
            <a:off x="1708117" y="5144865"/>
            <a:ext cx="1435070" cy="1060704"/>
          </a:xfrm>
          <a:prstGeom prst="cloud">
            <a:avLst/>
          </a:prstGeom>
          <a:solidFill>
            <a:srgbClr val="C00000">
              <a:alpha val="25000"/>
            </a:srgbClr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4" name="Cloud 133"/>
          <p:cNvSpPr>
            <a:spLocks/>
          </p:cNvSpPr>
          <p:nvPr/>
        </p:nvSpPr>
        <p:spPr bwMode="auto">
          <a:xfrm>
            <a:off x="5981482" y="3088273"/>
            <a:ext cx="1435608" cy="1060704"/>
          </a:xfrm>
          <a:prstGeom prst="cloud">
            <a:avLst/>
          </a:prstGeom>
          <a:solidFill>
            <a:srgbClr val="C00000">
              <a:alpha val="25000"/>
            </a:srgbClr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Cloud 8"/>
          <p:cNvSpPr>
            <a:spLocks noChangeAspect="1"/>
          </p:cNvSpPr>
          <p:nvPr/>
        </p:nvSpPr>
        <p:spPr bwMode="auto">
          <a:xfrm>
            <a:off x="5744793" y="5015785"/>
            <a:ext cx="1435608" cy="1060704"/>
          </a:xfrm>
          <a:prstGeom prst="cloud">
            <a:avLst/>
          </a:prstGeom>
          <a:noFill/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5" name="Cloud 134"/>
          <p:cNvSpPr>
            <a:spLocks noChangeAspect="1"/>
          </p:cNvSpPr>
          <p:nvPr/>
        </p:nvSpPr>
        <p:spPr bwMode="auto">
          <a:xfrm>
            <a:off x="5744793" y="5015277"/>
            <a:ext cx="1435608" cy="1060704"/>
          </a:xfrm>
          <a:prstGeom prst="cloud">
            <a:avLst/>
          </a:prstGeom>
          <a:solidFill>
            <a:srgbClr val="C00000">
              <a:alpha val="25000"/>
            </a:srgbClr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Explosion 1 27"/>
          <p:cNvSpPr/>
          <p:nvPr/>
        </p:nvSpPr>
        <p:spPr bwMode="auto">
          <a:xfrm>
            <a:off x="2659557" y="2717245"/>
            <a:ext cx="3620354" cy="1337714"/>
          </a:xfrm>
          <a:prstGeom prst="irregularSeal1">
            <a:avLst/>
          </a:prstGeom>
          <a:solidFill>
            <a:srgbClr val="FFC000"/>
          </a:solidFill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2400" b="1" dirty="0" smtClean="0">
                <a:solidFill>
                  <a:srgbClr val="000099"/>
                </a:solidFill>
                <a:latin typeface="Palatino Linotype" pitchFamily="18" charset="0"/>
              </a:rPr>
              <a:t>False positives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3873212" y="5630357"/>
            <a:ext cx="189958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Los Angeles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248400" y="4187927"/>
            <a:ext cx="189958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San Jose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766008" y="4223389"/>
            <a:ext cx="189958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San Diego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807741" y="6107668"/>
            <a:ext cx="189958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San Francisco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045701" y="6192122"/>
            <a:ext cx="189958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Fresno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"/>
                            </p:stCondLst>
                            <p:childTnLst>
                              <p:par>
                                <p:cTn id="129" presetID="53" presetClass="entr" presetSubtype="1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00"/>
                            </p:stCondLst>
                            <p:childTnLst>
                              <p:par>
                                <p:cTn id="135" presetID="53" presetClass="entr" presetSubtype="1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100"/>
                            </p:stCondLst>
                            <p:childTnLst>
                              <p:par>
                                <p:cTn id="141" presetID="53" presetClass="entr" presetSubtype="1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800"/>
                            </p:stCondLst>
                            <p:childTnLst>
                              <p:par>
                                <p:cTn id="147" presetID="53" presetClass="entr" presetSubtype="1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500"/>
                            </p:stCondLst>
                            <p:childTnLst>
                              <p:par>
                                <p:cTn id="153" presetID="53" presetClass="entr" presetSubtype="1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9" grpId="0" animBg="1"/>
      <p:bldP spid="20" grpId="0" animBg="1"/>
      <p:bldP spid="18" grpId="0" animBg="1"/>
      <p:bldP spid="17" grpId="0" animBg="1"/>
      <p:bldP spid="8" grpId="0" animBg="1"/>
      <p:bldP spid="8" grpId="1" animBg="1"/>
      <p:bldP spid="11" grpId="0" animBg="1"/>
      <p:bldP spid="11" grpId="1" animBg="1"/>
      <p:bldP spid="3" grpId="0" build="p"/>
      <p:bldP spid="35" grpId="0"/>
      <p:bldP spid="137" grpId="0" animBg="1"/>
      <p:bldP spid="137" grpId="1" animBg="1"/>
      <p:bldP spid="136" grpId="0" animBg="1"/>
      <p:bldP spid="136" grpId="1" animBg="1"/>
      <p:bldP spid="134" grpId="0" animBg="1"/>
      <p:bldP spid="134" grpId="1" animBg="1"/>
      <p:bldP spid="9" grpId="0" animBg="1"/>
      <p:bldP spid="9" grpId="1" animBg="1"/>
      <p:bldP spid="135" grpId="0" animBg="1"/>
      <p:bldP spid="135" grpId="1" animBg="1"/>
      <p:bldP spid="28" grpId="0" animBg="1"/>
      <p:bldP spid="28" grpId="1" animBg="1"/>
      <p:bldP spid="156" grpId="0"/>
      <p:bldP spid="157" grpId="0"/>
      <p:bldP spid="158" grpId="0"/>
      <p:bldP spid="159" grpId="0"/>
      <p:bldP spid="1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34" y="1584553"/>
            <a:ext cx="6153166" cy="222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496" y="4005064"/>
            <a:ext cx="336470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this is fake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3800" y="2054571"/>
            <a:ext cx="1744948" cy="1526829"/>
          </a:xfrm>
          <a:prstGeom prst="rect">
            <a:avLst/>
          </a:prstGeom>
        </p:spPr>
      </p:pic>
      <p:pic>
        <p:nvPicPr>
          <p:cNvPr id="10" name="Picture 6" descr="C:\Users\QIANG\AppData\Local\Microsoft\Windows\Temporary Internet Files\Content.IE5\WTZHEN6C\MC900435931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358" y="4221088"/>
            <a:ext cx="69358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593" y="4733136"/>
            <a:ext cx="806567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00" y="5661247"/>
            <a:ext cx="920299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google+logo.jpg"/>
          <p:cNvPicPr>
            <a:picLocks noChangeAspect="1"/>
          </p:cNvPicPr>
          <p:nvPr/>
        </p:nvPicPr>
        <p:blipFill>
          <a:blip r:embed="rId9" cstate="print"/>
          <a:srcRect l="8819" t="24747" r="6299" b="26997"/>
          <a:stretch>
            <a:fillRect/>
          </a:stretch>
        </p:blipFill>
        <p:spPr>
          <a:xfrm>
            <a:off x="6477000" y="5302274"/>
            <a:ext cx="2239122" cy="689401"/>
          </a:xfrm>
          <a:prstGeom prst="rect">
            <a:avLst/>
          </a:prstGeom>
        </p:spPr>
      </p:pic>
      <p:pic>
        <p:nvPicPr>
          <p:cNvPr id="15" name="Picture 14" descr="linkedin_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7200" y="5350351"/>
            <a:ext cx="2100102" cy="5932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51" y="4292231"/>
            <a:ext cx="1916620" cy="71873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85076"/>
            <a:ext cx="2194546" cy="7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Fake accounts (</a:t>
            </a:r>
            <a:r>
              <a:rPr lang="en-US" dirty="0" err="1" smtClean="0">
                <a:solidFill>
                  <a:srgbClr val="000099"/>
                </a:solidFill>
                <a:latin typeface="Palatino Linotype" pitchFamily="18" charset="0"/>
              </a:rPr>
              <a:t>Sybils</a:t>
            </a: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) in OSNs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3" name="Picture 5" descr="https://encrypted-tbn3.google.com/images?q=tbn:ANd9GcRiBaCwujZUMym9Hg4J_VhMrbL8jEEDr244PQ-SPCpB2i_9obv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70" y="1602121"/>
            <a:ext cx="1733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9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How to distribute seeds?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Estimate communities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The Louvain method </a:t>
            </a:r>
          </a:p>
          <a:p>
            <a:pPr marL="40005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</a:t>
            </a: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    [</a:t>
            </a:r>
            <a:r>
              <a:rPr lang="en-GB" sz="2200" b="1" dirty="0" err="1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Blondel</a:t>
            </a: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et al., J. of Statistical </a:t>
            </a:r>
            <a:r>
              <a:rPr lang="en-GB" sz="2200" b="1" dirty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M</a:t>
            </a: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echanics’08]</a:t>
            </a:r>
          </a:p>
          <a:p>
            <a:pPr marL="40005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Distribute non-Sybil seeds in communities</a:t>
            </a:r>
            <a:endParaRPr lang="en-GB" sz="18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Manually inspect a set of nodes in each community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Use the nodes that passed the inspection as seeds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err="1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Sybils</a:t>
            </a: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cannot be seeds</a:t>
            </a:r>
          </a:p>
          <a:p>
            <a:pPr marL="857250" lvl="1" indent="-4572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31" descr="Magnifying Gla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3359" y="5278320"/>
            <a:ext cx="589080" cy="58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3" r="21824"/>
          <a:stretch/>
        </p:blipFill>
        <p:spPr bwMode="auto">
          <a:xfrm>
            <a:off x="5638800" y="5568922"/>
            <a:ext cx="731520" cy="121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23674" y="5747312"/>
            <a:ext cx="2952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6817" y="5747311"/>
            <a:ext cx="2952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23674" y="6294163"/>
            <a:ext cx="2952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68989" y="5747313"/>
            <a:ext cx="2952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98084" y="6296830"/>
            <a:ext cx="2952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6294163"/>
            <a:ext cx="297292" cy="39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05725" y="4267200"/>
            <a:ext cx="2952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4724400"/>
            <a:ext cx="297292" cy="39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794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03333 C 0.00261 -0.03333 0.00834 -0.02592 0.00834 -0.01667 C 0.00834 -0.00764 0.00261 -1.11111E-6 -0.00416 -1.11111E-6 C -0.01111 -1.11111E-6 -0.01666 -0.00764 -0.01666 -0.01667 C -0.01666 -0.02592 -0.01111 -0.03333 -0.00416 -0.03333 Z " pathEditMode="relative" rAng="0" ptsTypes="fffff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SzPct val="150000"/>
              <a:buFont typeface="Wingdings" pitchFamily="2" charset="2"/>
              <a:buChar char="§"/>
            </a:pPr>
            <a:r>
              <a:rPr lang="en-US" dirty="0" smtClean="0">
                <a:latin typeface="Palatino Linotype" pitchFamily="18" charset="0"/>
              </a:rPr>
              <a:t> Comparative evaluation</a:t>
            </a:r>
          </a:p>
          <a:p>
            <a:pPr>
              <a:buClr>
                <a:srgbClr val="003399"/>
              </a:buClr>
              <a:buSzPct val="150000"/>
              <a:buFont typeface="Wingdings" pitchFamily="2" charset="2"/>
              <a:buChar char="§"/>
            </a:pPr>
            <a:r>
              <a:rPr lang="en-US" dirty="0" smtClean="0">
                <a:latin typeface="Palatino Linotype" pitchFamily="18" charset="0"/>
              </a:rPr>
              <a:t> Real-world deployment in </a:t>
            </a:r>
            <a:r>
              <a:rPr lang="en-US" dirty="0" err="1" smtClean="0">
                <a:latin typeface="Palatino Linotype" pitchFamily="18" charset="0"/>
              </a:rPr>
              <a:t>Tuenti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Evaluation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2" name="Picture 4" descr="https://encrypted-tbn3.google.com/images?q=tbn:ANd9GcSwJ3Tx4nAUUxWO-bbOAwXw1bS98DEt_AuHFwrcnoC71ldoBGq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287" y="4038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6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Comparative evaluation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00710"/>
          </a:xfrm>
        </p:spPr>
        <p:txBody>
          <a:bodyPr>
            <a:normAutofit lnSpcReduction="10000"/>
          </a:bodyPr>
          <a:lstStyle/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Stanford large network dataset collection</a:t>
            </a: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1300" b="1" dirty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Ranking quality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Area under the Receiver Operating Characteristics (ROC) curve [</a:t>
            </a:r>
            <a:r>
              <a:rPr lang="en-GB" sz="2200" b="1" dirty="0" err="1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Viswanath</a:t>
            </a: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et al., SIGCOMM’10] 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1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Compared approaches</a:t>
            </a:r>
            <a:endParaRPr lang="en-GB" sz="18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err="1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SybilLimit</a:t>
            </a: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(SL)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err="1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SybilInfer</a:t>
            </a: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(SI)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err="1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EigenTrust</a:t>
            </a: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(ET)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err="1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GateKeeper</a:t>
            </a:r>
            <a:r>
              <a:rPr lang="en-GB" sz="2200" b="1" dirty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</a:t>
            </a: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[INFOCOM’11]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C</a:t>
            </a: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ommunity detection  </a:t>
            </a:r>
          </a:p>
          <a:p>
            <a:pPr marL="40005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    [SIGCOMM’10]  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7326" r="-7326" b="4760"/>
          <a:stretch/>
        </p:blipFill>
        <p:spPr bwMode="auto">
          <a:xfrm>
            <a:off x="5486400" y="3481850"/>
            <a:ext cx="2984845" cy="284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"/>
          <p:cNvSpPr txBox="1"/>
          <p:nvPr/>
        </p:nvSpPr>
        <p:spPr>
          <a:xfrm>
            <a:off x="5486400" y="63054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137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  <a:lvl3pPr marL="914276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3pPr>
            <a:lvl4pPr marL="1371413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4pPr>
            <a:lvl5pPr marL="1828551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5pPr>
            <a:lvl6pPr marL="2285688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6pPr>
            <a:lvl7pPr marL="2742827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7pPr>
            <a:lvl8pPr marL="3199964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8pPr>
            <a:lvl9pPr marL="3657102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Palatino Linotype" pitchFamily="18" charset="0"/>
              </a:rPr>
              <a:t>[Fogarty et al., GI’05]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09"/>
          <a:stretch/>
        </p:blipFill>
        <p:spPr bwMode="auto">
          <a:xfrm>
            <a:off x="1190625" y="1267440"/>
            <a:ext cx="6124575" cy="470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 err="1" smtClean="0">
                <a:solidFill>
                  <a:srgbClr val="000099"/>
                </a:solidFill>
                <a:latin typeface="Palatino Linotype" pitchFamily="18" charset="0"/>
              </a:rPr>
              <a:t>SybilRank</a:t>
            </a: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 has the lowest false rates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209800" y="1236822"/>
            <a:ext cx="5105400" cy="668178"/>
          </a:xfrm>
          <a:prstGeom prst="rect">
            <a:avLst/>
          </a:prstGeom>
          <a:solidFill>
            <a:schemeClr val="bg1"/>
          </a:solidFill>
          <a:ln w="3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927123" y="2063354"/>
            <a:ext cx="533398" cy="381000"/>
          </a:xfrm>
          <a:prstGeom prst="straightConnector1">
            <a:avLst/>
          </a:prstGeom>
          <a:solidFill>
            <a:srgbClr val="FFFF99"/>
          </a:solidFill>
          <a:ln w="47625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1" name="TextBox 1"/>
          <p:cNvSpPr txBox="1"/>
          <p:nvPr/>
        </p:nvSpPr>
        <p:spPr>
          <a:xfrm>
            <a:off x="5181600" y="1570911"/>
            <a:ext cx="18101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137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  <a:lvl3pPr marL="914276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3pPr>
            <a:lvl4pPr marL="1371413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4pPr>
            <a:lvl5pPr marL="1828551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5pPr>
            <a:lvl6pPr marL="2285688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6pPr>
            <a:lvl7pPr marL="2742827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7pPr>
            <a:lvl8pPr marL="3199964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8pPr>
            <a:lvl9pPr marL="3657102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600" dirty="0" err="1" smtClean="0">
                <a:solidFill>
                  <a:srgbClr val="0000FF"/>
                </a:solidFill>
                <a:latin typeface="Palatino Linotype" pitchFamily="18" charset="0"/>
              </a:rPr>
              <a:t>SybilRank</a:t>
            </a:r>
            <a:endParaRPr lang="en-US" sz="2600" dirty="0">
              <a:solidFill>
                <a:srgbClr val="0000FF"/>
              </a:solidFill>
              <a:latin typeface="Palatino Linotype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838325" y="1267440"/>
            <a:ext cx="742950" cy="334088"/>
          </a:xfrm>
          <a:prstGeom prst="rect">
            <a:avLst/>
          </a:prstGeom>
          <a:solidFill>
            <a:schemeClr val="bg1"/>
          </a:solidFill>
          <a:ln w="3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910606" y="3182477"/>
            <a:ext cx="185394" cy="475123"/>
          </a:xfrm>
          <a:prstGeom prst="straightConnector1">
            <a:avLst/>
          </a:prstGeom>
          <a:solidFill>
            <a:srgbClr val="FFFF99"/>
          </a:solidFill>
          <a:ln w="47625" cap="flat" cmpd="sng" algn="ctr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5" name="TextBox 1"/>
          <p:cNvSpPr txBox="1"/>
          <p:nvPr/>
        </p:nvSpPr>
        <p:spPr>
          <a:xfrm>
            <a:off x="4592032" y="2748777"/>
            <a:ext cx="18430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137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  <a:lvl3pPr marL="914276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3pPr>
            <a:lvl4pPr marL="1371413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4pPr>
            <a:lvl5pPr marL="1828551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5pPr>
            <a:lvl6pPr marL="2285688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6pPr>
            <a:lvl7pPr marL="2742827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7pPr>
            <a:lvl8pPr marL="3199964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8pPr>
            <a:lvl9pPr marL="3657102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600" dirty="0" err="1" smtClean="0">
                <a:solidFill>
                  <a:srgbClr val="008000"/>
                </a:solidFill>
                <a:latin typeface="Palatino Linotype" pitchFamily="18" charset="0"/>
              </a:rPr>
              <a:t>EigenTrust</a:t>
            </a:r>
            <a:endParaRPr lang="en-US" sz="2600" dirty="0">
              <a:solidFill>
                <a:srgbClr val="008000"/>
              </a:solidFill>
              <a:latin typeface="Palatino Linotyp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87108" y="3155584"/>
            <a:ext cx="1347292" cy="1327105"/>
            <a:chOff x="7324725" y="1058466"/>
            <a:chExt cx="3848100" cy="4123134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4250" y="3133725"/>
              <a:ext cx="3829050" cy="981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4725" y="1058466"/>
              <a:ext cx="3838575" cy="2009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4250" y="4267200"/>
              <a:ext cx="3838575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 bwMode="auto">
          <a:xfrm>
            <a:off x="533400" y="4419600"/>
            <a:ext cx="81534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20% lower false positive and false negative 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rates </a:t>
            </a:r>
            <a:r>
              <a:rPr lang="en-US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than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the </a:t>
            </a:r>
            <a:r>
              <a:rPr lang="en-US" sz="3200" baseline="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2</a:t>
            </a:r>
            <a:r>
              <a:rPr lang="en-US" sz="3200" baseline="300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nd</a:t>
            </a:r>
            <a:r>
              <a:rPr lang="en-US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 best scheme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5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Real-world deployment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Used the </a:t>
            </a:r>
            <a:r>
              <a:rPr lang="en-GB" sz="2600" b="1" dirty="0" err="1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anonymized</a:t>
            </a: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</a:t>
            </a:r>
            <a:r>
              <a:rPr lang="en-GB" sz="2600" b="1" dirty="0" err="1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Tuenti</a:t>
            </a: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social graph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11 million users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1.4 billion social links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25 large communities with &gt;100K nodes in each</a:t>
            </a:r>
          </a:p>
          <a:p>
            <a:pPr marL="857250" lvl="1" indent="-4572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57200" lvl="0" indent="-4572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Font typeface="Wingdings" pitchFamily="2" charset="2"/>
              <a:buChar char="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 descr="http://4.bp.blogspot.com/_t2Cw7HZvHBQ/S8Ne3a3J-WI/AAAAAAAAAuA/7FvJE0JnBiM/s200/tuenti-300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91000"/>
            <a:ext cx="2029090" cy="202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1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shot.png"/>
          <p:cNvPicPr>
            <a:picLocks noChangeAspect="1"/>
          </p:cNvPicPr>
          <p:nvPr/>
        </p:nvPicPr>
        <p:blipFill rotWithShape="1">
          <a:blip r:embed="rId3" cstate="print"/>
          <a:srcRect l="1319" t="665" r="189" b="-665"/>
          <a:stretch/>
        </p:blipFill>
        <p:spPr>
          <a:xfrm>
            <a:off x="640080" y="1527729"/>
            <a:ext cx="7955280" cy="525407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57200" lvl="0" indent="-4572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Font typeface="Wingdings" pitchFamily="2" charset="2"/>
              <a:buChar char="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A 20K-user </a:t>
            </a:r>
            <a:r>
              <a:rPr lang="en-US" dirty="0" err="1" smtClean="0">
                <a:solidFill>
                  <a:srgbClr val="000099"/>
                </a:solidFill>
                <a:latin typeface="Palatino Linotype" pitchFamily="18" charset="0"/>
              </a:rPr>
              <a:t>Tuenti</a:t>
            </a: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 community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3948383" y="1527730"/>
            <a:ext cx="763121" cy="854026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SansCorrespondence" pitchFamily="34" charset="0"/>
            </a:endParaRPr>
          </a:p>
        </p:txBody>
      </p:sp>
      <p:cxnSp>
        <p:nvCxnSpPr>
          <p:cNvPr id="16" name="Straight Arrow Connector 15"/>
          <p:cNvCxnSpPr>
            <a:stCxn id="17" idx="3"/>
            <a:endCxn id="15" idx="1"/>
          </p:cNvCxnSpPr>
          <p:nvPr/>
        </p:nvCxnSpPr>
        <p:spPr bwMode="auto">
          <a:xfrm flipV="1">
            <a:off x="2886501" y="1954743"/>
            <a:ext cx="1061882" cy="61745"/>
          </a:xfrm>
          <a:prstGeom prst="straightConnector1">
            <a:avLst/>
          </a:prstGeom>
          <a:solidFill>
            <a:srgbClr val="FFFF99"/>
          </a:solidFill>
          <a:ln w="60325" cap="flat" cmpd="sng" algn="ctr">
            <a:solidFill>
              <a:srgbClr val="3333CC">
                <a:lumMod val="75000"/>
              </a:srgb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609600" y="1701910"/>
            <a:ext cx="2276901" cy="629155"/>
          </a:xfrm>
          <a:prstGeom prst="rect">
            <a:avLst/>
          </a:prstGeom>
          <a:gradFill rotWithShape="1">
            <a:gsLst>
              <a:gs pos="0">
                <a:srgbClr val="2D2DB9">
                  <a:tint val="50000"/>
                  <a:satMod val="300000"/>
                </a:srgbClr>
              </a:gs>
              <a:gs pos="35000">
                <a:srgbClr val="2D2DB9">
                  <a:tint val="37000"/>
                  <a:satMod val="300000"/>
                </a:srgbClr>
              </a:gs>
              <a:gs pos="100000">
                <a:srgbClr val="2D2D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D2DB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2000"/>
              </a:lnSpc>
              <a:spcBef>
                <a:spcPts val="737"/>
              </a:spcBef>
              <a:spcAft>
                <a:spcPts val="0"/>
              </a:spcAft>
              <a:buClr>
                <a:srgbClr val="CCCC99"/>
              </a:buClr>
              <a:buSzTx/>
              <a:buFontTx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宋体" pitchFamily="2" charset="-122"/>
                <a:cs typeface="Arial"/>
              </a:rPr>
              <a:t> 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宋体" pitchFamily="2" charset="-122"/>
                <a:cs typeface="Arial"/>
              </a:rPr>
              <a:t>Fake accounts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auto">
          <a:xfrm>
            <a:off x="1143000" y="3155513"/>
            <a:ext cx="6673621" cy="12617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D2DB9">
                  <a:tint val="50000"/>
                  <a:satMod val="300000"/>
                </a:srgbClr>
              </a:gs>
              <a:gs pos="35000">
                <a:srgbClr val="2D2DB9">
                  <a:tint val="37000"/>
                  <a:satMod val="300000"/>
                </a:srgbClr>
              </a:gs>
              <a:gs pos="100000">
                <a:srgbClr val="2D2D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D2DB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89988" tIns="46793" rIns="89988" bIns="46793" anchor="ctr"/>
          <a:lstStyle/>
          <a:p>
            <a:pPr marL="0" marR="0" lvl="0" indent="0" defTabSz="914400" eaLnBrk="1" fontAlgn="auto" latinLnBrk="0" hangingPunct="1">
              <a:lnSpc>
                <a:spcPct val="102000"/>
              </a:lnSpc>
              <a:spcBef>
                <a:spcPts val="737"/>
              </a:spcBef>
              <a:spcAft>
                <a:spcPts val="0"/>
              </a:spcAft>
              <a:buClr>
                <a:srgbClr val="CCCC99"/>
              </a:buClr>
              <a:buSzTx/>
              <a:buFontTx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  <a:defRPr/>
            </a:pPr>
            <a:r>
              <a:rPr kumimoji="0" lang="en-GB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宋体" pitchFamily="2" charset="-122"/>
                <a:cs typeface="Arial"/>
              </a:rPr>
              <a:t>A real community of the </a:t>
            </a:r>
            <a:r>
              <a:rPr kumimoji="0" lang="en-GB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宋体" pitchFamily="2" charset="-122"/>
                <a:cs typeface="Arial"/>
              </a:rPr>
              <a:t>Tuenti</a:t>
            </a:r>
            <a:r>
              <a:rPr kumimoji="0" lang="en-GB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宋体" pitchFamily="2" charset="-122"/>
                <a:cs typeface="Arial"/>
              </a:rPr>
              <a:t> 11M-user</a:t>
            </a:r>
          </a:p>
          <a:p>
            <a:pPr marL="0" marR="0" lvl="0" indent="0" defTabSz="914400" eaLnBrk="1" fontAlgn="auto" latinLnBrk="0" hangingPunct="1">
              <a:lnSpc>
                <a:spcPct val="102000"/>
              </a:lnSpc>
              <a:spcBef>
                <a:spcPts val="737"/>
              </a:spcBef>
              <a:spcAft>
                <a:spcPts val="0"/>
              </a:spcAft>
              <a:buClr>
                <a:srgbClr val="CCCC99"/>
              </a:buClr>
              <a:buSzTx/>
              <a:buFontTx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  <a:defRPr/>
            </a:pPr>
            <a:r>
              <a:rPr kumimoji="0" lang="en-GB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宋体" pitchFamily="2" charset="-122"/>
                <a:cs typeface="Arial"/>
              </a:rPr>
              <a:t>social network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1219200" y="5543544"/>
            <a:ext cx="2130399" cy="552456"/>
          </a:xfrm>
          <a:prstGeom prst="rect">
            <a:avLst/>
          </a:prstGeom>
          <a:gradFill rotWithShape="1">
            <a:gsLst>
              <a:gs pos="0">
                <a:srgbClr val="2D2DB9">
                  <a:tint val="50000"/>
                  <a:satMod val="300000"/>
                </a:srgbClr>
              </a:gs>
              <a:gs pos="35000">
                <a:srgbClr val="2D2DB9">
                  <a:tint val="37000"/>
                  <a:satMod val="300000"/>
                </a:srgbClr>
              </a:gs>
              <a:gs pos="100000">
                <a:srgbClr val="2D2D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D2DB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2000"/>
              </a:lnSpc>
              <a:spcBef>
                <a:spcPts val="737"/>
              </a:spcBef>
              <a:spcAft>
                <a:spcPts val="0"/>
              </a:spcAft>
              <a:buClr>
                <a:srgbClr val="CCCC99"/>
              </a:buClr>
              <a:buSzTx/>
              <a:buFontTx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宋体" pitchFamily="2" charset="-122"/>
                <a:cs typeface="Arial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2000"/>
              </a:lnSpc>
              <a:spcBef>
                <a:spcPts val="737"/>
              </a:spcBef>
              <a:spcAft>
                <a:spcPts val="0"/>
              </a:spcAft>
              <a:buClr>
                <a:srgbClr val="CCCC99"/>
              </a:buClr>
              <a:buSzTx/>
              <a:buFontTx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宋体" pitchFamily="2" charset="-122"/>
                <a:cs typeface="Arial"/>
              </a:rPr>
              <a:t>Real accounts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Palatino Linotype" pitchFamily="18" charset="0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2000"/>
              </a:lnSpc>
              <a:spcBef>
                <a:spcPts val="737"/>
              </a:spcBef>
              <a:spcAft>
                <a:spcPts val="0"/>
              </a:spcAft>
              <a:buClr>
                <a:srgbClr val="CCCC99"/>
              </a:buClr>
              <a:buSzTx/>
              <a:buFontTx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/>
                <a:sym typeface="Symbol" pitchFamily="-123" charset="2"/>
              </a:rPr>
              <a:t>                                                       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9" name="Straight Arrow Connector 18"/>
          <p:cNvCxnSpPr>
            <a:stCxn id="41" idx="3"/>
          </p:cNvCxnSpPr>
          <p:nvPr/>
        </p:nvCxnSpPr>
        <p:spPr bwMode="auto">
          <a:xfrm flipV="1">
            <a:off x="3349599" y="5410200"/>
            <a:ext cx="1552685" cy="409572"/>
          </a:xfrm>
          <a:prstGeom prst="straightConnector1">
            <a:avLst/>
          </a:prstGeom>
          <a:solidFill>
            <a:srgbClr val="FFFF99"/>
          </a:solidFill>
          <a:ln w="60325" cap="flat" cmpd="sng" algn="ctr">
            <a:solidFill>
              <a:srgbClr val="3333CC">
                <a:lumMod val="75000"/>
              </a:srgb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2344952" y="4154764"/>
            <a:ext cx="93448" cy="1388781"/>
          </a:xfrm>
          <a:prstGeom prst="straightConnector1">
            <a:avLst/>
          </a:prstGeom>
          <a:solidFill>
            <a:srgbClr val="FFFF99"/>
          </a:solidFill>
          <a:ln w="60325" cap="flat" cmpd="sng" algn="ctr">
            <a:solidFill>
              <a:srgbClr val="3333CC">
                <a:lumMod val="75000"/>
              </a:srgb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6099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8" grpId="1" animBg="1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57200" lvl="0" indent="-4572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Font typeface="Wingdings" pitchFamily="2" charset="2"/>
              <a:buChar char="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Various connection patterns </a:t>
            </a:r>
            <a:b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</a:b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among suspected fakes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3" name="Picture 12" descr="Screenshot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2192" y="1812209"/>
            <a:ext cx="6840270" cy="454574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5018582" y="1785926"/>
            <a:ext cx="2859110" cy="328145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SansCorrespondence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571605" y="4395774"/>
            <a:ext cx="2107574" cy="192882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SansCorrespondence" pitchFamily="34" charset="0"/>
            </a:endParaRPr>
          </a:p>
        </p:txBody>
      </p:sp>
      <p:pic>
        <p:nvPicPr>
          <p:cNvPr id="23" name="Picture 22" descr="Screenshot-3.png"/>
          <p:cNvPicPr>
            <a:picLocks noChangeAspect="1"/>
          </p:cNvPicPr>
          <p:nvPr/>
        </p:nvPicPr>
        <p:blipFill rotWithShape="1">
          <a:blip r:embed="rId4" cstate="print"/>
          <a:srcRect l="854" r="-854" b="1332"/>
          <a:stretch/>
        </p:blipFill>
        <p:spPr>
          <a:xfrm>
            <a:off x="1571605" y="2155098"/>
            <a:ext cx="2543195" cy="160934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00128" y="3886200"/>
            <a:ext cx="2914672" cy="57751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171450" marR="0" lvl="0" indent="-17145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65C3D4"/>
              </a:buClr>
              <a:buSzPct val="150000"/>
              <a:buFontTx/>
              <a:buNone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cs typeface="Arial"/>
              </a:rPr>
              <a:t>Tightly connected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Palatino Linotype" pitchFamily="18" charset="0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65685" y="1784684"/>
            <a:ext cx="2634915" cy="577516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171450" marR="0" lvl="0" indent="-17145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65C3D4"/>
              </a:buClr>
              <a:buSzPct val="150000"/>
              <a:buFontTx/>
              <a:buNone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</a:rPr>
              <a:t>Clique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Palatino Linotype" pitchFamily="18" charset="0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3000" y="5061284"/>
            <a:ext cx="3082567" cy="57751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171450" marR="0" lvl="0" indent="-17145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65C3D4"/>
              </a:buClr>
              <a:buSzPct val="150000"/>
              <a:buFontTx/>
              <a:buNone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cs typeface="Arial"/>
              </a:rPr>
              <a:t>Loosely connected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Palatino Linotype" pitchFamily="18" charset="0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4414" y="1714488"/>
            <a:ext cx="6858048" cy="4639638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SansCorresponden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3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/>
      <p:bldP spid="25" grpId="0"/>
      <p:bldP spid="26" grpId="0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57200" lvl="0" indent="-4572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Font typeface="Wingdings" pitchFamily="2" charset="2"/>
              <a:buChar char="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sz="4000" dirty="0" smtClean="0">
                <a:solidFill>
                  <a:srgbClr val="000099"/>
                </a:solidFill>
                <a:latin typeface="Palatino Linotype" pitchFamily="18" charset="0"/>
              </a:rPr>
              <a:t>A global view of </a:t>
            </a:r>
            <a:br>
              <a:rPr lang="en-US" sz="4000" dirty="0" smtClean="0">
                <a:solidFill>
                  <a:srgbClr val="000099"/>
                </a:solidFill>
                <a:latin typeface="Palatino Linotype" pitchFamily="18" charset="0"/>
              </a:rPr>
            </a:br>
            <a:r>
              <a:rPr lang="en-US" sz="4000" dirty="0" smtClean="0">
                <a:solidFill>
                  <a:srgbClr val="000099"/>
                </a:solidFill>
                <a:latin typeface="Palatino Linotype" pitchFamily="18" charset="0"/>
              </a:rPr>
              <a:t>suspected fakes’ connections</a:t>
            </a:r>
            <a:endParaRPr lang="en-US" sz="4000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3" name="Picture 12" descr="Screenshot-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5589" y="2069741"/>
            <a:ext cx="4700998" cy="471205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0" y="3700978"/>
            <a:ext cx="3130007" cy="52008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171450" marR="0" lvl="0" indent="-17145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65C3D4"/>
              </a:buClr>
              <a:buSzPct val="150000"/>
              <a:buFontTx/>
              <a:buNone/>
              <a:tabLst/>
              <a:defRPr/>
            </a:pPr>
            <a:r>
              <a:rPr kumimoji="0" lang="en-US" altLang="zh-CN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>
                    <a:lumMod val="75000"/>
                  </a:srgbClr>
                </a:solidFill>
                <a:effectLst/>
                <a:uLnTx/>
                <a:uFillTx/>
                <a:latin typeface="Palatino Linotype" pitchFamily="18" charset="0"/>
                <a:cs typeface="Arial"/>
              </a:rPr>
              <a:t>Small clusters/cliques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3934" y="5246906"/>
            <a:ext cx="5018666" cy="52008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171450" marR="0" lvl="0" indent="-17145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65C3D4"/>
              </a:buClr>
              <a:buSzPct val="150000"/>
              <a:buFontTx/>
              <a:buNone/>
              <a:tabLst/>
              <a:defRPr/>
            </a:pPr>
            <a:r>
              <a:rPr lang="en-US" altLang="zh-CN" sz="2100" b="1" kern="0" dirty="0" smtClean="0">
                <a:solidFill>
                  <a:srgbClr val="3333CC">
                    <a:lumMod val="75000"/>
                  </a:srgbClr>
                </a:solidFill>
                <a:latin typeface="Palatino Linotype" pitchFamily="18" charset="0"/>
                <a:cs typeface="Arial"/>
              </a:rPr>
              <a:t>Controlled by </a:t>
            </a:r>
          </a:p>
          <a:p>
            <a:pPr marL="171450" marR="0" lvl="0" indent="-17145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65C3D4"/>
              </a:buClr>
              <a:buSzPct val="150000"/>
              <a:buFontTx/>
              <a:buNone/>
              <a:tabLst/>
              <a:defRPr/>
            </a:pPr>
            <a:r>
              <a:rPr lang="en-US" altLang="zh-CN" sz="2100" b="1" kern="0" dirty="0" smtClean="0">
                <a:solidFill>
                  <a:srgbClr val="3333CC">
                    <a:lumMod val="75000"/>
                  </a:srgbClr>
                </a:solidFill>
                <a:latin typeface="Palatino Linotype" pitchFamily="18" charset="0"/>
                <a:cs typeface="Arial"/>
              </a:rPr>
              <a:t>many distinct </a:t>
            </a:r>
          </a:p>
          <a:p>
            <a:pPr marL="171450" marR="0" lvl="0" indent="-17145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65C3D4"/>
              </a:buClr>
              <a:buSzPct val="150000"/>
              <a:buFontTx/>
              <a:buNone/>
              <a:tabLst/>
              <a:defRPr/>
            </a:pPr>
            <a:r>
              <a:rPr lang="en-US" altLang="zh-CN" sz="2100" b="1" kern="0" dirty="0" smtClean="0">
                <a:solidFill>
                  <a:srgbClr val="3333CC">
                    <a:lumMod val="75000"/>
                  </a:srgbClr>
                </a:solidFill>
                <a:latin typeface="Palatino Linotype" pitchFamily="18" charset="0"/>
                <a:cs typeface="Arial"/>
              </a:rPr>
              <a:t>attackers </a:t>
            </a:r>
            <a:endParaRPr kumimoji="0" lang="en-US" altLang="zh-CN" sz="2100" b="1" i="0" u="none" strike="noStrike" kern="0" cap="none" spc="0" normalizeH="0" baseline="0" noProof="0" dirty="0" smtClean="0">
              <a:ln>
                <a:noFill/>
              </a:ln>
              <a:solidFill>
                <a:srgbClr val="3333CC">
                  <a:lumMod val="75000"/>
                </a:srgbClr>
              </a:solidFill>
              <a:effectLst/>
              <a:uLnTx/>
              <a:uFillTx/>
              <a:latin typeface="Palatino Linotype" pitchFamily="18" charset="0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6335" y="1524000"/>
            <a:ext cx="3353665" cy="52008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171450" marR="0" lvl="0" indent="-17145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65C3D4"/>
              </a:buClr>
              <a:buSzPct val="150000"/>
              <a:buFontTx/>
              <a:buNone/>
              <a:tabLst/>
              <a:defRPr/>
            </a:pPr>
            <a:r>
              <a:rPr kumimoji="0" lang="en-US" altLang="zh-CN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>
                    <a:lumMod val="75000"/>
                  </a:srgbClr>
                </a:solidFill>
                <a:effectLst/>
                <a:uLnTx/>
                <a:uFillTx/>
                <a:latin typeface="Palatino Linotype" pitchFamily="18" charset="0"/>
                <a:cs typeface="Arial"/>
              </a:rPr>
              <a:t>50K suspected accounts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2321710" y="2595317"/>
            <a:ext cx="1316759" cy="1105662"/>
          </a:xfrm>
          <a:prstGeom prst="straightConnector1">
            <a:avLst/>
          </a:prstGeom>
          <a:solidFill>
            <a:srgbClr val="FFFF99"/>
          </a:solidFill>
          <a:ln w="60325" cap="flat" cmpd="sng" algn="ctr">
            <a:solidFill>
              <a:srgbClr val="3333CC">
                <a:lumMod val="75000"/>
              </a:srgb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271163" y="4185045"/>
            <a:ext cx="1843637" cy="1321906"/>
          </a:xfrm>
          <a:prstGeom prst="straightConnector1">
            <a:avLst/>
          </a:prstGeom>
          <a:solidFill>
            <a:srgbClr val="FFFF99"/>
          </a:solidFill>
          <a:ln w="60325" cap="flat" cmpd="sng" algn="ctr">
            <a:solidFill>
              <a:srgbClr val="3333CC">
                <a:lumMod val="75000"/>
              </a:srgb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356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sz="4000" dirty="0" err="1" smtClean="0">
                <a:solidFill>
                  <a:srgbClr val="000099"/>
                </a:solidFill>
                <a:latin typeface="Palatino Linotype" pitchFamily="18" charset="0"/>
              </a:rPr>
              <a:t>SybilRank</a:t>
            </a:r>
            <a:r>
              <a:rPr lang="en-US" sz="4000" dirty="0" smtClean="0">
                <a:solidFill>
                  <a:srgbClr val="000099"/>
                </a:solidFill>
                <a:latin typeface="Palatino Linotype" pitchFamily="18" charset="0"/>
              </a:rPr>
              <a:t> is effective</a:t>
            </a:r>
            <a:endParaRPr lang="en-US" sz="4000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Percentage of fakes in each 50K-node interval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Estimated by random sampling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Fakes are confirmed by </a:t>
            </a:r>
            <a:r>
              <a:rPr lang="en-GB" sz="2200" b="1" dirty="0" err="1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Tuenti’s</a:t>
            </a: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inspection team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621" y="3045229"/>
            <a:ext cx="6051471" cy="309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386236" y="6140715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(Intervals are numbered from the bottom)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6000" y="3124201"/>
            <a:ext cx="1723426" cy="6096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SansCorrespondence" pitchFamily="34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047527" y="3075058"/>
            <a:ext cx="3000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137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  <a:lvl3pPr marL="914276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3pPr>
            <a:lvl4pPr marL="1371413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4pPr>
            <a:lvl5pPr marL="1828551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5pPr>
            <a:lvl6pPr marL="2285688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6pPr>
            <a:lvl7pPr marL="2742827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7pPr>
            <a:lvl8pPr marL="3199964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8pPr>
            <a:lvl9pPr marL="3657102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sz="2000" dirty="0" smtClean="0">
                <a:solidFill>
                  <a:srgbClr val="000099"/>
                </a:solidFill>
                <a:latin typeface="Palatino Linotype" pitchFamily="18" charset="0"/>
              </a:rPr>
              <a:t>High percentage </a:t>
            </a:r>
          </a:p>
          <a:p>
            <a:pPr algn="l"/>
            <a:r>
              <a:rPr lang="en-US" sz="2000" dirty="0" smtClean="0">
                <a:solidFill>
                  <a:srgbClr val="000099"/>
                </a:solidFill>
                <a:latin typeface="Palatino Linotype" pitchFamily="18" charset="0"/>
              </a:rPr>
              <a:t>of fakes</a:t>
            </a:r>
            <a:endParaRPr lang="en-US" sz="2000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8872" y="5871882"/>
            <a:ext cx="4752528" cy="307777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50K-node intervals in the ranked list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0800000">
            <a:off x="1447801" y="2893330"/>
            <a:ext cx="307777" cy="2745470"/>
          </a:xfrm>
          <a:prstGeom prst="rect">
            <a:avLst/>
          </a:prstGeom>
          <a:solidFill>
            <a:schemeClr val="bg1"/>
          </a:solidFill>
        </p:spPr>
        <p:txBody>
          <a:bodyPr vert="eaVert" wrap="square" lIns="0" rIns="0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Percentage of fakes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3886200"/>
            <a:ext cx="9144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~180K fakes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among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the lowest-ranked 200K users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62842" y="5295900"/>
            <a:ext cx="6629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Tuenti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uncovers </a:t>
            </a:r>
            <a:r>
              <a:rPr lang="en-US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x1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8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more fakes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9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10" grpId="0"/>
      <p:bldP spid="13" grpId="0" animBg="1"/>
      <p:bldP spid="5" grpId="0" animBg="1"/>
      <p:bldP spid="14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Clr>
                <a:srgbClr val="003399"/>
              </a:buClr>
              <a:buSzPct val="150000"/>
              <a:buFont typeface="Wingdings" pitchFamily="2" charset="2"/>
              <a:buChar char="§"/>
            </a:pPr>
            <a:r>
              <a:rPr lang="en-US" sz="2600" b="1" dirty="0" err="1" smtClean="0">
                <a:latin typeface="Palatino Linotype" pitchFamily="18" charset="0"/>
              </a:rPr>
              <a:t>SybilRank</a:t>
            </a:r>
            <a:r>
              <a:rPr lang="en-US" sz="2600" b="1" dirty="0" smtClean="0">
                <a:latin typeface="Palatino Linotype" pitchFamily="18" charset="0"/>
              </a:rPr>
              <a:t>: ranks users according to the landing probability of short random walks</a:t>
            </a:r>
          </a:p>
          <a:p>
            <a:pPr lvl="1">
              <a:buClr>
                <a:srgbClr val="003399"/>
              </a:buClr>
              <a:buFont typeface="Wingdings" pitchFamily="2" charset="2"/>
              <a:buChar char="Ø"/>
            </a:pPr>
            <a:r>
              <a:rPr lang="en-US" sz="2200" b="1" dirty="0" smtClean="0">
                <a:latin typeface="Palatino Linotype" pitchFamily="18" charset="0"/>
              </a:rPr>
              <a:t> Computational cost O(n log n)</a:t>
            </a:r>
          </a:p>
          <a:p>
            <a:pPr lvl="1">
              <a:buClr>
                <a:srgbClr val="003399"/>
              </a:buClr>
              <a:buFont typeface="Wingdings" pitchFamily="2" charset="2"/>
              <a:buChar char="Ø"/>
            </a:pPr>
            <a:r>
              <a:rPr lang="en-US" sz="2200" b="1" dirty="0" smtClean="0">
                <a:latin typeface="Palatino Linotype" pitchFamily="18" charset="0"/>
              </a:rPr>
              <a:t> Provable security guarantee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latin typeface="Palatino Linotype" pitchFamily="18" charset="0"/>
            </a:endParaRPr>
          </a:p>
          <a:p>
            <a:pPr>
              <a:buClr>
                <a:srgbClr val="003399"/>
              </a:buClr>
              <a:buSzPct val="150000"/>
              <a:buFont typeface="Wingdings" pitchFamily="2" charset="2"/>
              <a:buChar char="§"/>
            </a:pPr>
            <a:r>
              <a:rPr lang="en-US" sz="2600" b="1" dirty="0" smtClean="0">
                <a:latin typeface="Palatino Linotype" pitchFamily="18" charset="0"/>
              </a:rPr>
              <a:t>Deployment </a:t>
            </a:r>
            <a:r>
              <a:rPr lang="en-US" sz="2600" b="1" dirty="0">
                <a:latin typeface="Palatino Linotype" pitchFamily="18" charset="0"/>
              </a:rPr>
              <a:t>in </a:t>
            </a:r>
            <a:r>
              <a:rPr lang="en-US" sz="2600" b="1" dirty="0" err="1">
                <a:latin typeface="Palatino Linotype" pitchFamily="18" charset="0"/>
              </a:rPr>
              <a:t>Tuenti</a:t>
            </a:r>
            <a:r>
              <a:rPr lang="en-US" sz="2600" b="1" dirty="0">
                <a:latin typeface="Palatino Linotype" pitchFamily="18" charset="0"/>
              </a:rPr>
              <a:t> </a:t>
            </a:r>
            <a:endParaRPr lang="en-US" sz="2200" b="1" dirty="0">
              <a:latin typeface="Palatino Linotype" pitchFamily="18" charset="0"/>
            </a:endParaRPr>
          </a:p>
          <a:p>
            <a:pPr lvl="1">
              <a:buClr>
                <a:srgbClr val="003399"/>
              </a:buClr>
              <a:buFont typeface="Wingdings" pitchFamily="2" charset="2"/>
              <a:buChar char="Ø"/>
            </a:pPr>
            <a:r>
              <a:rPr lang="en-US" sz="2200" b="1" dirty="0">
                <a:latin typeface="Palatino Linotype" pitchFamily="18" charset="0"/>
              </a:rPr>
              <a:t>~200K lowest ranked users are mostly </a:t>
            </a:r>
            <a:r>
              <a:rPr lang="en-US" sz="2200" b="1" dirty="0" err="1">
                <a:latin typeface="Palatino Linotype" pitchFamily="18" charset="0"/>
              </a:rPr>
              <a:t>Sybils</a:t>
            </a:r>
            <a:endParaRPr lang="en-US" sz="2200" b="1" dirty="0">
              <a:latin typeface="Palatino Linotype" pitchFamily="18" charset="0"/>
            </a:endParaRPr>
          </a:p>
          <a:p>
            <a:pPr>
              <a:buClr>
                <a:srgbClr val="003399"/>
              </a:buClr>
              <a:buSzPct val="150000"/>
              <a:buFont typeface="Wingdings" pitchFamily="2" charset="2"/>
              <a:buChar char="§"/>
            </a:pPr>
            <a:endParaRPr lang="en-US" sz="2600" b="1" dirty="0" smtClean="0">
              <a:latin typeface="Palatino Linotype" pitchFamily="18" charset="0"/>
            </a:endParaRPr>
          </a:p>
          <a:p>
            <a:pPr>
              <a:buClr>
                <a:srgbClr val="003399"/>
              </a:buClr>
              <a:buSzPct val="150000"/>
              <a:buFont typeface="Wingdings" pitchFamily="2" charset="2"/>
              <a:buChar char="§"/>
            </a:pPr>
            <a:r>
              <a:rPr lang="en-US" sz="2600" b="1" dirty="0" smtClean="0">
                <a:latin typeface="Palatino Linotype" pitchFamily="18" charset="0"/>
              </a:rPr>
              <a:t>Enhances </a:t>
            </a:r>
            <a:r>
              <a:rPr lang="en-US" sz="2600" b="1" dirty="0" err="1" smtClean="0">
                <a:latin typeface="Palatino Linotype" pitchFamily="18" charset="0"/>
              </a:rPr>
              <a:t>Tuenti’s</a:t>
            </a:r>
            <a:r>
              <a:rPr lang="en-US" sz="2600" b="1" dirty="0" smtClean="0">
                <a:latin typeface="Palatino Linotype" pitchFamily="18" charset="0"/>
              </a:rPr>
              <a:t> previous </a:t>
            </a:r>
            <a:r>
              <a:rPr lang="en-US" sz="2600" b="1" dirty="0">
                <a:latin typeface="Palatino Linotype" pitchFamily="18" charset="0"/>
              </a:rPr>
              <a:t>S</a:t>
            </a:r>
            <a:r>
              <a:rPr lang="en-US" sz="2600" b="1" dirty="0" smtClean="0">
                <a:latin typeface="Palatino Linotype" pitchFamily="18" charset="0"/>
              </a:rPr>
              <a:t>ybil defense workflow</a:t>
            </a:r>
            <a:endParaRPr lang="en-US" sz="2200" b="1" dirty="0">
              <a:latin typeface="Palatino Linotype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sz="3600" dirty="0" smtClean="0">
                <a:solidFill>
                  <a:srgbClr val="000099"/>
                </a:solidFill>
                <a:latin typeface="Palatino Linotype" pitchFamily="18" charset="0"/>
              </a:rPr>
              <a:t>Conclusion: a practical Sybil defense</a:t>
            </a:r>
            <a:endParaRPr lang="en-US" sz="3600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Imagen 16" descr="Tuenti-logo-tuexperto.jpg"/>
          <p:cNvPicPr>
            <a:picLocks noChangeAspect="1"/>
          </p:cNvPicPr>
          <p:nvPr/>
        </p:nvPicPr>
        <p:blipFill>
          <a:blip r:embed="rId3" cstate="print"/>
          <a:srcRect l="9866" t="31547" r="10836" b="38776"/>
          <a:stretch>
            <a:fillRect/>
          </a:stretch>
        </p:blipFill>
        <p:spPr>
          <a:xfrm>
            <a:off x="5867400" y="3657600"/>
            <a:ext cx="1900862" cy="533535"/>
          </a:xfrm>
          <a:prstGeom prst="rect">
            <a:avLst/>
          </a:prstGeom>
          <a:effectLst>
            <a:outerShdw blurRad="50800" dist="38100" dir="2700000">
              <a:srgbClr val="000000">
                <a:alpha val="2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74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verisign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3676426"/>
            <a:ext cx="1524000" cy="631458"/>
          </a:xfrm>
          <a:prstGeom prst="rect">
            <a:avLst/>
          </a:prstGeom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>
                <a:solidFill>
                  <a:srgbClr val="000099"/>
                </a:solidFill>
                <a:latin typeface="Palatino Linotype" pitchFamily="18" charset="0"/>
              </a:rPr>
              <a:t>Fake </a:t>
            </a: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accounts for sale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1524000"/>
            <a:ext cx="7086600" cy="130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362" y="3027807"/>
            <a:ext cx="4791238" cy="238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 bwMode="auto">
          <a:xfrm>
            <a:off x="4140787" y="3864862"/>
            <a:ext cx="3642566" cy="35719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en-US" sz="1400" b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762000" y="42672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137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  <a:lvl3pPr marL="914276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3pPr>
            <a:lvl4pPr marL="1371413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4pPr>
            <a:lvl5pPr marL="1828551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5pPr>
            <a:lvl6pPr marL="2285688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6pPr>
            <a:lvl7pPr marL="2742827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7pPr>
            <a:lvl8pPr marL="3199964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8pPr>
            <a:lvl9pPr marL="3657102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</a:rPr>
              <a:t>2010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itchFamily="18" charset="0"/>
            </a:endParaRPr>
          </a:p>
        </p:txBody>
      </p:sp>
      <p:pic>
        <p:nvPicPr>
          <p:cNvPr id="1032" name="Picture 8" descr="https://encrypted-tbn0.google.com/images?q=tbn:ANd9GcRi3luoz11qIcQK1pkwtD2gNqY4jAZlKKg5W2Fz1MQslsJk4_b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924" y="5638800"/>
            <a:ext cx="2063276" cy="72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2.google.com/images?q=tbn:ANd9GcQ0RV1XLF1yWW-cT9ILzRUucFTdq6B2Zq9nWceb7xIyxRkH8gYpd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76" y="5638799"/>
            <a:ext cx="2710924" cy="6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3.google.com/images?q=tbn:ANd9GcRsG0TgD0JFdTZtdDIsr_OQ7M377rLL2lsMfnAQ3u14qCGXqFdmd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638800"/>
            <a:ext cx="2895600" cy="60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5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B2976D1-1E7E-4489-B2F3-8CFC8AEA566D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381000" y="635854"/>
            <a:ext cx="8229600" cy="6484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88" tIns="46793" rIns="89988" bIns="46793">
            <a:spAutoFit/>
          </a:bodyPr>
          <a:lstStyle/>
          <a:p>
            <a:pPr algn="ctr">
              <a:buClr>
                <a:srgbClr val="000099"/>
              </a:buClr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GB" sz="3600" b="1" dirty="0">
                <a:solidFill>
                  <a:srgbClr val="000099"/>
                </a:solidFill>
                <a:latin typeface="Palatino Linotype" pitchFamily="18" charset="0"/>
              </a:rPr>
              <a:t>Thank You!</a:t>
            </a:r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304800" y="1828800"/>
            <a:ext cx="8686800" cy="1905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D2DB9">
                  <a:tint val="50000"/>
                  <a:satMod val="300000"/>
                </a:srgbClr>
              </a:gs>
              <a:gs pos="35000">
                <a:srgbClr val="2D2DB9">
                  <a:tint val="37000"/>
                  <a:satMod val="300000"/>
                </a:srgbClr>
              </a:gs>
              <a:gs pos="100000">
                <a:srgbClr val="2D2D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D2DB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89988" tIns="46793" rIns="89988" bIns="46793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  <a:defRPr/>
            </a:pPr>
            <a:r>
              <a:rPr lang="en-GB" sz="2400" kern="0" dirty="0" smtClean="0">
                <a:solidFill>
                  <a:srgbClr val="FFC000"/>
                </a:solidFill>
                <a:latin typeface="Palatino Linotype" pitchFamily="18" charset="0"/>
                <a:cs typeface="Arial"/>
                <a:hlinkClick r:id="rId3"/>
              </a:rPr>
              <a:t>qiangcao@cs.duke.edu</a:t>
            </a:r>
            <a:endParaRPr lang="en-GB" sz="2400" kern="0" dirty="0" smtClean="0">
              <a:solidFill>
                <a:srgbClr val="FFC000"/>
              </a:solidFill>
              <a:latin typeface="Palatino Linotype" pitchFamily="18" charset="0"/>
              <a:cs typeface="Arial"/>
            </a:endParaRPr>
          </a:p>
          <a:p>
            <a:pPr lvl="0"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  <a:defRPr/>
            </a:pPr>
            <a:r>
              <a:rPr lang="en-GB" sz="2400" kern="0" dirty="0" smtClean="0">
                <a:solidFill>
                  <a:srgbClr val="FFC000"/>
                </a:solidFill>
                <a:latin typeface="Palatino Linotype" pitchFamily="18" charset="0"/>
                <a:cs typeface="Arial"/>
                <a:hlinkClick r:id="rId4"/>
              </a:rPr>
              <a:t>michael.sirivianos@cut.ac.cy</a:t>
            </a:r>
            <a:endParaRPr lang="en-GB" sz="2400" kern="0" dirty="0">
              <a:solidFill>
                <a:srgbClr val="FFC000"/>
              </a:solidFill>
              <a:latin typeface="Palatino Linotype" pitchFamily="18" charset="0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  <a:defRPr/>
            </a:pPr>
            <a:r>
              <a:rPr lang="en-GB" sz="2400" kern="0" dirty="0" smtClean="0">
                <a:solidFill>
                  <a:srgbClr val="FFC000"/>
                </a:solidFill>
                <a:latin typeface="Palatino Linotype" pitchFamily="18" charset="0"/>
                <a:cs typeface="Arial"/>
                <a:hlinkClick r:id="rId5"/>
              </a:rPr>
              <a:t>xwy@cs.duke.edu</a:t>
            </a:r>
            <a:endParaRPr lang="en-GB" sz="2400" kern="0" dirty="0" smtClean="0">
              <a:solidFill>
                <a:srgbClr val="FFC000"/>
              </a:solidFill>
              <a:latin typeface="Palatino Linotype" pitchFamily="18" charset="0"/>
              <a:cs typeface="Arial"/>
            </a:endParaRPr>
          </a:p>
          <a:p>
            <a:pPr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  <a:defRPr/>
            </a:pPr>
            <a:r>
              <a:rPr lang="en-US" sz="2400" kern="0" dirty="0" smtClean="0">
                <a:solidFill>
                  <a:srgbClr val="FFC000"/>
                </a:solidFill>
                <a:latin typeface="Palatino Linotype" pitchFamily="18" charset="0"/>
                <a:cs typeface="Arial"/>
                <a:hlinkClick r:id="rId6"/>
              </a:rPr>
              <a:t>tiago@tuenti.com</a:t>
            </a:r>
            <a:endParaRPr lang="en-GB" sz="2400" kern="0" dirty="0">
              <a:solidFill>
                <a:srgbClr val="FFC000"/>
              </a:solidFill>
              <a:latin typeface="Palatino Linotype" pitchFamily="18" charset="0"/>
              <a:cs typeface="Arial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3124200" y="4495800"/>
            <a:ext cx="2743200" cy="914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D2DB9">
                  <a:tint val="50000"/>
                  <a:satMod val="300000"/>
                </a:srgbClr>
              </a:gs>
              <a:gs pos="35000">
                <a:srgbClr val="2D2DB9">
                  <a:tint val="37000"/>
                  <a:satMod val="300000"/>
                </a:srgbClr>
              </a:gs>
              <a:gs pos="100000">
                <a:srgbClr val="2D2D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D2DB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89988" tIns="46793" rIns="89988" bIns="46793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51091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00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Fake (Sybil) accounts in OSNs can be used to:</a:t>
            </a:r>
          </a:p>
          <a:p>
            <a:pPr lvl="1" algn="just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Send spam</a:t>
            </a:r>
            <a:r>
              <a:rPr lang="en-GB" sz="2200" dirty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</a:t>
            </a:r>
            <a:r>
              <a:rPr lang="en-GB" sz="2200" b="1" dirty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[IMC’10]</a:t>
            </a: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Manipulate online rating [NSDI’09]</a:t>
            </a: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Access personal user info [S&amp;P’11]</a:t>
            </a: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…</a:t>
            </a: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chemeClr val="tx1">
                  <a:lumMod val="95000"/>
                  <a:lumOff val="5000"/>
                </a:schemeClr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00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chemeClr val="tx1">
                  <a:lumMod val="95000"/>
                  <a:lumOff val="5000"/>
                </a:schemeClr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</p:txBody>
      </p:sp>
      <p:pic>
        <p:nvPicPr>
          <p:cNvPr id="5" name="Picture 4" descr="facebook sp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5745" y="4014322"/>
            <a:ext cx="2580093" cy="2410544"/>
          </a:xfrm>
          <a:prstGeom prst="rect">
            <a:avLst/>
          </a:prstGeom>
        </p:spPr>
      </p:pic>
      <p:pic>
        <p:nvPicPr>
          <p:cNvPr id="4" name="Picture 3" descr="alertpay-phishing-facebook-messa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4886" y="4172636"/>
            <a:ext cx="3221370" cy="2033736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-152400" y="3048000"/>
            <a:ext cx="8991600" cy="3351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“the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geographic location of our users is estimated based on a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number of factors, such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as IP address, which may not always accurately reflect the user's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actual location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. If advertisers,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developers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, or investors do not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perceive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our user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metrics to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be accurate representations of our user base, or if we discover material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inaccuracies in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our user metrics,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our reputation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may be harmed and advertisers and developers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may be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less willing to allocate their budgets or resources to Facebook, which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could negatively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affect our business and financial results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.”</a:t>
            </a:r>
            <a:endParaRPr lang="en-GB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GB" dirty="0">
                <a:solidFill>
                  <a:srgbClr val="000099"/>
                </a:solidFill>
                <a:latin typeface="Palatino Linotype" pitchFamily="18" charset="0"/>
              </a:rPr>
              <a:t>Why </a:t>
            </a:r>
            <a:r>
              <a:rPr lang="en-GB" dirty="0" smtClean="0">
                <a:solidFill>
                  <a:srgbClr val="000099"/>
                </a:solidFill>
                <a:latin typeface="Palatino Linotype" pitchFamily="18" charset="0"/>
              </a:rPr>
              <a:t>are fakes harmful?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146" name="Picture 2" descr="https://encrypted-tbn2.google.com/images?q=tbn:ANd9GcTutaavRYIRsOAsqTC-S8tzmZxt6z5qWBlBnm1BwEBqStSwFcq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611239"/>
            <a:ext cx="1219864" cy="58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1676400"/>
            <a:ext cx="5924317" cy="115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 descr="https://encrypted-tbn3.google.com/images?q=tbn:ANd9GcRiBaCwujZUMym9Hg4J_VhMrbL8jEEDr244PQ-SPCpB2i_9obv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8" y="1840717"/>
            <a:ext cx="1581072" cy="70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2971800" y="4041648"/>
            <a:ext cx="58385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1000" y="4352544"/>
            <a:ext cx="84293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02006" y="4648200"/>
            <a:ext cx="170838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1000" y="4974336"/>
            <a:ext cx="1981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0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GB" dirty="0" smtClean="0">
                <a:solidFill>
                  <a:srgbClr val="000099"/>
                </a:solidFill>
                <a:latin typeface="Palatino Linotype" pitchFamily="18" charset="0"/>
              </a:rPr>
              <a:t>Detecting </a:t>
            </a:r>
            <a:r>
              <a:rPr lang="en-GB" dirty="0" err="1" smtClean="0">
                <a:solidFill>
                  <a:srgbClr val="000099"/>
                </a:solidFill>
                <a:latin typeface="Palatino Linotype" pitchFamily="18" charset="0"/>
              </a:rPr>
              <a:t>Sybils</a:t>
            </a:r>
            <a:r>
              <a:rPr lang="en-GB" dirty="0" smtClean="0">
                <a:solidFill>
                  <a:srgbClr val="000099"/>
                </a:solidFill>
                <a:latin typeface="Palatino Linotype" pitchFamily="18" charset="0"/>
              </a:rPr>
              <a:t> is challenging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02" y="2247734"/>
            <a:ext cx="7312298" cy="42681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2368296" y="2999232"/>
            <a:ext cx="3276600" cy="54864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en-US" sz="1400" b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80504" y="5943599"/>
            <a:ext cx="3029695" cy="53340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en-US" sz="1400" b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611051" y="3733800"/>
            <a:ext cx="7924800" cy="1290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Difficult to automatically detect </a:t>
            </a:r>
            <a:r>
              <a:rPr lang="en-US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using</a:t>
            </a:r>
            <a:r>
              <a:rPr lang="en-US" sz="3200" b="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>
                <a:solidFill>
                  <a:srgbClr val="002060"/>
                </a:solidFill>
                <a:latin typeface="Arial" charset="0"/>
                <a:cs typeface="Arial" charset="0"/>
              </a:rPr>
              <a:t>p</a:t>
            </a:r>
            <a:r>
              <a:rPr lang="en-US" sz="3200" b="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rofile and activity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Sybils</a:t>
            </a:r>
            <a:r>
              <a:rPr lang="en-GB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may resemble real users</a:t>
            </a:r>
          </a:p>
          <a:p>
            <a:pPr marL="45720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0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Employs many counter-measures</a:t>
            </a: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False positives are detrimental to user experience</a:t>
            </a: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Real users respond very negatively</a:t>
            </a: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99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Inefficient use of human </a:t>
            </a:r>
            <a:r>
              <a:rPr lang="en-GB" sz="2600" b="1" dirty="0" err="1" smtClean="0">
                <a:solidFill>
                  <a:srgbClr val="000099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labor</a:t>
            </a:r>
            <a:r>
              <a:rPr lang="en-GB" sz="2600" b="1" dirty="0" smtClean="0">
                <a:solidFill>
                  <a:srgbClr val="000099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!</a:t>
            </a:r>
            <a:endParaRPr lang="en-GB" sz="2600" b="1" dirty="0">
              <a:solidFill>
                <a:srgbClr val="000099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5720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u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0005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7" name="Imagen 16" descr="Tuenti-logo-tuexperto.jpg"/>
          <p:cNvPicPr>
            <a:picLocks noChangeAspect="1"/>
          </p:cNvPicPr>
          <p:nvPr/>
        </p:nvPicPr>
        <p:blipFill>
          <a:blip r:embed="rId3" cstate="print"/>
          <a:srcRect l="9866" t="31547" r="10836" b="38776"/>
          <a:stretch>
            <a:fillRect/>
          </a:stretch>
        </p:blipFill>
        <p:spPr>
          <a:xfrm>
            <a:off x="5984212" y="2711718"/>
            <a:ext cx="2284024" cy="641082"/>
          </a:xfrm>
          <a:prstGeom prst="rect">
            <a:avLst/>
          </a:prstGeom>
          <a:effectLst>
            <a:outerShdw blurRad="50800" dist="38100" dir="2700000">
              <a:srgbClr val="000000">
                <a:alpha val="21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Current practice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914900" y="4810797"/>
            <a:ext cx="1236510" cy="805384"/>
            <a:chOff x="3401600" y="3429000"/>
            <a:chExt cx="1667967" cy="990600"/>
          </a:xfrm>
        </p:grpSpPr>
        <p:sp>
          <p:nvSpPr>
            <p:cNvPr id="5" name="Can 4"/>
            <p:cNvSpPr/>
            <p:nvPr/>
          </p:nvSpPr>
          <p:spPr>
            <a:xfrm>
              <a:off x="3401600" y="3429000"/>
              <a:ext cx="1667967" cy="990600"/>
            </a:xfrm>
            <a:prstGeom prst="can">
              <a:avLst/>
            </a:prstGeom>
            <a:noFill/>
            <a:ln w="412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"/>
            <p:cNvSpPr txBox="1"/>
            <p:nvPr/>
          </p:nvSpPr>
          <p:spPr>
            <a:xfrm>
              <a:off x="3633441" y="3691787"/>
              <a:ext cx="12105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137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276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413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551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688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2827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199964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102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Suspicious</a:t>
              </a:r>
              <a:endParaRPr lang="en-US" sz="1600" dirty="0">
                <a:solidFill>
                  <a:schemeClr val="tx2">
                    <a:lumMod val="75000"/>
                  </a:schemeClr>
                </a:solidFill>
                <a:latin typeface="Palatino Linotype" pitchFamily="18" charset="0"/>
              </a:endParaRPr>
            </a:p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accounts</a:t>
              </a:r>
              <a:endParaRPr lang="en-US" sz="1600" dirty="0">
                <a:solidFill>
                  <a:schemeClr val="tx2">
                    <a:lumMod val="75000"/>
                  </a:schemeClr>
                </a:solidFill>
                <a:latin typeface="Palatino Linotype" pitchFamily="18" charset="0"/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V="1">
            <a:off x="6321944" y="4483244"/>
            <a:ext cx="548274" cy="277124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590801" y="3505200"/>
            <a:ext cx="1676399" cy="800660"/>
            <a:chOff x="1654435" y="2133600"/>
            <a:chExt cx="1930337" cy="990519"/>
          </a:xfrm>
        </p:grpSpPr>
        <p:pic>
          <p:nvPicPr>
            <p:cNvPr id="2050" name="Picture 2" descr="C:\Users\QIANG\AppData\Local\Microsoft\Windows\Temporary Internet Files\Content.IE5\FCLGF4E6\MC900012878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034" y="2494469"/>
              <a:ext cx="930236" cy="629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1"/>
            <p:cNvSpPr txBox="1"/>
            <p:nvPr/>
          </p:nvSpPr>
          <p:spPr>
            <a:xfrm>
              <a:off x="1654435" y="2133600"/>
              <a:ext cx="1930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137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276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413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551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688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2827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199964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102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User abuse reports</a:t>
              </a:r>
              <a:endParaRPr lang="en-US" sz="1600" dirty="0">
                <a:solidFill>
                  <a:schemeClr val="tx2">
                    <a:lumMod val="75000"/>
                  </a:schemeClr>
                </a:solidFill>
                <a:latin typeface="Palatino Linotype" pitchFamily="18" charset="0"/>
              </a:endParaRPr>
            </a:p>
          </p:txBody>
        </p:sp>
      </p:grpSp>
      <p:grpSp>
        <p:nvGrpSpPr>
          <p:cNvPr id="2048" name="Group 2047"/>
          <p:cNvGrpSpPr/>
          <p:nvPr/>
        </p:nvGrpSpPr>
        <p:grpSpPr>
          <a:xfrm>
            <a:off x="457200" y="4639861"/>
            <a:ext cx="1600282" cy="932638"/>
            <a:chOff x="304718" y="3182162"/>
            <a:chExt cx="1600282" cy="932638"/>
          </a:xfrm>
        </p:grpSpPr>
        <p:sp>
          <p:nvSpPr>
            <p:cNvPr id="10" name="Documents"/>
            <p:cNvSpPr>
              <a:spLocks noEditPoints="1" noChangeArrowheads="1"/>
            </p:cNvSpPr>
            <p:nvPr/>
          </p:nvSpPr>
          <p:spPr bwMode="auto">
            <a:xfrm rot="16200000">
              <a:off x="869047" y="3519982"/>
              <a:ext cx="395348" cy="794287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7000"/>
              </a:schemeClr>
            </a:solidFill>
            <a:ln w="25400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>
              <a:outerShdw dist="107763" dir="2700000"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TextBox 1"/>
            <p:cNvSpPr txBox="1"/>
            <p:nvPr/>
          </p:nvSpPr>
          <p:spPr>
            <a:xfrm>
              <a:off x="304718" y="3182162"/>
              <a:ext cx="16002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GB"/>
              </a:defPPr>
              <a:lvl1pPr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137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276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413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551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688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2827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199964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102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User profiles &amp; activities</a:t>
              </a:r>
              <a:endParaRPr lang="en-US" sz="1600" dirty="0">
                <a:solidFill>
                  <a:schemeClr val="tx2">
                    <a:lumMod val="75000"/>
                  </a:schemeClr>
                </a:solidFill>
                <a:latin typeface="Palatino Linotype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81154" y="5481650"/>
            <a:ext cx="1348446" cy="1151236"/>
            <a:chOff x="6813083" y="4139625"/>
            <a:chExt cx="1348446" cy="1151236"/>
          </a:xfrm>
        </p:grpSpPr>
        <p:pic>
          <p:nvPicPr>
            <p:cNvPr id="2064" name="Picture 16" descr="https://encrypted-tbn1.google.com/images?q=tbn:ANd9GcQ8hARD1wQxob_FdGoNv5SBOoFOLVnlVpOt4rnAi-qaOVzO9Hx4-w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8802" y="4724400"/>
              <a:ext cx="1002198" cy="566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1"/>
            <p:cNvSpPr txBox="1"/>
            <p:nvPr/>
          </p:nvSpPr>
          <p:spPr>
            <a:xfrm>
              <a:off x="6813083" y="4139625"/>
              <a:ext cx="13484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137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276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413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551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688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2827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199964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102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Mitigation </a:t>
              </a:r>
            </a:p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mechanisms</a:t>
              </a:r>
              <a:endParaRPr lang="en-US" sz="1600" dirty="0">
                <a:solidFill>
                  <a:schemeClr val="tx2">
                    <a:lumMod val="75000"/>
                  </a:schemeClr>
                </a:solidFill>
                <a:latin typeface="Palatino Linotype" pitchFamily="18" charset="0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6339440" y="5699133"/>
            <a:ext cx="530778" cy="377784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91000" y="4325692"/>
            <a:ext cx="535340" cy="314936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328160" y="5203944"/>
            <a:ext cx="457200" cy="0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934200" y="3576650"/>
            <a:ext cx="973343" cy="1149422"/>
            <a:chOff x="6855276" y="2279578"/>
            <a:chExt cx="973343" cy="1149422"/>
          </a:xfrm>
        </p:grpSpPr>
        <p:sp>
          <p:nvSpPr>
            <p:cNvPr id="12" name="TextBox 1"/>
            <p:cNvSpPr txBox="1"/>
            <p:nvPr/>
          </p:nvSpPr>
          <p:spPr>
            <a:xfrm>
              <a:off x="6855276" y="2279578"/>
              <a:ext cx="9733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137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276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413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551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688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2827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199964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102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Human </a:t>
              </a:r>
            </a:p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verifiers</a:t>
              </a:r>
              <a:endParaRPr lang="en-US" sz="1600" dirty="0">
                <a:solidFill>
                  <a:schemeClr val="tx2">
                    <a:lumMod val="75000"/>
                  </a:schemeClr>
                </a:solidFill>
                <a:latin typeface="Palatino Linotype" pitchFamily="18" charset="0"/>
              </a:endParaRPr>
            </a:p>
          </p:txBody>
        </p:sp>
        <p:pic>
          <p:nvPicPr>
            <p:cNvPr id="2073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854240"/>
              <a:ext cx="698365" cy="574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209800" y="4788368"/>
            <a:ext cx="2178357" cy="817654"/>
            <a:chOff x="1695367" y="3556475"/>
            <a:chExt cx="2178357" cy="850712"/>
          </a:xfrm>
        </p:grpSpPr>
        <p:sp>
          <p:nvSpPr>
            <p:cNvPr id="30" name="TextBox 1"/>
            <p:cNvSpPr txBox="1"/>
            <p:nvPr/>
          </p:nvSpPr>
          <p:spPr>
            <a:xfrm>
              <a:off x="1695367" y="3556475"/>
              <a:ext cx="21783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GB"/>
              </a:defPPr>
              <a:lvl1pPr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137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276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413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551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688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2827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199964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102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Automated</a:t>
              </a:r>
            </a:p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classification</a:t>
              </a:r>
            </a:p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(Machine learning)</a:t>
              </a:r>
              <a:endParaRPr lang="en-US" sz="1600" dirty="0">
                <a:solidFill>
                  <a:schemeClr val="tx2">
                    <a:lumMod val="75000"/>
                  </a:schemeClr>
                </a:solidFill>
                <a:latin typeface="Palatino Linotype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847766" y="3579809"/>
              <a:ext cx="1863845" cy="827378"/>
            </a:xfrm>
            <a:prstGeom prst="rect">
              <a:avLst/>
            </a:prstGeom>
            <a:noFill/>
            <a:ln w="41275" cap="flat" cmpd="sng" algn="ctr">
              <a:solidFill>
                <a:schemeClr val="tx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1786128" y="5191499"/>
            <a:ext cx="498355" cy="0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52799" y="4374216"/>
            <a:ext cx="0" cy="386152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2"/>
          <p:cNvSpPr>
            <a:spLocks noChangeArrowheads="1"/>
          </p:cNvSpPr>
          <p:nvPr/>
        </p:nvSpPr>
        <p:spPr bwMode="auto">
          <a:xfrm>
            <a:off x="632657" y="3581400"/>
            <a:ext cx="7848206" cy="2077772"/>
          </a:xfrm>
          <a:prstGeom prst="roundRect">
            <a:avLst>
              <a:gd name="adj" fmla="val 15061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89988" tIns="46793" rIns="89988" bIns="46793" anchor="ctr"/>
          <a:lstStyle/>
          <a:p>
            <a:pPr marL="457200" indent="-457200">
              <a:lnSpc>
                <a:spcPct val="102000"/>
              </a:lnSpc>
              <a:spcBef>
                <a:spcPts val="737"/>
              </a:spcBef>
              <a:buClr>
                <a:srgbClr val="0000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GB" sz="2600" b="1" dirty="0" err="1" smtClean="0">
                <a:latin typeface="Palatino Linotype" pitchFamily="18" charset="0"/>
                <a:ea typeface="宋体" pitchFamily="2" charset="-122"/>
              </a:rPr>
              <a:t>Tuenti’s</a:t>
            </a:r>
            <a:r>
              <a:rPr lang="en-GB" sz="2600" b="1" dirty="0" smtClean="0">
                <a:latin typeface="Palatino Linotype" pitchFamily="18" charset="0"/>
                <a:ea typeface="宋体" pitchFamily="2" charset="-122"/>
              </a:rPr>
              <a:t> user inspection team</a:t>
            </a:r>
          </a:p>
          <a:p>
            <a:pPr lvl="1" algn="just">
              <a:lnSpc>
                <a:spcPct val="102000"/>
              </a:lnSpc>
              <a:spcBef>
                <a:spcPts val="737"/>
              </a:spcBef>
              <a:buClr>
                <a:srgbClr val="000099"/>
              </a:buClr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GB" sz="2200" b="1" dirty="0" smtClean="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rPr>
              <a:t>  Reviews </a:t>
            </a:r>
            <a:r>
              <a:rPr lang="en-US" sz="2200" b="1" dirty="0" smtClean="0">
                <a:latin typeface="Palatino Linotype" pitchFamily="18" charset="0"/>
                <a:ea typeface="宋体" pitchFamily="2" charset="-122"/>
              </a:rPr>
              <a:t>~</a:t>
            </a:r>
            <a:r>
              <a:rPr lang="en-US" sz="2200" b="1" dirty="0">
                <a:latin typeface="Palatino Linotype" pitchFamily="18" charset="0"/>
                <a:ea typeface="宋体" pitchFamily="2" charset="-122"/>
              </a:rPr>
              <a:t>12, 000 abusive profile reports per </a:t>
            </a:r>
            <a:r>
              <a:rPr lang="en-US" sz="2200" b="1" dirty="0" smtClean="0">
                <a:latin typeface="Palatino Linotype" pitchFamily="18" charset="0"/>
                <a:ea typeface="宋体" pitchFamily="2" charset="-122"/>
              </a:rPr>
              <a:t>day</a:t>
            </a:r>
          </a:p>
          <a:p>
            <a:pPr lvl="1" algn="just">
              <a:lnSpc>
                <a:spcPct val="102000"/>
              </a:lnSpc>
              <a:spcBef>
                <a:spcPts val="737"/>
              </a:spcBef>
              <a:buClr>
                <a:srgbClr val="000099"/>
              </a:buClr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GB" sz="2200" b="1" dirty="0" smtClean="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rPr>
              <a:t>  </a:t>
            </a:r>
            <a:r>
              <a:rPr lang="en-US" sz="2200" b="1" dirty="0" smtClean="0">
                <a:latin typeface="Palatino Linotype" pitchFamily="18" charset="0"/>
                <a:ea typeface="宋体" pitchFamily="2" charset="-122"/>
              </a:rPr>
              <a:t>An </a:t>
            </a:r>
            <a:r>
              <a:rPr lang="en-US" sz="2200" b="1" dirty="0">
                <a:latin typeface="Palatino Linotype" pitchFamily="18" charset="0"/>
                <a:ea typeface="宋体" pitchFamily="2" charset="-122"/>
              </a:rPr>
              <a:t>employee reviews ~300 reports per </a:t>
            </a:r>
            <a:r>
              <a:rPr lang="en-US" sz="2200" b="1" dirty="0" smtClean="0">
                <a:latin typeface="Palatino Linotype" pitchFamily="18" charset="0"/>
                <a:ea typeface="宋体" pitchFamily="2" charset="-122"/>
              </a:rPr>
              <a:t>hour</a:t>
            </a:r>
          </a:p>
          <a:p>
            <a:pPr lvl="1" algn="just">
              <a:lnSpc>
                <a:spcPct val="102000"/>
              </a:lnSpc>
              <a:spcBef>
                <a:spcPts val="737"/>
              </a:spcBef>
              <a:buClr>
                <a:srgbClr val="000099"/>
              </a:buClr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sz="2200" b="1" dirty="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sz="2200" b="1" dirty="0" smtClean="0">
                <a:latin typeface="Palatino Linotype" pitchFamily="18" charset="0"/>
                <a:ea typeface="宋体" pitchFamily="2" charset="-122"/>
              </a:rPr>
              <a:t>Deletes </a:t>
            </a:r>
            <a:r>
              <a:rPr lang="en-US" sz="2200" b="1" dirty="0">
                <a:latin typeface="Palatino Linotype" pitchFamily="18" charset="0"/>
                <a:ea typeface="宋体" pitchFamily="2" charset="-122"/>
              </a:rPr>
              <a:t>~100 fake accounts per </a:t>
            </a:r>
            <a:r>
              <a:rPr lang="en-US" sz="2200" b="1" dirty="0" smtClean="0">
                <a:latin typeface="Palatino Linotype" pitchFamily="18" charset="0"/>
                <a:ea typeface="宋体" pitchFamily="2" charset="-122"/>
              </a:rPr>
              <a:t>day</a:t>
            </a:r>
            <a:endParaRPr lang="en-GB" sz="2200" b="1" dirty="0" smtClean="0">
              <a:solidFill>
                <a:schemeClr val="tx1"/>
              </a:solidFill>
              <a:latin typeface="Palatino Linotyp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35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1786129" y="5562600"/>
            <a:ext cx="2521568" cy="685800"/>
          </a:xfrm>
          <a:prstGeom prst="roundRect">
            <a:avLst>
              <a:gd name="adj" fmla="val 16667"/>
            </a:avLst>
          </a:prstGeom>
          <a:solidFill>
            <a:srgbClr val="A3A3E0"/>
          </a:solidFill>
          <a:ln w="57150">
            <a:solidFill>
              <a:srgbClr val="7575D1"/>
            </a:solidFill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latin typeface="Calibri" pitchFamily="34" charset="0"/>
              </a:rPr>
              <a:t>Sybil detection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914900" y="4353597"/>
            <a:ext cx="1236510" cy="805384"/>
            <a:chOff x="3401600" y="3429000"/>
            <a:chExt cx="1667967" cy="990600"/>
          </a:xfrm>
        </p:grpSpPr>
        <p:sp>
          <p:nvSpPr>
            <p:cNvPr id="5" name="Can 4"/>
            <p:cNvSpPr/>
            <p:nvPr/>
          </p:nvSpPr>
          <p:spPr>
            <a:xfrm>
              <a:off x="3401600" y="3429000"/>
              <a:ext cx="1667967" cy="990600"/>
            </a:xfrm>
            <a:prstGeom prst="can">
              <a:avLst/>
            </a:prstGeom>
            <a:noFill/>
            <a:ln w="412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"/>
            <p:cNvSpPr txBox="1"/>
            <p:nvPr/>
          </p:nvSpPr>
          <p:spPr>
            <a:xfrm>
              <a:off x="3633441" y="3691787"/>
              <a:ext cx="12105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137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276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413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551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688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2827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199964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102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Suspicious</a:t>
              </a:r>
              <a:endParaRPr lang="en-US" sz="1600" dirty="0">
                <a:solidFill>
                  <a:schemeClr val="tx2">
                    <a:lumMod val="75000"/>
                  </a:schemeClr>
                </a:solidFill>
                <a:latin typeface="Palatino Linotype" pitchFamily="18" charset="0"/>
              </a:endParaRPr>
            </a:p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accounts</a:t>
              </a:r>
              <a:endParaRPr lang="en-US" sz="1600" dirty="0">
                <a:solidFill>
                  <a:schemeClr val="tx2">
                    <a:lumMod val="75000"/>
                  </a:schemeClr>
                </a:solidFill>
                <a:latin typeface="Palatino Linotype" pitchFamily="18" charset="0"/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V="1">
            <a:off x="6321944" y="4026044"/>
            <a:ext cx="548274" cy="277124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590801" y="3048000"/>
            <a:ext cx="1676399" cy="800660"/>
            <a:chOff x="1654435" y="2133600"/>
            <a:chExt cx="1930337" cy="990519"/>
          </a:xfrm>
        </p:grpSpPr>
        <p:pic>
          <p:nvPicPr>
            <p:cNvPr id="2050" name="Picture 2" descr="C:\Users\QIANG\AppData\Local\Microsoft\Windows\Temporary Internet Files\Content.IE5\FCLGF4E6\MC900012878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034" y="2494469"/>
              <a:ext cx="930236" cy="629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1"/>
            <p:cNvSpPr txBox="1"/>
            <p:nvPr/>
          </p:nvSpPr>
          <p:spPr>
            <a:xfrm>
              <a:off x="1654435" y="2133600"/>
              <a:ext cx="1930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137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276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413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551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688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2827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199964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102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User abuse reports</a:t>
              </a:r>
              <a:endParaRPr lang="en-US" sz="1600" dirty="0">
                <a:solidFill>
                  <a:schemeClr val="tx2">
                    <a:lumMod val="75000"/>
                  </a:schemeClr>
                </a:solidFill>
                <a:latin typeface="Palatino Linotype" pitchFamily="18" charset="0"/>
              </a:endParaRPr>
            </a:p>
          </p:txBody>
        </p:sp>
      </p:grpSp>
      <p:grpSp>
        <p:nvGrpSpPr>
          <p:cNvPr id="2048" name="Group 2047"/>
          <p:cNvGrpSpPr/>
          <p:nvPr/>
        </p:nvGrpSpPr>
        <p:grpSpPr>
          <a:xfrm>
            <a:off x="457200" y="4182661"/>
            <a:ext cx="1600282" cy="932638"/>
            <a:chOff x="304718" y="3182162"/>
            <a:chExt cx="1600282" cy="932638"/>
          </a:xfrm>
        </p:grpSpPr>
        <p:sp>
          <p:nvSpPr>
            <p:cNvPr id="10" name="Documents"/>
            <p:cNvSpPr>
              <a:spLocks noEditPoints="1" noChangeArrowheads="1"/>
            </p:cNvSpPr>
            <p:nvPr/>
          </p:nvSpPr>
          <p:spPr bwMode="auto">
            <a:xfrm rot="16200000">
              <a:off x="869047" y="3519982"/>
              <a:ext cx="395348" cy="794287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7000"/>
              </a:schemeClr>
            </a:solidFill>
            <a:ln w="25400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>
              <a:outerShdw dist="107763" dir="2700000"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TextBox 1"/>
            <p:cNvSpPr txBox="1"/>
            <p:nvPr/>
          </p:nvSpPr>
          <p:spPr>
            <a:xfrm>
              <a:off x="304718" y="3182162"/>
              <a:ext cx="16002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GB"/>
              </a:defPPr>
              <a:lvl1pPr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137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276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413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551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688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2827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199964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102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User profiles &amp; activities</a:t>
              </a:r>
              <a:endParaRPr lang="en-US" sz="1600" dirty="0">
                <a:solidFill>
                  <a:schemeClr val="tx2">
                    <a:lumMod val="75000"/>
                  </a:schemeClr>
                </a:solidFill>
                <a:latin typeface="Palatino Linotype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81154" y="5024450"/>
            <a:ext cx="1348446" cy="1151236"/>
            <a:chOff x="6813083" y="4139625"/>
            <a:chExt cx="1348446" cy="1151236"/>
          </a:xfrm>
        </p:grpSpPr>
        <p:pic>
          <p:nvPicPr>
            <p:cNvPr id="2064" name="Picture 16" descr="https://encrypted-tbn1.google.com/images?q=tbn:ANd9GcQ8hARD1wQxob_FdGoNv5SBOoFOLVnlVpOt4rnAi-qaOVzO9Hx4-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8802" y="4724400"/>
              <a:ext cx="1002198" cy="566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1"/>
            <p:cNvSpPr txBox="1"/>
            <p:nvPr/>
          </p:nvSpPr>
          <p:spPr>
            <a:xfrm>
              <a:off x="6813083" y="4139625"/>
              <a:ext cx="13484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137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276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413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551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688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2827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199964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102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Mitigation </a:t>
              </a:r>
            </a:p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mechanisms</a:t>
              </a:r>
              <a:endParaRPr lang="en-US" sz="1600" dirty="0">
                <a:solidFill>
                  <a:schemeClr val="tx2">
                    <a:lumMod val="75000"/>
                  </a:schemeClr>
                </a:solidFill>
                <a:latin typeface="Palatino Linotype" pitchFamily="18" charset="0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6339440" y="5241933"/>
            <a:ext cx="530778" cy="377784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91000" y="3868492"/>
            <a:ext cx="535340" cy="314936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328160" y="4746744"/>
            <a:ext cx="457200" cy="0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355494" y="5259721"/>
            <a:ext cx="445106" cy="302879"/>
          </a:xfrm>
          <a:prstGeom prst="line">
            <a:avLst/>
          </a:prstGeom>
          <a:ln w="63500">
            <a:solidFill>
              <a:srgbClr val="757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934200" y="3119450"/>
            <a:ext cx="973343" cy="1149422"/>
            <a:chOff x="6855276" y="2279578"/>
            <a:chExt cx="973343" cy="1149422"/>
          </a:xfrm>
        </p:grpSpPr>
        <p:sp>
          <p:nvSpPr>
            <p:cNvPr id="12" name="TextBox 1"/>
            <p:cNvSpPr txBox="1"/>
            <p:nvPr/>
          </p:nvSpPr>
          <p:spPr>
            <a:xfrm>
              <a:off x="6855276" y="2279578"/>
              <a:ext cx="9733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137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276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413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551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688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2827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199964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102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Human </a:t>
              </a:r>
            </a:p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verifiers</a:t>
              </a:r>
              <a:endParaRPr lang="en-US" sz="1600" dirty="0">
                <a:solidFill>
                  <a:schemeClr val="tx2">
                    <a:lumMod val="75000"/>
                  </a:schemeClr>
                </a:solidFill>
                <a:latin typeface="Palatino Linotype" pitchFamily="18" charset="0"/>
              </a:endParaRPr>
            </a:p>
          </p:txBody>
        </p:sp>
        <p:pic>
          <p:nvPicPr>
            <p:cNvPr id="2073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854240"/>
              <a:ext cx="698365" cy="574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209800" y="4331168"/>
            <a:ext cx="2178357" cy="817654"/>
            <a:chOff x="1695367" y="3556475"/>
            <a:chExt cx="2178357" cy="850712"/>
          </a:xfrm>
        </p:grpSpPr>
        <p:sp>
          <p:nvSpPr>
            <p:cNvPr id="30" name="TextBox 1"/>
            <p:cNvSpPr txBox="1"/>
            <p:nvPr/>
          </p:nvSpPr>
          <p:spPr>
            <a:xfrm>
              <a:off x="1695367" y="3556475"/>
              <a:ext cx="21783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GB"/>
              </a:defPPr>
              <a:lvl1pPr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137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276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413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551" algn="ctr" defTabSz="449202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688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2827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199964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102" algn="l" defTabSz="914276" rtl="0" eaLnBrk="1" latinLnBrk="0" hangingPunct="1">
                <a:defRPr sz="1400" b="1"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Automated</a:t>
              </a:r>
            </a:p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classification</a:t>
              </a:r>
            </a:p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  <a:latin typeface="Palatino Linotype" pitchFamily="18" charset="0"/>
                </a:rPr>
                <a:t>(Machine learning)</a:t>
              </a:r>
              <a:endParaRPr lang="en-US" sz="1600" dirty="0">
                <a:solidFill>
                  <a:schemeClr val="tx2">
                    <a:lumMod val="75000"/>
                  </a:schemeClr>
                </a:solidFill>
                <a:latin typeface="Palatino Linotype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847766" y="3579809"/>
              <a:ext cx="1863845" cy="827378"/>
            </a:xfrm>
            <a:prstGeom prst="rect">
              <a:avLst/>
            </a:prstGeom>
            <a:noFill/>
            <a:ln w="41275" cap="flat" cmpd="sng" algn="ctr">
              <a:solidFill>
                <a:schemeClr val="tx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1786128" y="4734299"/>
            <a:ext cx="498355" cy="0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52799" y="3917016"/>
            <a:ext cx="0" cy="386152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573757" y="1768924"/>
            <a:ext cx="7924800" cy="82187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Can we improve the workf</a:t>
            </a:r>
            <a:r>
              <a:rPr lang="en-US" sz="32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low</a:t>
            </a:r>
            <a:r>
              <a:rPr lang="en-US" sz="3200" b="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195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The foundation of social-graph-based schemes</a:t>
            </a:r>
          </a:p>
          <a:p>
            <a:pPr lvl="1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err="1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Sybils</a:t>
            </a: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 have limited social links to real users</a:t>
            </a: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Can complement current OSN counter-measures</a:t>
            </a: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lvl="0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600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400050" lvl="1" indent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None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US" dirty="0" smtClean="0">
                <a:solidFill>
                  <a:srgbClr val="000099"/>
                </a:solidFill>
                <a:latin typeface="Palatino Linotype" pitchFamily="18" charset="0"/>
              </a:rPr>
              <a:t>Leveraging the social relationship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553200" y="6111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904562" y="3643207"/>
            <a:ext cx="2846184" cy="2016410"/>
          </a:xfrm>
          <a:prstGeom prst="round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4531800" y="3886237"/>
            <a:ext cx="2409322" cy="1464855"/>
            <a:chOff x="4467854" y="3667245"/>
            <a:chExt cx="2409322" cy="1464855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732332" y="3667245"/>
              <a:ext cx="1846649" cy="118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4467854" y="4661399"/>
              <a:ext cx="2409322" cy="47070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1"/>
          <p:cNvSpPr txBox="1"/>
          <p:nvPr/>
        </p:nvSpPr>
        <p:spPr>
          <a:xfrm>
            <a:off x="1008315" y="5587425"/>
            <a:ext cx="3956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137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  <a:lvl3pPr marL="914276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3pPr>
            <a:lvl4pPr marL="1371413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4pPr>
            <a:lvl5pPr marL="1828551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5pPr>
            <a:lvl6pPr marL="2285688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6pPr>
            <a:lvl7pPr marL="2742827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7pPr>
            <a:lvl8pPr marL="3199964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8pPr>
            <a:lvl9pPr marL="3657102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3200" b="0" dirty="0" smtClean="0">
                <a:solidFill>
                  <a:srgbClr val="002060"/>
                </a:solidFill>
              </a:rPr>
              <a:t>Non-Sybil region</a:t>
            </a:r>
            <a:endParaRPr lang="en-US" sz="2000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65" name="TextBox 1"/>
          <p:cNvSpPr txBox="1"/>
          <p:nvPr/>
        </p:nvSpPr>
        <p:spPr>
          <a:xfrm>
            <a:off x="5312644" y="5583203"/>
            <a:ext cx="3956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137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  <a:lvl3pPr marL="914276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3pPr>
            <a:lvl4pPr marL="1371413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4pPr>
            <a:lvl5pPr marL="1828551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5pPr>
            <a:lvl6pPr marL="2285688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6pPr>
            <a:lvl7pPr marL="2742827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7pPr>
            <a:lvl8pPr marL="3199964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8pPr>
            <a:lvl9pPr marL="3657102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3200" b="0" dirty="0" smtClean="0">
                <a:solidFill>
                  <a:srgbClr val="002060"/>
                </a:solidFill>
              </a:rPr>
              <a:t>Sybil region</a:t>
            </a:r>
            <a:endParaRPr lang="en-US" sz="2000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97346" y="3658818"/>
            <a:ext cx="4734843" cy="1868894"/>
            <a:chOff x="533400" y="3439826"/>
            <a:chExt cx="4734843" cy="1868894"/>
          </a:xfrm>
        </p:grpSpPr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058" y="4066855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2953" y="3473189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090251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1043" y="410841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0770" y="4823968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672" y="3445339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4058" y="4171506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303" y="485152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026" y="3439826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9" name="Straight Arrow Connector 78"/>
            <p:cNvCxnSpPr/>
            <p:nvPr/>
          </p:nvCxnSpPr>
          <p:spPr>
            <a:xfrm flipV="1">
              <a:off x="907258" y="3784720"/>
              <a:ext cx="626269" cy="462714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80857" y="4562030"/>
              <a:ext cx="427490" cy="564471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1912963" y="3679030"/>
              <a:ext cx="935738" cy="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3171922" y="3668426"/>
              <a:ext cx="1078992" cy="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4564858" y="3708520"/>
              <a:ext cx="411480" cy="374904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1495381" y="4638331"/>
              <a:ext cx="626269" cy="462714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2812258" y="4470520"/>
              <a:ext cx="758480" cy="484845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4325021" y="4554828"/>
              <a:ext cx="758480" cy="484845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844854" y="5080120"/>
              <a:ext cx="1226209" cy="4852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1808515" y="3907371"/>
              <a:ext cx="274320" cy="36576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1516858" y="5110600"/>
              <a:ext cx="935738" cy="55275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366209" y="3907655"/>
              <a:ext cx="556499" cy="462714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802858" y="4561960"/>
              <a:ext cx="274320" cy="36576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2419066" y="4413504"/>
              <a:ext cx="1078992" cy="7068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4238235" y="3883984"/>
              <a:ext cx="164592" cy="960281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0" r="18000"/>
            <a:stretch/>
          </p:blipFill>
          <p:spPr bwMode="auto">
            <a:xfrm>
              <a:off x="4093464" y="4846989"/>
              <a:ext cx="32004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1" name="Straight Arrow Connector 100"/>
            <p:cNvCxnSpPr/>
            <p:nvPr/>
          </p:nvCxnSpPr>
          <p:spPr>
            <a:xfrm>
              <a:off x="3191498" y="3897026"/>
              <a:ext cx="362679" cy="35099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015626" y="3704538"/>
            <a:ext cx="2582720" cy="1891171"/>
            <a:chOff x="5951680" y="3485546"/>
            <a:chExt cx="2582720" cy="1891171"/>
          </a:xfrm>
        </p:grpSpPr>
        <p:cxnSp>
          <p:nvCxnSpPr>
            <p:cNvPr id="103" name="Straight Arrow Connector 102"/>
            <p:cNvCxnSpPr/>
            <p:nvPr/>
          </p:nvCxnSpPr>
          <p:spPr>
            <a:xfrm flipV="1">
              <a:off x="6839075" y="4823968"/>
              <a:ext cx="358162" cy="197297"/>
            </a:xfrm>
            <a:prstGeom prst="straightConnector1">
              <a:avLst/>
            </a:prstGeom>
            <a:ln w="38100">
              <a:solidFill>
                <a:srgbClr val="C00000">
                  <a:alpha val="63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6339955" y="3827885"/>
              <a:ext cx="338277" cy="354710"/>
            </a:xfrm>
            <a:prstGeom prst="straightConnector1">
              <a:avLst/>
            </a:prstGeom>
            <a:ln w="38100">
              <a:solidFill>
                <a:srgbClr val="C00000">
                  <a:alpha val="63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6471869" y="4376009"/>
              <a:ext cx="335325" cy="0"/>
            </a:xfrm>
            <a:prstGeom prst="straightConnector1">
              <a:avLst/>
            </a:prstGeom>
            <a:ln w="38100">
              <a:solidFill>
                <a:srgbClr val="C00000">
                  <a:alpha val="63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7070745" y="3826540"/>
              <a:ext cx="259125" cy="151997"/>
            </a:xfrm>
            <a:prstGeom prst="straightConnector1">
              <a:avLst/>
            </a:prstGeom>
            <a:ln w="38100">
              <a:solidFill>
                <a:srgbClr val="C00000">
                  <a:alpha val="63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5951680" y="3485546"/>
              <a:ext cx="2582720" cy="1891171"/>
              <a:chOff x="5951680" y="3485546"/>
              <a:chExt cx="2582720" cy="1891171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951680" y="3485546"/>
                <a:ext cx="2074019" cy="1795622"/>
                <a:chOff x="6263622" y="2199551"/>
                <a:chExt cx="2074019" cy="1795622"/>
              </a:xfrm>
            </p:grpSpPr>
            <p:pic>
              <p:nvPicPr>
                <p:cNvPr id="127" name="Picture 6" descr="C:\Users\QIANG\AppData\Local\Microsoft\Windows\Temporary Internet Files\Content.IE5\WTZHEN6C\MC900435931[1].wmf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0923" y="2199551"/>
                  <a:ext cx="520189" cy="4114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9" name="Picture 6" descr="C:\Users\QIANG\AppData\Local\Microsoft\Windows\Temporary Internet Files\Content.IE5\WTZHEN6C\MC900435931[1].wmf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8929" y="3583693"/>
                  <a:ext cx="520189" cy="4114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Picture 6" descr="C:\Users\QIANG\AppData\Local\Microsoft\Windows\Temporary Internet Files\Content.IE5\WTZHEN6C\MC900435931[1].wmf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63622" y="2849976"/>
                  <a:ext cx="520189" cy="4114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5" name="Picture 6" descr="C:\Users\QIANG\AppData\Local\Microsoft\Windows\Temporary Internet Files\Content.IE5\WTZHEN6C\MC900435931[1].wmf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86600" y="2652585"/>
                  <a:ext cx="1251041" cy="9895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7" name="Picture 6" descr="C:\Users\QIANG\AppData\Local\Microsoft\Windows\Temporary Internet Files\Content.IE5\WTZHEN6C\MC900435931[1].wmf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14211" y="3517437"/>
                <a:ext cx="520189" cy="411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9" name="Picture 6" descr="C:\Users\QIANG\AppData\Local\Microsoft\Windows\Temporary Internet Files\Content.IE5\WTZHEN6C\MC900435931[1].wmf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14211" y="4965237"/>
                <a:ext cx="520189" cy="411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1" name="Straight Arrow Connector 120"/>
              <p:cNvCxnSpPr/>
              <p:nvPr/>
            </p:nvCxnSpPr>
            <p:spPr>
              <a:xfrm>
                <a:off x="7070745" y="3654890"/>
                <a:ext cx="902554" cy="1324"/>
              </a:xfrm>
              <a:prstGeom prst="straightConnector1">
                <a:avLst/>
              </a:prstGeom>
              <a:ln w="38100">
                <a:solidFill>
                  <a:srgbClr val="C00000">
                    <a:alpha val="63000"/>
                  </a:srgb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7943370" y="4755765"/>
                <a:ext cx="215669" cy="255318"/>
              </a:xfrm>
              <a:prstGeom prst="straightConnector1">
                <a:avLst/>
              </a:prstGeom>
              <a:ln w="38100">
                <a:solidFill>
                  <a:srgbClr val="C00000">
                    <a:alpha val="63000"/>
                  </a:srgb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6" name="TextBox 1"/>
          <p:cNvSpPr txBox="1"/>
          <p:nvPr/>
        </p:nvSpPr>
        <p:spPr>
          <a:xfrm>
            <a:off x="3677317" y="3072825"/>
            <a:ext cx="3956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137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  <a:lvl3pPr marL="914276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3pPr>
            <a:lvl4pPr marL="1371413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4pPr>
            <a:lvl5pPr marL="1828551" algn="ctr" defTabSz="449202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5pPr>
            <a:lvl6pPr marL="2285688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6pPr>
            <a:lvl7pPr marL="2742827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7pPr>
            <a:lvl8pPr marL="3199964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8pPr>
            <a:lvl9pPr marL="3657102" algn="l" defTabSz="914276" rtl="0" eaLnBrk="1" latinLnBrk="0" hangingPunct="1">
              <a:defRPr sz="14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3200" b="0" dirty="0" smtClean="0">
                <a:solidFill>
                  <a:srgbClr val="002060"/>
                </a:solidFill>
              </a:rPr>
              <a:t>Attack edges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" y="3637083"/>
            <a:ext cx="4908715" cy="2016410"/>
          </a:xfrm>
          <a:prstGeom prst="round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7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/>
      <p:bldP spid="65" grpId="0"/>
      <p:bldP spid="136" grpId="0"/>
      <p:bldP spid="1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449202" fontAlgn="base">
              <a:spcAft>
                <a:spcPct val="0"/>
              </a:spcAft>
              <a:buClr>
                <a:srgbClr val="000099"/>
              </a:buClr>
              <a:buSzPct val="100000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</a:tabLst>
            </a:pPr>
            <a:r>
              <a:rPr lang="en-GB" dirty="0">
                <a:solidFill>
                  <a:srgbClr val="000099"/>
                </a:solidFill>
                <a:latin typeface="Palatino Linotype" pitchFamily="18" charset="0"/>
              </a:rPr>
              <a:t>G</a:t>
            </a:r>
            <a:r>
              <a:rPr lang="en-GB" dirty="0" smtClean="0">
                <a:solidFill>
                  <a:srgbClr val="000099"/>
                </a:solidFill>
                <a:latin typeface="Palatino Linotype" pitchFamily="18" charset="0"/>
              </a:rPr>
              <a:t>oals of a practical </a:t>
            </a:r>
            <a:br>
              <a:rPr lang="en-GB" dirty="0" smtClean="0">
                <a:solidFill>
                  <a:srgbClr val="000099"/>
                </a:solidFill>
                <a:latin typeface="Palatino Linotype" pitchFamily="18" charset="0"/>
              </a:rPr>
            </a:br>
            <a:r>
              <a:rPr lang="en-GB" dirty="0" smtClean="0">
                <a:solidFill>
                  <a:srgbClr val="000099"/>
                </a:solidFill>
                <a:latin typeface="Palatino Linotype" pitchFamily="18" charset="0"/>
              </a:rPr>
              <a:t>social-graph-based Sybil </a:t>
            </a:r>
            <a:r>
              <a:rPr lang="en-GB" dirty="0" err="1" smtClean="0">
                <a:solidFill>
                  <a:srgbClr val="000099"/>
                </a:solidFill>
                <a:latin typeface="Palatino Linotype" pitchFamily="18" charset="0"/>
              </a:rPr>
              <a:t>defense</a:t>
            </a:r>
            <a:endParaRPr lang="en-US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Effective</a:t>
            </a: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Uncovers fake accounts with high accuracy</a:t>
            </a:r>
          </a:p>
          <a:p>
            <a:pPr marL="857250" lvl="1" indent="-4572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endParaRPr lang="en-GB" sz="22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50000"/>
              <a:buFont typeface="Wingdings" pitchFamily="2" charset="2"/>
              <a:buChar char="§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Efficient</a:t>
            </a:r>
            <a:endParaRPr lang="en-GB" sz="1800" b="1" dirty="0" smtClean="0">
              <a:solidFill>
                <a:srgbClr val="000000"/>
              </a:solidFill>
              <a:latin typeface="Palatino Linotype" pitchFamily="18" charset="0"/>
              <a:ea typeface="宋体" pitchFamily="2" charset="-122"/>
              <a:cs typeface="Arial" charset="0"/>
            </a:endParaRPr>
          </a:p>
          <a:p>
            <a:pPr lvl="1" indent="-342900" defTabSz="449202" fontAlgn="base">
              <a:lnSpc>
                <a:spcPct val="102000"/>
              </a:lnSpc>
              <a:spcBef>
                <a:spcPts val="737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Wingdings" pitchFamily="2" charset="2"/>
              <a:buChar char="Ø"/>
              <a:tabLst>
                <a:tab pos="0" algn="l"/>
                <a:tab pos="457137" algn="l"/>
                <a:tab pos="914276" algn="l"/>
                <a:tab pos="1371413" algn="l"/>
                <a:tab pos="1828551" algn="l"/>
                <a:tab pos="2285688" algn="l"/>
                <a:tab pos="2742827" algn="l"/>
                <a:tab pos="3199964" algn="l"/>
                <a:tab pos="3657102" algn="l"/>
                <a:tab pos="4114240" algn="l"/>
                <a:tab pos="4571378" algn="l"/>
                <a:tab pos="5028515" algn="l"/>
                <a:tab pos="5485653" algn="l"/>
                <a:tab pos="5942791" algn="l"/>
                <a:tab pos="6399929" algn="l"/>
                <a:tab pos="6857066" algn="l"/>
                <a:tab pos="7314204" algn="l"/>
                <a:tab pos="7771342" algn="l"/>
                <a:tab pos="8228480" algn="l"/>
                <a:tab pos="8685617" algn="l"/>
                <a:tab pos="9142755" algn="l"/>
                <a:tab pos="9409419" algn="l"/>
              </a:tabLst>
            </a:pPr>
            <a:r>
              <a:rPr lang="en-GB" sz="2200" b="1" dirty="0" smtClean="0">
                <a:solidFill>
                  <a:srgbClr val="000000"/>
                </a:solidFill>
                <a:latin typeface="Palatino Linotype" pitchFamily="18" charset="0"/>
                <a:ea typeface="宋体" pitchFamily="2" charset="-122"/>
                <a:cs typeface="Arial" charset="0"/>
              </a:rPr>
              <a:t>Able to process huge online social networks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29" y="4394679"/>
            <a:ext cx="3884271" cy="192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1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26147</TotalTime>
  <Words>1172</Words>
  <Application>Microsoft Office PowerPoint</Application>
  <PresentationFormat>On-screen Show (4:3)</PresentationFormat>
  <Paragraphs>437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Fake accounts (Sybils) in OSNs</vt:lpstr>
      <vt:lpstr>Fake accounts for sale</vt:lpstr>
      <vt:lpstr>Why are fakes harmful?</vt:lpstr>
      <vt:lpstr>Detecting Sybils is challenging</vt:lpstr>
      <vt:lpstr>Current practice</vt:lpstr>
      <vt:lpstr>PowerPoint Presentation</vt:lpstr>
      <vt:lpstr>Leveraging the social relationship</vt:lpstr>
      <vt:lpstr>Goals of a practical  social-graph-based Sybil defense</vt:lpstr>
      <vt:lpstr>How to build a practical  social-graph-based Sybil defense?</vt:lpstr>
      <vt:lpstr>SybilRank in a nutshell</vt:lpstr>
      <vt:lpstr>Primer on short random walks</vt:lpstr>
      <vt:lpstr>SybilRank’s key insights</vt:lpstr>
      <vt:lpstr>An example</vt:lpstr>
      <vt:lpstr>An example</vt:lpstr>
      <vt:lpstr>How many steps?</vt:lpstr>
      <vt:lpstr>Overview</vt:lpstr>
      <vt:lpstr>We divide the landing probability  by the node degree</vt:lpstr>
      <vt:lpstr>Coping with the  multi-community structure</vt:lpstr>
      <vt:lpstr>How to distribute seeds?</vt:lpstr>
      <vt:lpstr>Evaluation</vt:lpstr>
      <vt:lpstr>Comparative evaluation</vt:lpstr>
      <vt:lpstr>SybilRank has the lowest false rates</vt:lpstr>
      <vt:lpstr>Real-world deployment</vt:lpstr>
      <vt:lpstr>A 20K-user Tuenti community</vt:lpstr>
      <vt:lpstr>Various connection patterns  among suspected fakes</vt:lpstr>
      <vt:lpstr>A global view of  suspected fakes’ connections</vt:lpstr>
      <vt:lpstr>SybilRank is effective</vt:lpstr>
      <vt:lpstr>Conclusion: a practical Sybil defense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QIANG</dc:creator>
  <cp:lastModifiedBy>QIANG</cp:lastModifiedBy>
  <cp:revision>1885</cp:revision>
  <dcterms:created xsi:type="dcterms:W3CDTF">2006-08-16T00:00:00Z</dcterms:created>
  <dcterms:modified xsi:type="dcterms:W3CDTF">2014-02-03T17:06:35Z</dcterms:modified>
</cp:coreProperties>
</file>