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7" r:id="rId19"/>
    <p:sldId id="257" r:id="rId20"/>
    <p:sldId id="263" r:id="rId21"/>
    <p:sldId id="259" r:id="rId22"/>
    <p:sldId id="261" r:id="rId23"/>
    <p:sldId id="262" r:id="rId24"/>
    <p:sldId id="265" r:id="rId25"/>
    <p:sldId id="258" r:id="rId26"/>
    <p:sldId id="269" r:id="rId27"/>
    <p:sldId id="266" r:id="rId28"/>
    <p:sldId id="270" r:id="rId29"/>
    <p:sldId id="267" r:id="rId30"/>
    <p:sldId id="268" r:id="rId31"/>
    <p:sldId id="271" r:id="rId32"/>
    <p:sldId id="272" r:id="rId33"/>
    <p:sldId id="273" r:id="rId34"/>
    <p:sldId id="274" r:id="rId35"/>
    <p:sldId id="284" r:id="rId36"/>
    <p:sldId id="308" r:id="rId37"/>
    <p:sldId id="30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5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7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2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9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DAC80-729B-46C9-862F-956EDC8F2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05" y="200163"/>
            <a:ext cx="6862439" cy="763864"/>
          </a:xfrm>
        </p:spPr>
        <p:txBody>
          <a:bodyPr anchor="b">
            <a:normAutofit/>
          </a:bodyPr>
          <a:lstStyle/>
          <a:p>
            <a:r>
              <a:rPr lang="en-MY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FIT3143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9F90-C33B-4867-9243-306849E28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04" y="4590288"/>
            <a:ext cx="4740335" cy="954107"/>
          </a:xfrm>
        </p:spPr>
        <p:txBody>
          <a:bodyPr anchor="t">
            <a:normAutofit fontScale="85000" lnSpcReduction="20000"/>
          </a:bodyPr>
          <a:lstStyle/>
          <a:p>
            <a:pPr algn="l"/>
            <a:r>
              <a:rPr lang="en-MY" sz="2200" b="1" dirty="0">
                <a:solidFill>
                  <a:schemeClr val="tx2"/>
                </a:solidFill>
              </a:rPr>
              <a:t>By</a:t>
            </a:r>
            <a:r>
              <a:rPr lang="en-MY" sz="2200" dirty="0">
                <a:solidFill>
                  <a:schemeClr val="tx2"/>
                </a:solidFill>
              </a:rPr>
              <a:t> : </a:t>
            </a:r>
            <a:r>
              <a:rPr lang="en-MY" sz="2400" dirty="0">
                <a:solidFill>
                  <a:schemeClr val="tx2"/>
                </a:solidFill>
              </a:rPr>
              <a:t>Cheah Meng Yew (30221846) &amp; </a:t>
            </a:r>
            <a:br>
              <a:rPr lang="en-MY" sz="2400" dirty="0">
                <a:solidFill>
                  <a:schemeClr val="tx2"/>
                </a:solidFill>
              </a:rPr>
            </a:br>
            <a:r>
              <a:rPr lang="en-MY" sz="2400" dirty="0">
                <a:solidFill>
                  <a:schemeClr val="tx2"/>
                </a:solidFill>
              </a:rPr>
              <a:t>        Bryan Hooi Yu Ern (30221005)</a:t>
            </a:r>
            <a:br>
              <a:rPr lang="en-MY" sz="2200" dirty="0">
                <a:solidFill>
                  <a:schemeClr val="tx2"/>
                </a:solidFill>
              </a:rPr>
            </a:br>
            <a:endParaRPr lang="en-MY" sz="2200" dirty="0">
              <a:solidFill>
                <a:schemeClr val="tx2"/>
              </a:solidFill>
            </a:endParaRPr>
          </a:p>
        </p:txBody>
      </p:sp>
      <p:pic>
        <p:nvPicPr>
          <p:cNvPr id="24" name="Picture 3" descr="A network made up of connected lines and dots">
            <a:extLst>
              <a:ext uri="{FF2B5EF4-FFF2-40B4-BE49-F238E27FC236}">
                <a16:creationId xmlns:a16="http://schemas.microsoft.com/office/drawing/2014/main" id="{EC066CC0-D845-4B67-90EE-87422A941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75" b="3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25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84605-601F-45A8-B54A-474C5946EB51}"/>
              </a:ext>
            </a:extLst>
          </p:cNvPr>
          <p:cNvSpPr txBox="1"/>
          <p:nvPr/>
        </p:nvSpPr>
        <p:spPr>
          <a:xfrm>
            <a:off x="151705" y="1118586"/>
            <a:ext cx="6862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RESEARCH IN PARALLEL &amp;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873363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A986-2B82-4A72-BD62-565AE076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19" y="50005"/>
            <a:ext cx="12052177" cy="766741"/>
          </a:xfrm>
        </p:spPr>
        <p:txBody>
          <a:bodyPr/>
          <a:lstStyle/>
          <a:p>
            <a:pPr algn="ctr"/>
            <a:r>
              <a:rPr lang="en-US" dirty="0"/>
              <a:t>Hardware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5E44-6221-40C3-B392-29DD619B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19" y="967666"/>
            <a:ext cx="12052177" cy="58403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Utilizes separate special hardware to achieve tight synchronization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Minimal time overhead but higher cost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Clock signal from each of the other nodes serves as input to the synchronization circuitry at each node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Errors occur mainly due to unpredictable propagation delays for clock signals</a:t>
            </a:r>
          </a:p>
        </p:txBody>
      </p:sp>
    </p:spTree>
    <p:extLst>
      <p:ext uri="{BB962C8B-B14F-4D97-AF65-F5344CB8AC3E}">
        <p14:creationId xmlns:p14="http://schemas.microsoft.com/office/powerpoint/2010/main" val="142171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6434-0D43-4511-9E01-794B3F5E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58" y="88777"/>
            <a:ext cx="12029242" cy="6171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Classification of software synchronization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7559F-77B6-4D4E-B91A-EDDF59134E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53" t="41795" r="21575" b="21921"/>
          <a:stretch/>
        </p:blipFill>
        <p:spPr>
          <a:xfrm>
            <a:off x="1413491" y="808736"/>
            <a:ext cx="9365018" cy="524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4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1BA7-A66F-4A2B-93B4-55EE5806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3" y="50005"/>
            <a:ext cx="12016666" cy="766741"/>
          </a:xfrm>
        </p:spPr>
        <p:txBody>
          <a:bodyPr/>
          <a:lstStyle/>
          <a:p>
            <a:pPr algn="ctr"/>
            <a:r>
              <a:rPr lang="en-US" dirty="0"/>
              <a:t>Convergence Averaging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970D-A1CC-4FB7-BE8C-06E943102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53" y="914400"/>
            <a:ext cx="12016666" cy="58935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Clock process at each node broadcasts a resync message at a particular local time determined by the algorithm and then waits for a certain duration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While waiting, the clock process collects resync messages broadcast by other nodes and records the receiving time for those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After waiting, the clock process estimates its skew with respect to the other nodes and computes an average of the estimated skews and uses it to correct its own clock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This process is repeated at the next synchronization interval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One limitation is that this method is not easily scalable</a:t>
            </a:r>
          </a:p>
        </p:txBody>
      </p:sp>
    </p:spTree>
    <p:extLst>
      <p:ext uri="{BB962C8B-B14F-4D97-AF65-F5344CB8AC3E}">
        <p14:creationId xmlns:p14="http://schemas.microsoft.com/office/powerpoint/2010/main" val="4197301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2901-9157-4BFD-A273-81EEF046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1" y="50006"/>
            <a:ext cx="12061055" cy="662782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Convergence Non-Averaging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361B-301C-4640-A2C4-2EE2FF9DC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1" y="798990"/>
            <a:ext cx="12061055" cy="60090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node will periodically become the system synchronizer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node resynchronizes its clock when: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Its local clock reaches the time for the next synchronization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It receives a signed message from other nodes indicating that they have resynchronized their clocks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Each node performs a validity check for each message to account for faulty nodes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Limitation: worst-case skew greater than the maximum message transit delay between any pair of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9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A339-09FB-4BB6-B053-7122EBD2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19" y="50006"/>
            <a:ext cx="12052177" cy="662782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Consistency-based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24240-DDA7-44BB-B4E1-72041EEAB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19" y="712788"/>
            <a:ext cx="12042562" cy="60952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Treats clock values as data and uses interactive consistency algorithms to ensure agreement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At the start of each synchronization cycle, each node treats its local time as a private value and conveys it to other nodes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From the clock values obtained from other nodes, each node computes an estimate of the skew with respect to other nodes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Each node then uses the median skew to correct its local clock</a:t>
            </a:r>
          </a:p>
        </p:txBody>
      </p:sp>
    </p:spTree>
    <p:extLst>
      <p:ext uri="{BB962C8B-B14F-4D97-AF65-F5344CB8AC3E}">
        <p14:creationId xmlns:p14="http://schemas.microsoft.com/office/powerpoint/2010/main" val="386672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A3B1-878C-4CB0-9F9C-1B36F222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1" y="50006"/>
            <a:ext cx="12061055" cy="571432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Probabilistic Synchronization: Cristian’s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066AE-6D54-4EC7-B787-2A68536B9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1" y="692458"/>
            <a:ext cx="12061055" cy="61155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Introduced by </a:t>
            </a:r>
            <a:r>
              <a:rPr lang="en-US" dirty="0" err="1"/>
              <a:t>Flaviu</a:t>
            </a:r>
            <a:r>
              <a:rPr lang="en-US" dirty="0"/>
              <a:t> Cristian in 1989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Assumption: the probability distribution of message transit delays is known and each node is allowed to have several attempts to read other clocks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After each attempt, a node can calculate the maximum error possible if the clock value obtained is used for synchronization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With enough attempts, a node can read other clocks to any given precision with probability as close to one as desired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Scheme is particularly suitable for systems with master-slave arrangements</a:t>
            </a:r>
          </a:p>
        </p:txBody>
      </p:sp>
    </p:spTree>
    <p:extLst>
      <p:ext uri="{BB962C8B-B14F-4D97-AF65-F5344CB8AC3E}">
        <p14:creationId xmlns:p14="http://schemas.microsoft.com/office/powerpoint/2010/main" val="1062921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BC4F-B268-4FDD-81D8-6ED6F20F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1" y="50005"/>
            <a:ext cx="12052177" cy="59806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Cristian’s Algorithm: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5DFD2-5511-4DBA-AD98-ED43BEBAB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1" y="772357"/>
            <a:ext cx="12052177" cy="6035637"/>
          </a:xfrm>
        </p:spPr>
        <p:txBody>
          <a:bodyPr>
            <a:normAutofit/>
          </a:bodyPr>
          <a:lstStyle/>
          <a:p>
            <a:r>
              <a:rPr lang="en-US" sz="2400" dirty="0"/>
              <a:t>Each node periodically requests the time from the master node via messages</a:t>
            </a:r>
          </a:p>
          <a:p>
            <a:r>
              <a:rPr lang="en-US" sz="2400" dirty="0"/>
              <a:t>Upon receiving the request, the master node then sends its local clock value to the requesting node</a:t>
            </a:r>
          </a:p>
          <a:p>
            <a:r>
              <a:rPr lang="en-US" sz="2400" dirty="0"/>
              <a:t>Once the requesting node receives the response, it calculates the total round trip delay based on its own clock</a:t>
            </a:r>
          </a:p>
          <a:p>
            <a:r>
              <a:rPr lang="en-US" sz="2400" dirty="0"/>
              <a:t>This process can be repeated until the round trip delay is such that the maximum read error falls below a certain threshold</a:t>
            </a:r>
          </a:p>
          <a:p>
            <a:r>
              <a:rPr lang="en-US" sz="2400" dirty="0"/>
              <a:t>Once the master node’s clock time to a desired precision is achieved, the node then sets its own clock based on the formula:</a:t>
            </a:r>
          </a:p>
          <a:p>
            <a:pPr lvl="1"/>
            <a:r>
              <a:rPr lang="en-US" sz="2000" dirty="0" err="1"/>
              <a:t>New_time</a:t>
            </a:r>
            <a:r>
              <a:rPr lang="en-US" sz="2000" dirty="0"/>
              <a:t> = </a:t>
            </a:r>
            <a:r>
              <a:rPr lang="en-US" sz="2000" dirty="0" err="1"/>
              <a:t>master_time</a:t>
            </a:r>
            <a:r>
              <a:rPr lang="en-US" sz="2000" dirty="0"/>
              <a:t> + (round trip delay) / 2</a:t>
            </a:r>
          </a:p>
        </p:txBody>
      </p:sp>
    </p:spTree>
    <p:extLst>
      <p:ext uri="{BB962C8B-B14F-4D97-AF65-F5344CB8AC3E}">
        <p14:creationId xmlns:p14="http://schemas.microsoft.com/office/powerpoint/2010/main" val="1625222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12CB-1906-4126-B601-9B0A06B6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1" y="50005"/>
            <a:ext cx="12061055" cy="5359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Proof of Concept: Cristian’s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98F8B-A008-45EA-81AF-4015433D2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9" y="1306326"/>
            <a:ext cx="4485215" cy="4760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FDB45A-C2FE-46D9-A2AA-FA152B59C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21" y="1306325"/>
            <a:ext cx="7371330" cy="4760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3B89F1-FB0D-46F4-834F-F0D0B64B98B4}"/>
              </a:ext>
            </a:extLst>
          </p:cNvPr>
          <p:cNvSpPr txBox="1"/>
          <p:nvPr/>
        </p:nvSpPr>
        <p:spPr>
          <a:xfrm>
            <a:off x="492392" y="901482"/>
            <a:ext cx="41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Variable &amp; MPI Environment 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E04B47-4A97-47A4-B125-D665326DB1F0}"/>
              </a:ext>
            </a:extLst>
          </p:cNvPr>
          <p:cNvSpPr txBox="1"/>
          <p:nvPr/>
        </p:nvSpPr>
        <p:spPr>
          <a:xfrm>
            <a:off x="4730595" y="901482"/>
            <a:ext cx="730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 process sharing its time value to requesting slave processes</a:t>
            </a:r>
          </a:p>
        </p:txBody>
      </p:sp>
    </p:spTree>
    <p:extLst>
      <p:ext uri="{BB962C8B-B14F-4D97-AF65-F5344CB8AC3E}">
        <p14:creationId xmlns:p14="http://schemas.microsoft.com/office/powerpoint/2010/main" val="2342251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9621-6B10-4D4E-BDD4-79D1E6BC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0" y="50006"/>
            <a:ext cx="12034422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Proof of Concept: Results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83ACE-69CA-4440-8596-C644F440D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94" y="712787"/>
            <a:ext cx="9217473" cy="578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3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8895-6209-42A9-8B90-5212B0FB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79B3-D58E-48E1-82AE-F1E3F953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In a distributed system, there is no global clock. Each process have its own local clock.</a:t>
            </a:r>
          </a:p>
          <a:p>
            <a:r>
              <a:rPr lang="en-MY" dirty="0"/>
              <a:t>Causality between event is the precedence relation between events.</a:t>
            </a:r>
          </a:p>
          <a:p>
            <a:r>
              <a:rPr lang="en-MY" dirty="0"/>
              <a:t>Properties we want to maintain between e1 in p1 and e2 in p2.</a:t>
            </a:r>
          </a:p>
          <a:p>
            <a:r>
              <a:rPr lang="en-MY" dirty="0"/>
              <a:t>Monotonicity means that if event a causally effect event b then the timestamp of event a is smaller than the timestamp of event b. </a:t>
            </a:r>
          </a:p>
        </p:txBody>
      </p:sp>
    </p:spTree>
    <p:extLst>
      <p:ext uri="{BB962C8B-B14F-4D97-AF65-F5344CB8AC3E}">
        <p14:creationId xmlns:p14="http://schemas.microsoft.com/office/powerpoint/2010/main" val="382728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627E-CE54-4B69-8D88-8D1E78D0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228" y="3054096"/>
            <a:ext cx="7781544" cy="749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PHYSICAL &amp; LOGICAL CLOCKS</a:t>
            </a:r>
          </a:p>
        </p:txBody>
      </p:sp>
    </p:spTree>
    <p:extLst>
      <p:ext uri="{BB962C8B-B14F-4D97-AF65-F5344CB8AC3E}">
        <p14:creationId xmlns:p14="http://schemas.microsoft.com/office/powerpoint/2010/main" val="1258902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DC1D-F9BE-4982-9CB0-1E61F66D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Problem statement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8C5BF6-57C8-4CE7-B4A5-99515C498B4D}"/>
              </a:ext>
            </a:extLst>
          </p:cNvPr>
          <p:cNvSpPr/>
          <p:nvPr/>
        </p:nvSpPr>
        <p:spPr>
          <a:xfrm>
            <a:off x="3910819" y="2570870"/>
            <a:ext cx="478302" cy="509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1E26D8-5A06-424B-B75B-5CC49CF9DDDB}"/>
              </a:ext>
            </a:extLst>
          </p:cNvPr>
          <p:cNvSpPr/>
          <p:nvPr/>
        </p:nvSpPr>
        <p:spPr>
          <a:xfrm>
            <a:off x="3910819" y="3267221"/>
            <a:ext cx="478302" cy="5099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D28B28-1CD7-4CE7-A042-9BAC8D08989A}"/>
              </a:ext>
            </a:extLst>
          </p:cNvPr>
          <p:cNvCxnSpPr/>
          <p:nvPr/>
        </p:nvCxnSpPr>
        <p:spPr>
          <a:xfrm>
            <a:off x="2504049" y="2825847"/>
            <a:ext cx="434691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11F4C1-16BB-46DF-8E32-EC0A7BF8B678}"/>
              </a:ext>
            </a:extLst>
          </p:cNvPr>
          <p:cNvCxnSpPr/>
          <p:nvPr/>
        </p:nvCxnSpPr>
        <p:spPr>
          <a:xfrm>
            <a:off x="2504048" y="3518094"/>
            <a:ext cx="434691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ABDF00-147D-4CE4-A542-571B6A920250}"/>
              </a:ext>
            </a:extLst>
          </p:cNvPr>
          <p:cNvSpPr txBox="1"/>
          <p:nvPr/>
        </p:nvSpPr>
        <p:spPr>
          <a:xfrm>
            <a:off x="1974164" y="2635935"/>
            <a:ext cx="684629" cy="37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16398-ACFB-4E29-AF02-D05BA554D996}"/>
              </a:ext>
            </a:extLst>
          </p:cNvPr>
          <p:cNvSpPr txBox="1"/>
          <p:nvPr/>
        </p:nvSpPr>
        <p:spPr>
          <a:xfrm>
            <a:off x="1960095" y="3328182"/>
            <a:ext cx="684629" cy="37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41D001-B1D1-4220-93F8-71B176AEABDE}"/>
              </a:ext>
            </a:extLst>
          </p:cNvPr>
          <p:cNvSpPr txBox="1"/>
          <p:nvPr/>
        </p:nvSpPr>
        <p:spPr>
          <a:xfrm>
            <a:off x="3807655" y="2157047"/>
            <a:ext cx="684629" cy="37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E1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C35D4-AB15-4033-8665-EE3943ACA07F}"/>
              </a:ext>
            </a:extLst>
          </p:cNvPr>
          <p:cNvSpPr txBox="1"/>
          <p:nvPr/>
        </p:nvSpPr>
        <p:spPr>
          <a:xfrm>
            <a:off x="3807654" y="3967085"/>
            <a:ext cx="684629" cy="37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E2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AFE1D-A80D-4095-A769-60B1A2675614}"/>
              </a:ext>
            </a:extLst>
          </p:cNvPr>
          <p:cNvSpPr txBox="1"/>
          <p:nvPr/>
        </p:nvSpPr>
        <p:spPr>
          <a:xfrm>
            <a:off x="1266092" y="4652617"/>
            <a:ext cx="769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How to Make sure E1 always happens before E2</a:t>
            </a:r>
          </a:p>
        </p:txBody>
      </p:sp>
    </p:spTree>
    <p:extLst>
      <p:ext uri="{BB962C8B-B14F-4D97-AF65-F5344CB8AC3E}">
        <p14:creationId xmlns:p14="http://schemas.microsoft.com/office/powerpoint/2010/main" val="406940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53F4-6558-42F9-8458-1ED00D2A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 to Logical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FBE51-572E-4A0B-A258-04E7F749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This paper introduce methods of implementation of a logical time – Scalar clock, Vector clock and Matrix clock</a:t>
            </a:r>
          </a:p>
          <a:p>
            <a:r>
              <a:rPr lang="en-MY" dirty="0"/>
              <a:t>Scalar clock - The timestamp of each process is represented by non-negative integers</a:t>
            </a:r>
          </a:p>
          <a:p>
            <a:r>
              <a:rPr lang="en-MY" dirty="0"/>
              <a:t>Vector clock – The timestamp for each process is represented by a vector of non-negative integers</a:t>
            </a:r>
          </a:p>
          <a:p>
            <a:r>
              <a:rPr lang="en-MY" dirty="0"/>
              <a:t>Matrix clock – The timestamp for each process is represented by a matrix.</a:t>
            </a:r>
          </a:p>
        </p:txBody>
      </p:sp>
    </p:spTree>
    <p:extLst>
      <p:ext uri="{BB962C8B-B14F-4D97-AF65-F5344CB8AC3E}">
        <p14:creationId xmlns:p14="http://schemas.microsoft.com/office/powerpoint/2010/main" val="2733740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9140-117B-481C-8396-0857FB6C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 to Logical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1645-DF13-48C8-BB1C-6B499A92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For every message m exchanges between two processes, we have :</a:t>
            </a:r>
          </a:p>
          <a:p>
            <a:pPr lvl="1"/>
            <a:r>
              <a:rPr lang="en-MY" i="1" dirty="0"/>
              <a:t>Send (m) </a:t>
            </a:r>
            <a:r>
              <a:rPr lang="en-MY" i="1" dirty="0">
                <a:sym typeface="Wingdings" panose="05000000000000000000" pitchFamily="2" charset="2"/>
              </a:rPr>
              <a:t>msg Receive (m) </a:t>
            </a:r>
          </a:p>
          <a:p>
            <a:pPr lvl="1"/>
            <a:r>
              <a:rPr lang="en-MY" i="1" dirty="0">
                <a:sym typeface="Wingdings" panose="05000000000000000000" pitchFamily="2" charset="2"/>
              </a:rPr>
              <a:t>The msg defines the causal dependencies between the pairs of corresponding send and receive event </a:t>
            </a:r>
          </a:p>
          <a:p>
            <a:r>
              <a:rPr lang="en-MY" dirty="0"/>
              <a:t>Defining causality precedence 	</a:t>
            </a:r>
          </a:p>
          <a:p>
            <a:pPr lvl="1"/>
            <a:r>
              <a:rPr lang="en-MY" dirty="0"/>
              <a:t>E1 </a:t>
            </a:r>
            <a:r>
              <a:rPr lang="en-MY" dirty="0">
                <a:sym typeface="Wingdings" panose="05000000000000000000" pitchFamily="2" charset="2"/>
              </a:rPr>
              <a:t></a:t>
            </a:r>
            <a:r>
              <a:rPr lang="en-MY" dirty="0"/>
              <a:t> E2  , event E2 is directly dependent on E1 </a:t>
            </a:r>
          </a:p>
          <a:p>
            <a:pPr lvl="1"/>
            <a:r>
              <a:rPr lang="en-MY" dirty="0"/>
              <a:t>E1 -/-&gt; E2 and E2 -/-&gt; E1 then E1 and E2 runs concurrently denote as E1 || E2 </a:t>
            </a:r>
          </a:p>
        </p:txBody>
      </p:sp>
    </p:spTree>
    <p:extLst>
      <p:ext uri="{BB962C8B-B14F-4D97-AF65-F5344CB8AC3E}">
        <p14:creationId xmlns:p14="http://schemas.microsoft.com/office/powerpoint/2010/main" val="280616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E8B1F-F40B-4858-B2E4-473F83260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349" y="3699803"/>
            <a:ext cx="9791113" cy="3115554"/>
          </a:xfrm>
        </p:spPr>
        <p:txBody>
          <a:bodyPr>
            <a:normAutofit/>
          </a:bodyPr>
          <a:lstStyle/>
          <a:p>
            <a:r>
              <a:rPr lang="en-MY" dirty="0"/>
              <a:t>Horizontal line : progression of process </a:t>
            </a:r>
          </a:p>
          <a:p>
            <a:r>
              <a:rPr lang="en-MY" dirty="0"/>
              <a:t>Slanted line : indicates message transfer</a:t>
            </a:r>
          </a:p>
          <a:p>
            <a:r>
              <a:rPr lang="en-MY" dirty="0"/>
              <a:t>Nodes : Events </a:t>
            </a:r>
          </a:p>
          <a:p>
            <a:r>
              <a:rPr lang="en-MY" dirty="0"/>
              <a:t>a </a:t>
            </a:r>
            <a:r>
              <a:rPr lang="en-MY" dirty="0">
                <a:sym typeface="Wingdings" panose="05000000000000000000" pitchFamily="2" charset="2"/>
              </a:rPr>
              <a:t> b </a:t>
            </a:r>
          </a:p>
          <a:p>
            <a:r>
              <a:rPr lang="en-MY" dirty="0">
                <a:sym typeface="Wingdings" panose="05000000000000000000" pitchFamily="2" charset="2"/>
              </a:rPr>
              <a:t>a  c </a:t>
            </a:r>
            <a:endParaRPr lang="en-MY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33ECDB3-7E96-4AAA-9CF5-902CE0E77A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21" y="313446"/>
            <a:ext cx="5203436" cy="33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91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6060-7478-43D2-95DB-86A33C1D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C2AC-74DB-44F4-BE19-A53BDFA6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MY" dirty="0"/>
              <a:t>Each process pi maintains a data structure that gives it two capabilities </a:t>
            </a:r>
          </a:p>
          <a:p>
            <a:r>
              <a:rPr lang="en-MY" dirty="0"/>
              <a:t>A local logical clock that helps the process itself to measure progress</a:t>
            </a:r>
          </a:p>
          <a:p>
            <a:r>
              <a:rPr lang="en-MY" dirty="0"/>
              <a:t>A global logical clock that represents the process view of the global logical time </a:t>
            </a:r>
          </a:p>
          <a:p>
            <a:r>
              <a:rPr lang="en-MY" dirty="0"/>
              <a:t>Protocols Used in implementation</a:t>
            </a:r>
          </a:p>
          <a:p>
            <a:pPr lvl="1"/>
            <a:r>
              <a:rPr lang="en-MY" dirty="0"/>
              <a:t>R1 governs how the local logical clock is being updated</a:t>
            </a:r>
          </a:p>
          <a:p>
            <a:pPr lvl="1"/>
            <a:r>
              <a:rPr lang="en-MY" dirty="0"/>
              <a:t>R2 governs how the global logical clock is being updated. This is usually updated with a data that is piggybacked on the message sent to the current process from other processes in the distributed system </a:t>
            </a:r>
          </a:p>
        </p:txBody>
      </p:sp>
    </p:spTree>
    <p:extLst>
      <p:ext uri="{BB962C8B-B14F-4D97-AF65-F5344CB8AC3E}">
        <p14:creationId xmlns:p14="http://schemas.microsoft.com/office/powerpoint/2010/main" val="33591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AD1D-6EE1-49B7-B5E0-C031FCF2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Methodology (Scalar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0AEC-40B8-42D7-A0C4-884F6B04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/>
              <a:t>The logical local clock of a process Pi and its local view of the global time is squashed into a single integer Ci. </a:t>
            </a:r>
          </a:p>
          <a:p>
            <a:r>
              <a:rPr lang="en-MY" dirty="0"/>
              <a:t>Protocols for managing process’s logical time</a:t>
            </a:r>
          </a:p>
          <a:p>
            <a:r>
              <a:rPr lang="en-MY" dirty="0"/>
              <a:t>R1 : Ci = Ci + d where d is usually 1. </a:t>
            </a:r>
          </a:p>
          <a:p>
            <a:r>
              <a:rPr lang="en-MY" dirty="0"/>
              <a:t>R2 : When Pj send a message to Pi, Cj is piggyback on the message. </a:t>
            </a:r>
          </a:p>
          <a:p>
            <a:pPr marL="0" indent="0">
              <a:buNone/>
            </a:pPr>
            <a:r>
              <a:rPr lang="en-MY" dirty="0"/>
              <a:t>	Ci = max(Ci, Cj)</a:t>
            </a:r>
          </a:p>
          <a:p>
            <a:pPr marL="0" indent="0">
              <a:buNone/>
            </a:pPr>
            <a:r>
              <a:rPr lang="en-MY" dirty="0"/>
              <a:t>	Execute R1 </a:t>
            </a:r>
          </a:p>
          <a:p>
            <a:pPr marL="0" indent="0">
              <a:buNone/>
            </a:pPr>
            <a:r>
              <a:rPr lang="en-MY" dirty="0"/>
              <a:t>	Deliver the message 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26043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F093-A45F-453F-A270-A50D5101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C511ED0-A39A-43E1-A6A2-C2FC20DC6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590480"/>
            <a:ext cx="7856456" cy="4725914"/>
          </a:xfrm>
        </p:spPr>
      </p:pic>
    </p:spTree>
    <p:extLst>
      <p:ext uri="{BB962C8B-B14F-4D97-AF65-F5344CB8AC3E}">
        <p14:creationId xmlns:p14="http://schemas.microsoft.com/office/powerpoint/2010/main" val="1229408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5357-6397-4696-8D54-8DA35EE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Methodology (Vector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86EC-054D-4BE1-B937-95E8FC39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 dirty="0"/>
              <a:t>The local logical time and global logical time is stored in a vector</a:t>
            </a:r>
          </a:p>
          <a:p>
            <a:r>
              <a:rPr lang="en-MY" dirty="0"/>
              <a:t>Each process Pi maintain a vector vti[1..n] where n is the total number of process in the distributed system</a:t>
            </a:r>
          </a:p>
          <a:p>
            <a:r>
              <a:rPr lang="en-MY" dirty="0"/>
              <a:t>vti[i] stores the local logical time of Pi</a:t>
            </a:r>
          </a:p>
          <a:p>
            <a:r>
              <a:rPr lang="en-MY" dirty="0"/>
              <a:t>Vti[j] where j != i represents Pi’s knowledge of Pj’s local time</a:t>
            </a:r>
          </a:p>
          <a:p>
            <a:r>
              <a:rPr lang="en-MY" dirty="0"/>
              <a:t>Protocols for managing process’s logical time </a:t>
            </a:r>
          </a:p>
          <a:p>
            <a:pPr lvl="1"/>
            <a:r>
              <a:rPr lang="en-MY" dirty="0"/>
              <a:t>R1 : vti[i] = vti[i] + d</a:t>
            </a:r>
          </a:p>
          <a:p>
            <a:pPr lvl="1"/>
            <a:r>
              <a:rPr lang="en-MY" dirty="0"/>
              <a:t>R2 : When Pj send a message to Pi, vtj is piggyback on the message.</a:t>
            </a:r>
          </a:p>
          <a:p>
            <a:pPr lvl="2"/>
            <a:r>
              <a:rPr lang="en-MY" dirty="0"/>
              <a:t>1 &lt;= k &lt;= n : vti[k] = max(vti[k], vtj[k])</a:t>
            </a:r>
          </a:p>
          <a:p>
            <a:pPr lvl="2"/>
            <a:r>
              <a:rPr lang="en-MY" dirty="0"/>
              <a:t>Execute R1 </a:t>
            </a:r>
          </a:p>
          <a:p>
            <a:pPr lvl="2"/>
            <a:r>
              <a:rPr lang="en-MY" dirty="0"/>
              <a:t>Deliver the message 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64823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EDFA-0BFC-4A30-81B2-35E5EE62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</a:t>
            </a:r>
          </a:p>
        </p:txBody>
      </p:sp>
      <p:pic>
        <p:nvPicPr>
          <p:cNvPr id="7" name="Content Placeholder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25D52D57-3006-4C75-BB1C-3BF8EF089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65" y="1691323"/>
            <a:ext cx="6090869" cy="4616823"/>
          </a:xfrm>
        </p:spPr>
      </p:pic>
    </p:spTree>
    <p:extLst>
      <p:ext uri="{BB962C8B-B14F-4D97-AF65-F5344CB8AC3E}">
        <p14:creationId xmlns:p14="http://schemas.microsoft.com/office/powerpoint/2010/main" val="3538529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D44F-9A5C-4ACE-B79C-75EC6475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Methodology (Matrix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74E1-2D8D-4393-885F-BE61527CE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MY" dirty="0"/>
              <a:t>The local logical time and global logical time is stored in a Matrix</a:t>
            </a:r>
          </a:p>
          <a:p>
            <a:r>
              <a:rPr lang="en-MY" dirty="0"/>
              <a:t>Each Process Pi maintains a matrix Mti[1..n][1..n] where n is the number of process in the distributed system</a:t>
            </a:r>
          </a:p>
          <a:p>
            <a:r>
              <a:rPr lang="en-MY" dirty="0"/>
              <a:t>Mti[i,i] stores the local logical timestamp of Pi</a:t>
            </a:r>
          </a:p>
          <a:p>
            <a:r>
              <a:rPr lang="en-MY" dirty="0"/>
              <a:t>Mti[i,j] stores the timestamp of what Pi knows about the local logical timestamp of Pj </a:t>
            </a:r>
          </a:p>
          <a:p>
            <a:r>
              <a:rPr lang="en-MY" dirty="0"/>
              <a:t>Mti[j,k] stores the timestamp of what Pi knows about the local logical timestamp of Mtj[j,k] in Pj. </a:t>
            </a:r>
          </a:p>
        </p:txBody>
      </p:sp>
    </p:spTree>
    <p:extLst>
      <p:ext uri="{BB962C8B-B14F-4D97-AF65-F5344CB8AC3E}">
        <p14:creationId xmlns:p14="http://schemas.microsoft.com/office/powerpoint/2010/main" val="141510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4DC0-C66A-47B4-8B16-6A51FF00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4" y="117186"/>
            <a:ext cx="12016667" cy="877114"/>
          </a:xfrm>
        </p:spPr>
        <p:txBody>
          <a:bodyPr/>
          <a:lstStyle/>
          <a:p>
            <a:pPr algn="ctr"/>
            <a:r>
              <a:rPr lang="en-US" dirty="0"/>
              <a:t>Introduction: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B5A7-F66E-4AD0-83B4-D3FE5CF2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4" y="1065320"/>
            <a:ext cx="12007052" cy="56754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Microchip present within a motherboard that keeps track and regulates the timing of the computer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Utilizes a quartz crystal oscillator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Flow of time is recorded by the stable vibrations created by the oscillator through electromagnetic pulses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Current date and time calculated using the number of seconds/vibrations elapsed since the epoch</a:t>
            </a:r>
          </a:p>
        </p:txBody>
      </p:sp>
    </p:spTree>
    <p:extLst>
      <p:ext uri="{BB962C8B-B14F-4D97-AF65-F5344CB8AC3E}">
        <p14:creationId xmlns:p14="http://schemas.microsoft.com/office/powerpoint/2010/main" val="1181302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587C-5885-4B27-B9AC-4A7951FB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752"/>
            <a:ext cx="10515600" cy="1325563"/>
          </a:xfrm>
        </p:spPr>
        <p:txBody>
          <a:bodyPr/>
          <a:lstStyle/>
          <a:p>
            <a:r>
              <a:rPr lang="en-MY" dirty="0"/>
              <a:t>Methodology (Matrix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F777-56BC-441E-B239-743074388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R1: Mti[i,i] = Mti[i,i] + 1</a:t>
            </a:r>
          </a:p>
          <a:p>
            <a:r>
              <a:rPr lang="en-MY" dirty="0"/>
              <a:t>R2 : When Pj sent a message to Pi, Mtj is piggyback on the message.</a:t>
            </a:r>
          </a:p>
          <a:p>
            <a:pPr lvl="1"/>
            <a:r>
              <a:rPr lang="en-MY" dirty="0"/>
              <a:t>1 &lt;= k &lt;= n : Mti[i,k] = max(Mti[i,k], Mtj[j][k])</a:t>
            </a:r>
          </a:p>
          <a:p>
            <a:pPr lvl="1"/>
            <a:r>
              <a:rPr lang="en-MY" dirty="0"/>
              <a:t>1 &lt;= k , l &lt;=n : Mti[k,l] = max(Mti[k,l], Mtj[k,l])</a:t>
            </a:r>
          </a:p>
          <a:p>
            <a:pPr lvl="1"/>
            <a:r>
              <a:rPr lang="en-MY" dirty="0"/>
              <a:t>Execute R1 </a:t>
            </a:r>
          </a:p>
          <a:p>
            <a:pPr lvl="1"/>
            <a:r>
              <a:rPr lang="en-MY" dirty="0"/>
              <a:t>Deliver message m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55318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FCBD-8747-4B92-9D76-74C2B324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/>
              <a:t>Singhal-</a:t>
            </a:r>
            <a:r>
              <a:rPr lang="en-MY" dirty="0" err="1"/>
              <a:t>Kshemkalyani’s</a:t>
            </a:r>
            <a:r>
              <a:rPr lang="en-MY" dirty="0"/>
              <a:t> differential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FC3C-6930-4F57-8157-62AFF6553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When process Pi sends a message to Pj, Pi piggybacks only those entries of its vector clock that have changed since the last message to Pj.</a:t>
            </a:r>
          </a:p>
          <a:p>
            <a:r>
              <a:rPr lang="en-MY" dirty="0"/>
              <a:t>Advantage : </a:t>
            </a:r>
          </a:p>
          <a:p>
            <a:pPr lvl="1"/>
            <a:r>
              <a:rPr lang="en-MY" dirty="0"/>
              <a:t>Low bandwidth and buffer requirement</a:t>
            </a:r>
          </a:p>
          <a:p>
            <a:r>
              <a:rPr lang="en-MY" dirty="0"/>
              <a:t>Disadvantage : </a:t>
            </a:r>
          </a:p>
          <a:p>
            <a:pPr lvl="1"/>
            <a:r>
              <a:rPr lang="en-MY" dirty="0"/>
              <a:t>Additional vectors to store the last interaction.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65140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EBC9-6A2D-4B37-8535-480756BE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5D312477-DE0C-46D2-8E1E-415A19115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48" y="1546922"/>
            <a:ext cx="6006904" cy="5040275"/>
          </a:xfrm>
        </p:spPr>
      </p:pic>
    </p:spTree>
    <p:extLst>
      <p:ext uri="{BB962C8B-B14F-4D97-AF65-F5344CB8AC3E}">
        <p14:creationId xmlns:p14="http://schemas.microsoft.com/office/powerpoint/2010/main" val="2959021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CCE0F-A3CA-4024-88A2-7368823A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MY">
                <a:solidFill>
                  <a:schemeClr val="tx2"/>
                </a:solidFill>
              </a:rPr>
              <a:t>Proof Of Concept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850BB13-3A10-4356-A3F2-F5FDA7839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" y="1393436"/>
            <a:ext cx="4724400" cy="415747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8BBAA6-D0C0-4EF7-8123-FCD7FF5FD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MPI.Init() will create multiple Process to run  </a:t>
            </a:r>
            <a:r>
              <a:rPr lang="en-US" sz="1800" b="1" dirty="0">
                <a:solidFill>
                  <a:schemeClr val="tx2"/>
                </a:solidFill>
              </a:rPr>
              <a:t>main ().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vector </a:t>
            </a:r>
            <a:r>
              <a:rPr lang="en-US" sz="1800" dirty="0">
                <a:solidFill>
                  <a:schemeClr val="tx2"/>
                </a:solidFill>
              </a:rPr>
              <a:t>in this variation is a list of non-negative integer. It stores the local and global timestamp.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memory matrix </a:t>
            </a:r>
            <a:r>
              <a:rPr lang="en-US" sz="1800" dirty="0">
                <a:solidFill>
                  <a:schemeClr val="tx2"/>
                </a:solidFill>
              </a:rPr>
              <a:t>stores the vector of last known message send by Pi to Pj. 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Communication </a:t>
            </a:r>
            <a:r>
              <a:rPr lang="en-US" sz="1800" dirty="0">
                <a:solidFill>
                  <a:schemeClr val="tx2"/>
                </a:solidFill>
              </a:rPr>
              <a:t>is used to sent message with the timestamp to the events in other process </a:t>
            </a:r>
            <a:endParaRPr lang="en-US" sz="1800" b="1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5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8F9AF-0081-4EE8-B1FF-E2801D94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tx2"/>
                </a:solidFill>
              </a:rPr>
              <a:t>Proof Of Concept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CB995DE-6F94-493C-884D-546E7A433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" y="1570601"/>
            <a:ext cx="4724400" cy="380314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A197BA-1AD4-48B2-A12E-B099DEF2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update_timestamp </a:t>
            </a:r>
            <a:r>
              <a:rPr lang="en-US" sz="1800" dirty="0">
                <a:solidFill>
                  <a:schemeClr val="tx2"/>
                </a:solidFill>
              </a:rPr>
              <a:t>take in the current vector vti from Pi and the piggyback data  from the sending process Pj and generate a new vector by taking the maximum timestamp of each process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Communication </a:t>
            </a:r>
            <a:r>
              <a:rPr lang="en-US" sz="1800" dirty="0">
                <a:solidFill>
                  <a:schemeClr val="tx2"/>
                </a:solidFill>
              </a:rPr>
              <a:t>sends a message from Pi event m to Pj event n. Pj event n will wait for Pi event m. Retrieve the vector that Pi last sent data to Pj from mem_matrix of Pi and compared the value with current vector, if a change in the timestamp have occurred then include the entry in the data. 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57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7CCD2-61C0-4CCD-997E-C407D7C2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10208754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F673868-DAC6-489E-AD80-2CB9F29D9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58" y="2573834"/>
            <a:ext cx="3151379" cy="3638410"/>
          </a:xfrm>
          <a:prstGeom prst="rect">
            <a:avLst/>
          </a:prstGeom>
        </p:spPr>
      </p:pic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A93CDF42-8C11-409E-8B91-07FB32E42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611308" y="2667000"/>
            <a:ext cx="4337935" cy="363841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C9DE85C-19CA-4FD1-AA0D-1D873114D6DD}"/>
              </a:ext>
            </a:extLst>
          </p:cNvPr>
          <p:cNvSpPr/>
          <p:nvPr/>
        </p:nvSpPr>
        <p:spPr>
          <a:xfrm>
            <a:off x="4291146" y="2633413"/>
            <a:ext cx="590550" cy="34266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064C38D-6DCF-4E0B-86CB-B011B657128F}"/>
              </a:ext>
            </a:extLst>
          </p:cNvPr>
          <p:cNvSpPr/>
          <p:nvPr/>
        </p:nvSpPr>
        <p:spPr>
          <a:xfrm>
            <a:off x="4291146" y="3931721"/>
            <a:ext cx="590550" cy="34266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F34DE6E-E19A-49DC-8B5D-329F843AA01F}"/>
              </a:ext>
            </a:extLst>
          </p:cNvPr>
          <p:cNvSpPr/>
          <p:nvPr/>
        </p:nvSpPr>
        <p:spPr>
          <a:xfrm>
            <a:off x="4339169" y="4681230"/>
            <a:ext cx="590550" cy="34266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1F4C3EF-5D9A-460A-B858-7DE2B0642BF0}"/>
              </a:ext>
            </a:extLst>
          </p:cNvPr>
          <p:cNvSpPr/>
          <p:nvPr/>
        </p:nvSpPr>
        <p:spPr>
          <a:xfrm>
            <a:off x="4339169" y="4995156"/>
            <a:ext cx="590550" cy="34266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1F7195F-3300-4ECD-85F0-BE06C4F2BBE1}"/>
              </a:ext>
            </a:extLst>
          </p:cNvPr>
          <p:cNvSpPr/>
          <p:nvPr/>
        </p:nvSpPr>
        <p:spPr>
          <a:xfrm>
            <a:off x="4391559" y="5808206"/>
            <a:ext cx="856978" cy="34266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4164B2-7267-4260-A3D8-EAA0D9B04488}"/>
              </a:ext>
            </a:extLst>
          </p:cNvPr>
          <p:cNvCxnSpPr>
            <a:stCxn id="13" idx="6"/>
          </p:cNvCxnSpPr>
          <p:nvPr/>
        </p:nvCxnSpPr>
        <p:spPr>
          <a:xfrm>
            <a:off x="4881696" y="2804745"/>
            <a:ext cx="2681154" cy="3289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15E7F78-EB85-4A8D-B4ED-81CD461BEDE6}"/>
              </a:ext>
            </a:extLst>
          </p:cNvPr>
          <p:cNvSpPr/>
          <p:nvPr/>
        </p:nvSpPr>
        <p:spPr>
          <a:xfrm>
            <a:off x="7442792" y="2976077"/>
            <a:ext cx="590550" cy="3426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8148BDC-5C12-4CA6-81C7-D2B33DA8456D}"/>
              </a:ext>
            </a:extLst>
          </p:cNvPr>
          <p:cNvSpPr/>
          <p:nvPr/>
        </p:nvSpPr>
        <p:spPr>
          <a:xfrm>
            <a:off x="7966667" y="4393039"/>
            <a:ext cx="590550" cy="3426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3B9FBEA-8E26-4ED3-816A-2C9157FA17B4}"/>
              </a:ext>
            </a:extLst>
          </p:cNvPr>
          <p:cNvSpPr/>
          <p:nvPr/>
        </p:nvSpPr>
        <p:spPr>
          <a:xfrm>
            <a:off x="8780275" y="4393039"/>
            <a:ext cx="590550" cy="3426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8E94E05-A613-4446-BC7A-5DD82BDDC0A9}"/>
              </a:ext>
            </a:extLst>
          </p:cNvPr>
          <p:cNvSpPr/>
          <p:nvPr/>
        </p:nvSpPr>
        <p:spPr>
          <a:xfrm>
            <a:off x="10063423" y="4239125"/>
            <a:ext cx="590550" cy="3426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B979848-C00A-4C54-B57F-71F2ED12F406}"/>
              </a:ext>
            </a:extLst>
          </p:cNvPr>
          <p:cNvSpPr/>
          <p:nvPr/>
        </p:nvSpPr>
        <p:spPr>
          <a:xfrm>
            <a:off x="8780275" y="5177892"/>
            <a:ext cx="590550" cy="3426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F92690-4F86-4A15-A80D-5911F0914C6E}"/>
              </a:ext>
            </a:extLst>
          </p:cNvPr>
          <p:cNvCxnSpPr>
            <a:stCxn id="49" idx="6"/>
          </p:cNvCxnSpPr>
          <p:nvPr/>
        </p:nvCxnSpPr>
        <p:spPr>
          <a:xfrm>
            <a:off x="4881696" y="4103053"/>
            <a:ext cx="3084971" cy="3831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98B5AB-0298-4E8D-8CF8-D4607C18C710}"/>
              </a:ext>
            </a:extLst>
          </p:cNvPr>
          <p:cNvCxnSpPr>
            <a:stCxn id="52" idx="6"/>
            <a:endCxn id="69" idx="2"/>
          </p:cNvCxnSpPr>
          <p:nvPr/>
        </p:nvCxnSpPr>
        <p:spPr>
          <a:xfrm>
            <a:off x="4929719" y="4852562"/>
            <a:ext cx="3850556" cy="485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0E75EA-35C1-421E-AFED-6CDBB5FC805C}"/>
              </a:ext>
            </a:extLst>
          </p:cNvPr>
          <p:cNvCxnSpPr>
            <a:endCxn id="67" idx="3"/>
          </p:cNvCxnSpPr>
          <p:nvPr/>
        </p:nvCxnSpPr>
        <p:spPr>
          <a:xfrm flipV="1">
            <a:off x="4929719" y="4685521"/>
            <a:ext cx="3937040" cy="492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538388-6DFF-48BC-8067-23706B01FA1E}"/>
              </a:ext>
            </a:extLst>
          </p:cNvPr>
          <p:cNvCxnSpPr>
            <a:stCxn id="60" idx="6"/>
            <a:endCxn id="68" idx="3"/>
          </p:cNvCxnSpPr>
          <p:nvPr/>
        </p:nvCxnSpPr>
        <p:spPr>
          <a:xfrm flipV="1">
            <a:off x="5248537" y="4486205"/>
            <a:ext cx="4814886" cy="1493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263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F162-B34B-4851-99F2-617D5CB1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2" y="50005"/>
            <a:ext cx="12043300" cy="491533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Conclusion: Physical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FF4E6-33E7-4423-AE3E-9F365E8B9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2" y="674703"/>
            <a:ext cx="12043300" cy="6133291"/>
          </a:xfrm>
        </p:spPr>
        <p:txBody>
          <a:bodyPr/>
          <a:lstStyle/>
          <a:p>
            <a:r>
              <a:rPr lang="en-US" dirty="0"/>
              <a:t>Software algorithms require nodes to exchange and adjust their clock values individually</a:t>
            </a:r>
          </a:p>
          <a:p>
            <a:r>
              <a:rPr lang="en-US" dirty="0"/>
              <a:t>The message passing medium used for sharing clock values introduce substantial time overheads which could therefore be detrimental if tight synchronization is required</a:t>
            </a:r>
          </a:p>
          <a:p>
            <a:r>
              <a:rPr lang="en-US" dirty="0"/>
              <a:t>These are suitable for systems that can tolerate loose synchronization between its nodes</a:t>
            </a:r>
          </a:p>
          <a:p>
            <a:r>
              <a:rPr lang="en-US" dirty="0"/>
              <a:t>Hardware algorithms use specialized hardware to achieve tight synchronization with minimal overhead imposed on the system</a:t>
            </a:r>
          </a:p>
          <a:p>
            <a:r>
              <a:rPr lang="en-US" dirty="0"/>
              <a:t>However, hardware algorithms are expensive to use for anything other than small systems</a:t>
            </a:r>
          </a:p>
        </p:txBody>
      </p:sp>
    </p:spTree>
    <p:extLst>
      <p:ext uri="{BB962C8B-B14F-4D97-AF65-F5344CB8AC3E}">
        <p14:creationId xmlns:p14="http://schemas.microsoft.com/office/powerpoint/2010/main" val="3242157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2F8F-3CBB-4A81-B2A3-BB045470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19" y="50005"/>
            <a:ext cx="12052177" cy="5891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8A75-21FB-4AE3-9752-863D5F2F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4" y="639192"/>
            <a:ext cx="12061792" cy="6168803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ea typeface="Times New Roman" panose="02020603050405020304" pitchFamily="18" charset="0"/>
              </a:rPr>
              <a:t>Cristian, F. (1989). Probabilistic clock synchronization. 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Distributed Computing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(3), 146–158. https://doi.org/10.1007/bf01784024 </a:t>
            </a:r>
          </a:p>
          <a:p>
            <a:r>
              <a:rPr lang="en-US" sz="1800" dirty="0">
                <a:effectLst/>
                <a:ea typeface="Times New Roman" panose="02020603050405020304" pitchFamily="18" charset="0"/>
              </a:rPr>
              <a:t>Ramanathan, P., Shin, K. G., &amp; Butler, R. W. (1990). Fault-tolerant clock synchronization in distributed systems. 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Computer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23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(10), 33–42. https://doi.org/10.1109/2.58235 </a:t>
            </a:r>
          </a:p>
          <a:p>
            <a:r>
              <a:rPr lang="en-US" sz="1800" dirty="0" err="1">
                <a:effectLst/>
              </a:rPr>
              <a:t>Raynal</a:t>
            </a:r>
            <a:r>
              <a:rPr lang="en-US" sz="1800" dirty="0">
                <a:effectLst/>
              </a:rPr>
              <a:t>, M., &amp; Singhal, M. (1996). Logical time: Capturing causality in distributed systems. </a:t>
            </a:r>
            <a:r>
              <a:rPr lang="en-US" sz="1800" i="1" dirty="0">
                <a:effectLst/>
              </a:rPr>
              <a:t>Computer</a:t>
            </a:r>
            <a:r>
              <a:rPr lang="en-US" sz="1800" dirty="0">
                <a:effectLst/>
              </a:rPr>
              <a:t>, </a:t>
            </a:r>
            <a:r>
              <a:rPr lang="en-US" sz="1800" i="1" dirty="0">
                <a:effectLst/>
              </a:rPr>
              <a:t>29</a:t>
            </a:r>
            <a:r>
              <a:rPr lang="en-US" sz="1800" dirty="0">
                <a:effectLst/>
              </a:rPr>
              <a:t>(2), 49–56. https://doi.org/10.1109/2.485846 </a:t>
            </a:r>
          </a:p>
          <a:p>
            <a:r>
              <a:rPr lang="en-US" sz="2400" dirty="0"/>
              <a:t>Cristian’s Algorithm Proof of Concept code inspired by:</a:t>
            </a:r>
          </a:p>
          <a:p>
            <a:pPr lvl="1"/>
            <a:r>
              <a:rPr lang="en-US" sz="1800" dirty="0"/>
              <a:t>https://gist.github.com/inJeans/ff0a4e76756989ac270e74047614f67d</a:t>
            </a:r>
          </a:p>
        </p:txBody>
      </p:sp>
    </p:spTree>
    <p:extLst>
      <p:ext uri="{BB962C8B-B14F-4D97-AF65-F5344CB8AC3E}">
        <p14:creationId xmlns:p14="http://schemas.microsoft.com/office/powerpoint/2010/main" val="297784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406-CE43-4A37-874B-7A1D334B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4" y="10654"/>
            <a:ext cx="11998910" cy="1045789"/>
          </a:xfrm>
        </p:spPr>
        <p:txBody>
          <a:bodyPr/>
          <a:lstStyle/>
          <a:p>
            <a:pPr algn="ctr"/>
            <a:r>
              <a:rPr lang="en-US" dirty="0"/>
              <a:t>Clock Drift &amp; Clock Skew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96878-B72E-4410-9FE6-AAED9F99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54" y="1154097"/>
            <a:ext cx="11989292" cy="55867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Drift: phenomenon experienced by all clocks whereby a particular clock’s tick rate deviates from that of an external reference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Eventually, this divergence has to be fixed through a resynchronization of the clocks involved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Skew: in distributed systems, this can refer to the phenomenon whereby a clock signal’s value is read differently by different processes in their respective nodes</a:t>
            </a:r>
          </a:p>
        </p:txBody>
      </p:sp>
    </p:spTree>
    <p:extLst>
      <p:ext uri="{BB962C8B-B14F-4D97-AF65-F5344CB8AC3E}">
        <p14:creationId xmlns:p14="http://schemas.microsoft.com/office/powerpoint/2010/main" val="359032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0F77-0CD1-442D-BFDE-8BCD60ED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3" y="143819"/>
            <a:ext cx="11927889" cy="921502"/>
          </a:xfrm>
        </p:spPr>
        <p:txBody>
          <a:bodyPr/>
          <a:lstStyle/>
          <a:p>
            <a:pPr algn="ctr"/>
            <a:r>
              <a:rPr lang="en-US" dirty="0"/>
              <a:t>Physical &amp; Logical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B8E1-5E5C-45B0-9F0F-9FCE6897E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3" y="1065321"/>
            <a:ext cx="11927889" cy="56488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Physical clocks are those that maintain within a fixed bound distance from the real time reference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these have to be consistent between all the nodes within a system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Logical clocks would be those clocks within a group that have synchronized time values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not necessarily synced with real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internal consistency between the clocks is of importance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more focused on the true ordering of events instead of the actual time at which they occur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1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52B5-988E-43B5-AE32-8BFC73B7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1" y="50006"/>
            <a:ext cx="12061055" cy="882150"/>
          </a:xfrm>
        </p:spPr>
        <p:txBody>
          <a:bodyPr/>
          <a:lstStyle/>
          <a:p>
            <a:pPr algn="ctr"/>
            <a:r>
              <a:rPr lang="en-US" dirty="0"/>
              <a:t>Problem: Clock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31BD-8CD6-45BF-932F-3ECE16D36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4" y="932156"/>
            <a:ext cx="12061054" cy="58758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Clock drifts &amp; skews eventually leads to the clocks within a group to desynchronize with each other in terms of their clock readings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There are many applications whereby a consistent view of time across all nodes of a distributed system are required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This can be achieved through clock synchronization	</a:t>
            </a:r>
          </a:p>
        </p:txBody>
      </p:sp>
    </p:spTree>
    <p:extLst>
      <p:ext uri="{BB962C8B-B14F-4D97-AF65-F5344CB8AC3E}">
        <p14:creationId xmlns:p14="http://schemas.microsoft.com/office/powerpoint/2010/main" val="87435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552-75E0-4F6C-A4BA-D0043DF2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1" y="50005"/>
            <a:ext cx="12043298" cy="908783"/>
          </a:xfrm>
        </p:spPr>
        <p:txBody>
          <a:bodyPr/>
          <a:lstStyle/>
          <a:p>
            <a:pPr algn="ctr"/>
            <a:r>
              <a:rPr lang="en-US" dirty="0"/>
              <a:t>Clock Synchronization: External &amp; Internal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ACFB9-4C23-43E6-BD78-9AB2D91E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1" y="958788"/>
            <a:ext cx="12043298" cy="58492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External synchronization refers to the maintenance of processor clocks within some maximum gap from a reference time external to the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Internal synchronization would be the same concept but applied to the processor clocks within the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Externally synchronized clocks are also internally synchronized, but not vice versa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External synchronization allows for the exchange of information about event timings with other systems and users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Internal synchronization allows for the ordering of distributed events such that they closely resemble their real time precedence</a:t>
            </a:r>
          </a:p>
        </p:txBody>
      </p:sp>
    </p:spTree>
    <p:extLst>
      <p:ext uri="{BB962C8B-B14F-4D97-AF65-F5344CB8AC3E}">
        <p14:creationId xmlns:p14="http://schemas.microsoft.com/office/powerpoint/2010/main" val="22254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28BC-A41E-4490-9FFB-A0BB03EC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1" y="50006"/>
            <a:ext cx="12043298" cy="891028"/>
          </a:xfrm>
        </p:spPr>
        <p:txBody>
          <a:bodyPr/>
          <a:lstStyle/>
          <a:p>
            <a:pPr algn="ctr"/>
            <a:r>
              <a:rPr lang="en-US" dirty="0"/>
              <a:t>Solutions In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AF84-5EE1-4BF6-AE9F-7A3034E13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1" y="1038688"/>
            <a:ext cx="12043298" cy="57693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Many solutions to the clock synchronization problem boil down to software and hardware methods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clock is considered non-faulty if it has a bound on the amount of deviation from real time for any given time interval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Synchronization requires each node to read other node’s clock values</a:t>
            </a:r>
          </a:p>
        </p:txBody>
      </p:sp>
    </p:spTree>
    <p:extLst>
      <p:ext uri="{BB962C8B-B14F-4D97-AF65-F5344CB8AC3E}">
        <p14:creationId xmlns:p14="http://schemas.microsoft.com/office/powerpoint/2010/main" val="126980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F991-6EDA-4C3E-97DB-574DCDEE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7" y="50006"/>
            <a:ext cx="12034421" cy="775618"/>
          </a:xfrm>
        </p:spPr>
        <p:txBody>
          <a:bodyPr/>
          <a:lstStyle/>
          <a:p>
            <a:pPr algn="ctr"/>
            <a:r>
              <a:rPr lang="en-US" dirty="0"/>
              <a:t>Software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0391-4765-450B-B675-5EDF57828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6" y="964028"/>
            <a:ext cx="12034421" cy="58439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Requires additional messages being exchanged between nodes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Flexible and economical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Message transit delays refers to the unpredictable communication delays that may occur when two processes share messages with each other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Software synchronization algorithms involve each node either broadcasting its clock value to all nodes at specific intervals or shares its clock values to requesting nodes individually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Errors in software algorithms occur due to variations in message transit delays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82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2238</Words>
  <Application>Microsoft Office PowerPoint</Application>
  <PresentationFormat>Widescreen</PresentationFormat>
  <Paragraphs>193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Avenir Next LT Pro</vt:lpstr>
      <vt:lpstr>AvenirNext LT Pro Medium</vt:lpstr>
      <vt:lpstr>Wingdings</vt:lpstr>
      <vt:lpstr>BlockprintVTI</vt:lpstr>
      <vt:lpstr>FIT3143 ASSIGNMENT 1</vt:lpstr>
      <vt:lpstr>PowerPoint Presentation</vt:lpstr>
      <vt:lpstr>Introduction: Clocks</vt:lpstr>
      <vt:lpstr>Clock Drift &amp; Clock Skew</vt:lpstr>
      <vt:lpstr>Physical &amp; Logical Clocks</vt:lpstr>
      <vt:lpstr>Problem: Clock Synchronization</vt:lpstr>
      <vt:lpstr>Clock Synchronization: External &amp; Internal</vt:lpstr>
      <vt:lpstr>Solutions In Literature</vt:lpstr>
      <vt:lpstr>Software Approaches</vt:lpstr>
      <vt:lpstr>Hardware Approaches</vt:lpstr>
      <vt:lpstr>Classification of software synchronization algorithms</vt:lpstr>
      <vt:lpstr>Convergence Averaging Algorithms</vt:lpstr>
      <vt:lpstr>Convergence Non-Averaging Algorithms</vt:lpstr>
      <vt:lpstr>Consistency-based Algorithms</vt:lpstr>
      <vt:lpstr>Probabilistic Synchronization: Cristian’s Algorithm</vt:lpstr>
      <vt:lpstr>Cristian’s Algorithm: Continued</vt:lpstr>
      <vt:lpstr>Proof of Concept: Cristian’s Algorithm</vt:lpstr>
      <vt:lpstr>Proof of Concept: Results</vt:lpstr>
      <vt:lpstr>Problem Statement</vt:lpstr>
      <vt:lpstr>Problem statement </vt:lpstr>
      <vt:lpstr>Introduction to Logical Time</vt:lpstr>
      <vt:lpstr>Introduction to Logical Time </vt:lpstr>
      <vt:lpstr>PowerPoint Presentation</vt:lpstr>
      <vt:lpstr>Methodology</vt:lpstr>
      <vt:lpstr>Methodology (Scalar time)</vt:lpstr>
      <vt:lpstr>Example</vt:lpstr>
      <vt:lpstr>Methodology (Vector time)</vt:lpstr>
      <vt:lpstr>Example</vt:lpstr>
      <vt:lpstr>Methodology (Matrix time)</vt:lpstr>
      <vt:lpstr>Methodology (Matrix time)</vt:lpstr>
      <vt:lpstr>Singhal-Kshemkalyani’s differential techniques</vt:lpstr>
      <vt:lpstr>Example</vt:lpstr>
      <vt:lpstr>Proof Of Concept</vt:lpstr>
      <vt:lpstr>Proof Of Concept</vt:lpstr>
      <vt:lpstr>Results</vt:lpstr>
      <vt:lpstr>Conclusion: Physical Clocks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Time in a distributed system</dc:title>
  <dc:creator>Cheah Meng Yew</dc:creator>
  <cp:lastModifiedBy>Bryan Hooi</cp:lastModifiedBy>
  <cp:revision>16</cp:revision>
  <dcterms:created xsi:type="dcterms:W3CDTF">2021-08-29T14:40:11Z</dcterms:created>
  <dcterms:modified xsi:type="dcterms:W3CDTF">2021-09-05T06:50:20Z</dcterms:modified>
</cp:coreProperties>
</file>