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vsdx" ContentType="application/vnd.ms-visio.drawing"/>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15"/>
  </p:notesMasterIdLst>
  <p:sldIdLst>
    <p:sldId id="312" r:id="rId2"/>
    <p:sldId id="300" r:id="rId3"/>
    <p:sldId id="302" r:id="rId4"/>
    <p:sldId id="303" r:id="rId5"/>
    <p:sldId id="313" r:id="rId6"/>
    <p:sldId id="315" r:id="rId7"/>
    <p:sldId id="306" r:id="rId8"/>
    <p:sldId id="308" r:id="rId9"/>
    <p:sldId id="309" r:id="rId10"/>
    <p:sldId id="310" r:id="rId11"/>
    <p:sldId id="311" r:id="rId12"/>
    <p:sldId id="316" r:id="rId13"/>
    <p:sldId id="31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12" userDrawn="1">
          <p15:clr>
            <a:srgbClr val="A4A3A4"/>
          </p15:clr>
        </p15:guide>
        <p15:guide id="2" pos="44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clrMode="bw"/>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F1F8"/>
    <a:srgbClr val="129E4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24" autoAdjust="0"/>
  </p:normalViewPr>
  <p:slideViewPr>
    <p:cSldViewPr>
      <p:cViewPr varScale="1">
        <p:scale>
          <a:sx n="73" d="100"/>
          <a:sy n="73" d="100"/>
        </p:scale>
        <p:origin x="1042" y="72"/>
      </p:cViewPr>
      <p:guideLst>
        <p:guide orient="horz" pos="912"/>
        <p:guide pos="44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350AE205-246E-4681-8B80-DF63802522CF}" type="datetimeFigureOut">
              <a:rPr lang="en-US"/>
              <a:pPr/>
              <a:t>2/11/2025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atin typeface="Calibri" panose="020F0502020204030204" pitchFamily="34" charset="0"/>
                <a:cs typeface="Arial" panose="020B0604020202020204" pitchFamily="34" charset="0"/>
              </a:defRPr>
            </a:lvl1pPr>
          </a:lstStyle>
          <a:p>
            <a:fld id="{B21E8584-354F-450E-812C-0DE870E8DCDD}" type="slidenum">
              <a:rPr lang="en-US"/>
              <a:pPr/>
              <a:t>‹#›</a:t>
            </a:fld>
            <a:endParaRPr lang="en-US"/>
          </a:p>
        </p:txBody>
      </p:sp>
    </p:spTree>
    <p:extLst>
      <p:ext uri="{BB962C8B-B14F-4D97-AF65-F5344CB8AC3E}">
        <p14:creationId xmlns:p14="http://schemas.microsoft.com/office/powerpoint/2010/main" val="41464056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21E8584-354F-450E-812C-0DE870E8DCDD}" type="slidenum">
              <a:rPr lang="en-US" smtClean="0"/>
              <a:pPr/>
              <a:t>3</a:t>
            </a:fld>
            <a:endParaRPr lang="en-US"/>
          </a:p>
        </p:txBody>
      </p:sp>
    </p:spTree>
    <p:extLst>
      <p:ext uri="{BB962C8B-B14F-4D97-AF65-F5344CB8AC3E}">
        <p14:creationId xmlns:p14="http://schemas.microsoft.com/office/powerpoint/2010/main" val="21108314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body" idx="1"/>
          </p:nvPr>
        </p:nvSpPr>
        <p:spPr>
          <a:ln/>
        </p:spPr>
        <p:txBody>
          <a:bodyPr/>
          <a:lstStyle/>
          <a:p>
            <a:endParaRPr lang="en-US"/>
          </a:p>
        </p:txBody>
      </p:sp>
      <p:sp>
        <p:nvSpPr>
          <p:cNvPr id="5123" name="Rectangle 3"/>
          <p:cNvSpPr>
            <a:spLocks noGrp="1" noRot="1" noChangeAspect="1" noChangeArrowheads="1" noTextEdit="1"/>
          </p:cNvSpPr>
          <p:nvPr>
            <p:ph type="sldImg"/>
          </p:nvPr>
        </p:nvSpPr>
        <p:spPr>
          <a:xfrm>
            <a:off x="955675" y="833438"/>
            <a:ext cx="4921250" cy="2768600"/>
          </a:xfrm>
          <a:ln cap="flat"/>
        </p:spPr>
      </p:sp>
    </p:spTree>
    <p:extLst>
      <p:ext uri="{BB962C8B-B14F-4D97-AF65-F5344CB8AC3E}">
        <p14:creationId xmlns:p14="http://schemas.microsoft.com/office/powerpoint/2010/main" val="353030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xfrm>
            <a:off x="381000" y="685800"/>
            <a:ext cx="6096000" cy="3429000"/>
          </a:xfrm>
          <a:ln cap="flat"/>
        </p:spPr>
      </p:sp>
    </p:spTree>
    <p:extLst>
      <p:ext uri="{BB962C8B-B14F-4D97-AF65-F5344CB8AC3E}">
        <p14:creationId xmlns:p14="http://schemas.microsoft.com/office/powerpoint/2010/main" val="853907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626"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dirty="0">
              <a:ea typeface="ＭＳ Ｐゴシック" panose="020B0600070205080204" pitchFamily="34" charset="-128"/>
            </a:endParaRPr>
          </a:p>
        </p:txBody>
      </p:sp>
      <p:sp>
        <p:nvSpPr>
          <p:cNvPr id="26627"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fld id="{B7514D21-FAF2-48F4-81F3-F8639651E5FD}" type="slidenum">
              <a:rPr lang="en-US" sz="1200">
                <a:latin typeface="Calibri" panose="020F0502020204030204" pitchFamily="34" charset="0"/>
              </a:rPr>
              <a:pPr eaLnBrk="1" hangingPunct="1"/>
              <a:t>10</a:t>
            </a:fld>
            <a:endParaRPr lang="en-US" sz="1200">
              <a:latin typeface="Calibri" panose="020F0502020204030204" pitchFamily="34" charset="0"/>
            </a:endParaRPr>
          </a:p>
        </p:txBody>
      </p:sp>
    </p:spTree>
    <p:extLst>
      <p:ext uri="{BB962C8B-B14F-4D97-AF65-F5344CB8AC3E}">
        <p14:creationId xmlns:p14="http://schemas.microsoft.com/office/powerpoint/2010/main" val="24904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45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115FFA-F7A1-4FE5-98AC-231D3DA0CCD8}" type="datetimeFigureOut">
              <a:rPr lang="en-US" smtClean="0"/>
              <a:pPr/>
              <a:t>2/11/2025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3537EA73-0124-4D34-86BF-F8C9292025E7}" type="slidenum">
              <a:rPr lang="en-US" smtClean="0"/>
              <a:pPr/>
              <a:t>‹#›</a:t>
            </a:fld>
            <a:endParaRPr lang="en-US"/>
          </a:p>
        </p:txBody>
      </p:sp>
    </p:spTree>
    <p:extLst>
      <p:ext uri="{BB962C8B-B14F-4D97-AF65-F5344CB8AC3E}">
        <p14:creationId xmlns:p14="http://schemas.microsoft.com/office/powerpoint/2010/main" val="20719208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10CC5E-474B-4AA2-A108-ED879DE65274}" type="datetimeFigureOut">
              <a:rPr lang="en-US" smtClean="0"/>
              <a:pPr/>
              <a:t>2/11/2025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6E4C544-8D73-49C2-AC6C-B914C827E8CE}" type="slidenum">
              <a:rPr lang="en-US" smtClean="0"/>
              <a:pPr/>
              <a:t>‹#›</a:t>
            </a:fld>
            <a:endParaRPr lang="en-US"/>
          </a:p>
        </p:txBody>
      </p:sp>
    </p:spTree>
    <p:extLst>
      <p:ext uri="{BB962C8B-B14F-4D97-AF65-F5344CB8AC3E}">
        <p14:creationId xmlns:p14="http://schemas.microsoft.com/office/powerpoint/2010/main" val="2422910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2"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C72993-AF47-4253-A580-DDA72FA3DBCA}" type="datetimeFigureOut">
              <a:rPr lang="en-US" smtClean="0"/>
              <a:pPr/>
              <a:t>2/11/2025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B3B05F49-A6A1-4208-952B-4512D8C19147}" type="slidenum">
              <a:rPr lang="en-US" smtClean="0"/>
              <a:pPr/>
              <a:t>‹#›</a:t>
            </a:fld>
            <a:endParaRPr lang="en-US"/>
          </a:p>
        </p:txBody>
      </p:sp>
    </p:spTree>
    <p:extLst>
      <p:ext uri="{BB962C8B-B14F-4D97-AF65-F5344CB8AC3E}">
        <p14:creationId xmlns:p14="http://schemas.microsoft.com/office/powerpoint/2010/main" val="1832968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3765" y="-59533"/>
            <a:ext cx="9910355" cy="1122363"/>
          </a:xfrm>
        </p:spPr>
        <p:txBody>
          <a:bodyPr/>
          <a:lstStyle>
            <a:lvl1pPr algn="ctr">
              <a:defRPr>
                <a:solidFill>
                  <a:schemeClr val="bg1"/>
                </a:solidFill>
                <a:latin typeface="Candara" panose="020E0502030303020204" pitchFamily="34" charset="0"/>
              </a:defRPr>
            </a:lvl1pPr>
          </a:lstStyle>
          <a:p>
            <a:r>
              <a:rPr lang="en-US" dirty="0"/>
              <a:t>Click </a:t>
            </a:r>
            <a:r>
              <a:rPr lang="en-US" dirty="0" err="1"/>
              <a:t>tghhghgho</a:t>
            </a:r>
            <a:r>
              <a:rPr lang="en-US" dirty="0"/>
              <a:t> edit Master title style</a:t>
            </a:r>
          </a:p>
        </p:txBody>
      </p:sp>
      <p:sp>
        <p:nvSpPr>
          <p:cNvPr id="3" name="Content Placeholder 2"/>
          <p:cNvSpPr>
            <a:spLocks noGrp="1"/>
          </p:cNvSpPr>
          <p:nvPr>
            <p:ph idx="1"/>
          </p:nvPr>
        </p:nvSpPr>
        <p:spPr>
          <a:xfrm>
            <a:off x="1068977" y="2005013"/>
            <a:ext cx="10515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46F09F9-DF6D-43E3-9A52-7BBBE47E0E5F}" type="datetimeFigureOut">
              <a:rPr lang="en-US" smtClean="0"/>
              <a:t>2/11/2025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D14EA-1DF3-4BC5-B945-BF6EF10F4706}" type="slidenum">
              <a:rPr lang="en-US" smtClean="0"/>
              <a:t>‹#›</a:t>
            </a:fld>
            <a:endParaRPr lang="en-US"/>
          </a:p>
        </p:txBody>
      </p:sp>
      <p:sp>
        <p:nvSpPr>
          <p:cNvPr id="7" name="Rectangle 6">
            <a:extLst>
              <a:ext uri="{FF2B5EF4-FFF2-40B4-BE49-F238E27FC236}">
                <a16:creationId xmlns:a16="http://schemas.microsoft.com/office/drawing/2014/main" xmlns="" id="{3FD63348-BADD-511F-D6E3-085560659C78}"/>
              </a:ext>
            </a:extLst>
          </p:cNvPr>
          <p:cNvSpPr/>
          <p:nvPr userDrawn="1"/>
        </p:nvSpPr>
        <p:spPr>
          <a:xfrm>
            <a:off x="0" y="0"/>
            <a:ext cx="12192000" cy="1524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892051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2"/>
            <a:ext cx="10515600" cy="2852737"/>
          </a:xfrm>
        </p:spPr>
        <p:txBody>
          <a:bodyPr anchor="b"/>
          <a:lstStyle>
            <a:lvl1pPr>
              <a:defRPr sz="450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831851" y="4589467"/>
            <a:ext cx="10515600" cy="150018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680CEE-2D07-46DD-8106-26460F4125CF}" type="datetimeFigureOut">
              <a:rPr lang="en-US" smtClean="0"/>
              <a:pPr/>
              <a:t>2/11/2025</a:t>
            </a:fld>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fld id="{694D46AC-FF95-4EE4-B465-7A9DC491A8E6}" type="slidenum">
              <a:rPr lang="en-US" smtClean="0"/>
              <a:pPr/>
              <a:t>‹#›</a:t>
            </a:fld>
            <a:endParaRPr lang="en-US"/>
          </a:p>
        </p:txBody>
      </p:sp>
    </p:spTree>
    <p:extLst>
      <p:ext uri="{BB962C8B-B14F-4D97-AF65-F5344CB8AC3E}">
        <p14:creationId xmlns:p14="http://schemas.microsoft.com/office/powerpoint/2010/main" val="3919702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42913FD-4158-4AD8-9A91-1079DD480DB7}" type="datetimeFigureOut">
              <a:rPr lang="en-US" smtClean="0"/>
              <a:pPr/>
              <a:t>2/11/2025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80CBB96F-45A6-4E16-8CF6-28B906DBE75C}" type="slidenum">
              <a:rPr lang="en-US" smtClean="0"/>
              <a:pPr/>
              <a:t>‹#›</a:t>
            </a:fld>
            <a:endParaRPr lang="en-US"/>
          </a:p>
        </p:txBody>
      </p:sp>
    </p:spTree>
    <p:extLst>
      <p:ext uri="{BB962C8B-B14F-4D97-AF65-F5344CB8AC3E}">
        <p14:creationId xmlns:p14="http://schemas.microsoft.com/office/powerpoint/2010/main" val="334566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0" y="-15874"/>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DD5818C-8B11-4158-9FAF-D0A37A886150}" type="datetimeFigureOut">
              <a:rPr lang="en-US" smtClean="0"/>
              <a:pPr/>
              <a:t>2/11/2025</a:t>
            </a:fld>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fld id="{59A6484B-048A-4ABC-B42F-16B155664323}" type="slidenum">
              <a:rPr lang="en-US" smtClean="0"/>
              <a:pPr/>
              <a:t>‹#›</a:t>
            </a:fld>
            <a:endParaRPr lang="en-US"/>
          </a:p>
        </p:txBody>
      </p:sp>
    </p:spTree>
    <p:extLst>
      <p:ext uri="{BB962C8B-B14F-4D97-AF65-F5344CB8AC3E}">
        <p14:creationId xmlns:p14="http://schemas.microsoft.com/office/powerpoint/2010/main" val="232378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40FEDB-D7F6-4B6F-9744-C90F2F4E900C}" type="datetimeFigureOut">
              <a:rPr lang="en-US" smtClean="0"/>
              <a:pPr/>
              <a:t>2/11/2025</a:t>
            </a:fld>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fld id="{945A88B9-19D3-4FEE-BA88-6DDF3105D156}" type="slidenum">
              <a:rPr lang="en-US" smtClean="0"/>
              <a:pPr/>
              <a:t>‹#›</a:t>
            </a:fld>
            <a:endParaRPr lang="en-US"/>
          </a:p>
        </p:txBody>
      </p:sp>
    </p:spTree>
    <p:extLst>
      <p:ext uri="{BB962C8B-B14F-4D97-AF65-F5344CB8AC3E}">
        <p14:creationId xmlns:p14="http://schemas.microsoft.com/office/powerpoint/2010/main" val="41646391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F10693-093D-4558-8A62-F6F01B105DB2}" type="datetimeFigureOut">
              <a:rPr lang="en-US" smtClean="0"/>
              <a:pPr/>
              <a:t>2/11/2025</a:t>
            </a:fld>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fld id="{C9081986-9FAD-48DF-938B-9462BEE14AF3}" type="slidenum">
              <a:rPr lang="en-US" smtClean="0"/>
              <a:pPr/>
              <a:t>‹#›</a:t>
            </a:fld>
            <a:endParaRPr lang="en-US"/>
          </a:p>
        </p:txBody>
      </p:sp>
    </p:spTree>
    <p:extLst>
      <p:ext uri="{BB962C8B-B14F-4D97-AF65-F5344CB8AC3E}">
        <p14:creationId xmlns:p14="http://schemas.microsoft.com/office/powerpoint/2010/main" val="26386891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5183188" y="987429"/>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6DE41BB-AC79-4805-ABAF-E7906E2C50A4}" type="datetimeFigureOut">
              <a:rPr lang="en-US" smtClean="0"/>
              <a:pPr/>
              <a:t>2/11/2025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D3E65E11-EC32-4EAB-9D1C-016C5911B691}" type="slidenum">
              <a:rPr lang="en-US" smtClean="0"/>
              <a:pPr/>
              <a:t>‹#›</a:t>
            </a:fld>
            <a:endParaRPr lang="en-US"/>
          </a:p>
        </p:txBody>
      </p:sp>
    </p:spTree>
    <p:extLst>
      <p:ext uri="{BB962C8B-B14F-4D97-AF65-F5344CB8AC3E}">
        <p14:creationId xmlns:p14="http://schemas.microsoft.com/office/powerpoint/2010/main" val="1014909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9"/>
            <a:ext cx="6172200" cy="4873625"/>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A2D3B86A-BDF2-4938-84F9-37E81DDB5B3F}" type="datetimeFigureOut">
              <a:rPr lang="en-US" smtClean="0"/>
              <a:pPr/>
              <a:t>2/11/2025</a:t>
            </a:fld>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fld id="{E4663DE4-65A5-402F-A93A-681A4EE9911A}" type="slidenum">
              <a:rPr lang="en-US" smtClean="0"/>
              <a:pPr/>
              <a:t>‹#›</a:t>
            </a:fld>
            <a:endParaRPr lang="en-US"/>
          </a:p>
        </p:txBody>
      </p:sp>
    </p:spTree>
    <p:extLst>
      <p:ext uri="{BB962C8B-B14F-4D97-AF65-F5344CB8AC3E}">
        <p14:creationId xmlns:p14="http://schemas.microsoft.com/office/powerpoint/2010/main" val="15313802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4000"/>
            <a:lum/>
          </a:blip>
          <a:srcRect/>
          <a:stretch>
            <a:fillRect l="20000" t="20000" r="20000" b="20000"/>
          </a:stretch>
        </a:blipFill>
        <a:effectLst/>
      </p:bgPr>
    </p:bg>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14" cstate="print">
            <a:extLst>
              <a:ext uri="{28A0092B-C50C-407E-A947-70E740481C1C}">
                <a14:useLocalDpi xmlns:a14="http://schemas.microsoft.com/office/drawing/2010/main" val="0"/>
              </a:ext>
            </a:extLst>
          </a:blip>
          <a:srcRect r="18959"/>
          <a:stretch/>
        </p:blipFill>
        <p:spPr>
          <a:xfrm>
            <a:off x="0" y="5"/>
            <a:ext cx="9880600" cy="1122363"/>
          </a:xfrm>
          <a:prstGeom prst="rect">
            <a:avLst/>
          </a:prstGeom>
        </p:spPr>
      </p:pic>
      <p:sp>
        <p:nvSpPr>
          <p:cNvPr id="2" name="Title Placeholder 1"/>
          <p:cNvSpPr>
            <a:spLocks noGrp="1"/>
          </p:cNvSpPr>
          <p:nvPr>
            <p:ph type="title"/>
          </p:nvPr>
        </p:nvSpPr>
        <p:spPr>
          <a:xfrm>
            <a:off x="101600" y="53186"/>
            <a:ext cx="9880600" cy="1016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0" y="1122368"/>
            <a:ext cx="12192000" cy="54562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4F956070-EBA8-4B93-8261-ADA19E9655F2}" type="datetimeFigureOut">
              <a:rPr lang="en-US" smtClean="0"/>
              <a:pPr/>
              <a:t>2/11/2025</a:t>
            </a:fld>
            <a:endParaRPr lang="en-US"/>
          </a:p>
        </p:txBody>
      </p:sp>
      <p:sp>
        <p:nvSpPr>
          <p:cNvPr id="5" name="Footer Placeholder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67C61B2-28A9-4895-BA09-B96AEE1740A5}" type="slidenum">
              <a:rPr lang="en-US" smtClean="0"/>
              <a:pPr/>
              <a:t>‹#›</a:t>
            </a:fld>
            <a:endParaRPr lang="en-US"/>
          </a:p>
        </p:txBody>
      </p:sp>
      <p:pic>
        <p:nvPicPr>
          <p:cNvPr id="9" name="Picture 8">
            <a:extLst>
              <a:ext uri="{FF2B5EF4-FFF2-40B4-BE49-F238E27FC236}">
                <a16:creationId xmlns:a16="http://schemas.microsoft.com/office/drawing/2014/main" xmlns="" id="{224EC398-1C62-37BB-F76A-28AEC40A3DD5}"/>
              </a:ext>
            </a:extLst>
          </p:cNvPr>
          <p:cNvPicPr>
            <a:picLocks noChangeAspect="1"/>
          </p:cNvPicPr>
          <p:nvPr/>
        </p:nvPicPr>
        <p:blipFill rotWithShape="1">
          <a:blip r:embed="rId15">
            <a:extLst>
              <a:ext uri="{28A0092B-C50C-407E-A947-70E740481C1C}">
                <a14:useLocalDpi xmlns:a14="http://schemas.microsoft.com/office/drawing/2010/main" val="0"/>
              </a:ext>
            </a:extLst>
          </a:blip>
          <a:srcRect l="1881" t="18557" r="-1881" b="22404"/>
          <a:stretch/>
        </p:blipFill>
        <p:spPr>
          <a:xfrm>
            <a:off x="9895840" y="-16312"/>
            <a:ext cx="2346960" cy="1148954"/>
          </a:xfrm>
          <a:prstGeom prst="rect">
            <a:avLst/>
          </a:prstGeom>
        </p:spPr>
      </p:pic>
    </p:spTree>
    <p:extLst>
      <p:ext uri="{BB962C8B-B14F-4D97-AF65-F5344CB8AC3E}">
        <p14:creationId xmlns:p14="http://schemas.microsoft.com/office/powerpoint/2010/main" val="3388575624"/>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3" r:id="rId11"/>
  </p:sldLayoutIdLst>
  <p:txStyles>
    <p:titleStyle>
      <a:lvl1pPr algn="ctr" defTabSz="685800" rtl="0" eaLnBrk="1" latinLnBrk="0" hangingPunct="1">
        <a:lnSpc>
          <a:spcPct val="90000"/>
        </a:lnSpc>
        <a:spcBef>
          <a:spcPct val="0"/>
        </a:spcBef>
        <a:buNone/>
        <a:defRPr sz="3000" kern="1200">
          <a:solidFill>
            <a:schemeClr val="bg1"/>
          </a:solidFill>
          <a:latin typeface="Candara" panose="020E0502030303020204" pitchFamily="34" charset="0"/>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800" kern="1200">
          <a:solidFill>
            <a:schemeClr val="tx1"/>
          </a:solidFill>
          <a:latin typeface="Candara" panose="020E0502030303020204" pitchFamily="34"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2800" kern="1200">
          <a:solidFill>
            <a:schemeClr val="tx1"/>
          </a:solidFill>
          <a:latin typeface="Candara" panose="020E0502030303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package" Target="../embeddings/Microsoft_Visio_Drawing1.vsdx"/><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solidFill>
                  <a:srgbClr val="FF0000"/>
                </a:solidFill>
              </a:rPr>
              <a:t>Project Scenario: Secure Credit Card Vault System</a:t>
            </a:r>
            <a:endParaRPr lang="en-GB" b="1" dirty="0">
              <a:solidFill>
                <a:srgbClr val="FF0000"/>
              </a:solidFill>
            </a:endParaRPr>
          </a:p>
        </p:txBody>
      </p:sp>
      <p:sp>
        <p:nvSpPr>
          <p:cNvPr id="3" name="Subtitle 2"/>
          <p:cNvSpPr>
            <a:spLocks noGrp="1"/>
          </p:cNvSpPr>
          <p:nvPr>
            <p:ph type="subTitle" idx="1"/>
          </p:nvPr>
        </p:nvSpPr>
        <p:spPr/>
        <p:txBody>
          <a:bodyPr>
            <a:normAutofit/>
          </a:bodyPr>
          <a:lstStyle/>
          <a:p>
            <a:r>
              <a:rPr lang="en-GB" sz="2800" b="1" dirty="0" smtClean="0">
                <a:solidFill>
                  <a:srgbClr val="FF0000"/>
                </a:solidFill>
              </a:rPr>
              <a:t>MONYJANG M. MANYUAT ----666238</a:t>
            </a:r>
            <a:endParaRPr lang="en-GB" sz="2800" b="1" dirty="0">
              <a:solidFill>
                <a:srgbClr val="FF0000"/>
              </a:solidFill>
            </a:endParaRPr>
          </a:p>
        </p:txBody>
      </p:sp>
    </p:spTree>
    <p:extLst>
      <p:ext uri="{BB962C8B-B14F-4D97-AF65-F5344CB8AC3E}">
        <p14:creationId xmlns:p14="http://schemas.microsoft.com/office/powerpoint/2010/main" val="3211118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p:txBody>
          <a:bodyPr/>
          <a:lstStyle/>
          <a:p>
            <a:r>
              <a:rPr lang="en-US" dirty="0"/>
              <a:t>Technologies</a:t>
            </a:r>
            <a:endParaRPr lang="en-US" dirty="0">
              <a:ea typeface="ＭＳ Ｐゴシック" panose="020B0600070205080204" pitchFamily="34" charset="-128"/>
            </a:endParaRPr>
          </a:p>
        </p:txBody>
      </p:sp>
      <p:graphicFrame>
        <p:nvGraphicFramePr>
          <p:cNvPr id="2" name="Content Placeholder 1"/>
          <p:cNvGraphicFramePr>
            <a:graphicFrameLocks noGrp="1"/>
          </p:cNvGraphicFramePr>
          <p:nvPr>
            <p:ph idx="1"/>
            <p:extLst>
              <p:ext uri="{D42A27DB-BD31-4B8C-83A1-F6EECF244321}">
                <p14:modId xmlns:p14="http://schemas.microsoft.com/office/powerpoint/2010/main" val="3822383066"/>
              </p:ext>
            </p:extLst>
          </p:nvPr>
        </p:nvGraphicFramePr>
        <p:xfrm>
          <a:off x="193764" y="1371599"/>
          <a:ext cx="11769636" cy="4800600"/>
        </p:xfrm>
        <a:graphic>
          <a:graphicData uri="http://schemas.openxmlformats.org/drawingml/2006/table">
            <a:tbl>
              <a:tblPr firstRow="1" firstCol="1" bandRow="1">
                <a:tableStyleId>{5C22544A-7EE6-4342-B048-85BDC9FD1C3A}</a:tableStyleId>
              </a:tblPr>
              <a:tblGrid>
                <a:gridCol w="5884818"/>
                <a:gridCol w="5884818"/>
              </a:tblGrid>
              <a:tr h="685800">
                <a:tc>
                  <a:txBody>
                    <a:bodyPr/>
                    <a:lstStyle/>
                    <a:p>
                      <a:pPr marL="0" marR="0">
                        <a:lnSpc>
                          <a:spcPct val="107000"/>
                        </a:lnSpc>
                        <a:spcBef>
                          <a:spcPts val="0"/>
                        </a:spcBef>
                        <a:spcAft>
                          <a:spcPts val="800"/>
                        </a:spcAft>
                      </a:pPr>
                      <a:r>
                        <a:rPr lang="en-US" sz="1100">
                          <a:effectLst/>
                        </a:rPr>
                        <a:t>Component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Technology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685800">
                <a:tc>
                  <a:txBody>
                    <a:bodyPr/>
                    <a:lstStyle/>
                    <a:p>
                      <a:pPr marL="0" marR="0">
                        <a:lnSpc>
                          <a:spcPct val="107000"/>
                        </a:lnSpc>
                        <a:spcBef>
                          <a:spcPts val="0"/>
                        </a:spcBef>
                        <a:spcAft>
                          <a:spcPts val="800"/>
                        </a:spcAft>
                      </a:pPr>
                      <a:r>
                        <a:rPr lang="en-US" sz="1100">
                          <a:effectLst/>
                        </a:rPr>
                        <a:t>Frontend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Tkinter (for the local UI)</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685800">
                <a:tc>
                  <a:txBody>
                    <a:bodyPr/>
                    <a:lstStyle/>
                    <a:p>
                      <a:pPr marL="0" marR="0">
                        <a:lnSpc>
                          <a:spcPct val="107000"/>
                        </a:lnSpc>
                        <a:spcBef>
                          <a:spcPts val="0"/>
                        </a:spcBef>
                        <a:spcAft>
                          <a:spcPts val="800"/>
                        </a:spcAft>
                      </a:pPr>
                      <a:r>
                        <a:rPr lang="en-US" sz="1100">
                          <a:effectLst/>
                        </a:rPr>
                        <a:t>Backend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Python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685800">
                <a:tc>
                  <a:txBody>
                    <a:bodyPr/>
                    <a:lstStyle/>
                    <a:p>
                      <a:pPr marL="0" marR="0">
                        <a:lnSpc>
                          <a:spcPct val="107000"/>
                        </a:lnSpc>
                        <a:spcBef>
                          <a:spcPts val="0"/>
                        </a:spcBef>
                        <a:spcAft>
                          <a:spcPts val="800"/>
                        </a:spcAft>
                      </a:pPr>
                      <a:r>
                        <a:rPr lang="en-US" sz="1100">
                          <a:effectLst/>
                        </a:rPr>
                        <a:t>Database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MySQL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685800">
                <a:tc>
                  <a:txBody>
                    <a:bodyPr/>
                    <a:lstStyle/>
                    <a:p>
                      <a:pPr marL="0" marR="0">
                        <a:lnSpc>
                          <a:spcPct val="107000"/>
                        </a:lnSpc>
                        <a:spcBef>
                          <a:spcPts val="0"/>
                        </a:spcBef>
                        <a:spcAft>
                          <a:spcPts val="800"/>
                        </a:spcAft>
                      </a:pPr>
                      <a:r>
                        <a:rPr lang="en-US" sz="1100">
                          <a:effectLst/>
                        </a:rPr>
                        <a:t>Encryption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AES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685800">
                <a:tc>
                  <a:txBody>
                    <a:bodyPr/>
                    <a:lstStyle/>
                    <a:p>
                      <a:pPr marL="0" marR="0">
                        <a:lnSpc>
                          <a:spcPct val="107000"/>
                        </a:lnSpc>
                        <a:spcBef>
                          <a:spcPts val="0"/>
                        </a:spcBef>
                        <a:spcAft>
                          <a:spcPts val="800"/>
                        </a:spcAft>
                      </a:pPr>
                      <a:r>
                        <a:rPr lang="en-US" sz="1100">
                          <a:effectLst/>
                        </a:rPr>
                        <a:t>Password Hashing</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SHA-2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685800">
                <a:tc>
                  <a:txBody>
                    <a:bodyPr/>
                    <a:lstStyle/>
                    <a:p>
                      <a:pPr marL="0" marR="0">
                        <a:lnSpc>
                          <a:spcPct val="107000"/>
                        </a:lnSpc>
                        <a:spcBef>
                          <a:spcPts val="0"/>
                        </a:spcBef>
                        <a:spcAft>
                          <a:spcPts val="800"/>
                        </a:spcAft>
                      </a:pPr>
                      <a:r>
                        <a:rPr lang="en-US" sz="1100">
                          <a:effectLst/>
                        </a:rPr>
                        <a:t>Authentication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dirty="0">
                          <a:effectLst/>
                        </a:rPr>
                        <a:t>      Role-Based Access Control (RBAC)</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b="1" dirty="0"/>
              <a:t>What Could Go Wrong? </a:t>
            </a:r>
          </a:p>
        </p:txBody>
      </p:sp>
      <p:sp>
        <p:nvSpPr>
          <p:cNvPr id="27650" name="Content Placeholder 2"/>
          <p:cNvSpPr>
            <a:spLocks noGrp="1"/>
          </p:cNvSpPr>
          <p:nvPr>
            <p:ph idx="1"/>
          </p:nvPr>
        </p:nvSpPr>
        <p:spPr/>
        <p:txBody>
          <a:bodyPr/>
          <a:lstStyle/>
          <a:p>
            <a:pPr marL="0" lvl="0" indent="0">
              <a:buNone/>
            </a:pPr>
            <a:r>
              <a:rPr lang="en-US" b="1" dirty="0"/>
              <a:t>Security Risks</a:t>
            </a:r>
            <a:endParaRPr lang="en-US" sz="2000" dirty="0"/>
          </a:p>
          <a:p>
            <a:pPr lvl="1">
              <a:buFont typeface="Wingdings" panose="05000000000000000000" pitchFamily="2" charset="2"/>
              <a:buChar char="ü"/>
            </a:pPr>
            <a:r>
              <a:rPr lang="en-US" dirty="0"/>
              <a:t>Data Breach: If encryption keys are exposed, stored credit card details could be compromised.</a:t>
            </a:r>
            <a:endParaRPr lang="en-US" sz="2000" dirty="0"/>
          </a:p>
          <a:p>
            <a:pPr lvl="1">
              <a:buFont typeface="Wingdings" panose="05000000000000000000" pitchFamily="2" charset="2"/>
              <a:buChar char="ü"/>
            </a:pPr>
            <a:r>
              <a:rPr lang="en-US" dirty="0"/>
              <a:t>Brute-Force Attacks: If login security is weak, hackers could access accounts.</a:t>
            </a:r>
            <a:endParaRPr lang="en-US" sz="2000" dirty="0"/>
          </a:p>
          <a:p>
            <a:pPr lvl="1">
              <a:buFont typeface="Wingdings" panose="05000000000000000000" pitchFamily="2" charset="2"/>
              <a:buChar char="ü"/>
            </a:pPr>
            <a:r>
              <a:rPr lang="en-US" dirty="0"/>
              <a:t>SQL Injection: If queries are not properly parameterized, attackers could manipulate the database.</a:t>
            </a:r>
            <a:endParaRPr lang="en-US" sz="2000" dirty="0"/>
          </a:p>
          <a:p>
            <a:pPr marL="342900" lvl="1" indent="0" eaLnBrk="1" hangingPunct="1">
              <a:buNone/>
            </a:pPr>
            <a:endParaRPr lang="en-US" dirty="0">
              <a:ea typeface="ＭＳ Ｐゴシック" panose="020B0600070205080204" pitchFamily="34"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pPr eaLnBrk="1" hangingPunct="1"/>
            <a:r>
              <a:rPr lang="en-US" dirty="0" smtClean="0">
                <a:ea typeface="ＭＳ Ｐゴシック" panose="020B0600070205080204" pitchFamily="34" charset="-128"/>
              </a:rPr>
              <a:t>CON’T</a:t>
            </a:r>
            <a:endParaRPr lang="en-US" dirty="0">
              <a:ea typeface="ＭＳ Ｐゴシック" panose="020B0600070205080204" pitchFamily="34" charset="-128"/>
            </a:endParaRPr>
          </a:p>
        </p:txBody>
      </p:sp>
      <p:sp>
        <p:nvSpPr>
          <p:cNvPr id="27650" name="Content Placeholder 2"/>
          <p:cNvSpPr>
            <a:spLocks noGrp="1"/>
          </p:cNvSpPr>
          <p:nvPr>
            <p:ph idx="1"/>
          </p:nvPr>
        </p:nvSpPr>
        <p:spPr/>
        <p:txBody>
          <a:bodyPr/>
          <a:lstStyle/>
          <a:p>
            <a:pPr marL="0" lvl="0" indent="0">
              <a:buNone/>
            </a:pPr>
            <a:r>
              <a:rPr lang="en-US" b="1" dirty="0"/>
              <a:t>Operational Risks</a:t>
            </a:r>
            <a:endParaRPr lang="en-US" dirty="0"/>
          </a:p>
          <a:p>
            <a:pPr lvl="1">
              <a:buFont typeface="Wingdings" panose="05000000000000000000" pitchFamily="2" charset="2"/>
              <a:buChar char="ü"/>
            </a:pPr>
            <a:r>
              <a:rPr lang="en-US" dirty="0"/>
              <a:t>Database Failure: If MySQL crashes, users may lose access to their stored cards.</a:t>
            </a:r>
          </a:p>
          <a:p>
            <a:pPr lvl="1">
              <a:buFont typeface="Wingdings" panose="05000000000000000000" pitchFamily="2" charset="2"/>
              <a:buChar char="ü"/>
            </a:pPr>
            <a:r>
              <a:rPr lang="en-US" dirty="0"/>
              <a:t>Performance Bottlenecks: If the encryption/decryption process is not optimized, transactions may be slow.</a:t>
            </a:r>
          </a:p>
          <a:p>
            <a:pPr lvl="1">
              <a:buFont typeface="Wingdings" panose="05000000000000000000" pitchFamily="2" charset="2"/>
              <a:buChar char="ü"/>
            </a:pPr>
            <a:r>
              <a:rPr lang="en-US" dirty="0"/>
              <a:t>User Errors: Users might forget their passwords or accidentally delete stored cards.</a:t>
            </a:r>
          </a:p>
          <a:p>
            <a:pPr marL="0" indent="0" eaLnBrk="1" hangingPunct="1">
              <a:buNone/>
            </a:pPr>
            <a:endParaRPr lang="en-US" dirty="0">
              <a:ea typeface="ＭＳ Ｐゴシック" panose="020B0600070205080204" pitchFamily="34" charset="-128"/>
            </a:endParaRPr>
          </a:p>
        </p:txBody>
      </p:sp>
    </p:spTree>
    <p:extLst>
      <p:ext uri="{BB962C8B-B14F-4D97-AF65-F5344CB8AC3E}">
        <p14:creationId xmlns:p14="http://schemas.microsoft.com/office/powerpoint/2010/main" val="31732240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p:txBody>
          <a:bodyPr/>
          <a:lstStyle/>
          <a:p>
            <a:r>
              <a:rPr lang="en-US" b="1" dirty="0"/>
              <a:t>Test Cases </a:t>
            </a:r>
            <a:endParaRPr lang="en-US" dirty="0">
              <a:ea typeface="ＭＳ Ｐゴシック" panose="020B0600070205080204" pitchFamily="34" charset="-128"/>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4190626"/>
              </p:ext>
            </p:extLst>
          </p:nvPr>
        </p:nvGraphicFramePr>
        <p:xfrm>
          <a:off x="609598" y="1295399"/>
          <a:ext cx="10974390" cy="5334000"/>
        </p:xfrm>
        <a:graphic>
          <a:graphicData uri="http://schemas.openxmlformats.org/drawingml/2006/table">
            <a:tbl>
              <a:tblPr firstRow="1" firstCol="1" bandRow="1">
                <a:tableStyleId>{5C22544A-7EE6-4342-B048-85BDC9FD1C3A}</a:tableStyleId>
              </a:tblPr>
              <a:tblGrid>
                <a:gridCol w="2194878"/>
                <a:gridCol w="2194878"/>
                <a:gridCol w="2194878"/>
                <a:gridCol w="2194878"/>
                <a:gridCol w="2194878"/>
              </a:tblGrid>
              <a:tr h="365650">
                <a:tc>
                  <a:txBody>
                    <a:bodyPr/>
                    <a:lstStyle/>
                    <a:p>
                      <a:pPr marL="0" marR="0">
                        <a:lnSpc>
                          <a:spcPct val="107000"/>
                        </a:lnSpc>
                        <a:spcBef>
                          <a:spcPts val="0"/>
                        </a:spcBef>
                        <a:spcAft>
                          <a:spcPts val="800"/>
                        </a:spcAft>
                      </a:pPr>
                      <a:r>
                        <a:rPr lang="en-US" sz="1100">
                          <a:effectLst/>
                        </a:rPr>
                        <a:t>Test Case ID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Description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Input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Expected Output</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Status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365650">
                <a:tc>
                  <a:txBody>
                    <a:bodyPr/>
                    <a:lstStyle/>
                    <a:p>
                      <a:pPr marL="0" marR="0">
                        <a:lnSpc>
                          <a:spcPct val="107000"/>
                        </a:lnSpc>
                        <a:spcBef>
                          <a:spcPts val="0"/>
                        </a:spcBef>
                        <a:spcAft>
                          <a:spcPts val="800"/>
                        </a:spcAft>
                      </a:pPr>
                      <a:r>
                        <a:rPr lang="en-US" sz="1100">
                          <a:effectLst/>
                        </a:rPr>
                        <a:t>TC01</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User Registration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Username, Password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Account Created Successfully</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365650">
                <a:tc>
                  <a:txBody>
                    <a:bodyPr/>
                    <a:lstStyle/>
                    <a:p>
                      <a:pPr marL="0" marR="0">
                        <a:lnSpc>
                          <a:spcPct val="107000"/>
                        </a:lnSpc>
                        <a:spcBef>
                          <a:spcPts val="0"/>
                        </a:spcBef>
                        <a:spcAft>
                          <a:spcPts val="800"/>
                        </a:spcAft>
                      </a:pPr>
                      <a:r>
                        <a:rPr lang="en-US" sz="1100">
                          <a:effectLst/>
                        </a:rPr>
                        <a:t>TC02</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User Login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Correct Credentials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Login Successful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365650">
                <a:tc>
                  <a:txBody>
                    <a:bodyPr/>
                    <a:lstStyle/>
                    <a:p>
                      <a:pPr marL="0" marR="0">
                        <a:lnSpc>
                          <a:spcPct val="107000"/>
                        </a:lnSpc>
                        <a:spcBef>
                          <a:spcPts val="0"/>
                        </a:spcBef>
                        <a:spcAft>
                          <a:spcPts val="800"/>
                        </a:spcAft>
                      </a:pPr>
                      <a:r>
                        <a:rPr lang="en-US" sz="1100">
                          <a:effectLst/>
                        </a:rPr>
                        <a:t>TC03</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User Login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Wrong Password (3 times)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Account Locked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701150">
                <a:tc>
                  <a:txBody>
                    <a:bodyPr/>
                    <a:lstStyle/>
                    <a:p>
                      <a:pPr marL="0" marR="0">
                        <a:lnSpc>
                          <a:spcPct val="107000"/>
                        </a:lnSpc>
                        <a:spcBef>
                          <a:spcPts val="0"/>
                        </a:spcBef>
                        <a:spcAft>
                          <a:spcPts val="800"/>
                        </a:spcAft>
                      </a:pPr>
                      <a:r>
                        <a:rPr lang="en-US" sz="1100">
                          <a:effectLst/>
                        </a:rPr>
                        <a:t>TC04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Store Credit Card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Cardholder Name, Card Number, Expiry, CVV</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Card Stored Securely (Encrypted)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701150">
                <a:tc>
                  <a:txBody>
                    <a:bodyPr/>
                    <a:lstStyle/>
                    <a:p>
                      <a:pPr marL="0" marR="0">
                        <a:lnSpc>
                          <a:spcPct val="107000"/>
                        </a:lnSpc>
                        <a:spcBef>
                          <a:spcPts val="0"/>
                        </a:spcBef>
                        <a:spcAft>
                          <a:spcPts val="800"/>
                        </a:spcAft>
                      </a:pPr>
                      <a:r>
                        <a:rPr lang="en-US" sz="1100">
                          <a:effectLst/>
                        </a:rPr>
                        <a:t>TC05</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View Stored Credit Cards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User requests card details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Display Masked Card (**** **** **** 1234)</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365650">
                <a:tc>
                  <a:txBody>
                    <a:bodyPr/>
                    <a:lstStyle/>
                    <a:p>
                      <a:pPr marL="0" marR="0">
                        <a:lnSpc>
                          <a:spcPct val="107000"/>
                        </a:lnSpc>
                        <a:spcBef>
                          <a:spcPts val="0"/>
                        </a:spcBef>
                        <a:spcAft>
                          <a:spcPts val="800"/>
                        </a:spcAft>
                      </a:pPr>
                      <a:r>
                        <a:rPr lang="en-US" sz="1100">
                          <a:effectLst/>
                        </a:rPr>
                        <a:t>TC07</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Delete Credit Card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User selects a card to delete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Card Removed from Database</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701150">
                <a:tc>
                  <a:txBody>
                    <a:bodyPr/>
                    <a:lstStyle/>
                    <a:p>
                      <a:pPr marL="0" marR="0">
                        <a:lnSpc>
                          <a:spcPct val="107000"/>
                        </a:lnSpc>
                        <a:spcBef>
                          <a:spcPts val="0"/>
                        </a:spcBef>
                        <a:spcAft>
                          <a:spcPts val="800"/>
                        </a:spcAft>
                      </a:pPr>
                      <a:r>
                        <a:rPr lang="en-US" sz="1100">
                          <a:effectLst/>
                        </a:rPr>
                        <a:t>TC08</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Unauthorized User Access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Customer tries to access Admin Panel</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Access Denied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701150">
                <a:tc>
                  <a:txBody>
                    <a:bodyPr/>
                    <a:lstStyle/>
                    <a:p>
                      <a:pPr marL="0" marR="0">
                        <a:lnSpc>
                          <a:spcPct val="107000"/>
                        </a:lnSpc>
                        <a:spcBef>
                          <a:spcPts val="0"/>
                        </a:spcBef>
                        <a:spcAft>
                          <a:spcPts val="800"/>
                        </a:spcAft>
                      </a:pPr>
                      <a:r>
                        <a:rPr lang="en-US" sz="1100">
                          <a:effectLst/>
                        </a:rPr>
                        <a:t>TC09</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SQL Injection Prevention</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Enter ' OR 1=1 -- in login field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Login Fails (SQL Injection Blocked)</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      ✅</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r h="701150">
                <a:tc>
                  <a:txBody>
                    <a:bodyPr/>
                    <a:lstStyle/>
                    <a:p>
                      <a:pPr marL="0" marR="0">
                        <a:lnSpc>
                          <a:spcPct val="107000"/>
                        </a:lnSpc>
                        <a:spcBef>
                          <a:spcPts val="0"/>
                        </a:spcBef>
                        <a:spcAft>
                          <a:spcPts val="800"/>
                        </a:spcAft>
                      </a:pPr>
                      <a:r>
                        <a:rPr lang="en-US" sz="1100">
                          <a:effectLst/>
                        </a:rPr>
                        <a:t>TC10</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Audit Logs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Auditor views system logs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a:effectLst/>
                        </a:rPr>
                        <a:t>Display User Actions &amp; Transactions</a:t>
                      </a:r>
                      <a:endParaRPr lang="en-US" sz="90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c>
                  <a:txBody>
                    <a:bodyPr/>
                    <a:lstStyle/>
                    <a:p>
                      <a:pPr marL="0" marR="0">
                        <a:lnSpc>
                          <a:spcPct val="107000"/>
                        </a:lnSpc>
                        <a:spcBef>
                          <a:spcPts val="0"/>
                        </a:spcBef>
                        <a:spcAft>
                          <a:spcPts val="800"/>
                        </a:spcAft>
                      </a:pPr>
                      <a:r>
                        <a:rPr lang="en-US" sz="1100" dirty="0">
                          <a:effectLst/>
                        </a:rPr>
                        <a:t>       ✅</a:t>
                      </a:r>
                      <a:endParaRPr lang="en-US" sz="900" dirty="0">
                        <a:effectLst/>
                        <a:latin typeface="Calibri" panose="020F0502020204030204" pitchFamily="34" charset="0"/>
                        <a:ea typeface="Calibri" panose="020F0502020204030204" pitchFamily="34" charset="0"/>
                        <a:cs typeface="Times New Roman" panose="02020603050405020304" pitchFamily="18" charset="0"/>
                      </a:endParaRPr>
                    </a:p>
                  </a:txBody>
                  <a:tcPr marL="8215" marR="8215" marT="8215" marB="8215" anchor="ctr"/>
                </a:tc>
              </a:tr>
            </a:tbl>
          </a:graphicData>
        </a:graphic>
      </p:graphicFrame>
    </p:spTree>
    <p:extLst>
      <p:ext uri="{BB962C8B-B14F-4D97-AF65-F5344CB8AC3E}">
        <p14:creationId xmlns:p14="http://schemas.microsoft.com/office/powerpoint/2010/main" val="260163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eaLnBrk="1" hangingPunct="1"/>
            <a:r>
              <a:rPr lang="en-US" sz="3600" dirty="0" smtClean="0">
                <a:ea typeface="ＭＳ Ｐゴシック" panose="020B0600070205080204" pitchFamily="34" charset="-128"/>
              </a:rPr>
              <a:t>PROJECT SCENARIO</a:t>
            </a:r>
            <a:endParaRPr lang="en-US" sz="3600" dirty="0">
              <a:ea typeface="ＭＳ Ｐゴシック" panose="020B0600070205080204" pitchFamily="34" charset="-128"/>
            </a:endParaRPr>
          </a:p>
        </p:txBody>
      </p:sp>
      <p:sp>
        <p:nvSpPr>
          <p:cNvPr id="15362" name="Content Placeholder 2"/>
          <p:cNvSpPr>
            <a:spLocks noGrp="1"/>
          </p:cNvSpPr>
          <p:nvPr>
            <p:ph idx="1"/>
          </p:nvPr>
        </p:nvSpPr>
        <p:spPr/>
        <p:txBody>
          <a:bodyPr>
            <a:normAutofit fontScale="70000" lnSpcReduction="20000"/>
          </a:bodyPr>
          <a:lstStyle/>
          <a:p>
            <a:pPr marL="0" marR="0" indent="0" algn="just">
              <a:lnSpc>
                <a:spcPct val="150000"/>
              </a:lnSpc>
              <a:spcBef>
                <a:spcPts val="0"/>
              </a:spcBef>
              <a:spcAft>
                <a:spcPts val="80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John is a loyal customer who often shops online and in stores. He likes using his credit card because it's easy to track his spending. However, entering his credit card details every time he makes a purchase is a hassle. He also worries about security risks, such as fraud and unauthorized access to his information</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Sam is a merchant with an online store. He wants to provide a smooth checkout experience for his customers. Many customers abandon their carts when they have to repeatedly enter their payment details. To help with this, he needs a secure way to store credit card information so that returning customers can pay quickly without re-entering their card details</a:t>
            </a:r>
            <a:r>
              <a:rPr lang="en-US" sz="2400" dirty="0" smtClean="0">
                <a:latin typeface="Arial" panose="020B0604020202020204" pitchFamily="34" charset="0"/>
                <a:ea typeface="Calibri" panose="020F0502020204030204" pitchFamily="34" charset="0"/>
                <a:cs typeface="Times New Roman" panose="02020603050405020304" pitchFamily="18" charset="0"/>
              </a:rPr>
              <a:t>.</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50000"/>
              </a:lnSpc>
              <a:spcBef>
                <a:spcPts val="0"/>
              </a:spcBef>
              <a:spcAft>
                <a:spcPts val="800"/>
              </a:spcAft>
              <a:buNone/>
            </a:pPr>
            <a:r>
              <a:rPr lang="en-US" sz="2400" dirty="0">
                <a:latin typeface="Arial" panose="020B0604020202020204" pitchFamily="34" charset="0"/>
                <a:ea typeface="Calibri" panose="020F0502020204030204" pitchFamily="34" charset="0"/>
                <a:cs typeface="Times New Roman" panose="02020603050405020304" pitchFamily="18" charset="0"/>
              </a:rPr>
              <a:t>That's where our Secure Credit Card Vault System comes in. This system provides a safe and encrypted vault for customers like John to store their credit card details after entering them just once. The next time John shops, the system retrieves his stored card information securely for quick and easy transactions.</a:t>
            </a: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eaLnBrk="1" hangingPunct="1">
              <a:lnSpc>
                <a:spcPct val="80000"/>
              </a:lnSpc>
              <a:buFont typeface="Arial" panose="020B0604020202020204" pitchFamily="34" charset="0"/>
              <a:buNone/>
            </a:pPr>
            <a:endParaRPr lang="en-US" sz="2200" dirty="0">
              <a:ea typeface="ＭＳ Ｐゴシック" panose="020B0600070205080204" pitchFamily="34" charset="-128"/>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pPr eaLnBrk="1" hangingPunct="1"/>
            <a:r>
              <a:rPr lang="en-US" dirty="0" smtClean="0">
                <a:ea typeface="ＭＳ Ｐゴシック" panose="020B0600070205080204" pitchFamily="34" charset="-128"/>
              </a:rPr>
              <a:t>How it Works</a:t>
            </a:r>
            <a:endParaRPr lang="en-US" dirty="0">
              <a:ea typeface="ＭＳ Ｐゴシック" panose="020B0600070205080204" pitchFamily="34" charset="-128"/>
            </a:endParaRPr>
          </a:p>
        </p:txBody>
      </p:sp>
      <p:sp>
        <p:nvSpPr>
          <p:cNvPr id="16386" name="Content Placeholder 2"/>
          <p:cNvSpPr>
            <a:spLocks noGrp="1"/>
          </p:cNvSpPr>
          <p:nvPr>
            <p:ph idx="1"/>
          </p:nvPr>
        </p:nvSpPr>
        <p:spPr/>
        <p:txBody>
          <a:bodyPr>
            <a:normAutofit fontScale="92500" lnSpcReduction="20000"/>
          </a:bodyPr>
          <a:lstStyle/>
          <a:p>
            <a:pPr marL="0" indent="0">
              <a:buNone/>
            </a:pPr>
            <a:r>
              <a:rPr lang="en-US" dirty="0" err="1">
                <a:ea typeface="ＭＳ Ｐゴシック" panose="020B0600070205080204" pitchFamily="34" charset="-128"/>
              </a:rPr>
              <a:t>i</a:t>
            </a:r>
            <a:r>
              <a:rPr lang="en-US" dirty="0">
                <a:ea typeface="ＭＳ Ｐゴシック" panose="020B0600070205080204" pitchFamily="34" charset="-128"/>
              </a:rPr>
              <a:t>.	John registers on the platform and securely logs in with a hashed password.</a:t>
            </a:r>
          </a:p>
          <a:p>
            <a:pPr marL="0" indent="0">
              <a:buNone/>
            </a:pPr>
            <a:r>
              <a:rPr lang="en-US" dirty="0">
                <a:ea typeface="ＭＳ Ｐゴシック" panose="020B0600070205080204" pitchFamily="34" charset="-128"/>
              </a:rPr>
              <a:t>ii.	He adds his credit card details, like the card number, expiration date, and CVV. The system encrypts this sensitive information before storing it in a secure database.</a:t>
            </a:r>
          </a:p>
          <a:p>
            <a:pPr marL="0" indent="0">
              <a:buNone/>
            </a:pPr>
            <a:r>
              <a:rPr lang="en-US" dirty="0">
                <a:ea typeface="ＭＳ Ｐゴシック" panose="020B0600070205080204" pitchFamily="34" charset="-128"/>
              </a:rPr>
              <a:t>iii.	Sam, the merchant, can retrieve and charge the stored card details when John makes another purchase, without ever exposing the actual credit card number.</a:t>
            </a:r>
          </a:p>
          <a:p>
            <a:pPr marL="0" indent="0">
              <a:buNone/>
            </a:pPr>
            <a:r>
              <a:rPr lang="en-US" dirty="0">
                <a:ea typeface="ＭＳ Ｐゴシック" panose="020B0600070205080204" pitchFamily="34" charset="-128"/>
              </a:rPr>
              <a:t>iv.	The system has access control, ensuring only authorized users (customers, merchants, and administrators) can interact with the data based on their roles.</a:t>
            </a:r>
          </a:p>
          <a:p>
            <a:pPr marL="0" indent="0">
              <a:buNone/>
            </a:pPr>
            <a:r>
              <a:rPr lang="en-US" dirty="0">
                <a:ea typeface="ＭＳ Ｐゴシック" panose="020B0600070205080204" pitchFamily="34" charset="-128"/>
              </a:rPr>
              <a:t>v.	Administrators manage user accounts, monitor transactions, and ensure security policies are followed to protect customer data from fraud.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pPr eaLnBrk="1" hangingPunct="1"/>
            <a:r>
              <a:rPr lang="en-US" dirty="0" smtClean="0">
                <a:ea typeface="ＭＳ Ｐゴシック" panose="020B0600070205080204" pitchFamily="34" charset="-128"/>
              </a:rPr>
              <a:t>CON’T</a:t>
            </a:r>
            <a:endParaRPr lang="en-US" dirty="0">
              <a:ea typeface="ＭＳ Ｐゴシック" panose="020B0600070205080204" pitchFamily="34" charset="-128"/>
            </a:endParaRPr>
          </a:p>
        </p:txBody>
      </p:sp>
      <p:sp>
        <p:nvSpPr>
          <p:cNvPr id="17410" name="Content Placeholder 2"/>
          <p:cNvSpPr>
            <a:spLocks noGrp="1"/>
          </p:cNvSpPr>
          <p:nvPr>
            <p:ph idx="1"/>
          </p:nvPr>
        </p:nvSpPr>
        <p:spPr/>
        <p:txBody>
          <a:bodyPr>
            <a:normAutofit lnSpcReduction="10000"/>
          </a:bodyPr>
          <a:lstStyle/>
          <a:p>
            <a:pPr>
              <a:buFont typeface="Wingdings" panose="05000000000000000000" pitchFamily="2" charset="2"/>
              <a:buChar char="ü"/>
            </a:pPr>
            <a:r>
              <a:rPr lang="en-US" dirty="0">
                <a:ea typeface="ＭＳ Ｐゴシック" panose="020B0600070205080204" pitchFamily="34" charset="-128"/>
              </a:rPr>
              <a:t>To maximize security, we use AES encryption for storing and retrieving card details and SHA-2 hashing for password protection. The system requires role-based authentication, allowing only merchants to charge cards, while customers can only view and manage their stored cards. The platform also uses SSL encryption to ensure safe communication between users and the server.</a:t>
            </a:r>
          </a:p>
          <a:p>
            <a:pPr>
              <a:buFont typeface="Wingdings" panose="05000000000000000000" pitchFamily="2" charset="2"/>
              <a:buChar char="ü"/>
            </a:pPr>
            <a:endParaRPr lang="en-US" dirty="0">
              <a:ea typeface="ＭＳ Ｐゴシック" panose="020B0600070205080204" pitchFamily="34" charset="-128"/>
            </a:endParaRPr>
          </a:p>
          <a:p>
            <a:pPr>
              <a:buFont typeface="Wingdings" panose="05000000000000000000" pitchFamily="2" charset="2"/>
              <a:buChar char="ü"/>
            </a:pPr>
            <a:r>
              <a:rPr lang="en-US" dirty="0">
                <a:ea typeface="ＭＳ Ｐゴシック" panose="020B0600070205080204" pitchFamily="34" charset="-128"/>
              </a:rPr>
              <a:t>By using this system, we create a fast, secure, and efficient payment experience for both customers and merchants while ensuring compliance with security standards like PCI-DSS (Payment Card Industry Data Security Standard).</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noFill/>
          <a:ln/>
        </p:spPr>
        <p:txBody>
          <a:bodyPr/>
          <a:lstStyle/>
          <a:p>
            <a:r>
              <a:rPr lang="en-US" sz="3200" b="1" dirty="0" smtClean="0">
                <a:latin typeface="Arial" panose="020B0604020202020204" pitchFamily="34" charset="0"/>
                <a:ea typeface="Calibri" panose="020F0502020204030204" pitchFamily="34" charset="0"/>
              </a:rPr>
              <a:t>Functional </a:t>
            </a:r>
            <a:r>
              <a:rPr lang="en-US" sz="3200" b="1" dirty="0">
                <a:latin typeface="Arial" panose="020B0604020202020204" pitchFamily="34" charset="0"/>
                <a:ea typeface="Calibri" panose="020F0502020204030204" pitchFamily="34" charset="0"/>
              </a:rPr>
              <a:t>Goals</a:t>
            </a:r>
            <a:endParaRPr lang="en-GB" dirty="0"/>
          </a:p>
        </p:txBody>
      </p:sp>
      <p:sp>
        <p:nvSpPr>
          <p:cNvPr id="4099" name="Rectangle 3"/>
          <p:cNvSpPr>
            <a:spLocks noGrp="1" noChangeArrowheads="1"/>
          </p:cNvSpPr>
          <p:nvPr>
            <p:ph idx="1"/>
          </p:nvPr>
        </p:nvSpPr>
        <p:spPr>
          <a:xfrm>
            <a:off x="1295401" y="1828801"/>
            <a:ext cx="9021522" cy="4589422"/>
          </a:xfrm>
          <a:noFill/>
          <a:ln/>
        </p:spPr>
        <p:txBody>
          <a:bodyPr>
            <a:normAutofit fontScale="62500" lnSpcReduction="20000"/>
          </a:bodyPr>
          <a:lstStyle/>
          <a:p>
            <a:pPr>
              <a:buFont typeface="Wingdings" panose="05000000000000000000" pitchFamily="2" charset="2"/>
              <a:buChar char="Ø"/>
            </a:pPr>
            <a:r>
              <a:rPr lang="en-US" sz="3600" dirty="0"/>
              <a:t>These goals define what the system </a:t>
            </a:r>
            <a:r>
              <a:rPr lang="en-US" sz="3600" b="1" dirty="0"/>
              <a:t>must</a:t>
            </a:r>
            <a:r>
              <a:rPr lang="en-US" sz="3600" dirty="0"/>
              <a:t> do to meet user and business requirements:</a:t>
            </a:r>
          </a:p>
          <a:p>
            <a:pPr marL="0" lvl="0" indent="0">
              <a:buNone/>
            </a:pPr>
            <a:r>
              <a:rPr lang="en-US" sz="3600" b="1" dirty="0"/>
              <a:t>User Authentication &amp; Role Management:</a:t>
            </a:r>
            <a:endParaRPr lang="en-US" sz="3600" dirty="0"/>
          </a:p>
          <a:p>
            <a:pPr lvl="1">
              <a:buFont typeface="Wingdings" panose="05000000000000000000" pitchFamily="2" charset="2"/>
              <a:buChar char="ü"/>
            </a:pPr>
            <a:r>
              <a:rPr lang="en-US" sz="3600" dirty="0"/>
              <a:t>Users (customers, merchants, admins) must log in with a SHA-2 hashed password.</a:t>
            </a:r>
          </a:p>
          <a:p>
            <a:pPr lvl="1">
              <a:buFont typeface="Wingdings" panose="05000000000000000000" pitchFamily="2" charset="2"/>
              <a:buChar char="ü"/>
            </a:pPr>
            <a:r>
              <a:rPr lang="en-US" sz="3600" dirty="0"/>
              <a:t>Admins can manage users and assign roles (customer, merchant, admin).</a:t>
            </a:r>
          </a:p>
          <a:p>
            <a:pPr marL="0" lvl="0" indent="0">
              <a:buNone/>
            </a:pPr>
            <a:r>
              <a:rPr lang="en-US" sz="3600" b="1" dirty="0"/>
              <a:t>Secure Credit Card Storage:</a:t>
            </a:r>
            <a:endParaRPr lang="en-US" sz="3600" dirty="0"/>
          </a:p>
          <a:p>
            <a:pPr lvl="1">
              <a:buFont typeface="Wingdings" panose="05000000000000000000" pitchFamily="2" charset="2"/>
              <a:buChar char="ü"/>
            </a:pPr>
            <a:r>
              <a:rPr lang="en-US" sz="3600" dirty="0"/>
              <a:t>Customers can store their credit card details securely.</a:t>
            </a:r>
          </a:p>
          <a:p>
            <a:pPr lvl="1">
              <a:buFont typeface="Wingdings" panose="05000000000000000000" pitchFamily="2" charset="2"/>
              <a:buChar char="ü"/>
            </a:pPr>
            <a:r>
              <a:rPr lang="en-US" sz="3600" dirty="0"/>
              <a:t>The system must </a:t>
            </a:r>
            <a:r>
              <a:rPr lang="en-US" sz="3600" b="1" dirty="0"/>
              <a:t>encrypt</a:t>
            </a:r>
            <a:r>
              <a:rPr lang="en-US" sz="3600" dirty="0"/>
              <a:t> card numbers and CVVs using </a:t>
            </a:r>
            <a:r>
              <a:rPr lang="en-US" sz="3600" b="1" dirty="0"/>
              <a:t>AES encryption</a:t>
            </a:r>
            <a:r>
              <a:rPr lang="en-US" sz="3600" dirty="0"/>
              <a:t> before storage.</a:t>
            </a:r>
          </a:p>
          <a:p>
            <a:pPr marL="0" lvl="0" indent="0">
              <a:buNone/>
            </a:pPr>
            <a:r>
              <a:rPr lang="en-US" sz="3600" b="1" dirty="0"/>
              <a:t>Payment Processing:</a:t>
            </a:r>
            <a:endParaRPr lang="en-US" sz="3600" dirty="0"/>
          </a:p>
          <a:p>
            <a:pPr lvl="1">
              <a:buFont typeface="Wingdings" panose="05000000000000000000" pitchFamily="2" charset="2"/>
              <a:buChar char="ü"/>
            </a:pPr>
            <a:r>
              <a:rPr lang="en-US" sz="3600" dirty="0"/>
              <a:t>Merchants can process payments using stored credit card details.</a:t>
            </a:r>
          </a:p>
          <a:p>
            <a:pPr lvl="1">
              <a:buFont typeface="Wingdings" panose="05000000000000000000" pitchFamily="2" charset="2"/>
              <a:buChar char="ü"/>
            </a:pPr>
            <a:r>
              <a:rPr lang="en-US" sz="3600" dirty="0"/>
              <a:t>Customers can retrieve masked card details for reference.</a:t>
            </a:r>
          </a:p>
          <a:p>
            <a:pPr marL="0" indent="0">
              <a:buNone/>
            </a:pPr>
            <a:endParaRPr lang="en-US" sz="3600" dirty="0"/>
          </a:p>
        </p:txBody>
      </p:sp>
    </p:spTree>
    <p:extLst>
      <p:ext uri="{BB962C8B-B14F-4D97-AF65-F5344CB8AC3E}">
        <p14:creationId xmlns:p14="http://schemas.microsoft.com/office/powerpoint/2010/main" val="35547167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noFill/>
          <a:ln/>
        </p:spPr>
        <p:txBody>
          <a:bodyPr/>
          <a:lstStyle/>
          <a:p>
            <a:r>
              <a:rPr lang="en-GB" dirty="0" smtClean="0"/>
              <a:t>CON’T</a:t>
            </a:r>
            <a:endParaRPr lang="en-GB" dirty="0"/>
          </a:p>
        </p:txBody>
      </p:sp>
      <p:sp>
        <p:nvSpPr>
          <p:cNvPr id="17411" name="Rectangle 3"/>
          <p:cNvSpPr>
            <a:spLocks noGrp="1" noChangeArrowheads="1"/>
          </p:cNvSpPr>
          <p:nvPr>
            <p:ph idx="1"/>
          </p:nvPr>
        </p:nvSpPr>
        <p:spPr>
          <a:xfrm>
            <a:off x="1985025" y="1676258"/>
            <a:ext cx="8331897" cy="4595370"/>
          </a:xfrm>
          <a:noFill/>
          <a:ln/>
        </p:spPr>
        <p:txBody>
          <a:bodyPr/>
          <a:lstStyle/>
          <a:p>
            <a:pPr marL="0" lvl="0" indent="0">
              <a:buNone/>
            </a:pPr>
            <a:r>
              <a:rPr lang="en-US" sz="2400" b="1" dirty="0"/>
              <a:t>Role-Based Access Control (RBAC):</a:t>
            </a:r>
            <a:endParaRPr lang="en-US" sz="2400" dirty="0"/>
          </a:p>
          <a:p>
            <a:pPr lvl="1">
              <a:buFont typeface="Wingdings" panose="05000000000000000000" pitchFamily="2" charset="2"/>
              <a:buChar char="ü"/>
            </a:pPr>
            <a:r>
              <a:rPr lang="en-US" sz="2400" dirty="0"/>
              <a:t>Customers: Store, update, delete their own cards.</a:t>
            </a:r>
          </a:p>
          <a:p>
            <a:pPr lvl="1">
              <a:buFont typeface="Wingdings" panose="05000000000000000000" pitchFamily="2" charset="2"/>
              <a:buChar char="ü"/>
            </a:pPr>
            <a:r>
              <a:rPr lang="en-US" sz="2400" dirty="0"/>
              <a:t>Merchants: Retrieve encrypted cards for processing.</a:t>
            </a:r>
          </a:p>
          <a:p>
            <a:pPr lvl="1">
              <a:buFont typeface="Wingdings" panose="05000000000000000000" pitchFamily="2" charset="2"/>
              <a:buChar char="ü"/>
            </a:pPr>
            <a:r>
              <a:rPr lang="en-US" sz="2400" dirty="0"/>
              <a:t>Admins: Manage users, monitor activity.</a:t>
            </a:r>
          </a:p>
          <a:p>
            <a:pPr lvl="1">
              <a:buFont typeface="Wingdings" panose="05000000000000000000" pitchFamily="2" charset="2"/>
              <a:buChar char="ü"/>
            </a:pPr>
            <a:r>
              <a:rPr lang="en-US" sz="2400" dirty="0"/>
              <a:t>Auditors: Review security logs.</a:t>
            </a:r>
          </a:p>
          <a:p>
            <a:pPr marL="0" lvl="0" indent="0">
              <a:buNone/>
            </a:pPr>
            <a:r>
              <a:rPr lang="en-US" sz="2400" b="1" dirty="0"/>
              <a:t>Audit Logging &amp; Security Compliance:</a:t>
            </a:r>
            <a:endParaRPr lang="en-US" sz="2400" dirty="0"/>
          </a:p>
          <a:p>
            <a:pPr lvl="1">
              <a:buFont typeface="Wingdings" panose="05000000000000000000" pitchFamily="2" charset="2"/>
              <a:buChar char="ü"/>
            </a:pPr>
            <a:r>
              <a:rPr lang="en-US" sz="2400" dirty="0"/>
              <a:t>Track login attempts, data access, and transaction history.</a:t>
            </a:r>
          </a:p>
          <a:p>
            <a:pPr lvl="1">
              <a:buFont typeface="Wingdings" panose="05000000000000000000" pitchFamily="2" charset="2"/>
              <a:buChar char="ü"/>
            </a:pPr>
            <a:r>
              <a:rPr lang="en-US" sz="2400" dirty="0"/>
              <a:t>Ensure PCI-DSS compliance.</a:t>
            </a:r>
          </a:p>
          <a:p>
            <a:pPr marL="0" indent="0">
              <a:buNone/>
            </a:pPr>
            <a:endParaRPr lang="en-GB" sz="2409" dirty="0"/>
          </a:p>
        </p:txBody>
      </p:sp>
    </p:spTree>
    <p:extLst>
      <p:ext uri="{BB962C8B-B14F-4D97-AF65-F5344CB8AC3E}">
        <p14:creationId xmlns:p14="http://schemas.microsoft.com/office/powerpoint/2010/main" val="25596136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animEffect transition="in" filter="dissolve">
                                      <p:cBhvr>
                                        <p:cTn id="7" dur="500"/>
                                        <p:tgtEl>
                                          <p:spTgt spid="1741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17411">
                                            <p:txEl>
                                              <p:pRg st="1" end="1"/>
                                            </p:txEl>
                                          </p:spTgt>
                                        </p:tgtEl>
                                        <p:attrNameLst>
                                          <p:attrName>style.visibility</p:attrName>
                                        </p:attrNameLst>
                                      </p:cBhvr>
                                      <p:to>
                                        <p:strVal val="visible"/>
                                      </p:to>
                                    </p:set>
                                    <p:animEffect transition="in" filter="dissolve">
                                      <p:cBhvr>
                                        <p:cTn id="10" dur="500"/>
                                        <p:tgtEl>
                                          <p:spTgt spid="17411">
                                            <p:txEl>
                                              <p:pRg st="1" end="1"/>
                                            </p:txEl>
                                          </p:spTgt>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17411">
                                            <p:txEl>
                                              <p:pRg st="2" end="2"/>
                                            </p:txEl>
                                          </p:spTgt>
                                        </p:tgtEl>
                                        <p:attrNameLst>
                                          <p:attrName>style.visibility</p:attrName>
                                        </p:attrNameLst>
                                      </p:cBhvr>
                                      <p:to>
                                        <p:strVal val="visible"/>
                                      </p:to>
                                    </p:set>
                                    <p:animEffect transition="in" filter="dissolve">
                                      <p:cBhvr>
                                        <p:cTn id="13" dur="500"/>
                                        <p:tgtEl>
                                          <p:spTgt spid="17411">
                                            <p:txEl>
                                              <p:pRg st="2" end="2"/>
                                            </p:txEl>
                                          </p:spTgt>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17411">
                                            <p:txEl>
                                              <p:pRg st="3" end="3"/>
                                            </p:txEl>
                                          </p:spTgt>
                                        </p:tgtEl>
                                        <p:attrNameLst>
                                          <p:attrName>style.visibility</p:attrName>
                                        </p:attrNameLst>
                                      </p:cBhvr>
                                      <p:to>
                                        <p:strVal val="visible"/>
                                      </p:to>
                                    </p:set>
                                    <p:animEffect transition="in" filter="dissolve">
                                      <p:cBhvr>
                                        <p:cTn id="16" dur="500"/>
                                        <p:tgtEl>
                                          <p:spTgt spid="17411">
                                            <p:txEl>
                                              <p:pRg st="3" end="3"/>
                                            </p:txEl>
                                          </p:spTgt>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17411">
                                            <p:txEl>
                                              <p:pRg st="4" end="4"/>
                                            </p:txEl>
                                          </p:spTgt>
                                        </p:tgtEl>
                                        <p:attrNameLst>
                                          <p:attrName>style.visibility</p:attrName>
                                        </p:attrNameLst>
                                      </p:cBhvr>
                                      <p:to>
                                        <p:strVal val="visible"/>
                                      </p:to>
                                    </p:set>
                                    <p:animEffect transition="in" filter="dissolve">
                                      <p:cBhvr>
                                        <p:cTn id="19" dur="500"/>
                                        <p:tgtEl>
                                          <p:spTgt spid="1741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17411">
                                            <p:txEl>
                                              <p:pRg st="5" end="5"/>
                                            </p:txEl>
                                          </p:spTgt>
                                        </p:tgtEl>
                                        <p:attrNameLst>
                                          <p:attrName>style.visibility</p:attrName>
                                        </p:attrNameLst>
                                      </p:cBhvr>
                                      <p:to>
                                        <p:strVal val="visible"/>
                                      </p:to>
                                    </p:set>
                                    <p:animEffect transition="in" filter="dissolve">
                                      <p:cBhvr>
                                        <p:cTn id="24" dur="500"/>
                                        <p:tgtEl>
                                          <p:spTgt spid="17411">
                                            <p:txEl>
                                              <p:pRg st="5" end="5"/>
                                            </p:txEl>
                                          </p:spTgt>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7411">
                                            <p:txEl>
                                              <p:pRg st="6" end="6"/>
                                            </p:txEl>
                                          </p:spTgt>
                                        </p:tgtEl>
                                        <p:attrNameLst>
                                          <p:attrName>style.visibility</p:attrName>
                                        </p:attrNameLst>
                                      </p:cBhvr>
                                      <p:to>
                                        <p:strVal val="visible"/>
                                      </p:to>
                                    </p:set>
                                    <p:animEffect transition="in" filter="dissolve">
                                      <p:cBhvr>
                                        <p:cTn id="27" dur="500"/>
                                        <p:tgtEl>
                                          <p:spTgt spid="17411">
                                            <p:txEl>
                                              <p:pRg st="6" end="6"/>
                                            </p:txEl>
                                          </p:spTgt>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411">
                                            <p:txEl>
                                              <p:pRg st="7" end="7"/>
                                            </p:txEl>
                                          </p:spTgt>
                                        </p:tgtEl>
                                        <p:attrNameLst>
                                          <p:attrName>style.visibility</p:attrName>
                                        </p:attrNameLst>
                                      </p:cBhvr>
                                      <p:to>
                                        <p:strVal val="visible"/>
                                      </p:to>
                                    </p:set>
                                    <p:animEffect transition="in" filter="dissolve">
                                      <p:cBhvr>
                                        <p:cTn id="30" dur="500"/>
                                        <p:tgtEl>
                                          <p:spTgt spid="174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p:txBody>
          <a:bodyPr/>
          <a:lstStyle/>
          <a:p>
            <a:r>
              <a:rPr lang="en-US" dirty="0"/>
              <a:t> </a:t>
            </a:r>
            <a:br>
              <a:rPr lang="en-US" dirty="0"/>
            </a:br>
            <a:r>
              <a:rPr lang="en-US" b="1" dirty="0" smtClean="0"/>
              <a:t>Non-Functional </a:t>
            </a:r>
            <a:r>
              <a:rPr lang="en-US" b="1" dirty="0"/>
              <a:t>Goals</a:t>
            </a:r>
            <a:endParaRPr lang="en-US" dirty="0"/>
          </a:p>
        </p:txBody>
      </p:sp>
      <p:sp>
        <p:nvSpPr>
          <p:cNvPr id="22530" name="Content Placeholder 2"/>
          <p:cNvSpPr>
            <a:spLocks noGrp="1"/>
          </p:cNvSpPr>
          <p:nvPr>
            <p:ph idx="1"/>
          </p:nvPr>
        </p:nvSpPr>
        <p:spPr/>
        <p:txBody>
          <a:bodyPr>
            <a:normAutofit lnSpcReduction="10000"/>
          </a:bodyPr>
          <a:lstStyle/>
          <a:p>
            <a:pPr>
              <a:buFont typeface="Wingdings" panose="05000000000000000000" pitchFamily="2" charset="2"/>
              <a:buChar char="Ø"/>
            </a:pPr>
            <a:r>
              <a:rPr lang="en-US" dirty="0"/>
              <a:t>These define the </a:t>
            </a:r>
            <a:r>
              <a:rPr lang="en-US" b="1" dirty="0"/>
              <a:t>quality</a:t>
            </a:r>
            <a:r>
              <a:rPr lang="en-US" dirty="0"/>
              <a:t> of the system, ensuring security, performance, and reliability:</a:t>
            </a:r>
          </a:p>
          <a:p>
            <a:pPr marL="0" lvl="0" indent="0">
              <a:buNone/>
            </a:pPr>
            <a:r>
              <a:rPr lang="en-US" dirty="0"/>
              <a:t> </a:t>
            </a:r>
            <a:r>
              <a:rPr lang="en-US" b="1" dirty="0"/>
              <a:t>Security:</a:t>
            </a:r>
            <a:endParaRPr lang="en-US" dirty="0"/>
          </a:p>
          <a:p>
            <a:pPr lvl="1">
              <a:buFont typeface="Wingdings" panose="05000000000000000000" pitchFamily="2" charset="2"/>
              <a:buChar char="ü"/>
            </a:pPr>
            <a:r>
              <a:rPr lang="en-US" dirty="0"/>
              <a:t>Use AES encryption for credit card storage.</a:t>
            </a:r>
          </a:p>
          <a:p>
            <a:pPr lvl="1">
              <a:buFont typeface="Wingdings" panose="05000000000000000000" pitchFamily="2" charset="2"/>
              <a:buChar char="ü"/>
            </a:pPr>
            <a:r>
              <a:rPr lang="en-US" dirty="0"/>
              <a:t>Hash all passwords using SHA-2.</a:t>
            </a:r>
          </a:p>
          <a:p>
            <a:pPr lvl="1">
              <a:buFont typeface="Wingdings" panose="05000000000000000000" pitchFamily="2" charset="2"/>
              <a:buChar char="ü"/>
            </a:pPr>
            <a:r>
              <a:rPr lang="en-US" dirty="0"/>
              <a:t>Implement multi-factor authentication (MFA) (Future Enhancement).</a:t>
            </a:r>
          </a:p>
          <a:p>
            <a:pPr marL="0" lvl="0" indent="0">
              <a:buNone/>
            </a:pPr>
            <a:r>
              <a:rPr lang="en-US" b="1" dirty="0"/>
              <a:t>Scalability &amp; Performance:</a:t>
            </a:r>
            <a:endParaRPr lang="en-US" dirty="0"/>
          </a:p>
          <a:p>
            <a:pPr lvl="1">
              <a:buFont typeface="Wingdings" panose="05000000000000000000" pitchFamily="2" charset="2"/>
              <a:buChar char="ü"/>
            </a:pPr>
            <a:r>
              <a:rPr lang="en-US" dirty="0"/>
              <a:t>Support multiple users concurrently without performance degradation.</a:t>
            </a:r>
          </a:p>
          <a:p>
            <a:pPr lvl="1">
              <a:buFont typeface="Wingdings" panose="05000000000000000000" pitchFamily="2" charset="2"/>
              <a:buChar char="ü"/>
            </a:pPr>
            <a:r>
              <a:rPr lang="en-US" dirty="0"/>
              <a:t>Optimize database queries to ensure </a:t>
            </a:r>
            <a:r>
              <a:rPr lang="en-US" b="1" dirty="0"/>
              <a:t>fast</a:t>
            </a:r>
            <a:r>
              <a:rPr lang="en-US" dirty="0"/>
              <a:t> credit card retrieval.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Title 1"/>
          <p:cNvSpPr>
            <a:spLocks noGrp="1"/>
          </p:cNvSpPr>
          <p:nvPr>
            <p:ph type="title"/>
          </p:nvPr>
        </p:nvSpPr>
        <p:spPr/>
        <p:txBody>
          <a:bodyPr/>
          <a:lstStyle/>
          <a:p>
            <a:pPr eaLnBrk="1" hangingPunct="1"/>
            <a:r>
              <a:rPr lang="en-US" dirty="0" smtClean="0">
                <a:ea typeface="ＭＳ Ｐゴシック" panose="020B0600070205080204" pitchFamily="34" charset="-128"/>
              </a:rPr>
              <a:t>CON’T</a:t>
            </a:r>
            <a:endParaRPr lang="en-US" dirty="0">
              <a:ea typeface="ＭＳ Ｐゴシック" panose="020B0600070205080204" pitchFamily="34" charset="-128"/>
            </a:endParaRPr>
          </a:p>
        </p:txBody>
      </p:sp>
      <p:sp>
        <p:nvSpPr>
          <p:cNvPr id="23554" name="Content Placeholder 2"/>
          <p:cNvSpPr>
            <a:spLocks noGrp="1"/>
          </p:cNvSpPr>
          <p:nvPr>
            <p:ph idx="1"/>
          </p:nvPr>
        </p:nvSpPr>
        <p:spPr/>
        <p:txBody>
          <a:bodyPr/>
          <a:lstStyle/>
          <a:p>
            <a:pPr marL="0" lvl="0" indent="0">
              <a:buNone/>
            </a:pPr>
            <a:r>
              <a:rPr lang="en-US" b="1" dirty="0"/>
              <a:t>Usability &amp; User Experience:</a:t>
            </a:r>
            <a:endParaRPr lang="en-US" dirty="0"/>
          </a:p>
          <a:p>
            <a:pPr lvl="1">
              <a:buFont typeface="Wingdings" panose="05000000000000000000" pitchFamily="2" charset="2"/>
              <a:buChar char="ü"/>
            </a:pPr>
            <a:r>
              <a:rPr lang="en-US" dirty="0"/>
              <a:t>Provide a </a:t>
            </a:r>
            <a:r>
              <a:rPr lang="en-US" b="1" dirty="0"/>
              <a:t>simple</a:t>
            </a:r>
            <a:r>
              <a:rPr lang="en-US" dirty="0"/>
              <a:t> and </a:t>
            </a:r>
            <a:r>
              <a:rPr lang="en-US" b="1" dirty="0"/>
              <a:t>intuitive</a:t>
            </a:r>
            <a:r>
              <a:rPr lang="en-US" dirty="0"/>
              <a:t> UI for managing stored cards.</a:t>
            </a:r>
          </a:p>
          <a:p>
            <a:pPr lvl="1">
              <a:buFont typeface="Wingdings" panose="05000000000000000000" pitchFamily="2" charset="2"/>
              <a:buChar char="ü"/>
            </a:pPr>
            <a:r>
              <a:rPr lang="en-US" dirty="0"/>
              <a:t>Mask sensitive details when displayed (e.g., **** **** **** 1234).</a:t>
            </a:r>
          </a:p>
          <a:p>
            <a:pPr marL="0" lvl="0" indent="0">
              <a:buNone/>
            </a:pPr>
            <a:r>
              <a:rPr lang="en-US" b="1" dirty="0"/>
              <a:t>Availability &amp; Reliability:</a:t>
            </a:r>
            <a:endParaRPr lang="en-US" dirty="0"/>
          </a:p>
          <a:p>
            <a:pPr lvl="1">
              <a:buFont typeface="Wingdings" panose="05000000000000000000" pitchFamily="2" charset="2"/>
              <a:buChar char="ü"/>
            </a:pPr>
            <a:r>
              <a:rPr lang="en-US" dirty="0"/>
              <a:t>Ensure the system is available </a:t>
            </a:r>
            <a:r>
              <a:rPr lang="en-US" b="1" dirty="0"/>
              <a:t>24/7</a:t>
            </a:r>
            <a:r>
              <a:rPr lang="en-US" dirty="0"/>
              <a:t> with minimal downtime.</a:t>
            </a:r>
          </a:p>
          <a:p>
            <a:pPr marL="0" lvl="0" indent="0">
              <a:buNone/>
            </a:pPr>
            <a:r>
              <a:rPr lang="en-US" b="1" dirty="0"/>
              <a:t>Compliance:</a:t>
            </a:r>
            <a:endParaRPr lang="en-US" dirty="0"/>
          </a:p>
          <a:p>
            <a:pPr lvl="1">
              <a:buFont typeface="Wingdings" panose="05000000000000000000" pitchFamily="2" charset="2"/>
              <a:buChar char="ü"/>
            </a:pPr>
            <a:r>
              <a:rPr lang="en-US" dirty="0"/>
              <a:t>Follow security standards like </a:t>
            </a:r>
            <a:r>
              <a:rPr lang="en-US" b="1" dirty="0"/>
              <a:t>PCI-DSS</a:t>
            </a:r>
            <a:r>
              <a:rPr lang="en-US" dirty="0"/>
              <a:t> to protect cardholder data.</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p:txBody>
          <a:bodyPr/>
          <a:lstStyle/>
          <a:p>
            <a:r>
              <a:rPr lang="en-US" b="1" dirty="0"/>
              <a:t>Use Case Diagram</a:t>
            </a:r>
          </a:p>
        </p:txBody>
      </p:sp>
      <p:sp>
        <p:nvSpPr>
          <p:cNvPr id="6" name="Rectangle 6"/>
          <p:cNvSpPr>
            <a:spLocks noChangeArrowheads="1"/>
          </p:cNvSpPr>
          <p:nvPr/>
        </p:nvSpPr>
        <p:spPr bwMode="auto">
          <a:xfrm>
            <a:off x="685799" y="1447800"/>
            <a:ext cx="1952648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graphicFrame>
        <p:nvGraphicFramePr>
          <p:cNvPr id="7" name="Object 6"/>
          <p:cNvGraphicFramePr>
            <a:graphicFrameLocks noChangeAspect="1"/>
          </p:cNvGraphicFramePr>
          <p:nvPr>
            <p:extLst>
              <p:ext uri="{D42A27DB-BD31-4B8C-83A1-F6EECF244321}">
                <p14:modId xmlns:p14="http://schemas.microsoft.com/office/powerpoint/2010/main" val="4069095837"/>
              </p:ext>
            </p:extLst>
          </p:nvPr>
        </p:nvGraphicFramePr>
        <p:xfrm>
          <a:off x="685800" y="1447800"/>
          <a:ext cx="10287000" cy="5257800"/>
        </p:xfrm>
        <a:graphic>
          <a:graphicData uri="http://schemas.openxmlformats.org/presentationml/2006/ole">
            <mc:AlternateContent xmlns:mc="http://schemas.openxmlformats.org/markup-compatibility/2006">
              <mc:Choice xmlns:v="urn:schemas-microsoft-com:vml" Requires="v">
                <p:oleObj spid="_x0000_s1037" name="Visio" r:id="rId3" imgW="8930536" imgH="6629566" progId="Visio.Drawing.15">
                  <p:embed/>
                </p:oleObj>
              </mc:Choice>
              <mc:Fallback>
                <p:oleObj name="Visio" r:id="rId3" imgW="8930536" imgH="6629566" progId="Visio.Drawing.15">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1447800"/>
                        <a:ext cx="10287000" cy="5257800"/>
                      </a:xfrm>
                      <a:prstGeom prst="rect">
                        <a:avLst/>
                      </a:prstGeom>
                      <a:noFill/>
                    </p:spPr>
                  </p:pic>
                </p:oleObj>
              </mc:Fallback>
            </mc:AlternateContent>
          </a:graphicData>
        </a:graphic>
      </p:graphicFrame>
    </p:spTree>
  </p:cSld>
  <p:clrMapOvr>
    <a:masterClrMapping/>
  </p:clrMapOvr>
</p:sld>
</file>

<file path=ppt/theme/theme1.xml><?xml version="1.0" encoding="utf-8"?>
<a:theme xmlns:a="http://schemas.openxmlformats.org/drawingml/2006/main" name="Theme6">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6" id="{0521BC92-A655-423F-9E8E-E41767E7B7F2}" vid="{443DEDFE-503F-45BF-8911-F3087428D8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Theme6</Template>
  <TotalTime>7117</TotalTime>
  <Words>876</Words>
  <Application>Microsoft Office PowerPoint</Application>
  <PresentationFormat>Widescreen</PresentationFormat>
  <Paragraphs>132</Paragraphs>
  <Slides>13</Slides>
  <Notes>4</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1" baseType="lpstr">
      <vt:lpstr>MS PGothic</vt:lpstr>
      <vt:lpstr>Arial</vt:lpstr>
      <vt:lpstr>Calibri</vt:lpstr>
      <vt:lpstr>Candara</vt:lpstr>
      <vt:lpstr>Times New Roman</vt:lpstr>
      <vt:lpstr>Wingdings</vt:lpstr>
      <vt:lpstr>Theme6</vt:lpstr>
      <vt:lpstr>Microsoft Visio Drawing</vt:lpstr>
      <vt:lpstr>Project Scenario: Secure Credit Card Vault System</vt:lpstr>
      <vt:lpstr>PROJECT SCENARIO</vt:lpstr>
      <vt:lpstr>How it Works</vt:lpstr>
      <vt:lpstr>CON’T</vt:lpstr>
      <vt:lpstr>Functional Goals</vt:lpstr>
      <vt:lpstr>CON’T</vt:lpstr>
      <vt:lpstr>  Non-Functional Goals</vt:lpstr>
      <vt:lpstr>CON’T</vt:lpstr>
      <vt:lpstr>Use Case Diagram</vt:lpstr>
      <vt:lpstr>Technologies</vt:lpstr>
      <vt:lpstr>What Could Go Wrong? </vt:lpstr>
      <vt:lpstr>CON’T</vt:lpstr>
      <vt:lpstr>Test Cases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cscaffid</dc:creator>
  <cp:lastModifiedBy>Juliet</cp:lastModifiedBy>
  <cp:revision>268</cp:revision>
  <cp:lastPrinted>2013-01-09T22:11:27Z</cp:lastPrinted>
  <dcterms:created xsi:type="dcterms:W3CDTF">2006-08-16T00:00:00Z</dcterms:created>
  <dcterms:modified xsi:type="dcterms:W3CDTF">2025-02-11T11:51:33Z</dcterms:modified>
</cp:coreProperties>
</file>