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7" r:id="rId4"/>
    <p:sldId id="258" r:id="rId5"/>
    <p:sldId id="259"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8E0EE13-AE9C-4DA8-94F7-9EF2C1809309}" type="datetimeFigureOut">
              <a:rPr lang="en-IN" smtClean="0"/>
              <a:t>18-12-2024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FD17DA-9BCD-4E2F-BA98-34E7FC0C6EF2}" type="slidenum">
              <a:rPr lang="en-IN" smtClean="0"/>
              <a:t>‹#›</a:t>
            </a:fld>
            <a:endParaRPr lang="en-IN"/>
          </a:p>
        </p:txBody>
      </p:sp>
    </p:spTree>
    <p:extLst>
      <p:ext uri="{BB962C8B-B14F-4D97-AF65-F5344CB8AC3E}">
        <p14:creationId xmlns:p14="http://schemas.microsoft.com/office/powerpoint/2010/main" val="3545926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E0EE13-AE9C-4DA8-94F7-9EF2C1809309}" type="datetimeFigureOut">
              <a:rPr lang="en-IN" smtClean="0"/>
              <a:t>18-12-2024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FD17DA-9BCD-4E2F-BA98-34E7FC0C6EF2}" type="slidenum">
              <a:rPr lang="en-IN" smtClean="0"/>
              <a:t>‹#›</a:t>
            </a:fld>
            <a:endParaRPr lang="en-IN"/>
          </a:p>
        </p:txBody>
      </p:sp>
    </p:spTree>
    <p:extLst>
      <p:ext uri="{BB962C8B-B14F-4D97-AF65-F5344CB8AC3E}">
        <p14:creationId xmlns:p14="http://schemas.microsoft.com/office/powerpoint/2010/main" val="1429760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E0EE13-AE9C-4DA8-94F7-9EF2C1809309}" type="datetimeFigureOut">
              <a:rPr lang="en-IN" smtClean="0"/>
              <a:t>18-12-2024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FD17DA-9BCD-4E2F-BA98-34E7FC0C6EF2}" type="slidenum">
              <a:rPr lang="en-IN" smtClean="0"/>
              <a:t>‹#›</a:t>
            </a:fld>
            <a:endParaRPr lang="en-IN"/>
          </a:p>
        </p:txBody>
      </p:sp>
    </p:spTree>
    <p:extLst>
      <p:ext uri="{BB962C8B-B14F-4D97-AF65-F5344CB8AC3E}">
        <p14:creationId xmlns:p14="http://schemas.microsoft.com/office/powerpoint/2010/main" val="1238262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E0EE13-AE9C-4DA8-94F7-9EF2C1809309}" type="datetimeFigureOut">
              <a:rPr lang="en-IN" smtClean="0"/>
              <a:t>18-12-2024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FD17DA-9BCD-4E2F-BA98-34E7FC0C6EF2}" type="slidenum">
              <a:rPr lang="en-IN" smtClean="0"/>
              <a:t>‹#›</a:t>
            </a:fld>
            <a:endParaRPr lang="en-IN"/>
          </a:p>
        </p:txBody>
      </p:sp>
    </p:spTree>
    <p:extLst>
      <p:ext uri="{BB962C8B-B14F-4D97-AF65-F5344CB8AC3E}">
        <p14:creationId xmlns:p14="http://schemas.microsoft.com/office/powerpoint/2010/main" val="333131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E0EE13-AE9C-4DA8-94F7-9EF2C1809309}" type="datetimeFigureOut">
              <a:rPr lang="en-IN" smtClean="0"/>
              <a:t>18-12-2024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FD17DA-9BCD-4E2F-BA98-34E7FC0C6EF2}" type="slidenum">
              <a:rPr lang="en-IN" smtClean="0"/>
              <a:t>‹#›</a:t>
            </a:fld>
            <a:endParaRPr lang="en-IN"/>
          </a:p>
        </p:txBody>
      </p:sp>
    </p:spTree>
    <p:extLst>
      <p:ext uri="{BB962C8B-B14F-4D97-AF65-F5344CB8AC3E}">
        <p14:creationId xmlns:p14="http://schemas.microsoft.com/office/powerpoint/2010/main" val="2574181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8E0EE13-AE9C-4DA8-94F7-9EF2C1809309}" type="datetimeFigureOut">
              <a:rPr lang="en-IN" smtClean="0"/>
              <a:t>18-12-2024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FD17DA-9BCD-4E2F-BA98-34E7FC0C6EF2}" type="slidenum">
              <a:rPr lang="en-IN" smtClean="0"/>
              <a:t>‹#›</a:t>
            </a:fld>
            <a:endParaRPr lang="en-IN"/>
          </a:p>
        </p:txBody>
      </p:sp>
    </p:spTree>
    <p:extLst>
      <p:ext uri="{BB962C8B-B14F-4D97-AF65-F5344CB8AC3E}">
        <p14:creationId xmlns:p14="http://schemas.microsoft.com/office/powerpoint/2010/main" val="1268744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8E0EE13-AE9C-4DA8-94F7-9EF2C1809309}" type="datetimeFigureOut">
              <a:rPr lang="en-IN" smtClean="0"/>
              <a:t>18-12-2024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FD17DA-9BCD-4E2F-BA98-34E7FC0C6EF2}" type="slidenum">
              <a:rPr lang="en-IN" smtClean="0"/>
              <a:t>‹#›</a:t>
            </a:fld>
            <a:endParaRPr lang="en-IN"/>
          </a:p>
        </p:txBody>
      </p:sp>
    </p:spTree>
    <p:extLst>
      <p:ext uri="{BB962C8B-B14F-4D97-AF65-F5344CB8AC3E}">
        <p14:creationId xmlns:p14="http://schemas.microsoft.com/office/powerpoint/2010/main" val="1379946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8E0EE13-AE9C-4DA8-94F7-9EF2C1809309}" type="datetimeFigureOut">
              <a:rPr lang="en-IN" smtClean="0"/>
              <a:t>18-12-2024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FD17DA-9BCD-4E2F-BA98-34E7FC0C6EF2}" type="slidenum">
              <a:rPr lang="en-IN" smtClean="0"/>
              <a:t>‹#›</a:t>
            </a:fld>
            <a:endParaRPr lang="en-IN"/>
          </a:p>
        </p:txBody>
      </p:sp>
    </p:spTree>
    <p:extLst>
      <p:ext uri="{BB962C8B-B14F-4D97-AF65-F5344CB8AC3E}">
        <p14:creationId xmlns:p14="http://schemas.microsoft.com/office/powerpoint/2010/main" val="695633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0EE13-AE9C-4DA8-94F7-9EF2C1809309}" type="datetimeFigureOut">
              <a:rPr lang="en-IN" smtClean="0"/>
              <a:t>18-12-2024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FD17DA-9BCD-4E2F-BA98-34E7FC0C6EF2}" type="slidenum">
              <a:rPr lang="en-IN" smtClean="0"/>
              <a:t>‹#›</a:t>
            </a:fld>
            <a:endParaRPr lang="en-IN"/>
          </a:p>
        </p:txBody>
      </p:sp>
    </p:spTree>
    <p:extLst>
      <p:ext uri="{BB962C8B-B14F-4D97-AF65-F5344CB8AC3E}">
        <p14:creationId xmlns:p14="http://schemas.microsoft.com/office/powerpoint/2010/main" val="1302422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E0EE13-AE9C-4DA8-94F7-9EF2C1809309}" type="datetimeFigureOut">
              <a:rPr lang="en-IN" smtClean="0"/>
              <a:t>18-12-2024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FD17DA-9BCD-4E2F-BA98-34E7FC0C6EF2}" type="slidenum">
              <a:rPr lang="en-IN" smtClean="0"/>
              <a:t>‹#›</a:t>
            </a:fld>
            <a:endParaRPr lang="en-IN"/>
          </a:p>
        </p:txBody>
      </p:sp>
    </p:spTree>
    <p:extLst>
      <p:ext uri="{BB962C8B-B14F-4D97-AF65-F5344CB8AC3E}">
        <p14:creationId xmlns:p14="http://schemas.microsoft.com/office/powerpoint/2010/main" val="19638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E0EE13-AE9C-4DA8-94F7-9EF2C1809309}" type="datetimeFigureOut">
              <a:rPr lang="en-IN" smtClean="0"/>
              <a:t>18-12-2024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FD17DA-9BCD-4E2F-BA98-34E7FC0C6EF2}" type="slidenum">
              <a:rPr lang="en-IN" smtClean="0"/>
              <a:t>‹#›</a:t>
            </a:fld>
            <a:endParaRPr lang="en-IN"/>
          </a:p>
        </p:txBody>
      </p:sp>
    </p:spTree>
    <p:extLst>
      <p:ext uri="{BB962C8B-B14F-4D97-AF65-F5344CB8AC3E}">
        <p14:creationId xmlns:p14="http://schemas.microsoft.com/office/powerpoint/2010/main" val="3149902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0EE13-AE9C-4DA8-94F7-9EF2C1809309}" type="datetimeFigureOut">
              <a:rPr lang="en-IN" smtClean="0"/>
              <a:t>18-12-2024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FD17DA-9BCD-4E2F-BA98-34E7FC0C6EF2}" type="slidenum">
              <a:rPr lang="en-IN" smtClean="0"/>
              <a:t>‹#›</a:t>
            </a:fld>
            <a:endParaRPr lang="en-IN"/>
          </a:p>
        </p:txBody>
      </p:sp>
    </p:spTree>
    <p:extLst>
      <p:ext uri="{BB962C8B-B14F-4D97-AF65-F5344CB8AC3E}">
        <p14:creationId xmlns:p14="http://schemas.microsoft.com/office/powerpoint/2010/main" val="2525612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1600" y="2924943"/>
            <a:ext cx="7056784" cy="430887"/>
          </a:xfrm>
          <a:prstGeom prst="rect">
            <a:avLst/>
          </a:prstGeom>
        </p:spPr>
        <p:txBody>
          <a:bodyPr wrap="square">
            <a:spAutoFit/>
          </a:bodyPr>
          <a:lstStyle/>
          <a:p>
            <a:r>
              <a:rPr lang="en-GB" sz="2200" b="1" dirty="0">
                <a:latin typeface="Times New Roman" pitchFamily="18" charset="0"/>
                <a:cs typeface="Times New Roman" pitchFamily="18" charset="0"/>
              </a:rPr>
              <a:t>L</a:t>
            </a:r>
            <a:r>
              <a:rPr lang="en-GB" sz="2200" b="1" dirty="0" smtClean="0">
                <a:latin typeface="Times New Roman" pitchFamily="18" charset="0"/>
                <a:cs typeface="Times New Roman" pitchFamily="18" charset="0"/>
              </a:rPr>
              <a:t>inguistic Aspects of Natural Language Processing (NLP)</a:t>
            </a:r>
            <a:endParaRPr lang="en-IN" sz="2200" b="1" dirty="0">
              <a:latin typeface="Times New Roman" pitchFamily="18" charset="0"/>
              <a:cs typeface="Times New Roman" pitchFamily="18" charset="0"/>
            </a:endParaRPr>
          </a:p>
        </p:txBody>
      </p:sp>
    </p:spTree>
    <p:extLst>
      <p:ext uri="{BB962C8B-B14F-4D97-AF65-F5344CB8AC3E}">
        <p14:creationId xmlns:p14="http://schemas.microsoft.com/office/powerpoint/2010/main" val="562358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44" y="343588"/>
            <a:ext cx="8208912" cy="5632311"/>
          </a:xfrm>
          <a:prstGeom prst="rect">
            <a:avLst/>
          </a:prstGeom>
        </p:spPr>
        <p:txBody>
          <a:bodyPr wrap="square">
            <a:spAutoFit/>
          </a:bodyPr>
          <a:lstStyle/>
          <a:p>
            <a:pPr algn="just">
              <a:lnSpc>
                <a:spcPct val="150000"/>
              </a:lnSpc>
            </a:pPr>
            <a:r>
              <a:rPr lang="en-GB" sz="2000" dirty="0" smtClean="0">
                <a:latin typeface="Times New Roman" pitchFamily="18" charset="0"/>
                <a:cs typeface="Times New Roman" pitchFamily="18" charset="0"/>
              </a:rPr>
              <a:t>The linguistic aspects of </a:t>
            </a:r>
            <a:r>
              <a:rPr lang="en-GB" sz="2000" b="1" dirty="0" smtClean="0">
                <a:latin typeface="Times New Roman" pitchFamily="18" charset="0"/>
                <a:cs typeface="Times New Roman" pitchFamily="18" charset="0"/>
              </a:rPr>
              <a:t>Natural Language Processing (NLP)</a:t>
            </a:r>
            <a:r>
              <a:rPr lang="en-GB" sz="2000" dirty="0" smtClean="0">
                <a:latin typeface="Times New Roman" pitchFamily="18" charset="0"/>
                <a:cs typeface="Times New Roman" pitchFamily="18" charset="0"/>
              </a:rPr>
              <a:t> are foundational for understanding and processing human language. NLP seeks to bridge the gap between human communication and machine understanding by leveraging insights from various linguistic subfields. Key aspects include:</a:t>
            </a:r>
          </a:p>
          <a:p>
            <a:pPr algn="just">
              <a:lnSpc>
                <a:spcPct val="150000"/>
              </a:lnSpc>
            </a:pPr>
            <a:endParaRPr lang="en-GB" sz="2000" dirty="0">
              <a:latin typeface="Times New Roman" pitchFamily="18" charset="0"/>
              <a:cs typeface="Times New Roman" pitchFamily="18" charset="0"/>
            </a:endParaRPr>
          </a:p>
          <a:p>
            <a:pPr algn="just">
              <a:lnSpc>
                <a:spcPct val="150000"/>
              </a:lnSpc>
            </a:pPr>
            <a:r>
              <a:rPr lang="en-GB" sz="2000" dirty="0">
                <a:latin typeface="Times New Roman" pitchFamily="18" charset="0"/>
                <a:cs typeface="Times New Roman" pitchFamily="18" charset="0"/>
              </a:rPr>
              <a:t>1</a:t>
            </a:r>
            <a:r>
              <a:rPr lang="en-GB" sz="2000" b="1" dirty="0">
                <a:latin typeface="Times New Roman" pitchFamily="18" charset="0"/>
                <a:cs typeface="Times New Roman" pitchFamily="18" charset="0"/>
              </a:rPr>
              <a:t>. Phonetics and Phonology</a:t>
            </a:r>
          </a:p>
          <a:p>
            <a:pPr algn="just">
              <a:lnSpc>
                <a:spcPct val="150000"/>
              </a:lnSpc>
            </a:pPr>
            <a:r>
              <a:rPr lang="en-GB" sz="2000" b="1" dirty="0">
                <a:latin typeface="Times New Roman" pitchFamily="18" charset="0"/>
                <a:cs typeface="Times New Roman" pitchFamily="18" charset="0"/>
              </a:rPr>
              <a:t>Phonetics: </a:t>
            </a:r>
            <a:r>
              <a:rPr lang="en-GB" sz="2000" dirty="0">
                <a:latin typeface="Times New Roman" pitchFamily="18" charset="0"/>
                <a:cs typeface="Times New Roman" pitchFamily="18" charset="0"/>
              </a:rPr>
              <a:t>Concerned with the sounds of speech, phonetics studies how speech sounds are produced and perceived. In NLP, phonetics can play a role in speech recognition systems where accurate sound representation is vital.</a:t>
            </a:r>
          </a:p>
          <a:p>
            <a:pPr algn="just">
              <a:lnSpc>
                <a:spcPct val="150000"/>
              </a:lnSpc>
            </a:pPr>
            <a:r>
              <a:rPr lang="en-GB" sz="2000" b="1" dirty="0">
                <a:latin typeface="Times New Roman" pitchFamily="18" charset="0"/>
                <a:cs typeface="Times New Roman" pitchFamily="18" charset="0"/>
              </a:rPr>
              <a:t>Phonology: </a:t>
            </a:r>
            <a:r>
              <a:rPr lang="en-GB" sz="2000" dirty="0">
                <a:latin typeface="Times New Roman" pitchFamily="18" charset="0"/>
                <a:cs typeface="Times New Roman" pitchFamily="18" charset="0"/>
              </a:rPr>
              <a:t>This focuses on the sound system of a language and how sounds function to convey meaning. It aids NLP in tasks like speech synthesis or text-to-speech conversion by generating sounds based on written text.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479237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544" y="61022"/>
            <a:ext cx="8352928" cy="6555641"/>
          </a:xfrm>
          <a:prstGeom prst="rect">
            <a:avLst/>
          </a:prstGeom>
        </p:spPr>
        <p:txBody>
          <a:bodyPr wrap="square">
            <a:spAutoFit/>
          </a:bodyPr>
          <a:lstStyle/>
          <a:p>
            <a:pPr algn="just">
              <a:lnSpc>
                <a:spcPct val="150000"/>
              </a:lnSpc>
            </a:pPr>
            <a:r>
              <a:rPr lang="en-GB" sz="2000" b="1" dirty="0" smtClean="0">
                <a:latin typeface="Times New Roman" pitchFamily="18" charset="0"/>
                <a:cs typeface="Times New Roman" pitchFamily="18" charset="0"/>
              </a:rPr>
              <a:t>2. Morphology</a:t>
            </a:r>
          </a:p>
          <a:p>
            <a:pPr algn="just">
              <a:lnSpc>
                <a:spcPct val="150000"/>
              </a:lnSpc>
            </a:pPr>
            <a:r>
              <a:rPr lang="en-GB" sz="2000" b="1" dirty="0" smtClean="0">
                <a:latin typeface="Times New Roman" pitchFamily="18" charset="0"/>
                <a:cs typeface="Times New Roman" pitchFamily="18" charset="0"/>
              </a:rPr>
              <a:t>Morphology</a:t>
            </a:r>
            <a:r>
              <a:rPr lang="en-GB" sz="2000" dirty="0" smtClean="0">
                <a:latin typeface="Times New Roman" pitchFamily="18" charset="0"/>
                <a:cs typeface="Times New Roman" pitchFamily="18" charset="0"/>
              </a:rPr>
              <a:t> studies the structure of words and how they are formed through prefixes, suffixes, roots, and stems. NLP systems use </a:t>
            </a:r>
            <a:r>
              <a:rPr lang="en-GB" sz="2000" b="1" dirty="0" smtClean="0">
                <a:latin typeface="Times New Roman" pitchFamily="18" charset="0"/>
                <a:cs typeface="Times New Roman" pitchFamily="18" charset="0"/>
              </a:rPr>
              <a:t>morphological analysis</a:t>
            </a:r>
            <a:r>
              <a:rPr lang="en-GB" sz="2000" dirty="0" smtClean="0">
                <a:latin typeface="Times New Roman" pitchFamily="18" charset="0"/>
                <a:cs typeface="Times New Roman" pitchFamily="18" charset="0"/>
              </a:rPr>
              <a:t> to break down words into their components, which helps in handling languages with complex inflection like Finnish or Arabic. Morphology also underpins </a:t>
            </a:r>
            <a:r>
              <a:rPr lang="en-GB" sz="2000" b="1" dirty="0" smtClean="0">
                <a:latin typeface="Times New Roman" pitchFamily="18" charset="0"/>
                <a:cs typeface="Times New Roman" pitchFamily="18" charset="0"/>
              </a:rPr>
              <a:t>lemmatization</a:t>
            </a:r>
            <a:r>
              <a:rPr lang="en-GB" sz="2000" dirty="0" smtClean="0">
                <a:latin typeface="Times New Roman" pitchFamily="18" charset="0"/>
                <a:cs typeface="Times New Roman" pitchFamily="18" charset="0"/>
              </a:rPr>
              <a:t> (reducing words to their base forms) and </a:t>
            </a:r>
            <a:r>
              <a:rPr lang="en-GB" sz="2000" b="1" dirty="0" smtClean="0">
                <a:latin typeface="Times New Roman" pitchFamily="18" charset="0"/>
                <a:cs typeface="Times New Roman" pitchFamily="18" charset="0"/>
              </a:rPr>
              <a:t>stemming</a:t>
            </a:r>
            <a:r>
              <a:rPr lang="en-GB" sz="2000" dirty="0" smtClean="0">
                <a:latin typeface="Times New Roman" pitchFamily="18" charset="0"/>
                <a:cs typeface="Times New Roman" pitchFamily="18" charset="0"/>
              </a:rPr>
              <a:t> (removing affixes).</a:t>
            </a:r>
            <a:endParaRPr lang="en-GB" sz="2000" dirty="0">
              <a:latin typeface="Times New Roman" pitchFamily="18" charset="0"/>
              <a:cs typeface="Times New Roman" pitchFamily="18" charset="0"/>
            </a:endParaRPr>
          </a:p>
          <a:p>
            <a:pPr algn="just">
              <a:lnSpc>
                <a:spcPct val="150000"/>
              </a:lnSpc>
            </a:pPr>
            <a:r>
              <a:rPr lang="en-GB" sz="2000" b="1" dirty="0">
                <a:latin typeface="Times New Roman" pitchFamily="18" charset="0"/>
                <a:cs typeface="Times New Roman" pitchFamily="18" charset="0"/>
              </a:rPr>
              <a:t>3. Syntax</a:t>
            </a:r>
          </a:p>
          <a:p>
            <a:pPr algn="just">
              <a:lnSpc>
                <a:spcPct val="150000"/>
              </a:lnSpc>
            </a:pPr>
            <a:r>
              <a:rPr lang="en-GB" sz="2000" dirty="0">
                <a:latin typeface="Times New Roman" pitchFamily="18" charset="0"/>
                <a:cs typeface="Times New Roman" pitchFamily="18" charset="0"/>
              </a:rPr>
              <a:t>Syntax deals with sentence structure and the rules governing the arrangement of words in a language. In NLP, syntactic analysis, or parsing, is used to determine sentence structure. This is crucial for understanding the grammatical relationships between words and for tasks like machine translation and text generation. Syntactic trees (like constituency or dependency parsing) are often used to represent sentence structure.</a:t>
            </a:r>
          </a:p>
        </p:txBody>
      </p:sp>
    </p:spTree>
    <p:extLst>
      <p:ext uri="{BB962C8B-B14F-4D97-AF65-F5344CB8AC3E}">
        <p14:creationId xmlns:p14="http://schemas.microsoft.com/office/powerpoint/2010/main" val="4211826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1111" y="332656"/>
            <a:ext cx="8496944" cy="5170646"/>
          </a:xfrm>
          <a:prstGeom prst="rect">
            <a:avLst/>
          </a:prstGeom>
        </p:spPr>
        <p:txBody>
          <a:bodyPr wrap="square">
            <a:spAutoFit/>
          </a:bodyPr>
          <a:lstStyle/>
          <a:p>
            <a:pPr algn="just">
              <a:lnSpc>
                <a:spcPct val="150000"/>
              </a:lnSpc>
            </a:pPr>
            <a:r>
              <a:rPr lang="en-GB" sz="2000" b="1" dirty="0" smtClean="0">
                <a:latin typeface="Times New Roman" pitchFamily="18" charset="0"/>
                <a:cs typeface="Times New Roman" pitchFamily="18" charset="0"/>
              </a:rPr>
              <a:t>4. Semantics</a:t>
            </a:r>
          </a:p>
          <a:p>
            <a:pPr algn="just">
              <a:lnSpc>
                <a:spcPct val="150000"/>
              </a:lnSpc>
            </a:pPr>
            <a:r>
              <a:rPr lang="en-GB" sz="2000" b="1" dirty="0" smtClean="0">
                <a:latin typeface="Times New Roman" pitchFamily="18" charset="0"/>
                <a:cs typeface="Times New Roman" pitchFamily="18" charset="0"/>
              </a:rPr>
              <a:t>Semantics</a:t>
            </a:r>
            <a:r>
              <a:rPr lang="en-GB" sz="2000" dirty="0" smtClean="0">
                <a:latin typeface="Times New Roman" pitchFamily="18" charset="0"/>
                <a:cs typeface="Times New Roman" pitchFamily="18" charset="0"/>
              </a:rPr>
              <a:t> focuses on the meaning of words, phrases, and sentences. In NLP, semantic analysis is key for understanding and generating language. Some semantic aspects include:</a:t>
            </a:r>
          </a:p>
          <a:p>
            <a:pPr marL="800100" lvl="1" indent="-342900" algn="just">
              <a:lnSpc>
                <a:spcPct val="150000"/>
              </a:lnSpc>
              <a:buFont typeface="Arial" pitchFamily="34" charset="0"/>
              <a:buChar char="•"/>
            </a:pPr>
            <a:r>
              <a:rPr lang="en-GB" sz="2000" b="1" dirty="0" smtClean="0">
                <a:latin typeface="Times New Roman" pitchFamily="18" charset="0"/>
                <a:cs typeface="Times New Roman" pitchFamily="18" charset="0"/>
              </a:rPr>
              <a:t>Lexical Semantics</a:t>
            </a:r>
            <a:r>
              <a:rPr lang="en-GB" sz="2000" dirty="0" smtClean="0">
                <a:latin typeface="Times New Roman" pitchFamily="18" charset="0"/>
                <a:cs typeface="Times New Roman" pitchFamily="18" charset="0"/>
              </a:rPr>
              <a:t>: The study of word meanings and their relationships (e.g., synonyms, antonyms, hyponyms). NLP uses these relationships for </a:t>
            </a:r>
            <a:r>
              <a:rPr lang="en-GB" sz="2000" b="1" dirty="0" smtClean="0">
                <a:latin typeface="Times New Roman" pitchFamily="18" charset="0"/>
                <a:cs typeface="Times New Roman" pitchFamily="18" charset="0"/>
              </a:rPr>
              <a:t>word sense disambiguation</a:t>
            </a:r>
            <a:r>
              <a:rPr lang="en-GB" sz="2000" dirty="0" smtClean="0">
                <a:latin typeface="Times New Roman" pitchFamily="18" charset="0"/>
                <a:cs typeface="Times New Roman" pitchFamily="18" charset="0"/>
              </a:rPr>
              <a:t> and </a:t>
            </a:r>
            <a:r>
              <a:rPr lang="en-GB" sz="2000" b="1" dirty="0" smtClean="0">
                <a:latin typeface="Times New Roman" pitchFamily="18" charset="0"/>
                <a:cs typeface="Times New Roman" pitchFamily="18" charset="0"/>
              </a:rPr>
              <a:t>information retrieval</a:t>
            </a:r>
            <a:r>
              <a:rPr lang="en-GB" sz="2000" dirty="0" smtClean="0">
                <a:latin typeface="Times New Roman" pitchFamily="18" charset="0"/>
                <a:cs typeface="Times New Roman" pitchFamily="18" charset="0"/>
              </a:rPr>
              <a:t>.</a:t>
            </a:r>
          </a:p>
          <a:p>
            <a:pPr marL="800100" lvl="1" indent="-342900" algn="just">
              <a:lnSpc>
                <a:spcPct val="150000"/>
              </a:lnSpc>
              <a:buFont typeface="Arial" pitchFamily="34" charset="0"/>
              <a:buChar char="•"/>
            </a:pPr>
            <a:r>
              <a:rPr lang="en-GB" sz="2000" b="1" dirty="0" smtClean="0">
                <a:latin typeface="Times New Roman" pitchFamily="18" charset="0"/>
                <a:cs typeface="Times New Roman" pitchFamily="18" charset="0"/>
              </a:rPr>
              <a:t>Compositional Semantics</a:t>
            </a:r>
            <a:r>
              <a:rPr lang="en-GB" sz="2000" dirty="0" smtClean="0">
                <a:latin typeface="Times New Roman" pitchFamily="18" charset="0"/>
                <a:cs typeface="Times New Roman" pitchFamily="18" charset="0"/>
              </a:rPr>
              <a:t>: It explores how individual word meanings combine to form the meaning of a sentence. NLP applies this in </a:t>
            </a:r>
            <a:r>
              <a:rPr lang="en-GB" sz="2000" b="1" dirty="0" smtClean="0">
                <a:latin typeface="Times New Roman" pitchFamily="18" charset="0"/>
                <a:cs typeface="Times New Roman" pitchFamily="18" charset="0"/>
              </a:rPr>
              <a:t>natural language understanding (NLU)</a:t>
            </a:r>
            <a:r>
              <a:rPr lang="en-GB" sz="2000" dirty="0" smtClean="0">
                <a:latin typeface="Times New Roman" pitchFamily="18" charset="0"/>
                <a:cs typeface="Times New Roman" pitchFamily="18" charset="0"/>
              </a:rPr>
              <a:t>, where machines must comprehend not just individual words but the meaning of entire sentences or paragraphs.</a:t>
            </a:r>
            <a:endParaRPr lang="en-GB" sz="2000" dirty="0">
              <a:latin typeface="Times New Roman" pitchFamily="18" charset="0"/>
              <a:cs typeface="Times New Roman" pitchFamily="18" charset="0"/>
            </a:endParaRPr>
          </a:p>
        </p:txBody>
      </p:sp>
    </p:spTree>
    <p:extLst>
      <p:ext uri="{BB962C8B-B14F-4D97-AF65-F5344CB8AC3E}">
        <p14:creationId xmlns:p14="http://schemas.microsoft.com/office/powerpoint/2010/main" val="634549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260648"/>
            <a:ext cx="8352928" cy="6093976"/>
          </a:xfrm>
          <a:prstGeom prst="rect">
            <a:avLst/>
          </a:prstGeom>
        </p:spPr>
        <p:txBody>
          <a:bodyPr wrap="square">
            <a:spAutoFit/>
          </a:bodyPr>
          <a:lstStyle/>
          <a:p>
            <a:pPr algn="just">
              <a:lnSpc>
                <a:spcPct val="150000"/>
              </a:lnSpc>
            </a:pPr>
            <a:r>
              <a:rPr lang="en-GB" sz="2000" b="1" dirty="0" smtClean="0">
                <a:latin typeface="Times New Roman" pitchFamily="18" charset="0"/>
                <a:cs typeface="Times New Roman" pitchFamily="18" charset="0"/>
              </a:rPr>
              <a:t>5. Pragmatics</a:t>
            </a:r>
          </a:p>
          <a:p>
            <a:pPr algn="just">
              <a:lnSpc>
                <a:spcPct val="150000"/>
              </a:lnSpc>
            </a:pPr>
            <a:r>
              <a:rPr lang="en-GB" sz="2000" b="1" dirty="0" smtClean="0">
                <a:latin typeface="Times New Roman" pitchFamily="18" charset="0"/>
                <a:cs typeface="Times New Roman" pitchFamily="18" charset="0"/>
              </a:rPr>
              <a:t>Pragmatics</a:t>
            </a:r>
            <a:r>
              <a:rPr lang="en-GB" sz="2000" dirty="0" smtClean="0">
                <a:latin typeface="Times New Roman" pitchFamily="18" charset="0"/>
                <a:cs typeface="Times New Roman" pitchFamily="18" charset="0"/>
              </a:rPr>
              <a:t> is concerned with how context influences the meaning of language in communication. This includes understanding speaker intentions, social norms, and the use of language in specific situations. In NLP, pragmatics is essential for tasks like </a:t>
            </a:r>
            <a:r>
              <a:rPr lang="en-GB" sz="2000" b="1" dirty="0" smtClean="0">
                <a:latin typeface="Times New Roman" pitchFamily="18" charset="0"/>
                <a:cs typeface="Times New Roman" pitchFamily="18" charset="0"/>
              </a:rPr>
              <a:t>dialogue systems</a:t>
            </a:r>
            <a:r>
              <a:rPr lang="en-GB" sz="2000" dirty="0" smtClean="0">
                <a:latin typeface="Times New Roman" pitchFamily="18" charset="0"/>
                <a:cs typeface="Times New Roman" pitchFamily="18" charset="0"/>
              </a:rPr>
              <a:t> and </a:t>
            </a:r>
            <a:r>
              <a:rPr lang="en-GB" sz="2000" b="1" dirty="0" err="1" smtClean="0">
                <a:latin typeface="Times New Roman" pitchFamily="18" charset="0"/>
                <a:cs typeface="Times New Roman" pitchFamily="18" charset="0"/>
              </a:rPr>
              <a:t>chatbots</a:t>
            </a:r>
            <a:r>
              <a:rPr lang="en-GB" sz="2000" dirty="0" smtClean="0">
                <a:latin typeface="Times New Roman" pitchFamily="18" charset="0"/>
                <a:cs typeface="Times New Roman" pitchFamily="18" charset="0"/>
              </a:rPr>
              <a:t>, where the machine must infer user intent beyond the literal meaning of words. Handling </a:t>
            </a:r>
            <a:r>
              <a:rPr lang="en-GB" sz="2000" b="1" dirty="0" smtClean="0">
                <a:latin typeface="Times New Roman" pitchFamily="18" charset="0"/>
                <a:cs typeface="Times New Roman" pitchFamily="18" charset="0"/>
              </a:rPr>
              <a:t>discourse</a:t>
            </a:r>
            <a:r>
              <a:rPr lang="en-GB" sz="2000" dirty="0" smtClean="0">
                <a:latin typeface="Times New Roman" pitchFamily="18" charset="0"/>
                <a:cs typeface="Times New Roman" pitchFamily="18" charset="0"/>
              </a:rPr>
              <a:t> (language beyond individual sentences) also requires pragmatic understanding.</a:t>
            </a:r>
          </a:p>
          <a:p>
            <a:pPr algn="just">
              <a:lnSpc>
                <a:spcPct val="150000"/>
              </a:lnSpc>
            </a:pPr>
            <a:endParaRPr lang="en-GB" sz="2000" dirty="0" smtClean="0">
              <a:latin typeface="Times New Roman" pitchFamily="18" charset="0"/>
              <a:cs typeface="Times New Roman" pitchFamily="18" charset="0"/>
            </a:endParaRPr>
          </a:p>
          <a:p>
            <a:pPr algn="just">
              <a:lnSpc>
                <a:spcPct val="150000"/>
              </a:lnSpc>
            </a:pPr>
            <a:r>
              <a:rPr lang="en-GB" sz="2000" b="1" dirty="0" smtClean="0">
                <a:latin typeface="Times New Roman" pitchFamily="18" charset="0"/>
                <a:cs typeface="Times New Roman" pitchFamily="18" charset="0"/>
              </a:rPr>
              <a:t>6. Discourse Analysis</a:t>
            </a:r>
          </a:p>
          <a:p>
            <a:pPr algn="just">
              <a:lnSpc>
                <a:spcPct val="150000"/>
              </a:lnSpc>
            </a:pPr>
            <a:r>
              <a:rPr lang="en-GB" sz="2000" b="1" dirty="0" smtClean="0">
                <a:latin typeface="Times New Roman" pitchFamily="18" charset="0"/>
                <a:cs typeface="Times New Roman" pitchFamily="18" charset="0"/>
              </a:rPr>
              <a:t>Discourse analysis</a:t>
            </a:r>
            <a:r>
              <a:rPr lang="en-GB" sz="2000" dirty="0" smtClean="0">
                <a:latin typeface="Times New Roman" pitchFamily="18" charset="0"/>
                <a:cs typeface="Times New Roman" pitchFamily="18" charset="0"/>
              </a:rPr>
              <a:t> examines how sentences and utterances combine to form meaningful communication over a larger context. NLP uses discourse analysis for </a:t>
            </a:r>
            <a:r>
              <a:rPr lang="en-GB" sz="2000" b="1" dirty="0" smtClean="0">
                <a:latin typeface="Times New Roman" pitchFamily="18" charset="0"/>
                <a:cs typeface="Times New Roman" pitchFamily="18" charset="0"/>
              </a:rPr>
              <a:t>text summarization</a:t>
            </a:r>
            <a:r>
              <a:rPr lang="en-GB" sz="2000" dirty="0" smtClean="0">
                <a:latin typeface="Times New Roman" pitchFamily="18" charset="0"/>
                <a:cs typeface="Times New Roman" pitchFamily="18" charset="0"/>
              </a:rPr>
              <a:t>, </a:t>
            </a:r>
            <a:r>
              <a:rPr lang="en-GB" sz="2000" b="1" dirty="0" smtClean="0">
                <a:latin typeface="Times New Roman" pitchFamily="18" charset="0"/>
                <a:cs typeface="Times New Roman" pitchFamily="18" charset="0"/>
              </a:rPr>
              <a:t>topic </a:t>
            </a:r>
            <a:r>
              <a:rPr lang="en-GB" sz="2000" b="1" dirty="0" err="1" smtClean="0">
                <a:latin typeface="Times New Roman" pitchFamily="18" charset="0"/>
                <a:cs typeface="Times New Roman" pitchFamily="18" charset="0"/>
              </a:rPr>
              <a:t>modeling</a:t>
            </a:r>
            <a:r>
              <a:rPr lang="en-GB" sz="2000" dirty="0" smtClean="0">
                <a:latin typeface="Times New Roman" pitchFamily="18" charset="0"/>
                <a:cs typeface="Times New Roman" pitchFamily="18" charset="0"/>
              </a:rPr>
              <a:t>, and </a:t>
            </a:r>
            <a:r>
              <a:rPr lang="en-GB" sz="2000" b="1" dirty="0" smtClean="0">
                <a:latin typeface="Times New Roman" pitchFamily="18" charset="0"/>
                <a:cs typeface="Times New Roman" pitchFamily="18" charset="0"/>
              </a:rPr>
              <a:t>sentiment analysis</a:t>
            </a:r>
            <a:r>
              <a:rPr lang="en-GB" sz="2000" dirty="0" smtClean="0">
                <a:latin typeface="Times New Roman" pitchFamily="18" charset="0"/>
                <a:cs typeface="Times New Roman" pitchFamily="18" charset="0"/>
              </a:rPr>
              <a:t> to track themes, opinions, or the overall sentiment of a conversation or text.</a:t>
            </a:r>
            <a:endParaRPr lang="en-GB" sz="2000" dirty="0">
              <a:latin typeface="Times New Roman" pitchFamily="18" charset="0"/>
              <a:cs typeface="Times New Roman" pitchFamily="18" charset="0"/>
            </a:endParaRPr>
          </a:p>
        </p:txBody>
      </p:sp>
    </p:spTree>
    <p:extLst>
      <p:ext uri="{BB962C8B-B14F-4D97-AF65-F5344CB8AC3E}">
        <p14:creationId xmlns:p14="http://schemas.microsoft.com/office/powerpoint/2010/main" val="277435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332655"/>
            <a:ext cx="8712968" cy="4499758"/>
          </a:xfrm>
          <a:prstGeom prst="rect">
            <a:avLst/>
          </a:prstGeom>
        </p:spPr>
        <p:txBody>
          <a:bodyPr wrap="square">
            <a:spAutoFit/>
          </a:bodyPr>
          <a:lstStyle/>
          <a:p>
            <a:pPr algn="just"/>
            <a:r>
              <a:rPr lang="en-GB" sz="2000" b="1" dirty="0" smtClean="0">
                <a:latin typeface="Times New Roman" pitchFamily="18" charset="0"/>
                <a:cs typeface="Times New Roman" pitchFamily="18" charset="0"/>
              </a:rPr>
              <a:t>7. Lexical Ambiguity</a:t>
            </a:r>
          </a:p>
          <a:p>
            <a:pPr algn="just">
              <a:lnSpc>
                <a:spcPct val="150000"/>
              </a:lnSpc>
            </a:pPr>
            <a:r>
              <a:rPr lang="en-GB" sz="2000" b="1" dirty="0" smtClean="0">
                <a:latin typeface="Times New Roman" pitchFamily="18" charset="0"/>
                <a:cs typeface="Times New Roman" pitchFamily="18" charset="0"/>
              </a:rPr>
              <a:t>Ambiguity</a:t>
            </a:r>
            <a:r>
              <a:rPr lang="en-GB" sz="2000" dirty="0" smtClean="0">
                <a:latin typeface="Times New Roman" pitchFamily="18" charset="0"/>
                <a:cs typeface="Times New Roman" pitchFamily="18" charset="0"/>
              </a:rPr>
              <a:t> is a common challenge in NLP. There are two main types:</a:t>
            </a:r>
          </a:p>
          <a:p>
            <a:pPr marL="800100" lvl="1" indent="-342900" algn="just">
              <a:lnSpc>
                <a:spcPct val="150000"/>
              </a:lnSpc>
              <a:buFont typeface="Arial" pitchFamily="34" charset="0"/>
              <a:buChar char="•"/>
            </a:pPr>
            <a:r>
              <a:rPr lang="en-GB" sz="2000" b="1" dirty="0" smtClean="0">
                <a:latin typeface="Times New Roman" pitchFamily="18" charset="0"/>
                <a:cs typeface="Times New Roman" pitchFamily="18" charset="0"/>
              </a:rPr>
              <a:t>Lexical ambiguity</a:t>
            </a:r>
            <a:r>
              <a:rPr lang="en-GB" sz="2000" dirty="0" smtClean="0">
                <a:latin typeface="Times New Roman" pitchFamily="18" charset="0"/>
                <a:cs typeface="Times New Roman" pitchFamily="18" charset="0"/>
              </a:rPr>
              <a:t>: A word may have multiple meanings (e.g., "bank" could mean a financial institution or a riverbank). NLP systems use techniques like </a:t>
            </a:r>
            <a:r>
              <a:rPr lang="en-GB" sz="2000" b="1" dirty="0" smtClean="0">
                <a:latin typeface="Times New Roman" pitchFamily="18" charset="0"/>
                <a:cs typeface="Times New Roman" pitchFamily="18" charset="0"/>
              </a:rPr>
              <a:t>contextual </a:t>
            </a:r>
            <a:r>
              <a:rPr lang="en-GB" sz="2000" b="1" dirty="0" err="1" smtClean="0">
                <a:latin typeface="Times New Roman" pitchFamily="18" charset="0"/>
                <a:cs typeface="Times New Roman" pitchFamily="18" charset="0"/>
              </a:rPr>
              <a:t>embeddings</a:t>
            </a:r>
            <a:r>
              <a:rPr lang="en-GB" sz="2000" dirty="0" smtClean="0">
                <a:latin typeface="Times New Roman" pitchFamily="18" charset="0"/>
                <a:cs typeface="Times New Roman" pitchFamily="18" charset="0"/>
              </a:rPr>
              <a:t> (e.g., BERT) to resolve this ambiguity.</a:t>
            </a:r>
          </a:p>
          <a:p>
            <a:pPr marL="800100" lvl="1" indent="-342900" algn="just">
              <a:lnSpc>
                <a:spcPct val="150000"/>
              </a:lnSpc>
              <a:buFont typeface="Arial" pitchFamily="34" charset="0"/>
              <a:buChar char="•"/>
            </a:pPr>
            <a:r>
              <a:rPr lang="en-GB" sz="2000" b="1" dirty="0" smtClean="0">
                <a:latin typeface="Times New Roman" pitchFamily="18" charset="0"/>
                <a:cs typeface="Times New Roman" pitchFamily="18" charset="0"/>
              </a:rPr>
              <a:t>Syntactic ambiguity</a:t>
            </a:r>
            <a:r>
              <a:rPr lang="en-GB" sz="2000" dirty="0" smtClean="0">
                <a:latin typeface="Times New Roman" pitchFamily="18" charset="0"/>
                <a:cs typeface="Times New Roman" pitchFamily="18" charset="0"/>
              </a:rPr>
              <a:t>: A sentence can have multiple valid syntactic parses (e.g., “I saw the man with the telescope”). NLP systems, through </a:t>
            </a:r>
            <a:r>
              <a:rPr lang="en-GB" sz="2000" b="1" dirty="0" smtClean="0">
                <a:latin typeface="Times New Roman" pitchFamily="18" charset="0"/>
                <a:cs typeface="Times New Roman" pitchFamily="18" charset="0"/>
              </a:rPr>
              <a:t>disambiguation strategies</a:t>
            </a:r>
            <a:r>
              <a:rPr lang="en-GB" sz="2000" dirty="0" smtClean="0">
                <a:latin typeface="Times New Roman" pitchFamily="18" charset="0"/>
                <a:cs typeface="Times New Roman" pitchFamily="18" charset="0"/>
              </a:rPr>
              <a:t>, try to infer the correct structure and meaning based on context.</a:t>
            </a:r>
            <a:endParaRPr lang="en-GB" sz="2000" dirty="0">
              <a:latin typeface="Times New Roman" pitchFamily="18" charset="0"/>
              <a:cs typeface="Times New Roman" pitchFamily="18" charset="0"/>
            </a:endParaRPr>
          </a:p>
        </p:txBody>
      </p:sp>
      <p:sp>
        <p:nvSpPr>
          <p:cNvPr id="5" name="Rectangle 4"/>
          <p:cNvSpPr/>
          <p:nvPr/>
        </p:nvSpPr>
        <p:spPr>
          <a:xfrm>
            <a:off x="394578" y="4877358"/>
            <a:ext cx="8569909" cy="1938992"/>
          </a:xfrm>
          <a:prstGeom prst="rect">
            <a:avLst/>
          </a:prstGeom>
        </p:spPr>
        <p:txBody>
          <a:bodyPr wrap="square">
            <a:spAutoFit/>
          </a:bodyPr>
          <a:lstStyle/>
          <a:p>
            <a:pPr algn="just">
              <a:lnSpc>
                <a:spcPct val="150000"/>
              </a:lnSpc>
            </a:pPr>
            <a:r>
              <a:rPr lang="en-GB" sz="2000" b="1" dirty="0" smtClean="0">
                <a:latin typeface="Times New Roman" pitchFamily="18" charset="0"/>
                <a:cs typeface="Times New Roman" pitchFamily="18" charset="0"/>
              </a:rPr>
              <a:t>8. Named Entity Recognition (NER)</a:t>
            </a:r>
          </a:p>
          <a:p>
            <a:pPr algn="just">
              <a:lnSpc>
                <a:spcPct val="150000"/>
              </a:lnSpc>
            </a:pPr>
            <a:r>
              <a:rPr lang="en-GB" sz="2000" dirty="0" smtClean="0">
                <a:latin typeface="Times New Roman" pitchFamily="18" charset="0"/>
                <a:cs typeface="Times New Roman" pitchFamily="18" charset="0"/>
              </a:rPr>
              <a:t>This task involves identifying proper nouns (people, places, organizations) within a text. NER requires an understanding of the relationship between words and their functions in specific contexts, linking it to lexical semantics.</a:t>
            </a:r>
            <a:endParaRPr lang="en-GB" sz="2000" dirty="0">
              <a:latin typeface="Times New Roman" pitchFamily="18" charset="0"/>
              <a:cs typeface="Times New Roman" pitchFamily="18" charset="0"/>
            </a:endParaRPr>
          </a:p>
        </p:txBody>
      </p:sp>
    </p:spTree>
    <p:extLst>
      <p:ext uri="{BB962C8B-B14F-4D97-AF65-F5344CB8AC3E}">
        <p14:creationId xmlns:p14="http://schemas.microsoft.com/office/powerpoint/2010/main" val="4168201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476672"/>
            <a:ext cx="8496944" cy="2708434"/>
          </a:xfrm>
          <a:prstGeom prst="rect">
            <a:avLst/>
          </a:prstGeom>
        </p:spPr>
        <p:txBody>
          <a:bodyPr wrap="square">
            <a:spAutoFit/>
          </a:bodyPr>
          <a:lstStyle/>
          <a:p>
            <a:pPr algn="just"/>
            <a:r>
              <a:rPr lang="en-GB" sz="2000" b="1" dirty="0" smtClean="0">
                <a:latin typeface="Times New Roman" pitchFamily="18" charset="0"/>
                <a:cs typeface="Times New Roman" pitchFamily="18" charset="0"/>
              </a:rPr>
              <a:t>9. Prosody</a:t>
            </a:r>
          </a:p>
          <a:p>
            <a:pPr algn="just">
              <a:lnSpc>
                <a:spcPct val="150000"/>
              </a:lnSpc>
            </a:pPr>
            <a:r>
              <a:rPr lang="en-GB" sz="2000" b="1" dirty="0" smtClean="0">
                <a:latin typeface="Times New Roman" pitchFamily="18" charset="0"/>
                <a:cs typeface="Times New Roman" pitchFamily="18" charset="0"/>
              </a:rPr>
              <a:t>Prosody</a:t>
            </a:r>
            <a:r>
              <a:rPr lang="en-GB" sz="2000" dirty="0" smtClean="0">
                <a:latin typeface="Times New Roman" pitchFamily="18" charset="0"/>
                <a:cs typeface="Times New Roman" pitchFamily="18" charset="0"/>
              </a:rPr>
              <a:t> refers to the rhythm, stress, and intonation of speech. In NLP, prosody is important for </a:t>
            </a:r>
            <a:r>
              <a:rPr lang="en-GB" sz="2000" b="1" dirty="0" smtClean="0">
                <a:latin typeface="Times New Roman" pitchFamily="18" charset="0"/>
                <a:cs typeface="Times New Roman" pitchFamily="18" charset="0"/>
              </a:rPr>
              <a:t>speech recognition</a:t>
            </a:r>
            <a:r>
              <a:rPr lang="en-GB" sz="2000" dirty="0" smtClean="0">
                <a:latin typeface="Times New Roman" pitchFamily="18" charset="0"/>
                <a:cs typeface="Times New Roman" pitchFamily="18" charset="0"/>
              </a:rPr>
              <a:t> and </a:t>
            </a:r>
            <a:r>
              <a:rPr lang="en-GB" sz="2000" b="1" dirty="0" smtClean="0">
                <a:latin typeface="Times New Roman" pitchFamily="18" charset="0"/>
                <a:cs typeface="Times New Roman" pitchFamily="18" charset="0"/>
              </a:rPr>
              <a:t>speech synthesis</a:t>
            </a:r>
            <a:r>
              <a:rPr lang="en-GB" sz="2000" dirty="0" smtClean="0">
                <a:latin typeface="Times New Roman" pitchFamily="18" charset="0"/>
                <a:cs typeface="Times New Roman" pitchFamily="18" charset="0"/>
              </a:rPr>
              <a:t>, affecting how naturally a machine-generated voice sounds. Prosodic features can also convey emotion and emphasis, which can be used in advanced </a:t>
            </a:r>
            <a:r>
              <a:rPr lang="en-GB" sz="2000" b="1" dirty="0" smtClean="0">
                <a:latin typeface="Times New Roman" pitchFamily="18" charset="0"/>
                <a:cs typeface="Times New Roman" pitchFamily="18" charset="0"/>
              </a:rPr>
              <a:t>sentiment analysis</a:t>
            </a:r>
            <a:r>
              <a:rPr lang="en-GB" sz="2000" dirty="0" smtClean="0">
                <a:latin typeface="Times New Roman" pitchFamily="18" charset="0"/>
                <a:cs typeface="Times New Roman" pitchFamily="18" charset="0"/>
              </a:rPr>
              <a:t> and conversational AI.</a:t>
            </a:r>
            <a:endParaRPr lang="en-GB" sz="2000" dirty="0">
              <a:latin typeface="Times New Roman" pitchFamily="18" charset="0"/>
              <a:cs typeface="Times New Roman" pitchFamily="18" charset="0"/>
            </a:endParaRPr>
          </a:p>
        </p:txBody>
      </p:sp>
      <p:sp>
        <p:nvSpPr>
          <p:cNvPr id="5" name="Rectangle 4"/>
          <p:cNvSpPr/>
          <p:nvPr/>
        </p:nvSpPr>
        <p:spPr>
          <a:xfrm>
            <a:off x="367826" y="3480042"/>
            <a:ext cx="8280920" cy="3323987"/>
          </a:xfrm>
          <a:prstGeom prst="rect">
            <a:avLst/>
          </a:prstGeom>
        </p:spPr>
        <p:txBody>
          <a:bodyPr wrap="square">
            <a:spAutoFit/>
          </a:bodyPr>
          <a:lstStyle/>
          <a:p>
            <a:pPr algn="just">
              <a:lnSpc>
                <a:spcPct val="150000"/>
              </a:lnSpc>
            </a:pPr>
            <a:r>
              <a:rPr lang="en-IN" sz="2000" b="1" dirty="0" smtClean="0">
                <a:latin typeface="Times New Roman" pitchFamily="18" charset="0"/>
                <a:cs typeface="Times New Roman" pitchFamily="18" charset="0"/>
              </a:rPr>
              <a:t>10. Language Variations and Sociolinguistics</a:t>
            </a:r>
          </a:p>
          <a:p>
            <a:pPr algn="just">
              <a:lnSpc>
                <a:spcPct val="150000"/>
              </a:lnSpc>
            </a:pPr>
            <a:r>
              <a:rPr lang="en-IN" sz="2000" b="1" dirty="0" smtClean="0">
                <a:latin typeface="Times New Roman" pitchFamily="18" charset="0"/>
                <a:cs typeface="Times New Roman" pitchFamily="18" charset="0"/>
              </a:rPr>
              <a:t>Sociolinguistics</a:t>
            </a:r>
            <a:r>
              <a:rPr lang="en-IN" sz="2000" dirty="0" smtClean="0">
                <a:latin typeface="Times New Roman" pitchFamily="18" charset="0"/>
                <a:cs typeface="Times New Roman" pitchFamily="18" charset="0"/>
              </a:rPr>
              <a:t> studies how language varies across different social groups, regions, and contexts. In NLP, understanding these variations is important for designing systems that handle </a:t>
            </a:r>
            <a:r>
              <a:rPr lang="en-IN" sz="2000" b="1" dirty="0" smtClean="0">
                <a:latin typeface="Times New Roman" pitchFamily="18" charset="0"/>
                <a:cs typeface="Times New Roman" pitchFamily="18" charset="0"/>
              </a:rPr>
              <a:t>dialects</a:t>
            </a:r>
            <a:r>
              <a:rPr lang="en-IN" sz="2000"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code-switching</a:t>
            </a:r>
            <a:r>
              <a:rPr lang="en-IN" sz="2000" dirty="0" smtClean="0">
                <a:latin typeface="Times New Roman" pitchFamily="18" charset="0"/>
                <a:cs typeface="Times New Roman" pitchFamily="18" charset="0"/>
              </a:rPr>
              <a:t>, or specific jargon. Systems must be adaptable to linguistic variation, especially in multilingual contexts or where informal, colloquial language is used (e.g., social media text processing).</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666913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788</Words>
  <Application>Microsoft Office PowerPoint</Application>
  <PresentationFormat>On-screen Show (4:3)</PresentationFormat>
  <Paragraphs>29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cvr</dc:creator>
  <cp:lastModifiedBy>cvr</cp:lastModifiedBy>
  <cp:revision>4</cp:revision>
  <dcterms:created xsi:type="dcterms:W3CDTF">2024-12-18T13:21:05Z</dcterms:created>
  <dcterms:modified xsi:type="dcterms:W3CDTF">2024-12-18T13:33:48Z</dcterms:modified>
</cp:coreProperties>
</file>