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7" r:id="rId8"/>
    <p:sldId id="266" r:id="rId9"/>
    <p:sldId id="265" r:id="rId10"/>
    <p:sldId id="264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DFB"/>
    <a:srgbClr val="57F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DF7-F5B1-4515-93FC-9D32303E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F670D-B27B-4946-9FF2-1945BF945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B565-F1A7-402E-B290-18B555DA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4699-0BB2-48B6-AE71-1FD00D29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5F2A-B15F-429C-B6B2-98EA496F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A52D-E744-4AF2-8722-C4B35307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C8978-C4E4-4A76-8619-A367E01C5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F63B-1C57-44AB-8724-E45F386B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FF5A-8292-4574-9D04-72DCA950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48C1-3C1C-4F2C-8B56-B25FA8E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B3D0B-C30A-468A-BEEB-F43221481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45AE1-52D4-43F9-B20F-D1541E2B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C619-365C-4D0E-9143-7899C7D9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B45A-A4DF-47FA-9992-3F87EE6E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560F-1172-49B9-927F-7C6F4D14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3F7F-61FE-4019-831D-235D5C1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9496-53E7-498B-9CB7-6274F8AF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DB4D-3CC5-4215-94D3-A6E6894C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2071-26FA-4D05-A47D-A4722DF1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2A2D-D2DB-4BA5-A6BA-6F4B0681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91C2-1409-4549-8FDD-F37B8B36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416C5-B251-4272-84E0-266F29472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FCEC-454B-45EB-AE45-9F4826A9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5A49-40D3-41DE-BFFD-413DD8E8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7AEF8-9D83-4380-95CA-F1D49035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8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B44C-44A6-46EE-A9DC-33A207E5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5AF8-FFC6-444C-A919-9BF4C70E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150F9-92B1-4C48-8DE1-8B41452A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6FE34-3E60-4F1F-82C1-B3DC6753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D34C-6E51-464F-B8A3-A5010222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19E5D-E057-43AA-95EF-0E43F990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0A5-BB69-48F2-B2FC-6D9E68CF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0B9D7-55F3-4CE6-9EC2-4CEE9B47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4F182-551C-4DE7-BD4A-AAF3F33FB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833DA-B935-4051-A1C3-F2DB696B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82143-B136-4066-9066-A075A361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0D249-D834-4D9E-BAB0-61593825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D2AEC-3741-44DF-93AB-CF1A6CF8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3BB7D-46AE-45D7-A851-17A2D294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D8E7-A623-4E29-9AEA-17150B0A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679C5-F1E8-4B56-AEDA-0411729C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455D0-11D0-4291-B294-1EE5A698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2DB98-1865-41E2-A98A-4089791D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6EF75-E050-48AC-94F9-2575CC1C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48A81-13BB-4E5B-8B91-83F8424A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BB7D1-DE48-4CC2-B7CD-FAFAC7C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E5FB-A5AA-4DFE-B077-D2F5C72E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2F2C-AEBB-4877-A8D0-D4B71E5E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29A3-D13D-4A47-97B4-8504EFA96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166FF-B7AC-49FC-87A1-940F103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C188-D561-4705-824A-7B0CA110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F835-BE1A-46D5-A44C-59605BB2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B952-8F62-4626-9E6D-6870CC0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BF90C-5AB8-4FA6-AA25-D84A5D52B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38FCF-5B0D-4400-B4EC-36562F4C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2037-3873-41BA-9477-EAC96A1C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3B590-5900-4D21-8B1C-ABF31CAF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F02AC-2A90-4997-9EC1-45EB2CB4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4D8D0-FF35-4671-B816-23387513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6594-52A4-43DB-83A3-23D54B27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A82E-E8BB-41F3-B858-4B9E12D99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2273-DA3E-49F7-8FD4-2311A962A9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4170-41C1-44FD-B3B0-17363446D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95F3-542B-4BFE-BFFC-8DEDADD9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38F-62F4-4B2D-B07C-0CD4BAF5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6480" y="1334547"/>
            <a:ext cx="6219039" cy="9345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Whitted-Style Raytracing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8EF66-3AFD-4A37-8FC0-53F3AD50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657" y="2374783"/>
            <a:ext cx="4658686" cy="46662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Samuel Flentje und Lucas Cornelius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A131D6-65CE-438A-8080-B28394CF820F}"/>
              </a:ext>
            </a:extLst>
          </p:cNvPr>
          <p:cNvCxnSpPr>
            <a:cxnSpLocks/>
          </p:cNvCxnSpPr>
          <p:nvPr/>
        </p:nvCxnSpPr>
        <p:spPr>
          <a:xfrm flipH="1">
            <a:off x="4183310" y="2269090"/>
            <a:ext cx="3825380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be 8">
            <a:extLst>
              <a:ext uri="{FF2B5EF4-FFF2-40B4-BE49-F238E27FC236}">
                <a16:creationId xmlns:a16="http://schemas.microsoft.com/office/drawing/2014/main" id="{EF1620F2-A3DA-4E8B-AB7A-DD194DACDA09}"/>
              </a:ext>
            </a:extLst>
          </p:cNvPr>
          <p:cNvSpPr/>
          <p:nvPr/>
        </p:nvSpPr>
        <p:spPr>
          <a:xfrm>
            <a:off x="5001637" y="4698014"/>
            <a:ext cx="2188724" cy="1750978"/>
          </a:xfrm>
          <a:prstGeom prst="cube">
            <a:avLst>
              <a:gd name="adj" fmla="val 277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FB78C28-102D-4862-B21B-C8307F589F0C}"/>
              </a:ext>
            </a:extLst>
          </p:cNvPr>
          <p:cNvSpPr/>
          <p:nvPr/>
        </p:nvSpPr>
        <p:spPr>
          <a:xfrm>
            <a:off x="5477310" y="3200705"/>
            <a:ext cx="1237377" cy="1138010"/>
          </a:xfrm>
          <a:prstGeom prst="flowChartConnector">
            <a:avLst/>
          </a:prstGeom>
          <a:solidFill>
            <a:srgbClr val="2D1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Box != Ebene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316" cy="435133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Boxen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waren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lange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Zeit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Ebenen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Offset/Intersect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Fehler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Falsche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Normalen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für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Seiten</a:t>
            </a:r>
          </a:p>
          <a:p>
            <a:pPr lvl="2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Mehrfache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Überprüfung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Anpassungen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der Box::Intersect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Punkte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lagen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nicht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immer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in Box</a:t>
            </a:r>
          </a:p>
          <a:p>
            <a:pPr lvl="2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Lösung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durch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inBox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Methode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0967C-4F10-468E-A3CE-9836C046E966}"/>
              </a:ext>
            </a:extLst>
          </p:cNvPr>
          <p:cNvSpPr txBox="1"/>
          <p:nvPr/>
        </p:nvSpPr>
        <p:spPr>
          <a:xfrm>
            <a:off x="7237880" y="3092401"/>
            <a:ext cx="369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Size of “Box” dependent on camera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23A5B-8ABD-44A7-A1E1-7350B84BA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90"/>
          <a:stretch/>
        </p:blipFill>
        <p:spPr>
          <a:xfrm>
            <a:off x="6956141" y="558848"/>
            <a:ext cx="4257747" cy="2533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A79427-E56F-463E-AB6F-A2F012BA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61" y="3625571"/>
            <a:ext cx="3374359" cy="2615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404C87-A4BD-4AEE-8E65-8B1F9F1DCC2F}"/>
              </a:ext>
            </a:extLst>
          </p:cNvPr>
          <p:cNvSpPr txBox="1"/>
          <p:nvPr/>
        </p:nvSpPr>
        <p:spPr>
          <a:xfrm>
            <a:off x="7571396" y="6214282"/>
            <a:ext cx="301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Box::</a:t>
            </a:r>
            <a:r>
              <a:rPr lang="en-US" sz="14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inBox</a:t>
            </a:r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 for checking point position </a:t>
            </a:r>
          </a:p>
        </p:txBody>
      </p:sp>
    </p:spTree>
    <p:extLst>
      <p:ext uri="{BB962C8B-B14F-4D97-AF65-F5344CB8AC3E}">
        <p14:creationId xmlns:p14="http://schemas.microsoft.com/office/powerpoint/2010/main" val="78963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EC478B9A-64C0-49A9-8586-7413B4D12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58"/>
          <a:stretch/>
        </p:blipFill>
        <p:spPr>
          <a:xfrm>
            <a:off x="2327781" y="824479"/>
            <a:ext cx="7536435" cy="4646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B7321-5618-4A2B-9CCB-DC353C4344E5}"/>
              </a:ext>
            </a:extLst>
          </p:cNvPr>
          <p:cNvSpPr txBox="1"/>
          <p:nvPr/>
        </p:nvSpPr>
        <p:spPr>
          <a:xfrm>
            <a:off x="4681413" y="5571856"/>
            <a:ext cx="282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Erste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3D Box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nach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C862C-5D98-4A9A-951B-DF69206881F8}"/>
              </a:ext>
            </a:extLst>
          </p:cNvPr>
          <p:cNvSpPr txBox="1"/>
          <p:nvPr/>
        </p:nvSpPr>
        <p:spPr>
          <a:xfrm>
            <a:off x="4519087" y="6033521"/>
            <a:ext cx="3153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Vor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Normalenanpassung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und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Überarbeitung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von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Spekularität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612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7B46727E-177F-4F9F-81CF-94078FDC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r="468"/>
          <a:stretch/>
        </p:blipFill>
        <p:spPr>
          <a:xfrm>
            <a:off x="313785" y="726022"/>
            <a:ext cx="5597389" cy="4180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78A63-53B7-4C78-88DA-C90E11D1909C}"/>
              </a:ext>
            </a:extLst>
          </p:cNvPr>
          <p:cNvSpPr txBox="1"/>
          <p:nvPr/>
        </p:nvSpPr>
        <p:spPr>
          <a:xfrm>
            <a:off x="1469220" y="5637580"/>
            <a:ext cx="9253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Finales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Ergebnis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nach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Normalenkorrektur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und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Spekularitätsverbesserung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DBC37EB8-2F5F-4D38-8ACD-55BE7630D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5794"/>
          <a:stretch/>
        </p:blipFill>
        <p:spPr>
          <a:xfrm>
            <a:off x="6280828" y="731880"/>
            <a:ext cx="5596978" cy="4174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71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949D-9AC9-4221-893A-ADD27C35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7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Honorable Mentions:</a:t>
            </a:r>
          </a:p>
        </p:txBody>
      </p:sp>
      <p:pic>
        <p:nvPicPr>
          <p:cNvPr id="5" name="Picture 4" descr="A picture containing text, electronics, vector graphics, screenshot&#10;&#10;Description automatically generated">
            <a:extLst>
              <a:ext uri="{FF2B5EF4-FFF2-40B4-BE49-F238E27FC236}">
                <a16:creationId xmlns:a16="http://schemas.microsoft.com/office/drawing/2014/main" id="{8DF92709-5155-4EFD-B6C1-3F3D6E4B0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"/>
          <a:stretch/>
        </p:blipFill>
        <p:spPr>
          <a:xfrm>
            <a:off x="1162259" y="1028901"/>
            <a:ext cx="3390643" cy="2534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011CEED-F6A6-4508-BAB8-A99C93CBE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0" b="9908"/>
          <a:stretch/>
        </p:blipFill>
        <p:spPr>
          <a:xfrm>
            <a:off x="1103536" y="4077621"/>
            <a:ext cx="3740838" cy="2230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5A38E4-A46D-427A-8360-58E9C8EB4469}"/>
              </a:ext>
            </a:extLst>
          </p:cNvPr>
          <p:cNvSpPr txBox="1"/>
          <p:nvPr/>
        </p:nvSpPr>
        <p:spPr>
          <a:xfrm>
            <a:off x="7179514" y="3563167"/>
            <a:ext cx="369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Experiments with Reflection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D5463-6490-402B-A6B1-3ABA9710976B}"/>
              </a:ext>
            </a:extLst>
          </p:cNvPr>
          <p:cNvSpPr txBox="1"/>
          <p:nvPr/>
        </p:nvSpPr>
        <p:spPr>
          <a:xfrm>
            <a:off x="1103536" y="6261141"/>
            <a:ext cx="369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Partial offset only for spheres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AE2B7-E2D9-44D1-929A-E1CA55573A55}"/>
              </a:ext>
            </a:extLst>
          </p:cNvPr>
          <p:cNvSpPr txBox="1"/>
          <p:nvPr/>
        </p:nvSpPr>
        <p:spPr>
          <a:xfrm>
            <a:off x="799911" y="3594579"/>
            <a:ext cx="369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Camera inside of sphere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F8B16-177A-4933-8BA0-22C472354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38" t="29337" r="9225" b="770"/>
          <a:stretch/>
        </p:blipFill>
        <p:spPr>
          <a:xfrm>
            <a:off x="7347628" y="1060313"/>
            <a:ext cx="3073301" cy="2368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95A7BE-0588-4030-BC24-899A13443E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" t="6701" r="760" b="894"/>
          <a:stretch/>
        </p:blipFill>
        <p:spPr>
          <a:xfrm>
            <a:off x="7347629" y="4005112"/>
            <a:ext cx="3073300" cy="226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40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Animation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6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Erste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Schritte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316" cy="435133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Framework verstehen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Ppmwriter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Renderer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Raytracer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Parser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Anpassung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Leere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Szenen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C821B-4F84-4EA0-840E-973D776F8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"/>
          <a:stretch/>
        </p:blipFill>
        <p:spPr>
          <a:xfrm>
            <a:off x="6040651" y="4975813"/>
            <a:ext cx="5558702" cy="588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41D632-DD27-4C03-8450-9DA8E234C609}"/>
              </a:ext>
            </a:extLst>
          </p:cNvPr>
          <p:cNvSpPr/>
          <p:nvPr/>
        </p:nvSpPr>
        <p:spPr>
          <a:xfrm>
            <a:off x="8600987" y="4936791"/>
            <a:ext cx="1291905" cy="2975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0967C-4F10-468E-A3CE-9836C046E966}"/>
              </a:ext>
            </a:extLst>
          </p:cNvPr>
          <p:cNvSpPr txBox="1"/>
          <p:nvPr/>
        </p:nvSpPr>
        <p:spPr>
          <a:xfrm>
            <a:off x="6909319" y="817472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PPMWriter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264D3-7165-4967-AA1B-F8AD4AFB5D3E}"/>
              </a:ext>
            </a:extLst>
          </p:cNvPr>
          <p:cNvSpPr txBox="1"/>
          <p:nvPr/>
        </p:nvSpPr>
        <p:spPr>
          <a:xfrm>
            <a:off x="9182762" y="817472"/>
            <a:ext cx="107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Raytracer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FA7CD-2A5B-41C4-AC89-2AC596A2D28B}"/>
              </a:ext>
            </a:extLst>
          </p:cNvPr>
          <p:cNvSpPr txBox="1"/>
          <p:nvPr/>
        </p:nvSpPr>
        <p:spPr>
          <a:xfrm>
            <a:off x="8129910" y="1774990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Renderer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1C66A-5A77-460B-A992-61570DB84352}"/>
              </a:ext>
            </a:extLst>
          </p:cNvPr>
          <p:cNvSpPr txBox="1"/>
          <p:nvPr/>
        </p:nvSpPr>
        <p:spPr>
          <a:xfrm>
            <a:off x="8492669" y="116065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pic>
        <p:nvPicPr>
          <p:cNvPr id="17" name="Picture 16" descr="A person in a pink shirt&#10;&#10;Description automatically generated with medium confidence">
            <a:extLst>
              <a:ext uri="{FF2B5EF4-FFF2-40B4-BE49-F238E27FC236}">
                <a16:creationId xmlns:a16="http://schemas.microsoft.com/office/drawing/2014/main" id="{02A0FBCB-CBCF-4141-A09F-457A2562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06" y="2296243"/>
            <a:ext cx="2657193" cy="1502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25BA2-1189-4623-81FE-1A190C6C82B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129910" y="1002138"/>
            <a:ext cx="105285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0C2E10-B486-4E2F-B2C8-B630B098D1F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>
            <a:off x="9182762" y="1186804"/>
            <a:ext cx="538834" cy="77285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144AC0-C692-4A5C-B6EB-3322909B0CBF}"/>
              </a:ext>
            </a:extLst>
          </p:cNvPr>
          <p:cNvCxnSpPr>
            <a:stCxn id="14" idx="1"/>
            <a:endCxn id="12" idx="2"/>
          </p:cNvCxnSpPr>
          <p:nvPr/>
        </p:nvCxnSpPr>
        <p:spPr>
          <a:xfrm flipH="1" flipV="1">
            <a:off x="7519615" y="1186804"/>
            <a:ext cx="610295" cy="77285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28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3340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CamRays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17316" cy="4351338"/>
          </a:xfrm>
        </p:spPr>
        <p:txBody>
          <a:bodyPr/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Erste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naïve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Überlegung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pixel.x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pixel.y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-1)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Koordinatensystem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!=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Bildebene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Korrekte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Formel: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Nur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ein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zwei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pixel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wurden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berechnet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Troubleshooting Idee: 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550825-5DBF-45AD-A9C8-C860066CEE3E}"/>
                  </a:ext>
                </a:extLst>
              </p:cNvPr>
              <p:cNvSpPr txBox="1"/>
              <p:nvPr/>
            </p:nvSpPr>
            <p:spPr>
              <a:xfrm>
                <a:off x="1689719" y="4076586"/>
                <a:ext cx="2104067" cy="401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−0.5 ∗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3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𝑓𝑜𝑣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550825-5DBF-45AD-A9C8-C860066CE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19" y="4076586"/>
                <a:ext cx="2104067" cy="401905"/>
              </a:xfrm>
              <a:prstGeom prst="rect">
                <a:avLst/>
              </a:prstGeom>
              <a:blipFill>
                <a:blip r:embed="rId2"/>
                <a:stretch>
                  <a:fillRect l="-6667" t="-10606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86656-7064-4B9C-962F-A2928177D0CA}"/>
                  </a:ext>
                </a:extLst>
              </p:cNvPr>
              <p:cNvSpPr txBox="1"/>
              <p:nvPr/>
            </p:nvSpPr>
            <p:spPr>
              <a:xfrm>
                <a:off x="1689720" y="3539245"/>
                <a:ext cx="2104067" cy="401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−0.5 ∗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3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𝑓𝑜𝑣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86656-7064-4B9C-962F-A2928177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20" y="3539245"/>
                <a:ext cx="2104067" cy="401905"/>
              </a:xfrm>
              <a:prstGeom prst="rect">
                <a:avLst/>
              </a:prstGeom>
              <a:blipFill>
                <a:blip r:embed="rId3"/>
                <a:stretch>
                  <a:fillRect l="-6667" t="-10606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396859-C178-404B-BA38-EE615B8A0A1E}"/>
              </a:ext>
            </a:extLst>
          </p:cNvPr>
          <p:cNvSpPr/>
          <p:nvPr/>
        </p:nvSpPr>
        <p:spPr>
          <a:xfrm>
            <a:off x="7111181" y="948100"/>
            <a:ext cx="1449415" cy="1410511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5633F7-97FD-45CE-B9A2-B3FBA5725504}"/>
              </a:ext>
            </a:extLst>
          </p:cNvPr>
          <p:cNvCxnSpPr/>
          <p:nvPr/>
        </p:nvCxnSpPr>
        <p:spPr>
          <a:xfrm>
            <a:off x="7490554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B287E1-FF18-44D6-898E-0FC9B4B7F4AB}"/>
              </a:ext>
            </a:extLst>
          </p:cNvPr>
          <p:cNvCxnSpPr/>
          <p:nvPr/>
        </p:nvCxnSpPr>
        <p:spPr>
          <a:xfrm>
            <a:off x="7276546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0D4094-3EF3-4CAC-94E3-FBDA64DDB546}"/>
              </a:ext>
            </a:extLst>
          </p:cNvPr>
          <p:cNvCxnSpPr/>
          <p:nvPr/>
        </p:nvCxnSpPr>
        <p:spPr>
          <a:xfrm>
            <a:off x="7711048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6C4884-6B29-4CEF-80E1-1251CF33A36C}"/>
              </a:ext>
            </a:extLst>
          </p:cNvPr>
          <p:cNvCxnSpPr/>
          <p:nvPr/>
        </p:nvCxnSpPr>
        <p:spPr>
          <a:xfrm>
            <a:off x="8148792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B5E844-C4F0-4613-8E38-49A711F1645C}"/>
              </a:ext>
            </a:extLst>
          </p:cNvPr>
          <p:cNvCxnSpPr/>
          <p:nvPr/>
        </p:nvCxnSpPr>
        <p:spPr>
          <a:xfrm>
            <a:off x="7934784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521736-7F1D-4351-BE1F-D3771DC7071F}"/>
              </a:ext>
            </a:extLst>
          </p:cNvPr>
          <p:cNvCxnSpPr/>
          <p:nvPr/>
        </p:nvCxnSpPr>
        <p:spPr>
          <a:xfrm>
            <a:off x="8369286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AFC3C8-4BF4-454E-A17E-303CA66EEA83}"/>
              </a:ext>
            </a:extLst>
          </p:cNvPr>
          <p:cNvGrpSpPr/>
          <p:nvPr/>
        </p:nvGrpSpPr>
        <p:grpSpPr>
          <a:xfrm rot="5400000">
            <a:off x="7294379" y="943236"/>
            <a:ext cx="1092740" cy="1420238"/>
            <a:chOff x="7818052" y="3768372"/>
            <a:chExt cx="1092740" cy="142023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2690BA-E96F-4822-B2E6-42AEDCDC1BA8}"/>
                </a:ext>
              </a:extLst>
            </p:cNvPr>
            <p:cNvCxnSpPr/>
            <p:nvPr/>
          </p:nvCxnSpPr>
          <p:spPr>
            <a:xfrm>
              <a:off x="8032060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81924E-8F93-4C09-ADA3-6651ED2CAD9E}"/>
                </a:ext>
              </a:extLst>
            </p:cNvPr>
            <p:cNvCxnSpPr/>
            <p:nvPr/>
          </p:nvCxnSpPr>
          <p:spPr>
            <a:xfrm>
              <a:off x="7818052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2DB77A-2CC6-4A2E-BF47-9AD77919DC05}"/>
                </a:ext>
              </a:extLst>
            </p:cNvPr>
            <p:cNvCxnSpPr/>
            <p:nvPr/>
          </p:nvCxnSpPr>
          <p:spPr>
            <a:xfrm>
              <a:off x="8252554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5F429F-0A2D-4980-AD90-FDEB424F2A6B}"/>
                </a:ext>
              </a:extLst>
            </p:cNvPr>
            <p:cNvCxnSpPr/>
            <p:nvPr/>
          </p:nvCxnSpPr>
          <p:spPr>
            <a:xfrm>
              <a:off x="8690298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2D03CB-F692-4029-BC0C-F5DE8B1C72B1}"/>
                </a:ext>
              </a:extLst>
            </p:cNvPr>
            <p:cNvCxnSpPr/>
            <p:nvPr/>
          </p:nvCxnSpPr>
          <p:spPr>
            <a:xfrm>
              <a:off x="8476290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432319-A2B5-4653-91D2-958083C413F7}"/>
                </a:ext>
              </a:extLst>
            </p:cNvPr>
            <p:cNvCxnSpPr/>
            <p:nvPr/>
          </p:nvCxnSpPr>
          <p:spPr>
            <a:xfrm>
              <a:off x="8910792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AB8CCD9-F29F-4875-9788-473353E47CA1}"/>
              </a:ext>
            </a:extLst>
          </p:cNvPr>
          <p:cNvSpPr txBox="1"/>
          <p:nvPr/>
        </p:nvSpPr>
        <p:spPr>
          <a:xfrm>
            <a:off x="6732526" y="63567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-1,1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B7F1F2-9946-4250-BA15-93E42D2DCC00}"/>
              </a:ext>
            </a:extLst>
          </p:cNvPr>
          <p:cNvSpPr txBox="1"/>
          <p:nvPr/>
        </p:nvSpPr>
        <p:spPr>
          <a:xfrm>
            <a:off x="8502254" y="6438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F447A3-57F2-400F-8D17-DECCA9742821}"/>
              </a:ext>
            </a:extLst>
          </p:cNvPr>
          <p:cNvSpPr txBox="1"/>
          <p:nvPr/>
        </p:nvSpPr>
        <p:spPr>
          <a:xfrm>
            <a:off x="6669579" y="23031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-1,-1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C37C68-28FF-4F7C-B401-1720778658C1}"/>
              </a:ext>
            </a:extLst>
          </p:cNvPr>
          <p:cNvSpPr txBox="1"/>
          <p:nvPr/>
        </p:nvSpPr>
        <p:spPr>
          <a:xfrm>
            <a:off x="8536397" y="230126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1,-1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A433BCE-B751-4894-924D-59BF1BE3E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762" b="1801"/>
          <a:stretch/>
        </p:blipFill>
        <p:spPr>
          <a:xfrm>
            <a:off x="6336486" y="3267352"/>
            <a:ext cx="4763705" cy="943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36B7793-C17F-4EE2-883A-705F8724E615}"/>
              </a:ext>
            </a:extLst>
          </p:cNvPr>
          <p:cNvSpPr txBox="1"/>
          <p:nvPr/>
        </p:nvSpPr>
        <p:spPr>
          <a:xfrm>
            <a:off x="9083342" y="147924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-1 &lt;= x/y &lt;= 1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73864E-E235-4B09-9893-023867A7CBCB}"/>
              </a:ext>
            </a:extLst>
          </p:cNvPr>
          <p:cNvGrpSpPr/>
          <p:nvPr/>
        </p:nvGrpSpPr>
        <p:grpSpPr>
          <a:xfrm>
            <a:off x="7711048" y="4572347"/>
            <a:ext cx="1741768" cy="1488332"/>
            <a:chOff x="6728721" y="5130630"/>
            <a:chExt cx="1741768" cy="14883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1D10A9-3C9F-4AC2-AB7A-45832841B94B}"/>
                </a:ext>
              </a:extLst>
            </p:cNvPr>
            <p:cNvSpPr/>
            <p:nvPr/>
          </p:nvSpPr>
          <p:spPr>
            <a:xfrm>
              <a:off x="6728721" y="5130630"/>
              <a:ext cx="870884" cy="1488332"/>
            </a:xfrm>
            <a:prstGeom prst="rect">
              <a:avLst/>
            </a:prstGeom>
            <a:solidFill>
              <a:srgbClr val="57FF67"/>
            </a:solidFill>
            <a:ln>
              <a:solidFill>
                <a:srgbClr val="57FF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1C0EB77-DB72-4B87-8B04-1771FBB44FAD}"/>
                </a:ext>
              </a:extLst>
            </p:cNvPr>
            <p:cNvSpPr/>
            <p:nvPr/>
          </p:nvSpPr>
          <p:spPr>
            <a:xfrm>
              <a:off x="7599605" y="5130630"/>
              <a:ext cx="870884" cy="1488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408EF68-CA4E-4665-8842-87480EB9A1F1}"/>
              </a:ext>
            </a:extLst>
          </p:cNvPr>
          <p:cNvSpPr txBox="1"/>
          <p:nvPr/>
        </p:nvSpPr>
        <p:spPr>
          <a:xfrm>
            <a:off x="7934784" y="60606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1A024-11BC-416A-9872-DFC72067DC9F}"/>
              </a:ext>
            </a:extLst>
          </p:cNvPr>
          <p:cNvSpPr txBox="1"/>
          <p:nvPr/>
        </p:nvSpPr>
        <p:spPr>
          <a:xfrm>
            <a:off x="8866531" y="6060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313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6D5411-8191-4E99-8155-35E2F8F7F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69" y="220301"/>
            <a:ext cx="6791061" cy="5042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549853-5497-4954-A491-4DE2BB93D106}"/>
              </a:ext>
            </a:extLst>
          </p:cNvPr>
          <p:cNvSpPr txBox="1"/>
          <p:nvPr/>
        </p:nvSpPr>
        <p:spPr>
          <a:xfrm>
            <a:off x="4615978" y="5758774"/>
            <a:ext cx="296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Erstes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Renderergebnis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0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Was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fehlte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70" y="1690688"/>
            <a:ext cx="5017316" cy="195843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Shadow Acne Offset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Shading war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binär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Diffus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 +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Spekularanteile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waren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nicht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sichtbar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0967C-4F10-468E-A3CE-9836C046E966}"/>
              </a:ext>
            </a:extLst>
          </p:cNvPr>
          <p:cNvSpPr txBox="1"/>
          <p:nvPr/>
        </p:nvSpPr>
        <p:spPr>
          <a:xfrm>
            <a:off x="7827448" y="5000956"/>
            <a:ext cx="27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Sphere and box with offset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03BC6B5-EC6D-4755-964A-BA226A1DF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5" t="20272" r="13034" b="19382"/>
          <a:stretch/>
        </p:blipFill>
        <p:spPr>
          <a:xfrm>
            <a:off x="6959057" y="2301865"/>
            <a:ext cx="4166638" cy="2706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E4E5F-4188-463E-A3E5-AF31000B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63" y="1939915"/>
            <a:ext cx="2819400" cy="36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EF71AEB5-7A02-4D51-9821-33AD3E63D8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9" t="25360" r="23729" b="22291"/>
          <a:stretch/>
        </p:blipFill>
        <p:spPr>
          <a:xfrm>
            <a:off x="1066305" y="3777447"/>
            <a:ext cx="2435953" cy="1958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B63D3E-F69F-4281-B0D8-9A550C4830D0}"/>
              </a:ext>
            </a:extLst>
          </p:cNvPr>
          <p:cNvSpPr txBox="1"/>
          <p:nvPr/>
        </p:nvSpPr>
        <p:spPr>
          <a:xfrm>
            <a:off x="787666" y="5679540"/>
            <a:ext cx="28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Offset in the wrong direction</a:t>
            </a:r>
          </a:p>
        </p:txBody>
      </p:sp>
    </p:spTree>
    <p:extLst>
      <p:ext uri="{BB962C8B-B14F-4D97-AF65-F5344CB8AC3E}">
        <p14:creationId xmlns:p14="http://schemas.microsoft.com/office/powerpoint/2010/main" val="145801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87" y="334017"/>
            <a:ext cx="4745477" cy="13255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Diffuse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Beleuchtung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0" y="1629954"/>
            <a:ext cx="5080353" cy="43622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For-Loop der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Lichtquellen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für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Diffuse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Beleuchtung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Falls “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Schatten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wurde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nur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ka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berechnet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Keine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Funktionalität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bei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mehreren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Lichtquellen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Versehentliche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Summierung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der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Lichtquelle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pro Form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Bei Troubleshooting -&gt;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Lichtintensität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= 0</a:t>
            </a: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Lösung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 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Grundintensität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= 1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Phong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Modell in Loop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für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Lichtquellen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0967C-4F10-468E-A3CE-9836C046E966}"/>
              </a:ext>
            </a:extLst>
          </p:cNvPr>
          <p:cNvSpPr txBox="1"/>
          <p:nvPr/>
        </p:nvSpPr>
        <p:spPr>
          <a:xfrm>
            <a:off x="7738481" y="2925892"/>
            <a:ext cx="2948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Miscalculating shadow + Box Normals</a:t>
            </a:r>
          </a:p>
        </p:txBody>
      </p:sp>
      <p:pic>
        <p:nvPicPr>
          <p:cNvPr id="5" name="Picture 4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7D0FA65B-7DA5-4150-BA69-410ACDBCC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" b="5791"/>
          <a:stretch/>
        </p:blipFill>
        <p:spPr>
          <a:xfrm>
            <a:off x="7318601" y="334017"/>
            <a:ext cx="3788711" cy="2591875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5536DADA-A6A2-47FE-BE42-1166A7892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1" t="21807" r="11379" b="14535"/>
          <a:stretch/>
        </p:blipFill>
        <p:spPr>
          <a:xfrm>
            <a:off x="7318601" y="3358185"/>
            <a:ext cx="3788711" cy="2467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A2F4C2-E10D-441F-BEE7-DB36E4544901}"/>
              </a:ext>
            </a:extLst>
          </p:cNvPr>
          <p:cNvSpPr txBox="1"/>
          <p:nvPr/>
        </p:nvSpPr>
        <p:spPr>
          <a:xfrm>
            <a:off x="8259424" y="5825544"/>
            <a:ext cx="1907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 color being returned</a:t>
            </a:r>
          </a:p>
        </p:txBody>
      </p:sp>
    </p:spTree>
    <p:extLst>
      <p:ext uri="{BB962C8B-B14F-4D97-AF65-F5344CB8AC3E}">
        <p14:creationId xmlns:p14="http://schemas.microsoft.com/office/powerpoint/2010/main" val="411174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20C0C3-B910-4B08-9603-1C72993918DB}"/>
              </a:ext>
            </a:extLst>
          </p:cNvPr>
          <p:cNvSpPr txBox="1"/>
          <p:nvPr/>
        </p:nvSpPr>
        <p:spPr>
          <a:xfrm>
            <a:off x="4174383" y="5693311"/>
            <a:ext cx="3843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Korrekte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Diffuse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Beleuchtung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Pie chart&#10;&#10;Description automatically generated">
            <a:extLst>
              <a:ext uri="{FF2B5EF4-FFF2-40B4-BE49-F238E27FC236}">
                <a16:creationId xmlns:a16="http://schemas.microsoft.com/office/drawing/2014/main" id="{31F8601D-1C8B-4DD8-9B05-82E698133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2094"/>
          <a:stretch/>
        </p:blipFill>
        <p:spPr>
          <a:xfrm>
            <a:off x="2728365" y="703024"/>
            <a:ext cx="6735269" cy="48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9F46-1E28-4BC1-8A3F-CD240947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Beleuchtung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88D-32F1-4E7B-9C15-2167DA61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523" cy="216271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Problem: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Reflektionswinkel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und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intensität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Versehentlich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für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jeden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beleuchteten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Punkt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berechnet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Flächennormalen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teilweise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invertiert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62B5F55-E84F-4D2E-ACE9-D23DDCDDE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20995" r="16599" b="18416"/>
          <a:stretch/>
        </p:blipFill>
        <p:spPr>
          <a:xfrm>
            <a:off x="7134189" y="912763"/>
            <a:ext cx="3947236" cy="2696199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14B205F7-8C39-4C7C-AA8D-57B4F043B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2" t="20889" r="10997" b="14646"/>
          <a:stretch/>
        </p:blipFill>
        <p:spPr>
          <a:xfrm>
            <a:off x="7134188" y="3852152"/>
            <a:ext cx="3949875" cy="25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ADEA6C81-2981-471A-81C4-65CAC687D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" t="6294" r="557" b="2416"/>
          <a:stretch/>
        </p:blipFill>
        <p:spPr>
          <a:xfrm>
            <a:off x="2749685" y="680935"/>
            <a:ext cx="6692630" cy="48735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3ACC71-7969-4F37-BA95-3FE1FA99C25D}"/>
              </a:ext>
            </a:extLst>
          </p:cNvPr>
          <p:cNvSpPr txBox="1"/>
          <p:nvPr/>
        </p:nvSpPr>
        <p:spPr>
          <a:xfrm>
            <a:off x="4083558" y="5715400"/>
            <a:ext cx="4024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Teilweise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Korrekte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Spekularität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02FF56-32BF-48E4-9E73-EE12633772F3}"/>
              </a:ext>
            </a:extLst>
          </p:cNvPr>
          <p:cNvSpPr txBox="1"/>
          <p:nvPr/>
        </p:nvSpPr>
        <p:spPr>
          <a:xfrm>
            <a:off x="4519089" y="6177065"/>
            <a:ext cx="315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Mit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niedrigem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Reflektionsexponent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649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279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Whitted-Style Raytracing </vt:lpstr>
      <vt:lpstr>Erste Schritte</vt:lpstr>
      <vt:lpstr>CamRays</vt:lpstr>
      <vt:lpstr>PowerPoint Presentation</vt:lpstr>
      <vt:lpstr>Was fehlte?</vt:lpstr>
      <vt:lpstr>Diffuse Beleuchtung</vt:lpstr>
      <vt:lpstr>PowerPoint Presentation</vt:lpstr>
      <vt:lpstr>Spekulare Beleuchtung</vt:lpstr>
      <vt:lpstr>PowerPoint Presentation</vt:lpstr>
      <vt:lpstr>Box != Ebene</vt:lpstr>
      <vt:lpstr>PowerPoint Presentation</vt:lpstr>
      <vt:lpstr>PowerPoint Presentation</vt:lpstr>
      <vt:lpstr>Honorable Mentions:</vt:lpstr>
      <vt:lpstr>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Whitted Raytracing </dc:title>
  <dc:creator>Samuel Flentje</dc:creator>
  <cp:lastModifiedBy>Samuel Flentje</cp:lastModifiedBy>
  <cp:revision>9</cp:revision>
  <dcterms:created xsi:type="dcterms:W3CDTF">2021-09-06T12:23:21Z</dcterms:created>
  <dcterms:modified xsi:type="dcterms:W3CDTF">2021-09-06T19:13:31Z</dcterms:modified>
</cp:coreProperties>
</file>