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7" r:id="rId6"/>
    <p:sldId id="278" r:id="rId7"/>
    <p:sldId id="279" r:id="rId8"/>
    <p:sldId id="276" r:id="rId9"/>
    <p:sldId id="280" r:id="rId10"/>
    <p:sldId id="281" r:id="rId11"/>
    <p:sldId id="283" r:id="rId12"/>
    <p:sldId id="282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71" d="100"/>
          <a:sy n="71" d="100"/>
        </p:scale>
        <p:origin x="696" y="7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hyperlink" Target="https://24slides.com/?utm_campaign=mp&amp;utm_medium=ppt&amp;utm_source=pptlink&amp;utm_content=&amp;utm_term=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63" y="1628507"/>
            <a:ext cx="11366695" cy="526297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PROPOSAL: IDENTIFYING LOW-RISK AIRCRAFT FOR THE NEW AVIATION DIVISION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br>
              <a:rPr lang="en-US" sz="4000" dirty="0">
                <a:solidFill>
                  <a:schemeClr val="accent4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by Linda </a:t>
            </a:r>
            <a:r>
              <a:rPr lang="en-US" sz="4000" dirty="0" err="1">
                <a:solidFill>
                  <a:schemeClr val="accent4"/>
                </a:solidFill>
              </a:rPr>
              <a:t>Temoet</a:t>
            </a:r>
            <a:endParaRPr lang="en-US" dirty="0">
              <a:solidFill>
                <a:schemeClr val="accent4"/>
              </a:solidFill>
            </a:endParaRPr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46331" y="784820"/>
            <a:ext cx="489958" cy="492680"/>
            <a:chOff x="2025650" y="4786313"/>
            <a:chExt cx="285750" cy="287338"/>
          </a:xfrm>
          <a:solidFill>
            <a:schemeClr val="accent3">
              <a:lumMod val="50000"/>
            </a:schemeClr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4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D9DB0C-E76F-4C75-B4AC-FAF797762608}"/>
              </a:ext>
            </a:extLst>
          </p:cNvPr>
          <p:cNvSpPr txBox="1"/>
          <p:nvPr/>
        </p:nvSpPr>
        <p:spPr>
          <a:xfrm>
            <a:off x="5386995" y="2702024"/>
            <a:ext cx="551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 YOU</a:t>
            </a:r>
            <a:endParaRPr lang="en-K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7E2E7-C432-44C4-8471-90ADFEDB561A}"/>
              </a:ext>
            </a:extLst>
          </p:cNvPr>
          <p:cNvSpPr txBox="1"/>
          <p:nvPr/>
        </p:nvSpPr>
        <p:spPr>
          <a:xfrm>
            <a:off x="239151" y="5919419"/>
            <a:ext cx="3770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Made by:</a:t>
            </a:r>
          </a:p>
          <a:p>
            <a:r>
              <a:rPr lang="en-US" dirty="0"/>
              <a:t>Linda </a:t>
            </a:r>
            <a:r>
              <a:rPr lang="en-US" dirty="0" err="1"/>
              <a:t>Temoet</a:t>
            </a:r>
            <a:endParaRPr lang="en-US" dirty="0"/>
          </a:p>
          <a:p>
            <a:r>
              <a:rPr lang="en-US" dirty="0"/>
              <a:t>lindachebet92@gmail.com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3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5511141-4D89-4749-9EA1-0F69DB942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Overview: The company's new aviation division requires a proposal to identify the lowest-risk aircraft for its fleet. This proposal aims to provide insights into the safest aircraft models based on accident data.</a:t>
            </a:r>
          </a:p>
          <a:p>
            <a:r>
              <a:rPr lang="en-US" dirty="0"/>
              <a:t>Data Source: The analysis uses a dataset from Kaggle containing aviation accident data from 1962 to 2023. The dataset covers civil aviation accidents in the United States and international waters.</a:t>
            </a:r>
          </a:p>
          <a:p>
            <a:r>
              <a:rPr lang="en-US" dirty="0"/>
              <a:t>Time Period Focus: To ensure relevancy, only data from the years 2000 to 2023 was used, as aircraft technology has significantly advanced in recent decades</a:t>
            </a:r>
            <a:endParaRPr lang="en-K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E556684-82C3-41D3-B27F-7E33F5493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83" y="5498746"/>
            <a:ext cx="1356434" cy="135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75962" y="564397"/>
            <a:ext cx="3203872" cy="26412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2495" y="2400808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32071" y="2528789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02250" y="4548494"/>
            <a:ext cx="1587500" cy="16395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6020644" y="3099417"/>
            <a:ext cx="75356" cy="1449077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>
            <a:off x="2439496" y="3343819"/>
            <a:ext cx="7604837" cy="7897"/>
          </a:xfrm>
          <a:prstGeom prst="bentConnector3">
            <a:avLst>
              <a:gd name="adj1" fmla="val 5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140103" y="3115745"/>
            <a:ext cx="1348582" cy="2233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Other Objectives.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5283298" y="1152981"/>
            <a:ext cx="1348582" cy="2233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Main Objective: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180490" y="2581302"/>
            <a:ext cx="1348582" cy="14416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Determine the number of uninjured passengers for different aircraft types.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5451941" y="4891078"/>
            <a:ext cx="1437809" cy="9543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Calculate injury severity for different aircraft engine types.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943801" y="2824958"/>
            <a:ext cx="1348582" cy="9543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Evaluate accident injury severity for various aircraft makes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4953596" y="1725002"/>
            <a:ext cx="2603699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Perform a risk analysis to determine the lowest-risk aircraft..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OVERVIEW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rapezoid 18">
            <a:extLst>
              <a:ext uri="{FF2B5EF4-FFF2-40B4-BE49-F238E27FC236}">
                <a16:creationId xmlns:a16="http://schemas.microsoft.com/office/drawing/2014/main" id="{1CC84B49-13BE-45F9-B771-05BE83975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D1EEC204-F44F-40C4-AF10-12AA7F84E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125698" y="2673358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4698F507-EA88-4676-AF29-D3A8834AB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096067" y="26733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4344" descr="Icon of wrench. ">
            <a:extLst>
              <a:ext uri="{FF2B5EF4-FFF2-40B4-BE49-F238E27FC236}">
                <a16:creationId xmlns:a16="http://schemas.microsoft.com/office/drawing/2014/main" id="{48A816CD-D6A5-4A24-B401-36526C256124}"/>
              </a:ext>
            </a:extLst>
          </p:cNvPr>
          <p:cNvSpPr>
            <a:spLocks/>
          </p:cNvSpPr>
          <p:nvPr/>
        </p:nvSpPr>
        <p:spPr bwMode="auto">
          <a:xfrm>
            <a:off x="5106771" y="2258139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D70FF8-4F56-474B-96B0-A97C93D3CB65}"/>
              </a:ext>
            </a:extLst>
          </p:cNvPr>
          <p:cNvSpPr txBox="1"/>
          <p:nvPr/>
        </p:nvSpPr>
        <p:spPr>
          <a:xfrm>
            <a:off x="4491539" y="3193667"/>
            <a:ext cx="18245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tools used for analysis were python pandas. Matplotlib and Tableau were also used for Visualization</a:t>
            </a:r>
            <a:endParaRPr lang="en-KE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C7C196-7796-410C-8185-0C2A9EA551FA}"/>
              </a:ext>
            </a:extLst>
          </p:cNvPr>
          <p:cNvSpPr txBox="1"/>
          <p:nvPr/>
        </p:nvSpPr>
        <p:spPr>
          <a:xfrm>
            <a:off x="4710430" y="2632135"/>
            <a:ext cx="1385570" cy="373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Tools</a:t>
            </a:r>
            <a:endParaRPr lang="en-KE" dirty="0">
              <a:solidFill>
                <a:schemeClr val="bg1"/>
              </a:solidFill>
            </a:endParaRPr>
          </a:p>
        </p:txBody>
      </p:sp>
      <p:sp>
        <p:nvSpPr>
          <p:cNvPr id="26" name="Freeform 1676" descr="Icon of check box. ">
            <a:extLst>
              <a:ext uri="{FF2B5EF4-FFF2-40B4-BE49-F238E27FC236}">
                <a16:creationId xmlns:a16="http://schemas.microsoft.com/office/drawing/2014/main" id="{5ED56E4F-840F-40B5-96E7-D5EC16B0E63C}"/>
              </a:ext>
            </a:extLst>
          </p:cNvPr>
          <p:cNvSpPr>
            <a:spLocks noEditPoints="1"/>
          </p:cNvSpPr>
          <p:nvPr/>
        </p:nvSpPr>
        <p:spPr bwMode="auto">
          <a:xfrm>
            <a:off x="9091259" y="2368595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9D9520-8E35-4799-AD77-4BDFC2068A1F}"/>
              </a:ext>
            </a:extLst>
          </p:cNvPr>
          <p:cNvSpPr txBox="1"/>
          <p:nvPr/>
        </p:nvSpPr>
        <p:spPr>
          <a:xfrm>
            <a:off x="8462279" y="2931580"/>
            <a:ext cx="160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Used</a:t>
            </a:r>
            <a:endParaRPr lang="en-KE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B2FF76-C690-4B00-9359-BCD072429195}"/>
              </a:ext>
            </a:extLst>
          </p:cNvPr>
          <p:cNvSpPr txBox="1"/>
          <p:nvPr/>
        </p:nvSpPr>
        <p:spPr>
          <a:xfrm>
            <a:off x="8462279" y="3676636"/>
            <a:ext cx="1702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were 8 main columns used for analysis </a:t>
            </a:r>
            <a:endParaRPr lang="en-KE" dirty="0">
              <a:solidFill>
                <a:schemeClr val="bg1"/>
              </a:solidFill>
            </a:endParaRPr>
          </a:p>
        </p:txBody>
      </p:sp>
      <p:pic>
        <p:nvPicPr>
          <p:cNvPr id="29" name="Picture 2" descr="Data View Vector SVG Icon - SVG Repo">
            <a:extLst>
              <a:ext uri="{FF2B5EF4-FFF2-40B4-BE49-F238E27FC236}">
                <a16:creationId xmlns:a16="http://schemas.microsoft.com/office/drawing/2014/main" id="{4D04F30C-CFB7-4D23-8183-D7D51CBD5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838" y="2258139"/>
            <a:ext cx="390621" cy="39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880070-2E4E-4CAA-BFFA-2D21B40CCE5D}"/>
              </a:ext>
            </a:extLst>
          </p:cNvPr>
          <p:cNvSpPr txBox="1"/>
          <p:nvPr/>
        </p:nvSpPr>
        <p:spPr>
          <a:xfrm>
            <a:off x="914400" y="2819133"/>
            <a:ext cx="1651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Description</a:t>
            </a:r>
            <a:endParaRPr lang="en-KE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108882-C948-4650-B9E2-16FF64E6D9A7}"/>
              </a:ext>
            </a:extLst>
          </p:cNvPr>
          <p:cNvSpPr txBox="1"/>
          <p:nvPr/>
        </p:nvSpPr>
        <p:spPr>
          <a:xfrm>
            <a:off x="914400" y="3456365"/>
            <a:ext cx="15107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data was obtained from Kaggle. It was Aviation accidents data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PROCESSING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06218" y="127765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SPECIFICATION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94858" y="116294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04548" y="538478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ANALYSIS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51774" y="53181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47080" y="4226309"/>
            <a:ext cx="208748" cy="17569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0818" y="249432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IMPLEMENT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82496" y="2427523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5350" y="440920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RECCOMENDATION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3328" y="4283798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6069930" y="5476202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5875916" y="1450610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4224070" y="2712871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34935" y="357316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 DATA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02F9625-BC05-4099-B4C7-C5B0D25F8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36606" y="344963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Data View Vector SVG Icon - SVG Repo">
            <a:extLst>
              <a:ext uri="{FF2B5EF4-FFF2-40B4-BE49-F238E27FC236}">
                <a16:creationId xmlns:a16="http://schemas.microsoft.com/office/drawing/2014/main" id="{DA39349E-68D8-4B19-81F4-5B7195EDA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189" y="3701297"/>
            <a:ext cx="390621" cy="39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commendation Icon - Free PNG &amp; SVG 3967406 - Noun Project">
            <a:extLst>
              <a:ext uri="{FF2B5EF4-FFF2-40B4-BE49-F238E27FC236}">
                <a16:creationId xmlns:a16="http://schemas.microsoft.com/office/drawing/2014/main" id="{0D8F408B-C8D1-4FE3-88F1-6EFAD277C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590" y="4541203"/>
            <a:ext cx="439360" cy="43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analysis slide 6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8408528-CB01-400A-B567-8E3D1C610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66096"/>
            <a:ext cx="8785274" cy="5111147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91904B-22BC-4191-A09D-7A2C5ABC0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42474" y="3530990"/>
            <a:ext cx="2720926" cy="1803803"/>
          </a:xfrm>
        </p:spPr>
        <p:txBody>
          <a:bodyPr/>
          <a:lstStyle/>
          <a:p>
            <a:r>
              <a:rPr lang="en-US" dirty="0"/>
              <a:t>Here we have the visualization of the total fatalities by airplane make. It clearly shows the aircraft makes that have the least number of fatalities.</a:t>
            </a:r>
            <a:endParaRPr lang="en-K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Risk Analysis Main Objectives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8DEB5-D4E9-4670-88DE-CE031FB8E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82200" y="5038713"/>
            <a:ext cx="2108608" cy="1682762"/>
          </a:xfrm>
        </p:spPr>
        <p:txBody>
          <a:bodyPr/>
          <a:lstStyle/>
          <a:p>
            <a:r>
              <a:rPr lang="en-US" dirty="0"/>
              <a:t>Here we see that the fatalities were lesser in the Turbo fan Engine type</a:t>
            </a:r>
            <a:endParaRPr lang="en-K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Fatalities by Engine Type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3886" descr="Icon of magnifying glass representing search.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0" name="Group 49" descr="Icon of paper and pen.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reeform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Rectangle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2" name="Group 81" descr="Icon of computer monitor.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reeform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5" name="Group 84" descr="Icon of computer monitors.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reeform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2" name="Group 91" descr="Icon of four squares.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reeform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1" name="Group 100" descr="Icon of mobile phone and speech bubble.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reeform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6" name="Group 105" descr="Icon of paper.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ctangle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1" name="Group 110" descr="Icon of symbol representing email.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reeform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8" name="Group 117" descr="Icon of boxes.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reeform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0A508C-71E5-48DB-8804-FA1DC092D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69" y="849481"/>
            <a:ext cx="9962358" cy="550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8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1626AC-A052-4D73-BB77-292E366F3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989012"/>
            <a:ext cx="9210823" cy="534608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3779C-B3A3-4DDE-9723-5CA60A379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39422" y="3429000"/>
            <a:ext cx="2752578" cy="1905794"/>
          </a:xfrm>
        </p:spPr>
        <p:txBody>
          <a:bodyPr/>
          <a:lstStyle/>
          <a:p>
            <a:r>
              <a:rPr lang="en-US" dirty="0"/>
              <a:t>Here we have a graph that showcases passenger safety by the different aircraft makes</a:t>
            </a:r>
            <a:endParaRPr lang="en-K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Passenger Safety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4B0A7-B097-4EC6-A16D-346D91C7E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61055" y="4502695"/>
            <a:ext cx="2002345" cy="2028885"/>
          </a:xfrm>
        </p:spPr>
        <p:txBody>
          <a:bodyPr>
            <a:normAutofit fontScale="92500"/>
          </a:bodyPr>
          <a:lstStyle/>
          <a:p>
            <a:r>
              <a:rPr lang="en-US" dirty="0"/>
              <a:t>From this graph, these are the 3 main aircraft recommendations:</a:t>
            </a:r>
          </a:p>
          <a:p>
            <a:pPr marL="342900" indent="-342900">
              <a:buAutoNum type="arabicPeriod"/>
            </a:pPr>
            <a:r>
              <a:rPr lang="en-US" dirty="0" err="1"/>
              <a:t>Mcdonnel</a:t>
            </a:r>
            <a:r>
              <a:rPr lang="en-US" dirty="0"/>
              <a:t> Douglas</a:t>
            </a:r>
          </a:p>
          <a:p>
            <a:pPr marL="342900" indent="-342900">
              <a:buAutoNum type="arabicPeriod"/>
            </a:pPr>
            <a:r>
              <a:rPr lang="en-US" dirty="0" err="1"/>
              <a:t>Bobardier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Embraer</a:t>
            </a:r>
            <a:endParaRPr lang="en-K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A71C50-642F-4E8E-B437-ED36C7610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0195" y="855297"/>
            <a:ext cx="9332259" cy="496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purl.org/dc/elements/1.1/"/>
    <ds:schemaRef ds:uri="http://www.w3.org/XML/1998/namespace"/>
    <ds:schemaRef ds:uri="http://purl.org/dc/terms/"/>
    <ds:schemaRef ds:uri="71af3243-3dd4-4a8d-8c0d-dd76da1f02a5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346</Words>
  <Application>Microsoft Office PowerPoint</Application>
  <PresentationFormat>Widescreen</PresentationFormat>
  <Paragraphs>61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Segoe UI Light</vt:lpstr>
      <vt:lpstr>Office Theme</vt:lpstr>
      <vt:lpstr>PROPOSAL: IDENTIFYING LOW-RISK AIRCRAFT FOR THE NEW AVIATION DIVISION   Presentation by Linda Temoet</vt:lpstr>
      <vt:lpstr>Project analysis slide 3</vt:lpstr>
      <vt:lpstr>Project analysis slide 4</vt:lpstr>
      <vt:lpstr>Project analysis slide 5</vt:lpstr>
      <vt:lpstr>Project analysis slide 2</vt:lpstr>
      <vt:lpstr>Project analysis slide 6</vt:lpstr>
      <vt:lpstr>Project analysis slide 7</vt:lpstr>
      <vt:lpstr>Project analysis slide 8</vt:lpstr>
      <vt:lpstr>Project analysis slide 10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2024-09-25T09:36:02Z</dcterms:created>
  <dcterms:modified xsi:type="dcterms:W3CDTF">2024-09-26T05:57:57Z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