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Be Vietnam Pro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  <p:embeddedFont>
      <p:font typeface="Be Vietnam Pro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E2565A-25FD-4B3C-9400-6DA59590B133}">
  <a:tblStyle styleId="{5CE2565A-25FD-4B3C-9400-6DA59590B1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BeVietnamProBlack-boldItalic.fntdata"/><Relationship Id="rId41" Type="http://schemas.openxmlformats.org/officeDocument/2006/relationships/font" Target="fonts/BeVietnamPro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-regular.fntdata"/><Relationship Id="rId10" Type="http://schemas.openxmlformats.org/officeDocument/2006/relationships/slide" Target="slides/slide5.xml"/><Relationship Id="rId32" Type="http://schemas.openxmlformats.org/officeDocument/2006/relationships/font" Target="fonts/Anaheim-regular.fntdata"/><Relationship Id="rId13" Type="http://schemas.openxmlformats.org/officeDocument/2006/relationships/slide" Target="slides/slide8.xml"/><Relationship Id="rId35" Type="http://schemas.openxmlformats.org/officeDocument/2006/relationships/font" Target="fonts/BeVietnamPro-italic.fntdata"/><Relationship Id="rId12" Type="http://schemas.openxmlformats.org/officeDocument/2006/relationships/slide" Target="slides/slide7.xml"/><Relationship Id="rId34" Type="http://schemas.openxmlformats.org/officeDocument/2006/relationships/font" Target="fonts/BeVietnamPro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BeVietnamPro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91f1749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91f1749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10208a8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10208a8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10208a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10208a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10208a8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10208a8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10208a85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10208a85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df40dca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df40dca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10208a85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910208a85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91f1749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91f1749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1284000" y="1902050"/>
            <a:ext cx="65760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284000" y="2845750"/>
            <a:ext cx="65760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7" type="subTitle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3768000"/>
            <a:ext cx="4366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13225" y="920100"/>
            <a:ext cx="4366500" cy="27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-9525" y="2687325"/>
            <a:ext cx="1558778" cy="2465723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 rot="8988552">
            <a:off x="-128500" y="-534854"/>
            <a:ext cx="1454426" cy="1280493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6313350" y="489735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-1344725" y="-32523"/>
            <a:ext cx="10488717" cy="6685915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3209362" y="-99243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8" name="Google Shape;128;p16"/>
          <p:cNvGrpSpPr/>
          <p:nvPr/>
        </p:nvGrpSpPr>
        <p:grpSpPr>
          <a:xfrm>
            <a:off x="15" y="0"/>
            <a:ext cx="9143991" cy="5143504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2910248" y="2359177"/>
            <a:ext cx="3922554" cy="3368658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69570" y="-639075"/>
            <a:ext cx="9213570" cy="5782564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8176744" y="2301996"/>
            <a:ext cx="3922614" cy="3368710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702800" y="1154688"/>
            <a:ext cx="3728100" cy="16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4702800" y="2771413"/>
            <a:ext cx="37281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>
            <p:ph idx="2" type="pic"/>
          </p:nvPr>
        </p:nvSpPr>
        <p:spPr>
          <a:xfrm>
            <a:off x="713225" y="747000"/>
            <a:ext cx="3189000" cy="364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7923100" y="38762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525700" y="-87627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68007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568007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6924678" y="3927299"/>
            <a:ext cx="2228880" cy="1225736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382825" y="-13426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13225" y="1326250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13359" y="2330350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20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299276" y="-2993894"/>
            <a:ext cx="3922599" cy="3368697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7891425" y="1"/>
            <a:ext cx="1252576" cy="1567250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94092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494092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>
            <a:off x="8005950" y="37364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331875" y="-7437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flipH="1" rot="10800000">
              <a:off x="7963727" y="3585776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4743229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827475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/>
        </p:nvSpPr>
        <p:spPr>
          <a:xfrm flipH="1" rot="-5620785">
            <a:off x="8161983" y="-1102921"/>
            <a:ext cx="3922561" cy="336866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58079" y="-76200"/>
            <a:ext cx="9202083" cy="5243547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72438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623859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>
            <a:off x="0" y="-45596"/>
            <a:ext cx="9217351" cy="5189119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flipH="1" rot="-6852635">
            <a:off x="8370682" y="3411391"/>
            <a:ext cx="3922575" cy="336867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275625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2" type="subTitle"/>
          </p:nvPr>
        </p:nvSpPr>
        <p:spPr>
          <a:xfrm>
            <a:off x="3574824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5874028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4" type="subTitle"/>
          </p:nvPr>
        </p:nvSpPr>
        <p:spPr>
          <a:xfrm>
            <a:off x="1275625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5" type="subTitle"/>
          </p:nvPr>
        </p:nvSpPr>
        <p:spPr>
          <a:xfrm>
            <a:off x="3574827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6" type="subTitle"/>
          </p:nvPr>
        </p:nvSpPr>
        <p:spPr>
          <a:xfrm>
            <a:off x="5874036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02" name="Google Shape;202;p25"/>
          <p:cNvGrpSpPr/>
          <p:nvPr/>
        </p:nvGrpSpPr>
        <p:grpSpPr>
          <a:xfrm>
            <a:off x="-19044" y="-57650"/>
            <a:ext cx="9163039" cy="5201149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rect b="b" l="l" r="r" t="t"/>
                <a:pathLst>
                  <a:path extrusionOk="0" h="25735" w="20742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439100" y="46134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044825" y="445025"/>
            <a:ext cx="43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044837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" type="subTitle"/>
          </p:nvPr>
        </p:nvSpPr>
        <p:spPr>
          <a:xfrm>
            <a:off x="6361812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subTitle"/>
          </p:nvPr>
        </p:nvSpPr>
        <p:spPr>
          <a:xfrm>
            <a:off x="4044837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6361812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subTitle"/>
          </p:nvPr>
        </p:nvSpPr>
        <p:spPr>
          <a:xfrm>
            <a:off x="4044825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4044825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7" type="subTitle"/>
          </p:nvPr>
        </p:nvSpPr>
        <p:spPr>
          <a:xfrm>
            <a:off x="6361797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6361797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 flipH="1">
            <a:off x="8477241" y="-639075"/>
            <a:ext cx="666759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713450" y="4416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10713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2" type="subTitle"/>
          </p:nvPr>
        </p:nvSpPr>
        <p:spPr>
          <a:xfrm>
            <a:off x="35829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10713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4" type="subTitle"/>
          </p:nvPr>
        </p:nvSpPr>
        <p:spPr>
          <a:xfrm>
            <a:off x="35829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6" type="subTitle"/>
          </p:nvPr>
        </p:nvSpPr>
        <p:spPr>
          <a:xfrm>
            <a:off x="60945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1071302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8" type="subTitle"/>
          </p:nvPr>
        </p:nvSpPr>
        <p:spPr>
          <a:xfrm>
            <a:off x="3582900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6094498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3" type="subTitle"/>
          </p:nvPr>
        </p:nvSpPr>
        <p:spPr>
          <a:xfrm>
            <a:off x="1071302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3582900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5" type="subTitle"/>
          </p:nvPr>
        </p:nvSpPr>
        <p:spPr>
          <a:xfrm>
            <a:off x="6094498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4" name="Google Shape;234;p27"/>
          <p:cNvGrpSpPr/>
          <p:nvPr/>
        </p:nvGrpSpPr>
        <p:grpSpPr>
          <a:xfrm>
            <a:off x="5" y="581486"/>
            <a:ext cx="9143995" cy="4562014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 rot="5400000">
              <a:off x="8000980" y="4000480"/>
              <a:ext cx="1247803" cy="10382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8430775" y="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hasCustomPrompt="1" type="title"/>
          </p:nvPr>
        </p:nvSpPr>
        <p:spPr>
          <a:xfrm>
            <a:off x="713225" y="638350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13225" y="1311342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hasCustomPrompt="1" idx="2" type="title"/>
          </p:nvPr>
        </p:nvSpPr>
        <p:spPr>
          <a:xfrm>
            <a:off x="713225" y="2037962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713225" y="2710975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hasCustomPrompt="1" idx="4" type="title"/>
          </p:nvPr>
        </p:nvSpPr>
        <p:spPr>
          <a:xfrm>
            <a:off x="713225" y="3437549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713225" y="4110573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>
            <a:off x="-1544750" y="4189050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3094814" y="-661552"/>
            <a:ext cx="3922591" cy="3368691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2001750" y="2878014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4697687" y="149158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29"/>
          <p:cNvSpPr txBox="1"/>
          <p:nvPr>
            <p:ph idx="2" type="subTitle"/>
          </p:nvPr>
        </p:nvSpPr>
        <p:spPr>
          <a:xfrm>
            <a:off x="4697687" y="116832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hasCustomPrompt="1" idx="3" type="title"/>
          </p:nvPr>
        </p:nvSpPr>
        <p:spPr>
          <a:xfrm>
            <a:off x="2002338" y="1648846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/>
          <p:nvPr>
            <p:ph idx="4" type="subTitle"/>
          </p:nvPr>
        </p:nvSpPr>
        <p:spPr>
          <a:xfrm>
            <a:off x="4697685" y="2729830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4697681" y="2406570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hasCustomPrompt="1" idx="6" type="title"/>
          </p:nvPr>
        </p:nvSpPr>
        <p:spPr>
          <a:xfrm>
            <a:off x="2002350" y="4113728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4697683" y="396807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4697675" y="364481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9" name="Google Shape;259;p29"/>
          <p:cNvGrpSpPr/>
          <p:nvPr/>
        </p:nvGrpSpPr>
        <p:grpSpPr>
          <a:xfrm>
            <a:off x="-9525" y="11"/>
            <a:ext cx="9163050" cy="5153037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flipH="1" rot="-5400000">
              <a:off x="7339961" y="13287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8230425" y="41137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971525" y="694000"/>
            <a:ext cx="44595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3971525" y="1694148"/>
            <a:ext cx="44595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/>
          <p:nvPr/>
        </p:nvSpPr>
        <p:spPr>
          <a:xfrm>
            <a:off x="7954202" y="1"/>
            <a:ext cx="1189799" cy="1567250"/>
          </a:xfrm>
          <a:custGeom>
            <a:rect b="b" l="l" r="r" t="t"/>
            <a:pathLst>
              <a:path extrusionOk="0" h="9276" w="7042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4085679" y="-2957230"/>
            <a:ext cx="3922572" cy="3368674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8327828" y="3887114"/>
            <a:ext cx="1454433" cy="1280500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3971525" y="3758375"/>
            <a:ext cx="4459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flipH="1">
            <a:off x="8430773" y="2945775"/>
            <a:ext cx="789426" cy="235733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6" y="-57775"/>
            <a:ext cx="1343051" cy="2012425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429575" y="46040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055280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83188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055280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83188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flipH="1" rot="4252875">
            <a:off x="-462158" y="3843033"/>
            <a:ext cx="1454415" cy="1280483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7925625" y="-148520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9220200" cy="5219696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flipH="1" rot="10800000">
                <a:off x="0" y="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2" y="1"/>
            <a:ext cx="9191623" cy="4895872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rect b="b" l="l" r="r" t="t"/>
                <a:pathLst>
                  <a:path extrusionOk="0" h="19015" w="9013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rect b="b" l="l" r="r" t="t"/>
                <a:pathLst>
                  <a:path extrusionOk="0" h="9276" w="7042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1805773" y="4662469"/>
            <a:ext cx="3922632" cy="336872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flipH="1" rot="10800000">
              <a:off x="-5" y="3505185"/>
              <a:ext cx="1514484" cy="1638316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768500" y="1516200"/>
            <a:ext cx="5607000" cy="21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3445500"/>
            <a:ext cx="3616800" cy="1141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/>
          </p:nvPr>
        </p:nvSpPr>
        <p:spPr>
          <a:xfrm>
            <a:off x="713225" y="1508475"/>
            <a:ext cx="45063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5397250" y="3083025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7550208" y="-639075"/>
            <a:ext cx="1593791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4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04" name="Google Shape;304;p3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4"/>
          <p:cNvGrpSpPr/>
          <p:nvPr/>
        </p:nvGrpSpPr>
        <p:grpSpPr>
          <a:xfrm>
            <a:off x="5330195" y="1069416"/>
            <a:ext cx="3169210" cy="3153247"/>
            <a:chOff x="5330195" y="1069416"/>
            <a:chExt cx="3169210" cy="3153247"/>
          </a:xfrm>
        </p:grpSpPr>
        <p:grpSp>
          <p:nvGrpSpPr>
            <p:cNvPr id="311" name="Google Shape;311;p34"/>
            <p:cNvGrpSpPr/>
            <p:nvPr/>
          </p:nvGrpSpPr>
          <p:grpSpPr>
            <a:xfrm>
              <a:off x="5330195" y="1069416"/>
              <a:ext cx="3169210" cy="3153247"/>
              <a:chOff x="1781375" y="2040725"/>
              <a:chExt cx="516200" cy="513600"/>
            </a:xfrm>
          </p:grpSpPr>
          <p:sp>
            <p:nvSpPr>
              <p:cNvPr id="312" name="Google Shape;312;p34"/>
              <p:cNvSpPr/>
              <p:nvPr/>
            </p:nvSpPr>
            <p:spPr>
              <a:xfrm>
                <a:off x="1781375" y="2286825"/>
                <a:ext cx="251225" cy="267500"/>
              </a:xfrm>
              <a:custGeom>
                <a:rect b="b" l="l" r="r" t="t"/>
                <a:pathLst>
                  <a:path extrusionOk="0" fill="none" h="10700" w="10049">
                    <a:moveTo>
                      <a:pt x="3666" y="5735"/>
                    </a:moveTo>
                    <a:cubicBezTo>
                      <a:pt x="3120" y="6394"/>
                      <a:pt x="3083" y="7771"/>
                      <a:pt x="4181" y="8660"/>
                    </a:cubicBezTo>
                    <a:cubicBezTo>
                      <a:pt x="5274" y="9552"/>
                      <a:pt x="7206" y="9408"/>
                      <a:pt x="7699" y="8729"/>
                    </a:cubicBezTo>
                    <a:cubicBezTo>
                      <a:pt x="8192" y="8052"/>
                      <a:pt x="7145" y="7279"/>
                      <a:pt x="6562" y="7930"/>
                    </a:cubicBezTo>
                    <a:cubicBezTo>
                      <a:pt x="6383" y="8131"/>
                      <a:pt x="6303" y="8383"/>
                      <a:pt x="6285" y="8635"/>
                    </a:cubicBezTo>
                    <a:cubicBezTo>
                      <a:pt x="6220" y="9455"/>
                      <a:pt x="6782" y="10189"/>
                      <a:pt x="7577" y="10394"/>
                    </a:cubicBezTo>
                    <a:cubicBezTo>
                      <a:pt x="8746" y="10700"/>
                      <a:pt x="10049" y="10189"/>
                      <a:pt x="10049" y="10189"/>
                    </a:cubicBezTo>
                    <a:lnTo>
                      <a:pt x="10049" y="0"/>
                    </a:lnTo>
                    <a:lnTo>
                      <a:pt x="997" y="0"/>
                    </a:lnTo>
                    <a:cubicBezTo>
                      <a:pt x="997" y="0"/>
                      <a:pt x="0" y="2274"/>
                      <a:pt x="1439" y="3299"/>
                    </a:cubicBezTo>
                    <a:cubicBezTo>
                      <a:pt x="1925" y="3645"/>
                      <a:pt x="2547" y="3739"/>
                      <a:pt x="3130" y="3598"/>
                    </a:cubicBezTo>
                    <a:cubicBezTo>
                      <a:pt x="3641" y="3480"/>
                      <a:pt x="4221" y="3184"/>
                      <a:pt x="4296" y="2479"/>
                    </a:cubicBezTo>
                    <a:cubicBezTo>
                      <a:pt x="4432" y="1192"/>
                      <a:pt x="2627" y="752"/>
                      <a:pt x="2504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1799450" y="2375500"/>
                <a:ext cx="64325" cy="82850"/>
              </a:xfrm>
              <a:custGeom>
                <a:rect b="b" l="l" r="r" t="t"/>
                <a:pathLst>
                  <a:path extrusionOk="0" fill="none" h="3314" w="2573">
                    <a:moveTo>
                      <a:pt x="1195" y="1"/>
                    </a:moveTo>
                    <a:cubicBezTo>
                      <a:pt x="1195" y="1"/>
                      <a:pt x="1" y="2246"/>
                      <a:pt x="2573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191520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0" y="249"/>
                    </a:moveTo>
                    <a:cubicBezTo>
                      <a:pt x="0" y="249"/>
                      <a:pt x="1616" y="1"/>
                      <a:pt x="191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946875" y="2350950"/>
                <a:ext cx="35350" cy="52375"/>
              </a:xfrm>
              <a:custGeom>
                <a:rect b="b" l="l" r="r" t="t"/>
                <a:pathLst>
                  <a:path extrusionOk="0" fill="none" h="2095" w="1414">
                    <a:moveTo>
                      <a:pt x="0" y="2094"/>
                    </a:moveTo>
                    <a:cubicBezTo>
                      <a:pt x="0" y="2094"/>
                      <a:pt x="1414" y="1666"/>
                      <a:pt x="97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2046325" y="2286825"/>
                <a:ext cx="251250" cy="267500"/>
              </a:xfrm>
              <a:custGeom>
                <a:rect b="b" l="l" r="r" t="t"/>
                <a:pathLst>
                  <a:path extrusionOk="0" fill="none" h="10700" w="10050">
                    <a:moveTo>
                      <a:pt x="6383" y="5735"/>
                    </a:moveTo>
                    <a:cubicBezTo>
                      <a:pt x="6930" y="6394"/>
                      <a:pt x="6963" y="7771"/>
                      <a:pt x="5869" y="8660"/>
                    </a:cubicBezTo>
                    <a:cubicBezTo>
                      <a:pt x="4771" y="9552"/>
                      <a:pt x="2843" y="9408"/>
                      <a:pt x="2350" y="8729"/>
                    </a:cubicBezTo>
                    <a:cubicBezTo>
                      <a:pt x="1857" y="8052"/>
                      <a:pt x="2905" y="7279"/>
                      <a:pt x="3487" y="7930"/>
                    </a:cubicBezTo>
                    <a:cubicBezTo>
                      <a:pt x="3667" y="8131"/>
                      <a:pt x="3747" y="8383"/>
                      <a:pt x="3764" y="8635"/>
                    </a:cubicBezTo>
                    <a:cubicBezTo>
                      <a:pt x="3829" y="9455"/>
                      <a:pt x="3267" y="10189"/>
                      <a:pt x="2473" y="10394"/>
                    </a:cubicBezTo>
                    <a:cubicBezTo>
                      <a:pt x="1303" y="10700"/>
                      <a:pt x="1" y="10189"/>
                      <a:pt x="1" y="10189"/>
                    </a:cubicBezTo>
                    <a:lnTo>
                      <a:pt x="1" y="0"/>
                    </a:lnTo>
                    <a:lnTo>
                      <a:pt x="9052" y="0"/>
                    </a:lnTo>
                    <a:cubicBezTo>
                      <a:pt x="9052" y="0"/>
                      <a:pt x="10050" y="2274"/>
                      <a:pt x="8610" y="3299"/>
                    </a:cubicBezTo>
                    <a:cubicBezTo>
                      <a:pt x="8121" y="3645"/>
                      <a:pt x="7503" y="3739"/>
                      <a:pt x="6920" y="3598"/>
                    </a:cubicBezTo>
                    <a:cubicBezTo>
                      <a:pt x="6409" y="3480"/>
                      <a:pt x="5826" y="3184"/>
                      <a:pt x="5754" y="2479"/>
                    </a:cubicBezTo>
                    <a:cubicBezTo>
                      <a:pt x="5613" y="1192"/>
                      <a:pt x="7423" y="752"/>
                      <a:pt x="7546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2215150" y="2375500"/>
                <a:ext cx="64350" cy="82850"/>
              </a:xfrm>
              <a:custGeom>
                <a:rect b="b" l="l" r="r" t="t"/>
                <a:pathLst>
                  <a:path extrusionOk="0" fill="none" h="3314" w="2574">
                    <a:moveTo>
                      <a:pt x="1379" y="1"/>
                    </a:moveTo>
                    <a:cubicBezTo>
                      <a:pt x="1379" y="1"/>
                      <a:pt x="2573" y="2246"/>
                      <a:pt x="1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211595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1911" y="249"/>
                    </a:moveTo>
                    <a:cubicBezTo>
                      <a:pt x="1911" y="249"/>
                      <a:pt x="296" y="1"/>
                      <a:pt x="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2096600" y="2350950"/>
                <a:ext cx="35475" cy="52375"/>
              </a:xfrm>
              <a:custGeom>
                <a:rect b="b" l="l" r="r" t="t"/>
                <a:pathLst>
                  <a:path extrusionOk="0" fill="none" h="2095" w="1419">
                    <a:moveTo>
                      <a:pt x="1419" y="2094"/>
                    </a:moveTo>
                    <a:cubicBezTo>
                      <a:pt x="1419" y="2094"/>
                      <a:pt x="1" y="1666"/>
                      <a:pt x="44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2103900" y="2040725"/>
                <a:ext cx="76025" cy="107425"/>
              </a:xfrm>
              <a:custGeom>
                <a:rect b="b" l="l" r="r" t="t"/>
                <a:pathLst>
                  <a:path extrusionOk="0" fill="none" h="4297" w="3041">
                    <a:moveTo>
                      <a:pt x="590" y="4085"/>
                    </a:moveTo>
                    <a:cubicBezTo>
                      <a:pt x="590" y="4085"/>
                      <a:pt x="1" y="1548"/>
                      <a:pt x="648" y="774"/>
                    </a:cubicBezTo>
                    <a:cubicBezTo>
                      <a:pt x="1296" y="1"/>
                      <a:pt x="2925" y="487"/>
                      <a:pt x="2983" y="1476"/>
                    </a:cubicBezTo>
                    <a:cubicBezTo>
                      <a:pt x="3041" y="2469"/>
                      <a:pt x="1191" y="4296"/>
                      <a:pt x="1191" y="42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2075750" y="2054325"/>
                <a:ext cx="39775" cy="91400"/>
              </a:xfrm>
              <a:custGeom>
                <a:rect b="b" l="l" r="r" t="t"/>
                <a:pathLst>
                  <a:path extrusionOk="0" fill="none" h="3656" w="1591">
                    <a:moveTo>
                      <a:pt x="1318" y="3656"/>
                    </a:moveTo>
                    <a:cubicBezTo>
                      <a:pt x="1318" y="3656"/>
                      <a:pt x="26" y="1918"/>
                      <a:pt x="15" y="1245"/>
                    </a:cubicBezTo>
                    <a:cubicBezTo>
                      <a:pt x="1" y="576"/>
                      <a:pt x="1015" y="1"/>
                      <a:pt x="1590" y="5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2138800" y="2078500"/>
                <a:ext cx="71450" cy="78025"/>
              </a:xfrm>
              <a:custGeom>
                <a:rect b="b" l="l" r="r" t="t"/>
                <a:pathLst>
                  <a:path extrusionOk="0" fill="none" h="3121" w="2858">
                    <a:moveTo>
                      <a:pt x="0" y="3120"/>
                    </a:moveTo>
                    <a:cubicBezTo>
                      <a:pt x="0" y="3120"/>
                      <a:pt x="2159" y="2254"/>
                      <a:pt x="2508" y="1419"/>
                    </a:cubicBezTo>
                    <a:cubicBezTo>
                      <a:pt x="2857" y="588"/>
                      <a:pt x="2015" y="1"/>
                      <a:pt x="1533" y="34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089050" y="2175550"/>
                <a:ext cx="26850" cy="111300"/>
              </a:xfrm>
              <a:custGeom>
                <a:rect b="b" l="l" r="r" t="t"/>
                <a:pathLst>
                  <a:path extrusionOk="0" fill="none" h="4452" w="1074">
                    <a:moveTo>
                      <a:pt x="1" y="4451"/>
                    </a:moveTo>
                    <a:cubicBezTo>
                      <a:pt x="271" y="2785"/>
                      <a:pt x="652" y="836"/>
                      <a:pt x="1073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2099300" y="2140900"/>
                <a:ext cx="45375" cy="42675"/>
              </a:xfrm>
              <a:custGeom>
                <a:rect b="b" l="l" r="r" t="t"/>
                <a:pathLst>
                  <a:path extrusionOk="0" h="1707" w="1815">
                    <a:moveTo>
                      <a:pt x="765" y="1"/>
                    </a:moveTo>
                    <a:cubicBezTo>
                      <a:pt x="621" y="1"/>
                      <a:pt x="467" y="29"/>
                      <a:pt x="306" y="99"/>
                    </a:cubicBezTo>
                    <a:cubicBezTo>
                      <a:pt x="306" y="99"/>
                      <a:pt x="1" y="1438"/>
                      <a:pt x="534" y="1679"/>
                    </a:cubicBezTo>
                    <a:cubicBezTo>
                      <a:pt x="576" y="1698"/>
                      <a:pt x="620" y="1707"/>
                      <a:pt x="664" y="1707"/>
                    </a:cubicBezTo>
                    <a:cubicBezTo>
                      <a:pt x="1180" y="1707"/>
                      <a:pt x="1814" y="523"/>
                      <a:pt x="1814" y="523"/>
                    </a:cubicBezTo>
                    <a:cubicBezTo>
                      <a:pt x="1814" y="523"/>
                      <a:pt x="1382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1936875" y="2073650"/>
                <a:ext cx="79100" cy="105700"/>
              </a:xfrm>
              <a:custGeom>
                <a:rect b="b" l="l" r="r" t="t"/>
                <a:pathLst>
                  <a:path extrusionOk="0" fill="none" h="4228" w="3164">
                    <a:moveTo>
                      <a:pt x="2073" y="4142"/>
                    </a:moveTo>
                    <a:cubicBezTo>
                      <a:pt x="2073" y="4142"/>
                      <a:pt x="3163" y="1778"/>
                      <a:pt x="2685" y="890"/>
                    </a:cubicBezTo>
                    <a:cubicBezTo>
                      <a:pt x="2206" y="1"/>
                      <a:pt x="515" y="148"/>
                      <a:pt x="256" y="1106"/>
                    </a:cubicBezTo>
                    <a:cubicBezTo>
                      <a:pt x="0" y="2066"/>
                      <a:pt x="1440" y="4228"/>
                      <a:pt x="1440" y="42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1997950" y="2093975"/>
                <a:ext cx="47775" cy="88075"/>
              </a:xfrm>
              <a:custGeom>
                <a:rect b="b" l="l" r="r" t="t"/>
                <a:pathLst>
                  <a:path extrusionOk="0" fill="none" h="3523" w="1911">
                    <a:moveTo>
                      <a:pt x="0" y="3523"/>
                    </a:moveTo>
                    <a:cubicBezTo>
                      <a:pt x="0" y="3523"/>
                      <a:pt x="1612" y="2080"/>
                      <a:pt x="1760" y="1426"/>
                    </a:cubicBezTo>
                    <a:cubicBezTo>
                      <a:pt x="1911" y="771"/>
                      <a:pt x="1033" y="1"/>
                      <a:pt x="350" y="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909100" y="2100000"/>
                <a:ext cx="57125" cy="86575"/>
              </a:xfrm>
              <a:custGeom>
                <a:rect b="b" l="l" r="r" t="t"/>
                <a:pathLst>
                  <a:path extrusionOk="0" fill="none" h="3463" w="2285">
                    <a:moveTo>
                      <a:pt x="2285" y="3462"/>
                    </a:moveTo>
                    <a:cubicBezTo>
                      <a:pt x="2285" y="3462"/>
                      <a:pt x="345" y="2174"/>
                      <a:pt x="173" y="1289"/>
                    </a:cubicBezTo>
                    <a:cubicBezTo>
                      <a:pt x="0" y="404"/>
                      <a:pt x="939" y="1"/>
                      <a:pt x="1342" y="43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984825" y="2209825"/>
                <a:ext cx="5400" cy="77025"/>
              </a:xfrm>
              <a:custGeom>
                <a:rect b="b" l="l" r="r" t="t"/>
                <a:pathLst>
                  <a:path extrusionOk="0" fill="none" h="3081" w="216">
                    <a:moveTo>
                      <a:pt x="198" y="3080"/>
                    </a:moveTo>
                    <a:cubicBezTo>
                      <a:pt x="216" y="1836"/>
                      <a:pt x="173" y="645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960975" y="2174825"/>
                <a:ext cx="39800" cy="42950"/>
              </a:xfrm>
              <a:custGeom>
                <a:rect b="b" l="l" r="r" t="t"/>
                <a:pathLst>
                  <a:path extrusionOk="0" h="1718" w="1592">
                    <a:moveTo>
                      <a:pt x="908" y="0"/>
                    </a:moveTo>
                    <a:cubicBezTo>
                      <a:pt x="404" y="0"/>
                      <a:pt x="1" y="325"/>
                      <a:pt x="1" y="325"/>
                    </a:cubicBezTo>
                    <a:cubicBezTo>
                      <a:pt x="1" y="325"/>
                      <a:pt x="415" y="1718"/>
                      <a:pt x="953" y="1718"/>
                    </a:cubicBezTo>
                    <a:cubicBezTo>
                      <a:pt x="976" y="1718"/>
                      <a:pt x="999" y="1715"/>
                      <a:pt x="1022" y="1710"/>
                    </a:cubicBezTo>
                    <a:cubicBezTo>
                      <a:pt x="1591" y="1584"/>
                      <a:pt x="1562" y="210"/>
                      <a:pt x="1562" y="210"/>
                    </a:cubicBezTo>
                    <a:cubicBezTo>
                      <a:pt x="1341" y="55"/>
                      <a:pt x="1116" y="0"/>
                      <a:pt x="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2190175" y="2145700"/>
                <a:ext cx="69900" cy="62900"/>
              </a:xfrm>
              <a:custGeom>
                <a:rect b="b" l="l" r="r" t="t"/>
                <a:pathLst>
                  <a:path extrusionOk="0" fill="none" h="2516" w="2796">
                    <a:moveTo>
                      <a:pt x="0" y="2515"/>
                    </a:moveTo>
                    <a:cubicBezTo>
                      <a:pt x="0" y="2515"/>
                      <a:pt x="294" y="1210"/>
                      <a:pt x="1363" y="735"/>
                    </a:cubicBezTo>
                    <a:cubicBezTo>
                      <a:pt x="2435" y="263"/>
                      <a:pt x="2795" y="1"/>
                      <a:pt x="2795" y="1"/>
                    </a:cubicBezTo>
                    <a:cubicBezTo>
                      <a:pt x="2795" y="1"/>
                      <a:pt x="2029" y="1987"/>
                      <a:pt x="0" y="251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2141675" y="2246000"/>
                <a:ext cx="90500" cy="36625"/>
              </a:xfrm>
              <a:custGeom>
                <a:rect b="b" l="l" r="r" t="t"/>
                <a:pathLst>
                  <a:path extrusionOk="0" fill="none" h="1465" w="3620">
                    <a:moveTo>
                      <a:pt x="1" y="1043"/>
                    </a:moveTo>
                    <a:cubicBezTo>
                      <a:pt x="1" y="1043"/>
                      <a:pt x="839" y="0"/>
                      <a:pt x="2008" y="50"/>
                    </a:cubicBezTo>
                    <a:cubicBezTo>
                      <a:pt x="3181" y="97"/>
                      <a:pt x="3619" y="22"/>
                      <a:pt x="3619" y="22"/>
                    </a:cubicBezTo>
                    <a:cubicBezTo>
                      <a:pt x="3619" y="22"/>
                      <a:pt x="2055" y="1465"/>
                      <a:pt x="1" y="10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2129175" y="2165500"/>
                <a:ext cx="41125" cy="86175"/>
              </a:xfrm>
              <a:custGeom>
                <a:rect b="b" l="l" r="r" t="t"/>
                <a:pathLst>
                  <a:path extrusionOk="0" fill="none" h="3447" w="1645">
                    <a:moveTo>
                      <a:pt x="141" y="3446"/>
                    </a:moveTo>
                    <a:cubicBezTo>
                      <a:pt x="141" y="3446"/>
                      <a:pt x="1288" y="2756"/>
                      <a:pt x="1400" y="1590"/>
                    </a:cubicBezTo>
                    <a:cubicBezTo>
                      <a:pt x="1512" y="424"/>
                      <a:pt x="1645" y="0"/>
                      <a:pt x="1645" y="0"/>
                    </a:cubicBezTo>
                    <a:cubicBezTo>
                      <a:pt x="1645" y="0"/>
                      <a:pt x="1" y="1356"/>
                      <a:pt x="141" y="34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2112875" y="2165500"/>
                <a:ext cx="125225" cy="121000"/>
              </a:xfrm>
              <a:custGeom>
                <a:rect b="b" l="l" r="r" t="t"/>
                <a:pathLst>
                  <a:path extrusionOk="0" fill="none" h="4840" w="5009">
                    <a:moveTo>
                      <a:pt x="5009" y="0"/>
                    </a:moveTo>
                    <a:cubicBezTo>
                      <a:pt x="5009" y="0"/>
                      <a:pt x="1498" y="3040"/>
                      <a:pt x="1" y="483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2122050" y="2186275"/>
                <a:ext cx="38100" cy="89500"/>
              </a:xfrm>
              <a:custGeom>
                <a:rect b="b" l="l" r="r" t="t"/>
                <a:pathLst>
                  <a:path extrusionOk="0" fill="none" h="3580" w="1524">
                    <a:moveTo>
                      <a:pt x="1523" y="0"/>
                    </a:moveTo>
                    <a:cubicBezTo>
                      <a:pt x="1523" y="0"/>
                      <a:pt x="188" y="3223"/>
                      <a:pt x="1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2116850" y="2251650"/>
                <a:ext cx="99125" cy="30075"/>
              </a:xfrm>
              <a:custGeom>
                <a:rect b="b" l="l" r="r" t="t"/>
                <a:pathLst>
                  <a:path extrusionOk="0" fill="none" h="1203" w="3965">
                    <a:moveTo>
                      <a:pt x="1" y="1202"/>
                    </a:moveTo>
                    <a:cubicBezTo>
                      <a:pt x="1" y="1202"/>
                      <a:pt x="2209" y="281"/>
                      <a:pt x="396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1811575" y="2155600"/>
                <a:ext cx="69925" cy="62975"/>
              </a:xfrm>
              <a:custGeom>
                <a:rect b="b" l="l" r="r" t="t"/>
                <a:pathLst>
                  <a:path extrusionOk="0" fill="none" h="2519" w="2797">
                    <a:moveTo>
                      <a:pt x="2797" y="2519"/>
                    </a:moveTo>
                    <a:cubicBezTo>
                      <a:pt x="2797" y="2519"/>
                      <a:pt x="2505" y="1209"/>
                      <a:pt x="1433" y="738"/>
                    </a:cubicBezTo>
                    <a:cubicBezTo>
                      <a:pt x="364" y="263"/>
                      <a:pt x="1" y="0"/>
                      <a:pt x="1" y="0"/>
                    </a:cubicBezTo>
                    <a:cubicBezTo>
                      <a:pt x="1" y="0"/>
                      <a:pt x="768" y="1986"/>
                      <a:pt x="2797" y="25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1839550" y="2255975"/>
                <a:ext cx="90525" cy="36625"/>
              </a:xfrm>
              <a:custGeom>
                <a:rect b="b" l="l" r="r" t="t"/>
                <a:pathLst>
                  <a:path extrusionOk="0" fill="none" h="1465" w="3621">
                    <a:moveTo>
                      <a:pt x="3621" y="1044"/>
                    </a:moveTo>
                    <a:cubicBezTo>
                      <a:pt x="3621" y="1044"/>
                      <a:pt x="2779" y="0"/>
                      <a:pt x="1609" y="47"/>
                    </a:cubicBezTo>
                    <a:cubicBezTo>
                      <a:pt x="440" y="94"/>
                      <a:pt x="1" y="18"/>
                      <a:pt x="1" y="18"/>
                    </a:cubicBezTo>
                    <a:cubicBezTo>
                      <a:pt x="1" y="18"/>
                      <a:pt x="1566" y="1465"/>
                      <a:pt x="3621" y="10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1901350" y="2175475"/>
                <a:ext cx="41125" cy="86100"/>
              </a:xfrm>
              <a:custGeom>
                <a:rect b="b" l="l" r="r" t="t"/>
                <a:pathLst>
                  <a:path extrusionOk="0" fill="none" h="3444" w="1645">
                    <a:moveTo>
                      <a:pt x="1508" y="3444"/>
                    </a:moveTo>
                    <a:cubicBezTo>
                      <a:pt x="1508" y="3444"/>
                      <a:pt x="360" y="2757"/>
                      <a:pt x="249" y="1591"/>
                    </a:cubicBezTo>
                    <a:cubicBezTo>
                      <a:pt x="137" y="425"/>
                      <a:pt x="0" y="0"/>
                      <a:pt x="0" y="0"/>
                    </a:cubicBezTo>
                    <a:cubicBezTo>
                      <a:pt x="0" y="0"/>
                      <a:pt x="1645" y="1353"/>
                      <a:pt x="1508" y="34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833625" y="2175475"/>
                <a:ext cx="116950" cy="111375"/>
              </a:xfrm>
              <a:custGeom>
                <a:rect b="b" l="l" r="r" t="t"/>
                <a:pathLst>
                  <a:path extrusionOk="0" fill="none" h="4455" w="4678">
                    <a:moveTo>
                      <a:pt x="1" y="0"/>
                    </a:moveTo>
                    <a:cubicBezTo>
                      <a:pt x="1" y="0"/>
                      <a:pt x="3041" y="2634"/>
                      <a:pt x="4678" y="4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911600" y="2196150"/>
                <a:ext cx="38000" cy="89525"/>
              </a:xfrm>
              <a:custGeom>
                <a:rect b="b" l="l" r="r" t="t"/>
                <a:pathLst>
                  <a:path extrusionOk="0" fill="none" h="3581" w="1520">
                    <a:moveTo>
                      <a:pt x="0" y="1"/>
                    </a:moveTo>
                    <a:cubicBezTo>
                      <a:pt x="0" y="1"/>
                      <a:pt x="1335" y="3228"/>
                      <a:pt x="1519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1855675" y="2261550"/>
                <a:ext cx="86975" cy="25300"/>
              </a:xfrm>
              <a:custGeom>
                <a:rect b="b" l="l" r="r" t="t"/>
                <a:pathLst>
                  <a:path extrusionOk="0" fill="none" h="1012" w="3479">
                    <a:moveTo>
                      <a:pt x="3479" y="1011"/>
                    </a:moveTo>
                    <a:cubicBezTo>
                      <a:pt x="2727" y="724"/>
                      <a:pt x="1252" y="202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34"/>
            <p:cNvSpPr/>
            <p:nvPr/>
          </p:nvSpPr>
          <p:spPr>
            <a:xfrm>
              <a:off x="6871976" y="1897090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030958" y="1221137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871975" y="539500"/>
            <a:ext cx="1558800" cy="3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Team 10</a:t>
            </a:r>
            <a:endParaRPr sz="21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3225" y="3159225"/>
            <a:ext cx="411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252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Spreading awareness of TBI</a:t>
            </a:r>
            <a:endParaRPr sz="1600">
              <a:solidFill>
                <a:srgbClr val="34252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1812300" y="463575"/>
            <a:ext cx="67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Incidence</a:t>
            </a:r>
            <a:endParaRPr/>
          </a:p>
        </p:txBody>
      </p:sp>
      <p:sp>
        <p:nvSpPr>
          <p:cNvPr id="489" name="Google Shape;489;p43"/>
          <p:cNvSpPr txBox="1"/>
          <p:nvPr>
            <p:ph idx="4" type="subTitle"/>
          </p:nvPr>
        </p:nvSpPr>
        <p:spPr>
          <a:xfrm>
            <a:off x="1422375" y="1745450"/>
            <a:ext cx="39087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88.34% people with TBI are most likely to be treated in an emergency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9.8% of people </a:t>
            </a:r>
            <a:r>
              <a:rPr lang="en"/>
              <a:t>sustain a TBI severe enough to require hospitalization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1.8% Deaths caused by TBI </a:t>
            </a:r>
            <a:endParaRPr/>
          </a:p>
        </p:txBody>
      </p:sp>
      <p:grpSp>
        <p:nvGrpSpPr>
          <p:cNvPr id="490" name="Google Shape;490;p43"/>
          <p:cNvGrpSpPr/>
          <p:nvPr/>
        </p:nvGrpSpPr>
        <p:grpSpPr>
          <a:xfrm>
            <a:off x="0" y="-229064"/>
            <a:ext cx="2833529" cy="5372576"/>
            <a:chOff x="26" y="-228562"/>
            <a:chExt cx="2240298" cy="5372039"/>
          </a:xfrm>
        </p:grpSpPr>
        <p:grpSp>
          <p:nvGrpSpPr>
            <p:cNvPr id="491" name="Google Shape;491;p43"/>
            <p:cNvGrpSpPr/>
            <p:nvPr/>
          </p:nvGrpSpPr>
          <p:grpSpPr>
            <a:xfrm>
              <a:off x="26" y="633132"/>
              <a:ext cx="2240298" cy="4510344"/>
              <a:chOff x="30" y="611855"/>
              <a:chExt cx="2510138" cy="4531643"/>
            </a:xfrm>
          </p:grpSpPr>
          <p:sp>
            <p:nvSpPr>
              <p:cNvPr id="492" name="Google Shape;492;p43"/>
              <p:cNvSpPr/>
              <p:nvPr/>
            </p:nvSpPr>
            <p:spPr>
              <a:xfrm rot="5400000">
                <a:off x="-1010723" y="1622607"/>
                <a:ext cx="4531643" cy="2510138"/>
              </a:xfrm>
              <a:custGeom>
                <a:rect b="b" l="l" r="r" t="t"/>
                <a:pathLst>
                  <a:path extrusionOk="0" h="23656" w="24364">
                    <a:moveTo>
                      <a:pt x="23846" y="0"/>
                    </a:moveTo>
                    <a:cubicBezTo>
                      <a:pt x="23787" y="0"/>
                      <a:pt x="23728" y="2"/>
                      <a:pt x="23670" y="5"/>
                    </a:cubicBezTo>
                    <a:cubicBezTo>
                      <a:pt x="23364" y="19"/>
                      <a:pt x="23148" y="51"/>
                      <a:pt x="22831" y="141"/>
                    </a:cubicBezTo>
                    <a:cubicBezTo>
                      <a:pt x="22278" y="303"/>
                      <a:pt x="21781" y="616"/>
                      <a:pt x="21364" y="1055"/>
                    </a:cubicBezTo>
                    <a:cubicBezTo>
                      <a:pt x="20414" y="2051"/>
                      <a:pt x="20040" y="3512"/>
                      <a:pt x="19770" y="4840"/>
                    </a:cubicBezTo>
                    <a:cubicBezTo>
                      <a:pt x="19468" y="6315"/>
                      <a:pt x="19274" y="7815"/>
                      <a:pt x="18856" y="9265"/>
                    </a:cubicBezTo>
                    <a:cubicBezTo>
                      <a:pt x="18464" y="10617"/>
                      <a:pt x="17856" y="11970"/>
                      <a:pt x="16694" y="12830"/>
                    </a:cubicBezTo>
                    <a:cubicBezTo>
                      <a:pt x="15725" y="13544"/>
                      <a:pt x="14577" y="13770"/>
                      <a:pt x="13415" y="13770"/>
                    </a:cubicBezTo>
                    <a:cubicBezTo>
                      <a:pt x="12903" y="13770"/>
                      <a:pt x="12388" y="13726"/>
                      <a:pt x="11884" y="13661"/>
                    </a:cubicBezTo>
                    <a:cubicBezTo>
                      <a:pt x="10723" y="13512"/>
                      <a:pt x="9523" y="13255"/>
                      <a:pt x="8337" y="13255"/>
                    </a:cubicBezTo>
                    <a:cubicBezTo>
                      <a:pt x="7811" y="13255"/>
                      <a:pt x="7288" y="13306"/>
                      <a:pt x="6771" y="13438"/>
                    </a:cubicBezTo>
                    <a:cubicBezTo>
                      <a:pt x="5937" y="13654"/>
                      <a:pt x="5167" y="14104"/>
                      <a:pt x="4473" y="14607"/>
                    </a:cubicBezTo>
                    <a:cubicBezTo>
                      <a:pt x="3829" y="15075"/>
                      <a:pt x="3257" y="15644"/>
                      <a:pt x="2761" y="16266"/>
                    </a:cubicBezTo>
                    <a:cubicBezTo>
                      <a:pt x="1796" y="17485"/>
                      <a:pt x="1170" y="18943"/>
                      <a:pt x="731" y="20425"/>
                    </a:cubicBezTo>
                    <a:cubicBezTo>
                      <a:pt x="415" y="21487"/>
                      <a:pt x="192" y="22569"/>
                      <a:pt x="1" y="23655"/>
                    </a:cubicBezTo>
                    <a:lnTo>
                      <a:pt x="24364" y="23655"/>
                    </a:lnTo>
                    <a:lnTo>
                      <a:pt x="24364" y="30"/>
                    </a:lnTo>
                    <a:cubicBezTo>
                      <a:pt x="24357" y="30"/>
                      <a:pt x="24347" y="26"/>
                      <a:pt x="24332" y="26"/>
                    </a:cubicBezTo>
                    <a:cubicBezTo>
                      <a:pt x="24260" y="19"/>
                      <a:pt x="24191" y="12"/>
                      <a:pt x="24120" y="8"/>
                    </a:cubicBezTo>
                    <a:cubicBezTo>
                      <a:pt x="24028" y="4"/>
                      <a:pt x="23936" y="0"/>
                      <a:pt x="23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3"/>
              <p:cNvSpPr/>
              <p:nvPr/>
            </p:nvSpPr>
            <p:spPr>
              <a:xfrm>
                <a:off x="372225" y="7427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43"/>
            <p:cNvGrpSpPr/>
            <p:nvPr/>
          </p:nvGrpSpPr>
          <p:grpSpPr>
            <a:xfrm rot="5740184">
              <a:off x="183788" y="-11330"/>
              <a:ext cx="1445853" cy="1144534"/>
              <a:chOff x="5917100" y="2092158"/>
              <a:chExt cx="1102175" cy="970367"/>
            </a:xfrm>
          </p:grpSpPr>
          <p:sp>
            <p:nvSpPr>
              <p:cNvPr id="495" name="Google Shape;495;p43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3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3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3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3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3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43"/>
            <p:cNvGrpSpPr/>
            <p:nvPr/>
          </p:nvGrpSpPr>
          <p:grpSpPr>
            <a:xfrm>
              <a:off x="332200" y="3763729"/>
              <a:ext cx="548169" cy="751389"/>
              <a:chOff x="503389" y="3681035"/>
              <a:chExt cx="614195" cy="754937"/>
            </a:xfrm>
          </p:grpSpPr>
          <p:sp>
            <p:nvSpPr>
              <p:cNvPr id="502" name="Google Shape;502;p43"/>
              <p:cNvSpPr/>
              <p:nvPr/>
            </p:nvSpPr>
            <p:spPr>
              <a:xfrm>
                <a:off x="861090" y="3681035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3"/>
              <p:cNvSpPr/>
              <p:nvPr/>
            </p:nvSpPr>
            <p:spPr>
              <a:xfrm>
                <a:off x="503389" y="4314723"/>
                <a:ext cx="116723" cy="121250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04" name="Google Shape;504;p43"/>
          <p:cNvPicPr preferRelativeResize="0"/>
          <p:nvPr/>
        </p:nvPicPr>
        <p:blipFill rotWithShape="1">
          <a:blip r:embed="rId3">
            <a:alphaModFix/>
          </a:blip>
          <a:srcRect b="0" l="0" r="0" t="7842"/>
          <a:stretch/>
        </p:blipFill>
        <p:spPr>
          <a:xfrm>
            <a:off x="5622775" y="1787225"/>
            <a:ext cx="3126537" cy="2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/>
          <p:nvPr>
            <p:ph type="title"/>
          </p:nvPr>
        </p:nvSpPr>
        <p:spPr>
          <a:xfrm>
            <a:off x="1212050" y="157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sp>
        <p:nvSpPr>
          <p:cNvPr id="510" name="Google Shape;510;p44"/>
          <p:cNvSpPr txBox="1"/>
          <p:nvPr/>
        </p:nvSpPr>
        <p:spPr>
          <a:xfrm>
            <a:off x="568200" y="802175"/>
            <a:ext cx="49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Increase of Diagnosis Rates of TBI from 2006 to 2014 has been attributed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Increased Awareness campaigns and education initiatives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Enhanced medical technology and updated diagnostic criteria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overall increase in the population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Enhanced data collection methods and comprehensive reporting systems provided more accurate TBI case representation.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Lifestyle changes eg. Increased sports participation, and altered alcohol consumption patterns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511" name="Google Shape;5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800" y="900588"/>
            <a:ext cx="3212450" cy="3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517" name="Google Shape;517;p45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45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520" name="Google Shape;520;p45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45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522" name="Google Shape;522;p45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5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5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5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5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5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45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529" name="Google Shape;529;p45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530" name="Google Shape;530;p45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31" name="Google Shape;531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45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541" name="Google Shape;541;p45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" name="Google Shape;543;p45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44" name="Google Shape;544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3" name="Google Shape;553;p45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5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type="title"/>
          </p:nvPr>
        </p:nvSpPr>
        <p:spPr>
          <a:xfrm>
            <a:off x="720000" y="24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in Military</a:t>
            </a:r>
            <a:endParaRPr/>
          </a:p>
        </p:txBody>
      </p:sp>
      <p:sp>
        <p:nvSpPr>
          <p:cNvPr id="561" name="Google Shape;561;p46"/>
          <p:cNvSpPr txBox="1"/>
          <p:nvPr>
            <p:ph idx="6" type="subTitle"/>
          </p:nvPr>
        </p:nvSpPr>
        <p:spPr>
          <a:xfrm>
            <a:off x="534325" y="922875"/>
            <a:ext cx="48432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Traumatic brain injury is a significant health issue that affects service members and veterans.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Army reports the highest rates to likely sustain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rate of combat-related brain injuries in service members returning from the current conflicts in Iraq and Afghanistan is higher than in previous conflicts.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Blast injuries are a significant cause of TBIs in Military</a:t>
            </a:r>
            <a:endParaRPr b="1"/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3">
            <a:alphaModFix/>
          </a:blip>
          <a:srcRect b="0" l="0" r="0" t="7364"/>
          <a:stretch/>
        </p:blipFill>
        <p:spPr>
          <a:xfrm>
            <a:off x="5438375" y="1462275"/>
            <a:ext cx="2940950" cy="22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military </a:t>
            </a:r>
            <a:r>
              <a:rPr lang="en"/>
              <a:t>Components</a:t>
            </a:r>
            <a:r>
              <a:rPr lang="en"/>
              <a:t> are at risk?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4616554" y="1633701"/>
            <a:ext cx="25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69" name="Google Shape;569;p47"/>
          <p:cNvSpPr txBox="1"/>
          <p:nvPr/>
        </p:nvSpPr>
        <p:spPr>
          <a:xfrm>
            <a:off x="3577079" y="2809538"/>
            <a:ext cx="3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Guard members balance civilian life with military duties, facing unique challenges.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0" name="Google Shape;570;p47"/>
          <p:cNvSpPr txBox="1"/>
          <p:nvPr/>
        </p:nvSpPr>
        <p:spPr>
          <a:xfrm>
            <a:off x="782575" y="3985400"/>
            <a:ext cx="6459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could be attributed to differences in deployment rates, specialized training, or effective preventive measures implemented within the Reserve.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1" name="Google Shape;571;p47"/>
          <p:cNvSpPr txBox="1"/>
          <p:nvPr/>
        </p:nvSpPr>
        <p:spPr>
          <a:xfrm>
            <a:off x="3433975" y="1491701"/>
            <a:ext cx="388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its active combat duties and intense training exercises. Soldiers often face direct exposure to combat-related incidents, leading to a higher incidence of TBIs.</a:t>
            </a:r>
            <a:endParaRPr sz="1300"/>
          </a:p>
        </p:txBody>
      </p:sp>
      <p:sp>
        <p:nvSpPr>
          <p:cNvPr id="572" name="Google Shape;572;p47"/>
          <p:cNvSpPr txBox="1"/>
          <p:nvPr/>
        </p:nvSpPr>
        <p:spPr>
          <a:xfrm>
            <a:off x="4678975" y="2616775"/>
            <a:ext cx="2563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Guard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4678975" y="3720950"/>
            <a:ext cx="25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Reserve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7323175" y="1577025"/>
            <a:ext cx="159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74.6%</a:t>
            </a:r>
            <a:endParaRPr b="1" sz="3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7242475" y="2799375"/>
            <a:ext cx="1491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17.7%</a:t>
            </a:r>
            <a:endParaRPr b="1" sz="3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323175" y="4021725"/>
            <a:ext cx="1254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7.7%</a:t>
            </a:r>
            <a:endParaRPr b="1" sz="3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47"/>
          <p:cNvPicPr preferRelativeResize="0"/>
          <p:nvPr/>
        </p:nvPicPr>
        <p:blipFill rotWithShape="1">
          <a:blip r:embed="rId3">
            <a:alphaModFix/>
          </a:blip>
          <a:srcRect b="15851" l="2246" r="2569" t="13666"/>
          <a:stretch/>
        </p:blipFill>
        <p:spPr>
          <a:xfrm>
            <a:off x="165925" y="1498850"/>
            <a:ext cx="3358725" cy="20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7"/>
          <p:cNvSpPr txBox="1"/>
          <p:nvPr/>
        </p:nvSpPr>
        <p:spPr>
          <a:xfrm>
            <a:off x="4759675" y="1185813"/>
            <a:ext cx="2563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type="title"/>
          </p:nvPr>
        </p:nvSpPr>
        <p:spPr>
          <a:xfrm>
            <a:off x="1357375" y="114325"/>
            <a:ext cx="73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Severity Levels in Different Military Components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584" name="Google Shape;584;p48"/>
          <p:cNvSpPr txBox="1"/>
          <p:nvPr>
            <p:ph idx="4294967295" type="subTitle"/>
          </p:nvPr>
        </p:nvSpPr>
        <p:spPr>
          <a:xfrm>
            <a:off x="1134525" y="1080700"/>
            <a:ext cx="46422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Army: Due to its active combat role, the Army might experience a broad range of TBI severities, including mild, moderate, and severe cases. Combat-related incidents and explosives contribute to these injuries.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Guard: Guard members, balancing civilian and military duties, might experience mild to moderate TBIs. Training exercises, domestic emergencies, and deployments can be sources of these injuries.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Reserve: The Reserve component, with a lower incidence of TBIs, might primarily experience mild TBIs due to training exercises and occasional deployments. Severe cases would be relatively rare.</a:t>
            </a:r>
            <a:endParaRPr sz="1300"/>
          </a:p>
        </p:txBody>
      </p:sp>
      <p:grpSp>
        <p:nvGrpSpPr>
          <p:cNvPr id="585" name="Google Shape;585;p48"/>
          <p:cNvGrpSpPr/>
          <p:nvPr/>
        </p:nvGrpSpPr>
        <p:grpSpPr>
          <a:xfrm>
            <a:off x="-2140776" y="2"/>
            <a:ext cx="4835413" cy="8495845"/>
            <a:chOff x="-2112926" y="-47623"/>
            <a:chExt cx="4835413" cy="8495845"/>
          </a:xfrm>
        </p:grpSpPr>
        <p:sp>
          <p:nvSpPr>
            <p:cNvPr id="586" name="Google Shape;586;p48"/>
            <p:cNvSpPr/>
            <p:nvPr/>
          </p:nvSpPr>
          <p:spPr>
            <a:xfrm rot="3683881">
              <a:off x="-1656509" y="4235606"/>
              <a:ext cx="3922578" cy="3368679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410325" y="15906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-5" y="-47623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48"/>
          <p:cNvPicPr preferRelativeResize="0"/>
          <p:nvPr/>
        </p:nvPicPr>
        <p:blipFill rotWithShape="1">
          <a:blip r:embed="rId3">
            <a:alphaModFix/>
          </a:blip>
          <a:srcRect b="0" l="0" r="0" t="4196"/>
          <a:stretch/>
        </p:blipFill>
        <p:spPr>
          <a:xfrm>
            <a:off x="6064500" y="1080700"/>
            <a:ext cx="3079500" cy="40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pic>
        <p:nvPicPr>
          <p:cNvPr id="595" name="Google Shape;595;p49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5980925" y="1089975"/>
            <a:ext cx="2637425" cy="3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9"/>
          <p:cNvSpPr txBox="1"/>
          <p:nvPr/>
        </p:nvSpPr>
        <p:spPr>
          <a:xfrm>
            <a:off x="670325" y="1127125"/>
            <a:ext cx="52641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Diagnosis Rates of TBI in Military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fluctuating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as compared to the civilians.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attributed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Varying deployment rates lead to different levels of exposure to combat situations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nature and intensity of military missions fluctuate yearly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Shifting military operations and engagement in different regions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Fluctuations in training programs and preparedness initiatives influence accident rates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>
            <p:ph type="title"/>
          </p:nvPr>
        </p:nvSpPr>
        <p:spPr>
          <a:xfrm>
            <a:off x="1682050" y="837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and Management  of TBI</a:t>
            </a:r>
            <a:endParaRPr/>
          </a:p>
        </p:txBody>
      </p:sp>
      <p:grpSp>
        <p:nvGrpSpPr>
          <p:cNvPr id="602" name="Google Shape;602;p50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03" name="Google Shape;603;p5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50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10" name="Google Shape;610;p50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0"/>
          <p:cNvSpPr/>
          <p:nvPr/>
        </p:nvSpPr>
        <p:spPr>
          <a:xfrm>
            <a:off x="0" y="-65000"/>
            <a:ext cx="1552331" cy="2192944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846725" y="1088125"/>
            <a:ext cx="76875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Early Diagnosis: </a:t>
            </a:r>
            <a:r>
              <a:rPr lang="en" sz="1300"/>
              <a:t>Prompt evaluation through imaging and neurological assessments is crucial for determining the severity of the injury.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Individualized Treatment: </a:t>
            </a:r>
            <a:r>
              <a:rPr lang="en" sz="1300"/>
              <a:t>Tailored interventions, including physical, occupational, and speech therapy, address specific symptoms and needs.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Pharmacological Support: </a:t>
            </a:r>
            <a:r>
              <a:rPr lang="en" sz="1300"/>
              <a:t>Medications manage symptoms such as headaches and seizures, enhancing the patient's overall well-being.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Psychotherapy and Support:</a:t>
            </a:r>
            <a:r>
              <a:rPr lang="en" sz="1300"/>
              <a:t> Counseling services and support groups assist in addressing emotional and psychological challenges faced by TBI patients.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Rehabilitation:</a:t>
            </a:r>
            <a:r>
              <a:rPr lang="en" sz="1300"/>
              <a:t> Physical therapy, along with assistive devices, aims to restore motor skills and aid in regaining independence.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/>
          <p:nvPr>
            <p:ph idx="1" type="subTitle"/>
          </p:nvPr>
        </p:nvSpPr>
        <p:spPr>
          <a:xfrm>
            <a:off x="713150" y="1479925"/>
            <a:ext cx="4973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Family and Social Support: </a:t>
            </a:r>
            <a:r>
              <a:rPr lang="en" sz="1300"/>
              <a:t>Education for families, social reintegration efforts, and long-term monitoring ensure comprehensive care.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Regular Assessments: </a:t>
            </a:r>
            <a:r>
              <a:rPr lang="en" sz="1300"/>
              <a:t>Ongoing evaluations monitor progress, allowing adjustments to treatment plans for optimal outcomes.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51"/>
          <p:cNvGrpSpPr/>
          <p:nvPr/>
        </p:nvGrpSpPr>
        <p:grpSpPr>
          <a:xfrm>
            <a:off x="5686852" y="-639075"/>
            <a:ext cx="3630404" cy="5078465"/>
            <a:chOff x="5686852" y="-639075"/>
            <a:chExt cx="3630404" cy="5078465"/>
          </a:xfrm>
        </p:grpSpPr>
        <p:sp>
          <p:nvSpPr>
            <p:cNvPr id="621" name="Google Shape;621;p51"/>
            <p:cNvSpPr/>
            <p:nvPr/>
          </p:nvSpPr>
          <p:spPr>
            <a:xfrm flipH="1">
              <a:off x="6256208" y="-639075"/>
              <a:ext cx="2963993" cy="4496715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51"/>
            <p:cNvGrpSpPr/>
            <p:nvPr/>
          </p:nvGrpSpPr>
          <p:grpSpPr>
            <a:xfrm>
              <a:off x="5686852" y="1167376"/>
              <a:ext cx="3630404" cy="3272015"/>
              <a:chOff x="5686852" y="1167376"/>
              <a:chExt cx="3630404" cy="3272015"/>
            </a:xfrm>
          </p:grpSpPr>
          <p:grpSp>
            <p:nvGrpSpPr>
              <p:cNvPr id="623" name="Google Shape;623;p51"/>
              <p:cNvGrpSpPr/>
              <p:nvPr/>
            </p:nvGrpSpPr>
            <p:grpSpPr>
              <a:xfrm flipH="1" rot="10800000">
                <a:off x="568685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624" name="Google Shape;624;p5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5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5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5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5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5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5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5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5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" name="Google Shape;633;p51"/>
              <p:cNvGrpSpPr/>
              <p:nvPr/>
            </p:nvGrpSpPr>
            <p:grpSpPr>
              <a:xfrm>
                <a:off x="5722233" y="1167376"/>
                <a:ext cx="2125949" cy="2037100"/>
                <a:chOff x="5722233" y="1167376"/>
                <a:chExt cx="2125949" cy="2037100"/>
              </a:xfrm>
            </p:grpSpPr>
            <p:grpSp>
              <p:nvGrpSpPr>
                <p:cNvPr id="634" name="Google Shape;634;p51"/>
                <p:cNvGrpSpPr/>
                <p:nvPr/>
              </p:nvGrpSpPr>
              <p:grpSpPr>
                <a:xfrm flipH="1">
                  <a:off x="5916028" y="1167376"/>
                  <a:ext cx="1675678" cy="2037100"/>
                  <a:chOff x="3047475" y="1097525"/>
                  <a:chExt cx="458650" cy="557575"/>
                </a:xfrm>
              </p:grpSpPr>
              <p:sp>
                <p:nvSpPr>
                  <p:cNvPr id="635" name="Google Shape;635;p51"/>
                  <p:cNvSpPr/>
                  <p:nvPr/>
                </p:nvSpPr>
                <p:spPr>
                  <a:xfrm>
                    <a:off x="3047475" y="1097525"/>
                    <a:ext cx="458650" cy="557575"/>
                  </a:xfrm>
                  <a:custGeom>
                    <a:rect b="b" l="l" r="r" t="t"/>
                    <a:pathLst>
                      <a:path extrusionOk="0" fill="none" h="22303" w="18346">
                        <a:moveTo>
                          <a:pt x="2591" y="22266"/>
                        </a:moveTo>
                        <a:cubicBezTo>
                          <a:pt x="2642" y="22065"/>
                          <a:pt x="2689" y="21867"/>
                          <a:pt x="2735" y="21669"/>
                        </a:cubicBezTo>
                        <a:cubicBezTo>
                          <a:pt x="3066" y="20305"/>
                          <a:pt x="3436" y="18949"/>
                          <a:pt x="3717" y="17578"/>
                        </a:cubicBezTo>
                        <a:cubicBezTo>
                          <a:pt x="3919" y="16586"/>
                          <a:pt x="3613" y="15672"/>
                          <a:pt x="3001" y="14862"/>
                        </a:cubicBezTo>
                        <a:cubicBezTo>
                          <a:pt x="1882" y="13384"/>
                          <a:pt x="829" y="11988"/>
                          <a:pt x="400" y="10138"/>
                        </a:cubicBezTo>
                        <a:cubicBezTo>
                          <a:pt x="1" y="8404"/>
                          <a:pt x="160" y="6533"/>
                          <a:pt x="900" y="4911"/>
                        </a:cubicBezTo>
                        <a:cubicBezTo>
                          <a:pt x="2163" y="2148"/>
                          <a:pt x="4908" y="424"/>
                          <a:pt x="7883" y="137"/>
                        </a:cubicBezTo>
                        <a:cubicBezTo>
                          <a:pt x="9286" y="0"/>
                          <a:pt x="10657" y="61"/>
                          <a:pt x="12006" y="511"/>
                        </a:cubicBezTo>
                        <a:cubicBezTo>
                          <a:pt x="13737" y="1087"/>
                          <a:pt x="15270" y="2591"/>
                          <a:pt x="16004" y="4245"/>
                        </a:cubicBezTo>
                        <a:cubicBezTo>
                          <a:pt x="16334" y="4997"/>
                          <a:pt x="16525" y="5814"/>
                          <a:pt x="16565" y="6638"/>
                        </a:cubicBezTo>
                        <a:cubicBezTo>
                          <a:pt x="16582" y="7026"/>
                          <a:pt x="16608" y="7487"/>
                          <a:pt x="16500" y="7868"/>
                        </a:cubicBezTo>
                        <a:cubicBezTo>
                          <a:pt x="16388" y="8264"/>
                          <a:pt x="16258" y="8566"/>
                          <a:pt x="16439" y="8980"/>
                        </a:cubicBezTo>
                        <a:cubicBezTo>
                          <a:pt x="16467" y="9048"/>
                          <a:pt x="16504" y="9113"/>
                          <a:pt x="16543" y="9175"/>
                        </a:cubicBezTo>
                        <a:cubicBezTo>
                          <a:pt x="16899" y="9761"/>
                          <a:pt x="17284" y="10332"/>
                          <a:pt x="17655" y="10915"/>
                        </a:cubicBezTo>
                        <a:cubicBezTo>
                          <a:pt x="17813" y="11160"/>
                          <a:pt x="17982" y="11398"/>
                          <a:pt x="18115" y="11653"/>
                        </a:cubicBezTo>
                        <a:cubicBezTo>
                          <a:pt x="18345" y="12092"/>
                          <a:pt x="18266" y="12300"/>
                          <a:pt x="17820" y="12538"/>
                        </a:cubicBezTo>
                        <a:cubicBezTo>
                          <a:pt x="17515" y="12703"/>
                          <a:pt x="17075" y="12804"/>
                          <a:pt x="16946" y="13060"/>
                        </a:cubicBezTo>
                        <a:cubicBezTo>
                          <a:pt x="16867" y="13218"/>
                          <a:pt x="16989" y="13434"/>
                          <a:pt x="17047" y="13578"/>
                        </a:cubicBezTo>
                        <a:cubicBezTo>
                          <a:pt x="17133" y="13783"/>
                          <a:pt x="17219" y="13999"/>
                          <a:pt x="17201" y="14226"/>
                        </a:cubicBezTo>
                        <a:cubicBezTo>
                          <a:pt x="17191" y="14326"/>
                          <a:pt x="17155" y="14430"/>
                          <a:pt x="17072" y="14499"/>
                        </a:cubicBezTo>
                        <a:cubicBezTo>
                          <a:pt x="17047" y="14520"/>
                          <a:pt x="17014" y="14538"/>
                          <a:pt x="16989" y="14563"/>
                        </a:cubicBezTo>
                        <a:cubicBezTo>
                          <a:pt x="16960" y="14588"/>
                          <a:pt x="16939" y="14621"/>
                          <a:pt x="16942" y="14657"/>
                        </a:cubicBezTo>
                        <a:cubicBezTo>
                          <a:pt x="16949" y="14812"/>
                          <a:pt x="17118" y="14837"/>
                          <a:pt x="17075" y="15020"/>
                        </a:cubicBezTo>
                        <a:cubicBezTo>
                          <a:pt x="17036" y="15186"/>
                          <a:pt x="16910" y="15322"/>
                          <a:pt x="16788" y="15430"/>
                        </a:cubicBezTo>
                        <a:cubicBezTo>
                          <a:pt x="16353" y="15812"/>
                          <a:pt x="16651" y="16617"/>
                          <a:pt x="16608" y="17089"/>
                        </a:cubicBezTo>
                        <a:cubicBezTo>
                          <a:pt x="16579" y="17424"/>
                          <a:pt x="16446" y="17762"/>
                          <a:pt x="16180" y="17967"/>
                        </a:cubicBezTo>
                        <a:cubicBezTo>
                          <a:pt x="15637" y="18388"/>
                          <a:pt x="14777" y="18168"/>
                          <a:pt x="14161" y="18072"/>
                        </a:cubicBezTo>
                        <a:cubicBezTo>
                          <a:pt x="13186" y="17920"/>
                          <a:pt x="11920" y="18010"/>
                          <a:pt x="11805" y="19248"/>
                        </a:cubicBezTo>
                        <a:cubicBezTo>
                          <a:pt x="11712" y="20277"/>
                          <a:pt x="11838" y="21320"/>
                          <a:pt x="12165" y="2230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51"/>
                  <p:cNvSpPr/>
                  <p:nvPr/>
                </p:nvSpPr>
                <p:spPr>
                  <a:xfrm>
                    <a:off x="3177000" y="1130150"/>
                    <a:ext cx="167225" cy="173900"/>
                  </a:xfrm>
                  <a:custGeom>
                    <a:rect b="b" l="l" r="r" t="t"/>
                    <a:pathLst>
                      <a:path extrusionOk="0" fill="none" h="6956" w="6689">
                        <a:moveTo>
                          <a:pt x="3350" y="6955"/>
                        </a:moveTo>
                        <a:cubicBezTo>
                          <a:pt x="3350" y="6955"/>
                          <a:pt x="0" y="3818"/>
                          <a:pt x="3350" y="1"/>
                        </a:cubicBezTo>
                        <a:cubicBezTo>
                          <a:pt x="3350" y="1"/>
                          <a:pt x="6689" y="3318"/>
                          <a:pt x="3350" y="69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7" name="Google Shape;637;p51"/>
                  <p:cNvSpPr/>
                  <p:nvPr/>
                </p:nvSpPr>
                <p:spPr>
                  <a:xfrm>
                    <a:off x="3260725" y="1130150"/>
                    <a:ext cx="25" cy="173900"/>
                  </a:xfrm>
                  <a:custGeom>
                    <a:rect b="b" l="l" r="r" t="t"/>
                    <a:pathLst>
                      <a:path extrusionOk="0" fill="none" h="6956" w="1">
                        <a:moveTo>
                          <a:pt x="1" y="1"/>
                        </a:moveTo>
                        <a:lnTo>
                          <a:pt x="1" y="6955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8" name="Google Shape;638;p51"/>
                  <p:cNvSpPr/>
                  <p:nvPr/>
                </p:nvSpPr>
                <p:spPr>
                  <a:xfrm>
                    <a:off x="327765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1" y="3922"/>
                        </a:moveTo>
                        <a:cubicBezTo>
                          <a:pt x="1" y="3922"/>
                          <a:pt x="939" y="0"/>
                          <a:pt x="5314" y="900"/>
                        </a:cubicBezTo>
                        <a:cubicBezTo>
                          <a:pt x="5314" y="900"/>
                          <a:pt x="4228" y="4894"/>
                          <a:pt x="1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p51"/>
                  <p:cNvSpPr/>
                  <p:nvPr/>
                </p:nvSpPr>
                <p:spPr>
                  <a:xfrm>
                    <a:off x="327765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5314" y="0"/>
                        </a:moveTo>
                        <a:lnTo>
                          <a:pt x="1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51"/>
                  <p:cNvSpPr/>
                  <p:nvPr/>
                </p:nvSpPr>
                <p:spPr>
                  <a:xfrm>
                    <a:off x="311090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5314" y="3922"/>
                        </a:moveTo>
                        <a:cubicBezTo>
                          <a:pt x="5314" y="3922"/>
                          <a:pt x="4375" y="0"/>
                          <a:pt x="0" y="900"/>
                        </a:cubicBezTo>
                        <a:cubicBezTo>
                          <a:pt x="0" y="900"/>
                          <a:pt x="1090" y="4894"/>
                          <a:pt x="5314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51"/>
                  <p:cNvSpPr/>
                  <p:nvPr/>
                </p:nvSpPr>
                <p:spPr>
                  <a:xfrm>
                    <a:off x="311090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0" y="0"/>
                        </a:moveTo>
                        <a:lnTo>
                          <a:pt x="5314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42" name="Google Shape;642;p51"/>
                <p:cNvGrpSpPr/>
                <p:nvPr/>
              </p:nvGrpSpPr>
              <p:grpSpPr>
                <a:xfrm>
                  <a:off x="5722233" y="1787925"/>
                  <a:ext cx="2125949" cy="1291134"/>
                  <a:chOff x="1314908" y="2581950"/>
                  <a:chExt cx="2125949" cy="1291134"/>
                </a:xfrm>
              </p:grpSpPr>
              <p:sp>
                <p:nvSpPr>
                  <p:cNvPr id="643" name="Google Shape;643;p51"/>
                  <p:cNvSpPr/>
                  <p:nvPr/>
                </p:nvSpPr>
                <p:spPr>
                  <a:xfrm>
                    <a:off x="3184364" y="3617277"/>
                    <a:ext cx="256494" cy="255807"/>
                  </a:xfrm>
                  <a:custGeom>
                    <a:rect b="b" l="l" r="r" t="t"/>
                    <a:pathLst>
                      <a:path extrusionOk="0" h="1131" w="1134">
                        <a:moveTo>
                          <a:pt x="566" y="1"/>
                        </a:moveTo>
                        <a:cubicBezTo>
                          <a:pt x="490" y="275"/>
                          <a:pt x="277" y="490"/>
                          <a:pt x="0" y="566"/>
                        </a:cubicBezTo>
                        <a:cubicBezTo>
                          <a:pt x="277" y="642"/>
                          <a:pt x="490" y="857"/>
                          <a:pt x="566" y="1130"/>
                        </a:cubicBezTo>
                        <a:cubicBezTo>
                          <a:pt x="641" y="857"/>
                          <a:pt x="857" y="642"/>
                          <a:pt x="1134" y="566"/>
                        </a:cubicBezTo>
                        <a:cubicBezTo>
                          <a:pt x="857" y="490"/>
                          <a:pt x="641" y="275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51"/>
                  <p:cNvSpPr/>
                  <p:nvPr/>
                </p:nvSpPr>
                <p:spPr>
                  <a:xfrm>
                    <a:off x="1314908" y="2581950"/>
                    <a:ext cx="116711" cy="116708"/>
                  </a:xfrm>
                  <a:custGeom>
                    <a:rect b="b" l="l" r="r" t="t"/>
                    <a:pathLst>
                      <a:path extrusionOk="0" h="516" w="516">
                        <a:moveTo>
                          <a:pt x="260" y="1"/>
                        </a:moveTo>
                        <a:cubicBezTo>
                          <a:pt x="223" y="127"/>
                          <a:pt x="127" y="223"/>
                          <a:pt x="0" y="260"/>
                        </a:cubicBezTo>
                        <a:cubicBezTo>
                          <a:pt x="127" y="292"/>
                          <a:pt x="223" y="389"/>
                          <a:pt x="260" y="515"/>
                        </a:cubicBezTo>
                        <a:cubicBezTo>
                          <a:pt x="291" y="389"/>
                          <a:pt x="389" y="292"/>
                          <a:pt x="515" y="260"/>
                        </a:cubicBezTo>
                        <a:cubicBezTo>
                          <a:pt x="389" y="223"/>
                          <a:pt x="291" y="127"/>
                          <a:pt x="2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645" name="Google Shape;645;p51"/>
          <p:cNvSpPr txBox="1"/>
          <p:nvPr>
            <p:ph type="title"/>
          </p:nvPr>
        </p:nvSpPr>
        <p:spPr>
          <a:xfrm>
            <a:off x="1338525" y="1301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Effective Care and Management  of TBI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"/>
          <p:cNvSpPr txBox="1"/>
          <p:nvPr>
            <p:ph type="title"/>
          </p:nvPr>
        </p:nvSpPr>
        <p:spPr>
          <a:xfrm>
            <a:off x="906700" y="754625"/>
            <a:ext cx="74787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Helmets: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Essential Gear: Stress the importance of wearing helmets in various activities prone to head injuries.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Specific Use: Highlight different helmet types for biking, sports, and motorcycling for tailored protection.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Safety Advocacy: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Bicycle &amp; Sports: Promote consistent helmet use, emphasizing proper fit and compliance with safety rules.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Workplace &amp; Motorcycles: Encourage strict adherence to helmet regulations in workplaces and on motorcycles, emphasizing certified, high-quality helmets.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Awareness Initiatives: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Community Outreach: Organize workshops, school programs, and social media campaigns to educate on TBI risks and prevention.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Role Modeling: Encourage influencers and leaders to wear helmets, leveraging positive peer influence within communities.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1" name="Google Shape;651;p52"/>
          <p:cNvSpPr txBox="1"/>
          <p:nvPr>
            <p:ph idx="1" type="subTitle"/>
          </p:nvPr>
        </p:nvSpPr>
        <p:spPr>
          <a:xfrm>
            <a:off x="1645500" y="169325"/>
            <a:ext cx="67398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Prevention of Traumatic Brain Injury (TBI)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51" name="Google Shape;351;p35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TBI in Military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of the TBI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TBI</a:t>
            </a:r>
            <a:endParaRPr/>
          </a:p>
        </p:txBody>
      </p:sp>
      <p:sp>
        <p:nvSpPr>
          <p:cNvPr id="354" name="Google Shape;354;p35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to handle TBI cases</a:t>
            </a:r>
            <a:endParaRPr/>
          </a:p>
        </p:txBody>
      </p:sp>
      <p:sp>
        <p:nvSpPr>
          <p:cNvPr id="355" name="Google Shape;355;p35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data to show more details about TBI</a:t>
            </a:r>
            <a:endParaRPr/>
          </a:p>
        </p:txBody>
      </p:sp>
      <p:sp>
        <p:nvSpPr>
          <p:cNvPr id="356" name="Google Shape;356;p35"/>
          <p:cNvSpPr txBox="1"/>
          <p:nvPr>
            <p:ph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7" name="Google Shape;357;p35"/>
          <p:cNvSpPr txBox="1"/>
          <p:nvPr>
            <p:ph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35"/>
          <p:cNvSpPr txBox="1"/>
          <p:nvPr>
            <p:ph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35"/>
          <p:cNvSpPr txBox="1"/>
          <p:nvPr>
            <p:ph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0" name="Google Shape;360;p35"/>
          <p:cNvSpPr txBox="1"/>
          <p:nvPr>
            <p:ph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1" name="Google Shape;361;p35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35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sp>
        <p:nvSpPr>
          <p:cNvPr id="363" name="Google Shape;363;p35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about TBI</a:t>
            </a:r>
            <a:endParaRPr/>
          </a:p>
        </p:txBody>
      </p:sp>
      <p:sp>
        <p:nvSpPr>
          <p:cNvPr id="364" name="Google Shape;364;p35"/>
          <p:cNvSpPr txBox="1"/>
          <p:nvPr>
            <p:ph idx="17" type="subTitle"/>
          </p:nvPr>
        </p:nvSpPr>
        <p:spPr>
          <a:xfrm>
            <a:off x="1645175" y="3533775"/>
            <a:ext cx="2952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365" name="Google Shape;365;p35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"/>
          <p:cNvSpPr txBox="1"/>
          <p:nvPr>
            <p:ph type="title"/>
          </p:nvPr>
        </p:nvSpPr>
        <p:spPr>
          <a:xfrm>
            <a:off x="737550" y="575575"/>
            <a:ext cx="76689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Telemedicine and Remote Monitoring: </a:t>
            </a:r>
            <a:r>
              <a:rPr b="0" lang="en" sz="1300"/>
              <a:t>Enables virtual consultations and wearable devices for continuous patient monitoring.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Neuroimaging and Diagnostics: </a:t>
            </a:r>
            <a:r>
              <a:rPr b="0" lang="en" sz="1300"/>
              <a:t>Utilizes advanced imaging techniques like fMRI, CT scans, and PET scans for accurate diagnosis and monitoring brain abnormalities.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Cognitive Rehabilitation Apps: </a:t>
            </a:r>
            <a:r>
              <a:rPr b="0" lang="en" sz="1300"/>
              <a:t>Offers brain training games and speech therapy apps to enhance memory, attention, and communication skills.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Assistive Technologies: </a:t>
            </a:r>
            <a:r>
              <a:rPr b="0" lang="en" sz="1300"/>
              <a:t>Includes smart home devices and Brain-Computer Interfaces (BCIs) for improved independence and communication among TBI patients.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Virtual Reality (VR) Therapy: </a:t>
            </a:r>
            <a:r>
              <a:rPr b="0" lang="en" sz="1300"/>
              <a:t>Utilizes VR simulations for exposure therapy and motor rehabilitation, aiding in emotional and physical recovery.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Predictive Analytics and AI: </a:t>
            </a:r>
            <a:r>
              <a:rPr b="0" lang="en" sz="1300"/>
              <a:t>Employs AI algorithms for data analysis, predicting recovery paths and enabling early detection of complications.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Continued Advancements</a:t>
            </a:r>
            <a:r>
              <a:rPr b="0" lang="en" sz="1300"/>
              <a:t>: Ongoing research and innovation promise refined technologies, shaping the future of TBI management and care.</a:t>
            </a:r>
            <a:endParaRPr b="0" sz="1300"/>
          </a:p>
        </p:txBody>
      </p:sp>
      <p:sp>
        <p:nvSpPr>
          <p:cNvPr id="657" name="Google Shape;657;p53"/>
          <p:cNvSpPr txBox="1"/>
          <p:nvPr>
            <p:ph idx="1" type="subTitle"/>
          </p:nvPr>
        </p:nvSpPr>
        <p:spPr>
          <a:xfrm>
            <a:off x="1484125" y="168050"/>
            <a:ext cx="71430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Transformative Technologies in TBI Management</a:t>
            </a:r>
            <a:endParaRPr b="1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 txBox="1"/>
          <p:nvPr>
            <p:ph type="title"/>
          </p:nvPr>
        </p:nvSpPr>
        <p:spPr>
          <a:xfrm>
            <a:off x="713225" y="1219950"/>
            <a:ext cx="43665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In-Depth Research: </a:t>
            </a:r>
            <a:r>
              <a:rPr b="0" lang="en" sz="1300"/>
              <a:t>Accessing the most recent studies and publications to ensure the information provided is up-to-date and accurate, especially in rapidly evolving fields like medical technology and treatments.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Localization</a:t>
            </a:r>
            <a:r>
              <a:rPr b="0" lang="en" sz="1300"/>
              <a:t>: Adapting the content to different regions or countries, considering regional variations in TBI prevalence, treatments, and preventive measures.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Regular Updates</a:t>
            </a:r>
            <a:r>
              <a:rPr b="0" lang="en" sz="1300"/>
              <a:t>: Establishing a system for regular updates to keep the content current with the latest research findings, medical advancements, and technological innovations related to TBI.</a:t>
            </a:r>
            <a:endParaRPr b="0" sz="1300"/>
          </a:p>
        </p:txBody>
      </p:sp>
      <p:sp>
        <p:nvSpPr>
          <p:cNvPr id="663" name="Google Shape;663;p54"/>
          <p:cNvSpPr txBox="1"/>
          <p:nvPr>
            <p:ph idx="1" type="subTitle"/>
          </p:nvPr>
        </p:nvSpPr>
        <p:spPr>
          <a:xfrm>
            <a:off x="1168150" y="467925"/>
            <a:ext cx="75237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and Future Plans</a:t>
            </a:r>
            <a:endParaRPr/>
          </a:p>
        </p:txBody>
      </p:sp>
      <p:pic>
        <p:nvPicPr>
          <p:cNvPr id="664" name="Google Shape;6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125" y="1307325"/>
            <a:ext cx="3459725" cy="322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"/>
          <p:cNvSpPr txBox="1"/>
          <p:nvPr>
            <p:ph type="title"/>
          </p:nvPr>
        </p:nvSpPr>
        <p:spPr>
          <a:xfrm>
            <a:off x="3968850" y="1845600"/>
            <a:ext cx="43821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000000"/>
                </a:solidFill>
              </a:rPr>
              <a:t>Protect your head, protect your future.</a:t>
            </a:r>
            <a:endParaRPr i="1" sz="4000"/>
          </a:p>
        </p:txBody>
      </p:sp>
      <p:sp>
        <p:nvSpPr>
          <p:cNvPr id="670" name="Google Shape;670;p55"/>
          <p:cNvSpPr/>
          <p:nvPr/>
        </p:nvSpPr>
        <p:spPr>
          <a:xfrm rot="10800000">
            <a:off x="-47857" y="-50700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55"/>
          <p:cNvGrpSpPr/>
          <p:nvPr/>
        </p:nvGrpSpPr>
        <p:grpSpPr>
          <a:xfrm flipH="1" rot="4662542">
            <a:off x="2314829" y="3963792"/>
            <a:ext cx="1454370" cy="1280444"/>
            <a:chOff x="5917100" y="2092158"/>
            <a:chExt cx="1102175" cy="970367"/>
          </a:xfrm>
        </p:grpSpPr>
        <p:sp>
          <p:nvSpPr>
            <p:cNvPr id="672" name="Google Shape;672;p5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55"/>
          <p:cNvSpPr/>
          <p:nvPr/>
        </p:nvSpPr>
        <p:spPr>
          <a:xfrm>
            <a:off x="3384675" y="781700"/>
            <a:ext cx="395700" cy="3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55"/>
          <p:cNvGrpSpPr/>
          <p:nvPr/>
        </p:nvGrpSpPr>
        <p:grpSpPr>
          <a:xfrm>
            <a:off x="-77625" y="576817"/>
            <a:ext cx="2105035" cy="4700164"/>
            <a:chOff x="-77636" y="694000"/>
            <a:chExt cx="2105035" cy="4582844"/>
          </a:xfrm>
        </p:grpSpPr>
        <p:sp>
          <p:nvSpPr>
            <p:cNvPr id="680" name="Google Shape;680;p55"/>
            <p:cNvSpPr/>
            <p:nvPr/>
          </p:nvSpPr>
          <p:spPr>
            <a:xfrm flipH="1">
              <a:off x="-77636" y="694000"/>
              <a:ext cx="2105035" cy="4582844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934200" y="4530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55"/>
          <p:cNvGrpSpPr/>
          <p:nvPr/>
        </p:nvGrpSpPr>
        <p:grpSpPr>
          <a:xfrm>
            <a:off x="-245723" y="909827"/>
            <a:ext cx="3630404" cy="3908289"/>
            <a:chOff x="-456998" y="576802"/>
            <a:chExt cx="3630404" cy="3908289"/>
          </a:xfrm>
        </p:grpSpPr>
        <p:grpSp>
          <p:nvGrpSpPr>
            <p:cNvPr id="683" name="Google Shape;683;p55"/>
            <p:cNvGrpSpPr/>
            <p:nvPr/>
          </p:nvGrpSpPr>
          <p:grpSpPr>
            <a:xfrm>
              <a:off x="1062892" y="1694251"/>
              <a:ext cx="1784637" cy="1673546"/>
              <a:chOff x="4853900" y="2248400"/>
              <a:chExt cx="503225" cy="471900"/>
            </a:xfrm>
          </p:grpSpPr>
          <p:sp>
            <p:nvSpPr>
              <p:cNvPr id="684" name="Google Shape;684;p55"/>
              <p:cNvSpPr/>
              <p:nvPr/>
            </p:nvSpPr>
            <p:spPr>
              <a:xfrm>
                <a:off x="49409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3655" y="3581"/>
                    </a:moveTo>
                    <a:cubicBezTo>
                      <a:pt x="4882" y="4006"/>
                      <a:pt x="4559" y="6211"/>
                      <a:pt x="2403" y="5934"/>
                    </a:cubicBezTo>
                    <a:cubicBezTo>
                      <a:pt x="253" y="5660"/>
                      <a:pt x="1" y="2153"/>
                      <a:pt x="2403" y="1077"/>
                    </a:cubicBezTo>
                    <a:cubicBezTo>
                      <a:pt x="4811" y="1"/>
                      <a:pt x="6260" y="1678"/>
                      <a:pt x="6260" y="1678"/>
                    </a:cubicBezTo>
                    <a:lnTo>
                      <a:pt x="6260" y="17529"/>
                    </a:lnTo>
                    <a:cubicBezTo>
                      <a:pt x="6260" y="17529"/>
                      <a:pt x="4490" y="18875"/>
                      <a:pt x="2670" y="17799"/>
                    </a:cubicBezTo>
                    <a:cubicBezTo>
                      <a:pt x="2670" y="17799"/>
                      <a:pt x="1493" y="17097"/>
                      <a:pt x="1645" y="15702"/>
                    </a:cubicBezTo>
                    <a:cubicBezTo>
                      <a:pt x="1796" y="14309"/>
                      <a:pt x="3476" y="14414"/>
                      <a:pt x="3476" y="15410"/>
                    </a:cubicBezTo>
                    <a:cubicBezTo>
                      <a:pt x="3476" y="16263"/>
                      <a:pt x="2505" y="15996"/>
                      <a:pt x="2505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5"/>
              <p:cNvSpPr/>
              <p:nvPr/>
            </p:nvSpPr>
            <p:spPr>
              <a:xfrm>
                <a:off x="4853900" y="2328900"/>
                <a:ext cx="104425" cy="143575"/>
              </a:xfrm>
              <a:custGeom>
                <a:rect b="b" l="l" r="r" t="t"/>
                <a:pathLst>
                  <a:path extrusionOk="0" fill="none" h="5743" w="4177">
                    <a:moveTo>
                      <a:pt x="4177" y="502"/>
                    </a:moveTo>
                    <a:cubicBezTo>
                      <a:pt x="4177" y="502"/>
                      <a:pt x="2345" y="1"/>
                      <a:pt x="1263" y="1523"/>
                    </a:cubicBezTo>
                    <a:cubicBezTo>
                      <a:pt x="0" y="3286"/>
                      <a:pt x="1043" y="5743"/>
                      <a:pt x="2831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5"/>
              <p:cNvSpPr/>
              <p:nvPr/>
            </p:nvSpPr>
            <p:spPr>
              <a:xfrm>
                <a:off x="4887150" y="2544325"/>
                <a:ext cx="94675" cy="117575"/>
              </a:xfrm>
              <a:custGeom>
                <a:rect b="b" l="l" r="r" t="t"/>
                <a:pathLst>
                  <a:path extrusionOk="0" fill="none" h="4703" w="3787">
                    <a:moveTo>
                      <a:pt x="3786" y="4239"/>
                    </a:moveTo>
                    <a:cubicBezTo>
                      <a:pt x="3786" y="4239"/>
                      <a:pt x="1814" y="4702"/>
                      <a:pt x="818" y="3321"/>
                    </a:cubicBezTo>
                    <a:cubicBezTo>
                      <a:pt x="1" y="2192"/>
                      <a:pt x="465" y="1"/>
                      <a:pt x="2451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5"/>
              <p:cNvSpPr/>
              <p:nvPr/>
            </p:nvSpPr>
            <p:spPr>
              <a:xfrm>
                <a:off x="4872425" y="2462400"/>
                <a:ext cx="39325" cy="97950"/>
              </a:xfrm>
              <a:custGeom>
                <a:rect b="b" l="l" r="r" t="t"/>
                <a:pathLst>
                  <a:path extrusionOk="0" fill="none" h="3918" w="1573">
                    <a:moveTo>
                      <a:pt x="935" y="0"/>
                    </a:moveTo>
                    <a:cubicBezTo>
                      <a:pt x="935" y="0"/>
                      <a:pt x="0" y="640"/>
                      <a:pt x="111" y="2159"/>
                    </a:cubicBezTo>
                    <a:cubicBezTo>
                      <a:pt x="223" y="3713"/>
                      <a:pt x="1572" y="3918"/>
                      <a:pt x="1572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5"/>
              <p:cNvSpPr/>
              <p:nvPr/>
            </p:nvSpPr>
            <p:spPr>
              <a:xfrm>
                <a:off x="49951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0" y="1282"/>
                    </a:moveTo>
                    <a:cubicBezTo>
                      <a:pt x="0" y="1282"/>
                      <a:pt x="1903" y="1857"/>
                      <a:pt x="253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5"/>
              <p:cNvSpPr/>
              <p:nvPr/>
            </p:nvSpPr>
            <p:spPr>
              <a:xfrm>
                <a:off x="5034475" y="2485400"/>
                <a:ext cx="40875" cy="67325"/>
              </a:xfrm>
              <a:custGeom>
                <a:rect b="b" l="l" r="r" t="t"/>
                <a:pathLst>
                  <a:path extrusionOk="0" fill="none" h="2693" w="1635">
                    <a:moveTo>
                      <a:pt x="1" y="1"/>
                    </a:moveTo>
                    <a:cubicBezTo>
                      <a:pt x="1" y="1"/>
                      <a:pt x="1634" y="761"/>
                      <a:pt x="814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5"/>
              <p:cNvSpPr/>
              <p:nvPr/>
            </p:nvSpPr>
            <p:spPr>
              <a:xfrm>
                <a:off x="51136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2601" y="3581"/>
                    </a:moveTo>
                    <a:cubicBezTo>
                      <a:pt x="1375" y="4006"/>
                      <a:pt x="1702" y="6211"/>
                      <a:pt x="3853" y="5934"/>
                    </a:cubicBezTo>
                    <a:cubicBezTo>
                      <a:pt x="6008" y="5660"/>
                      <a:pt x="6260" y="2153"/>
                      <a:pt x="3853" y="1077"/>
                    </a:cubicBezTo>
                    <a:cubicBezTo>
                      <a:pt x="1450" y="1"/>
                      <a:pt x="0" y="1678"/>
                      <a:pt x="0" y="1678"/>
                    </a:cubicBezTo>
                    <a:lnTo>
                      <a:pt x="0" y="17529"/>
                    </a:lnTo>
                    <a:cubicBezTo>
                      <a:pt x="0" y="17529"/>
                      <a:pt x="1767" y="18875"/>
                      <a:pt x="3587" y="17799"/>
                    </a:cubicBezTo>
                    <a:cubicBezTo>
                      <a:pt x="3587" y="17799"/>
                      <a:pt x="4764" y="17097"/>
                      <a:pt x="4616" y="15702"/>
                    </a:cubicBezTo>
                    <a:cubicBezTo>
                      <a:pt x="4465" y="14309"/>
                      <a:pt x="2781" y="14414"/>
                      <a:pt x="2781" y="15410"/>
                    </a:cubicBezTo>
                    <a:cubicBezTo>
                      <a:pt x="2781" y="16263"/>
                      <a:pt x="3756" y="15996"/>
                      <a:pt x="3756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5"/>
              <p:cNvSpPr/>
              <p:nvPr/>
            </p:nvSpPr>
            <p:spPr>
              <a:xfrm>
                <a:off x="5252775" y="2328900"/>
                <a:ext cx="104350" cy="143575"/>
              </a:xfrm>
              <a:custGeom>
                <a:rect b="b" l="l" r="r" t="t"/>
                <a:pathLst>
                  <a:path extrusionOk="0" fill="none" h="5743" w="4174">
                    <a:moveTo>
                      <a:pt x="1" y="502"/>
                    </a:moveTo>
                    <a:cubicBezTo>
                      <a:pt x="1" y="502"/>
                      <a:pt x="1828" y="1"/>
                      <a:pt x="2915" y="1523"/>
                    </a:cubicBezTo>
                    <a:cubicBezTo>
                      <a:pt x="4174" y="3286"/>
                      <a:pt x="3131" y="5743"/>
                      <a:pt x="1346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5"/>
              <p:cNvSpPr/>
              <p:nvPr/>
            </p:nvSpPr>
            <p:spPr>
              <a:xfrm>
                <a:off x="5229200" y="2544325"/>
                <a:ext cx="94750" cy="117575"/>
              </a:xfrm>
              <a:custGeom>
                <a:rect b="b" l="l" r="r" t="t"/>
                <a:pathLst>
                  <a:path extrusionOk="0" fill="none" h="4703" w="3790">
                    <a:moveTo>
                      <a:pt x="1" y="4239"/>
                    </a:moveTo>
                    <a:cubicBezTo>
                      <a:pt x="1" y="4239"/>
                      <a:pt x="1977" y="4702"/>
                      <a:pt x="2973" y="3321"/>
                    </a:cubicBezTo>
                    <a:cubicBezTo>
                      <a:pt x="3790" y="2192"/>
                      <a:pt x="3322" y="1"/>
                      <a:pt x="1336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5"/>
              <p:cNvSpPr/>
              <p:nvPr/>
            </p:nvSpPr>
            <p:spPr>
              <a:xfrm>
                <a:off x="5299375" y="2462400"/>
                <a:ext cx="39250" cy="97950"/>
              </a:xfrm>
              <a:custGeom>
                <a:rect b="b" l="l" r="r" t="t"/>
                <a:pathLst>
                  <a:path extrusionOk="0" fill="none" h="3918" w="1570">
                    <a:moveTo>
                      <a:pt x="637" y="0"/>
                    </a:moveTo>
                    <a:cubicBezTo>
                      <a:pt x="637" y="0"/>
                      <a:pt x="1569" y="640"/>
                      <a:pt x="1461" y="2159"/>
                    </a:cubicBezTo>
                    <a:cubicBezTo>
                      <a:pt x="1345" y="3713"/>
                      <a:pt x="0" y="3918"/>
                      <a:pt x="0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5"/>
              <p:cNvSpPr/>
              <p:nvPr/>
            </p:nvSpPr>
            <p:spPr>
              <a:xfrm>
                <a:off x="51525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2536" y="1282"/>
                    </a:moveTo>
                    <a:cubicBezTo>
                      <a:pt x="2536" y="1282"/>
                      <a:pt x="633" y="1857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5"/>
              <p:cNvSpPr/>
              <p:nvPr/>
            </p:nvSpPr>
            <p:spPr>
              <a:xfrm>
                <a:off x="5135775" y="2485400"/>
                <a:ext cx="40850" cy="67325"/>
              </a:xfrm>
              <a:custGeom>
                <a:rect b="b" l="l" r="r" t="t"/>
                <a:pathLst>
                  <a:path extrusionOk="0" fill="none" h="2693" w="1634">
                    <a:moveTo>
                      <a:pt x="1634" y="1"/>
                    </a:moveTo>
                    <a:cubicBezTo>
                      <a:pt x="1634" y="1"/>
                      <a:pt x="0" y="761"/>
                      <a:pt x="820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55"/>
            <p:cNvGrpSpPr/>
            <p:nvPr/>
          </p:nvGrpSpPr>
          <p:grpSpPr>
            <a:xfrm flipH="1">
              <a:off x="-456998" y="576802"/>
              <a:ext cx="3630404" cy="1179339"/>
              <a:chOff x="5363575" y="1526000"/>
              <a:chExt cx="627750" cy="203925"/>
            </a:xfrm>
          </p:grpSpPr>
          <p:sp>
            <p:nvSpPr>
              <p:cNvPr id="697" name="Google Shape;697;p55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5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5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5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5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5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5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5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55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55"/>
            <p:cNvGrpSpPr/>
            <p:nvPr/>
          </p:nvGrpSpPr>
          <p:grpSpPr>
            <a:xfrm rot="10800000">
              <a:off x="-456998" y="3305752"/>
              <a:ext cx="3630404" cy="1179339"/>
              <a:chOff x="5363575" y="1526000"/>
              <a:chExt cx="627750" cy="203925"/>
            </a:xfrm>
          </p:grpSpPr>
          <p:sp>
            <p:nvSpPr>
              <p:cNvPr id="707" name="Google Shape;707;p55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5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5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5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5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5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5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5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5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" name="Google Shape;716;p55"/>
          <p:cNvSpPr txBox="1"/>
          <p:nvPr>
            <p:ph type="title"/>
          </p:nvPr>
        </p:nvSpPr>
        <p:spPr>
          <a:xfrm>
            <a:off x="5805100" y="4302623"/>
            <a:ext cx="2260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1" name="Google Shape;371;p36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375" name="Google Shape;375;p36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36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377" name="Google Shape;377;p36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36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384" name="Google Shape;384;p36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385" name="Google Shape;385;p36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86" name="Google Shape;386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" name="Google Shape;395;p36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396" name="Google Shape;396;p36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36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99" name="Google Shape;399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8" name="Google Shape;408;p36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6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</a:t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393608" y="1142338"/>
            <a:ext cx="4087143" cy="4198085"/>
            <a:chOff x="5310058" y="1355863"/>
            <a:chExt cx="4087143" cy="4198085"/>
          </a:xfrm>
        </p:grpSpPr>
        <p:grpSp>
          <p:nvGrpSpPr>
            <p:cNvPr id="417" name="Google Shape;417;p37"/>
            <p:cNvGrpSpPr/>
            <p:nvPr/>
          </p:nvGrpSpPr>
          <p:grpSpPr>
            <a:xfrm>
              <a:off x="5310058" y="1355863"/>
              <a:ext cx="3011047" cy="2984453"/>
              <a:chOff x="5191983" y="1508263"/>
              <a:chExt cx="3011047" cy="2984453"/>
            </a:xfrm>
          </p:grpSpPr>
          <p:sp>
            <p:nvSpPr>
              <p:cNvPr id="418" name="Google Shape;418;p37"/>
              <p:cNvSpPr/>
              <p:nvPr/>
            </p:nvSpPr>
            <p:spPr>
              <a:xfrm>
                <a:off x="5426801" y="1818677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5191983" y="2433337"/>
                <a:ext cx="116711" cy="116708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7"/>
              <p:cNvGrpSpPr/>
              <p:nvPr/>
            </p:nvGrpSpPr>
            <p:grpSpPr>
              <a:xfrm flipH="1">
                <a:off x="5748079" y="1508263"/>
                <a:ext cx="2454951" cy="2984453"/>
                <a:chOff x="5274050" y="1588803"/>
                <a:chExt cx="2260961" cy="2748622"/>
              </a:xfrm>
            </p:grpSpPr>
            <p:sp>
              <p:nvSpPr>
                <p:cNvPr id="421" name="Google Shape;421;p37"/>
                <p:cNvSpPr/>
                <p:nvPr/>
              </p:nvSpPr>
              <p:spPr>
                <a:xfrm>
                  <a:off x="5274050" y="1588803"/>
                  <a:ext cx="2260961" cy="2748622"/>
                </a:xfrm>
                <a:custGeom>
                  <a:rect b="b" l="l" r="r" t="t"/>
                  <a:pathLst>
                    <a:path extrusionOk="0" fill="none" h="22303" w="18346">
                      <a:moveTo>
                        <a:pt x="2591" y="22267"/>
                      </a:moveTo>
                      <a:cubicBezTo>
                        <a:pt x="2639" y="22065"/>
                        <a:pt x="2685" y="21868"/>
                        <a:pt x="2735" y="21670"/>
                      </a:cubicBezTo>
                      <a:cubicBezTo>
                        <a:pt x="3066" y="20307"/>
                        <a:pt x="3437" y="18953"/>
                        <a:pt x="3714" y="17579"/>
                      </a:cubicBezTo>
                      <a:cubicBezTo>
                        <a:pt x="3916" y="16586"/>
                        <a:pt x="3610" y="15672"/>
                        <a:pt x="2998" y="14863"/>
                      </a:cubicBezTo>
                      <a:cubicBezTo>
                        <a:pt x="1879" y="13384"/>
                        <a:pt x="825" y="11988"/>
                        <a:pt x="401" y="10139"/>
                      </a:cubicBezTo>
                      <a:cubicBezTo>
                        <a:pt x="1" y="8405"/>
                        <a:pt x="160" y="6535"/>
                        <a:pt x="901" y="4912"/>
                      </a:cubicBezTo>
                      <a:cubicBezTo>
                        <a:pt x="2160" y="2149"/>
                        <a:pt x="4905" y="429"/>
                        <a:pt x="7880" y="137"/>
                      </a:cubicBezTo>
                      <a:cubicBezTo>
                        <a:pt x="9287" y="1"/>
                        <a:pt x="10654" y="62"/>
                        <a:pt x="12007" y="512"/>
                      </a:cubicBezTo>
                      <a:cubicBezTo>
                        <a:pt x="13734" y="1087"/>
                        <a:pt x="15267" y="2595"/>
                        <a:pt x="16001" y="4246"/>
                      </a:cubicBezTo>
                      <a:cubicBezTo>
                        <a:pt x="16335" y="5002"/>
                        <a:pt x="16522" y="5814"/>
                        <a:pt x="16562" y="6639"/>
                      </a:cubicBezTo>
                      <a:cubicBezTo>
                        <a:pt x="16579" y="7028"/>
                        <a:pt x="16605" y="7488"/>
                        <a:pt x="16497" y="7869"/>
                      </a:cubicBezTo>
                      <a:cubicBezTo>
                        <a:pt x="16385" y="8265"/>
                        <a:pt x="16260" y="8567"/>
                        <a:pt x="16439" y="8981"/>
                      </a:cubicBezTo>
                      <a:cubicBezTo>
                        <a:pt x="16468" y="9049"/>
                        <a:pt x="16500" y="9114"/>
                        <a:pt x="16540" y="9175"/>
                      </a:cubicBezTo>
                      <a:cubicBezTo>
                        <a:pt x="16896" y="9765"/>
                        <a:pt x="17281" y="10337"/>
                        <a:pt x="17651" y="10917"/>
                      </a:cubicBezTo>
                      <a:cubicBezTo>
                        <a:pt x="17809" y="11161"/>
                        <a:pt x="17979" y="11398"/>
                        <a:pt x="18116" y="11654"/>
                      </a:cubicBezTo>
                      <a:cubicBezTo>
                        <a:pt x="18346" y="12093"/>
                        <a:pt x="18267" y="12301"/>
                        <a:pt x="17817" y="12542"/>
                      </a:cubicBezTo>
                      <a:cubicBezTo>
                        <a:pt x="17512" y="12705"/>
                        <a:pt x="17072" y="12805"/>
                        <a:pt x="16943" y="13060"/>
                      </a:cubicBezTo>
                      <a:cubicBezTo>
                        <a:pt x="16867" y="13218"/>
                        <a:pt x="16986" y="13434"/>
                        <a:pt x="17047" y="13579"/>
                      </a:cubicBezTo>
                      <a:cubicBezTo>
                        <a:pt x="17130" y="13784"/>
                        <a:pt x="17216" y="14000"/>
                        <a:pt x="17198" y="14226"/>
                      </a:cubicBezTo>
                      <a:cubicBezTo>
                        <a:pt x="17191" y="14331"/>
                        <a:pt x="17152" y="14435"/>
                        <a:pt x="17072" y="14500"/>
                      </a:cubicBezTo>
                      <a:cubicBezTo>
                        <a:pt x="17044" y="14521"/>
                        <a:pt x="17011" y="14540"/>
                        <a:pt x="16986" y="14565"/>
                      </a:cubicBezTo>
                      <a:cubicBezTo>
                        <a:pt x="16961" y="14590"/>
                        <a:pt x="16939" y="14622"/>
                        <a:pt x="16939" y="14658"/>
                      </a:cubicBezTo>
                      <a:cubicBezTo>
                        <a:pt x="16946" y="14812"/>
                        <a:pt x="17115" y="14837"/>
                        <a:pt x="17072" y="15021"/>
                      </a:cubicBezTo>
                      <a:cubicBezTo>
                        <a:pt x="17037" y="15187"/>
                        <a:pt x="16907" y="15324"/>
                        <a:pt x="16785" y="15431"/>
                      </a:cubicBezTo>
                      <a:cubicBezTo>
                        <a:pt x="16349" y="15813"/>
                        <a:pt x="16648" y="16619"/>
                        <a:pt x="16608" y="17094"/>
                      </a:cubicBezTo>
                      <a:cubicBezTo>
                        <a:pt x="16576" y="17424"/>
                        <a:pt x="16443" y="17763"/>
                        <a:pt x="16180" y="17967"/>
                      </a:cubicBezTo>
                      <a:cubicBezTo>
                        <a:pt x="15637" y="18389"/>
                        <a:pt x="14774" y="18169"/>
                        <a:pt x="14158" y="18072"/>
                      </a:cubicBezTo>
                      <a:cubicBezTo>
                        <a:pt x="13183" y="17921"/>
                        <a:pt x="11916" y="18011"/>
                        <a:pt x="11805" y="19249"/>
                      </a:cubicBezTo>
                      <a:cubicBezTo>
                        <a:pt x="11712" y="20277"/>
                        <a:pt x="11834" y="21325"/>
                        <a:pt x="12162" y="2230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7"/>
                <p:cNvSpPr/>
                <p:nvPr/>
              </p:nvSpPr>
              <p:spPr>
                <a:xfrm>
                  <a:off x="6561411" y="1774590"/>
                  <a:ext cx="123" cy="310072"/>
                </a:xfrm>
                <a:custGeom>
                  <a:rect b="b" l="l" r="r" t="t"/>
                  <a:pathLst>
                    <a:path extrusionOk="0" fill="none" h="2516" w="1">
                      <a:moveTo>
                        <a:pt x="0" y="0"/>
                      </a:moveTo>
                      <a:lnTo>
                        <a:pt x="0" y="251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7"/>
                <p:cNvSpPr/>
                <p:nvPr/>
              </p:nvSpPr>
              <p:spPr>
                <a:xfrm>
                  <a:off x="5768612" y="2567263"/>
                  <a:ext cx="313153" cy="123"/>
                </a:xfrm>
                <a:custGeom>
                  <a:rect b="b" l="l" r="r" t="t"/>
                  <a:pathLst>
                    <a:path extrusionOk="0" fill="none" h="1" w="2541">
                      <a:moveTo>
                        <a:pt x="254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7"/>
                <p:cNvSpPr/>
                <p:nvPr/>
              </p:nvSpPr>
              <p:spPr>
                <a:xfrm>
                  <a:off x="6247520" y="2255591"/>
                  <a:ext cx="314016" cy="311797"/>
                </a:xfrm>
                <a:custGeom>
                  <a:rect b="b" l="l" r="r" t="t"/>
                  <a:pathLst>
                    <a:path extrusionOk="0" fill="none" h="2530" w="2548">
                      <a:moveTo>
                        <a:pt x="2547" y="1"/>
                      </a:moveTo>
                      <a:lnTo>
                        <a:pt x="2547" y="2530"/>
                      </a:lnTo>
                      <a:lnTo>
                        <a:pt x="0" y="253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7"/>
                <p:cNvSpPr/>
                <p:nvPr/>
              </p:nvSpPr>
              <p:spPr>
                <a:xfrm>
                  <a:off x="6561411" y="2035733"/>
                  <a:ext cx="240441" cy="270142"/>
                </a:xfrm>
                <a:custGeom>
                  <a:rect b="b" l="l" r="r" t="t"/>
                  <a:pathLst>
                    <a:path extrusionOk="0" fill="none" h="2192" w="1951">
                      <a:moveTo>
                        <a:pt x="4" y="407"/>
                      </a:moveTo>
                      <a:cubicBezTo>
                        <a:pt x="205" y="159"/>
                        <a:pt x="511" y="1"/>
                        <a:pt x="853" y="1"/>
                      </a:cubicBezTo>
                      <a:cubicBezTo>
                        <a:pt x="1461" y="1"/>
                        <a:pt x="1950" y="493"/>
                        <a:pt x="1950" y="1097"/>
                      </a:cubicBezTo>
                      <a:cubicBezTo>
                        <a:pt x="1950" y="1702"/>
                        <a:pt x="1461" y="2191"/>
                        <a:pt x="853" y="2191"/>
                      </a:cubicBezTo>
                      <a:cubicBezTo>
                        <a:pt x="507" y="2191"/>
                        <a:pt x="202" y="2033"/>
                        <a:pt x="0" y="17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7"/>
                <p:cNvSpPr/>
                <p:nvPr/>
              </p:nvSpPr>
              <p:spPr>
                <a:xfrm>
                  <a:off x="6030249" y="2325222"/>
                  <a:ext cx="269649" cy="242167"/>
                </a:xfrm>
                <a:custGeom>
                  <a:rect b="b" l="l" r="r" t="t"/>
                  <a:pathLst>
                    <a:path extrusionOk="0" fill="none" h="1965" w="2188">
                      <a:moveTo>
                        <a:pt x="417" y="1965"/>
                      </a:moveTo>
                      <a:cubicBezTo>
                        <a:pt x="141" y="1742"/>
                        <a:pt x="0" y="1436"/>
                        <a:pt x="0" y="1098"/>
                      </a:cubicBezTo>
                      <a:cubicBezTo>
                        <a:pt x="0" y="493"/>
                        <a:pt x="490" y="0"/>
                        <a:pt x="1094" y="0"/>
                      </a:cubicBezTo>
                      <a:cubicBezTo>
                        <a:pt x="1699" y="0"/>
                        <a:pt x="2187" y="493"/>
                        <a:pt x="2187" y="1098"/>
                      </a:cubicBezTo>
                      <a:cubicBezTo>
                        <a:pt x="2187" y="1451"/>
                        <a:pt x="2022" y="1764"/>
                        <a:pt x="1763" y="19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7"/>
                <p:cNvSpPr/>
                <p:nvPr/>
              </p:nvSpPr>
              <p:spPr>
                <a:xfrm>
                  <a:off x="7044139" y="2566400"/>
                  <a:ext cx="310195" cy="123"/>
                </a:xfrm>
                <a:custGeom>
                  <a:rect b="b" l="l" r="r" t="t"/>
                  <a:pathLst>
                    <a:path extrusionOk="0" fill="none" h="1" w="2517">
                      <a:moveTo>
                        <a:pt x="2516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7"/>
                <p:cNvSpPr/>
                <p:nvPr/>
              </p:nvSpPr>
              <p:spPr>
                <a:xfrm>
                  <a:off x="6561411" y="2566400"/>
                  <a:ext cx="312167" cy="123"/>
                </a:xfrm>
                <a:custGeom>
                  <a:rect b="b" l="l" r="r" t="t"/>
                  <a:pathLst>
                    <a:path extrusionOk="0" fill="none" h="1" w="2533">
                      <a:moveTo>
                        <a:pt x="2533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7"/>
                <p:cNvSpPr/>
                <p:nvPr/>
              </p:nvSpPr>
              <p:spPr>
                <a:xfrm>
                  <a:off x="6822925" y="2566400"/>
                  <a:ext cx="270265" cy="240441"/>
                </a:xfrm>
                <a:custGeom>
                  <a:rect b="b" l="l" r="r" t="t"/>
                  <a:pathLst>
                    <a:path extrusionOk="0" fill="none" h="1951" w="2193">
                      <a:moveTo>
                        <a:pt x="1786" y="4"/>
                      </a:moveTo>
                      <a:cubicBezTo>
                        <a:pt x="2033" y="206"/>
                        <a:pt x="2192" y="512"/>
                        <a:pt x="2192" y="857"/>
                      </a:cubicBezTo>
                      <a:cubicBezTo>
                        <a:pt x="2192" y="1462"/>
                        <a:pt x="1699" y="1950"/>
                        <a:pt x="1095" y="1950"/>
                      </a:cubicBezTo>
                      <a:cubicBezTo>
                        <a:pt x="490" y="1950"/>
                        <a:pt x="1" y="1462"/>
                        <a:pt x="1" y="857"/>
                      </a:cubicBezTo>
                      <a:cubicBezTo>
                        <a:pt x="1" y="512"/>
                        <a:pt x="159" y="202"/>
                        <a:pt x="411" y="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7"/>
                <p:cNvSpPr/>
                <p:nvPr/>
              </p:nvSpPr>
              <p:spPr>
                <a:xfrm>
                  <a:off x="6561411" y="3049744"/>
                  <a:ext cx="123" cy="309949"/>
                </a:xfrm>
                <a:custGeom>
                  <a:rect b="b" l="l" r="r" t="t"/>
                  <a:pathLst>
                    <a:path extrusionOk="0" fill="none" h="2515" w="1">
                      <a:moveTo>
                        <a:pt x="0" y="251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7"/>
                <p:cNvSpPr/>
                <p:nvPr/>
              </p:nvSpPr>
              <p:spPr>
                <a:xfrm>
                  <a:off x="6561411" y="2566400"/>
                  <a:ext cx="123" cy="312290"/>
                </a:xfrm>
                <a:custGeom>
                  <a:rect b="b" l="l" r="r" t="t"/>
                  <a:pathLst>
                    <a:path extrusionOk="0" fill="none" h="2534" w="1">
                      <a:moveTo>
                        <a:pt x="0" y="253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7"/>
                <p:cNvSpPr/>
                <p:nvPr/>
              </p:nvSpPr>
              <p:spPr>
                <a:xfrm>
                  <a:off x="6320971" y="2828037"/>
                  <a:ext cx="240564" cy="270142"/>
                </a:xfrm>
                <a:custGeom>
                  <a:rect b="b" l="l" r="r" t="t"/>
                  <a:pathLst>
                    <a:path extrusionOk="0" fill="none" h="2192" w="1952">
                      <a:moveTo>
                        <a:pt x="1948" y="1785"/>
                      </a:moveTo>
                      <a:cubicBezTo>
                        <a:pt x="1746" y="2034"/>
                        <a:pt x="1440" y="2192"/>
                        <a:pt x="1098" y="2192"/>
                      </a:cubicBezTo>
                      <a:cubicBezTo>
                        <a:pt x="494" y="2192"/>
                        <a:pt x="1" y="1702"/>
                        <a:pt x="1" y="1098"/>
                      </a:cubicBezTo>
                      <a:cubicBezTo>
                        <a:pt x="1" y="490"/>
                        <a:pt x="494" y="0"/>
                        <a:pt x="1098" y="0"/>
                      </a:cubicBezTo>
                      <a:cubicBezTo>
                        <a:pt x="1444" y="0"/>
                        <a:pt x="1749" y="159"/>
                        <a:pt x="1951" y="4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3" name="Google Shape;433;p37"/>
            <p:cNvGrpSpPr/>
            <p:nvPr/>
          </p:nvGrpSpPr>
          <p:grpSpPr>
            <a:xfrm flipH="1" rot="-2237517">
              <a:off x="7703564" y="3963771"/>
              <a:ext cx="1454404" cy="1280473"/>
              <a:chOff x="5917100" y="2092158"/>
              <a:chExt cx="1102175" cy="970367"/>
            </a:xfrm>
          </p:grpSpPr>
          <p:sp>
            <p:nvSpPr>
              <p:cNvPr id="434" name="Google Shape;434;p37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37"/>
          <p:cNvSpPr/>
          <p:nvPr/>
        </p:nvSpPr>
        <p:spPr>
          <a:xfrm rot="-7158170">
            <a:off x="-2704277" y="-1515321"/>
            <a:ext cx="3922594" cy="336869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720000" y="1142350"/>
            <a:ext cx="50571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Injury Awareness Month, observed each March, was established 3 decades ago to educate the public about the incidence of brain injury and the needs of persons with brain injuries and their families.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is caused by a bump, blow, or jolt to the head, or penetrating head injury which can lead to short- or long-term changes affecting thinking, sensation, language, or emotion.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</a:t>
            </a:r>
            <a:r>
              <a:rPr b="1" lang="en"/>
              <a:t>spread awareness for just how common TBIs</a:t>
            </a:r>
            <a:r>
              <a:rPr lang="en"/>
              <a:t> </a:t>
            </a:r>
            <a:r>
              <a:rPr b="1" lang="en"/>
              <a:t>are</a:t>
            </a:r>
            <a:r>
              <a:rPr lang="en"/>
              <a:t> - </a:t>
            </a:r>
            <a:r>
              <a:rPr b="1" lang="en"/>
              <a:t>both in civilian and military populations.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TBI Symptoms?</a:t>
            </a:r>
            <a:endParaRPr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837450" y="1978025"/>
            <a:ext cx="22884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Headaches, dizziness, nausea, sensitivity to light/noise, vision changes.</a:t>
            </a:r>
            <a:endParaRPr sz="1300"/>
          </a:p>
        </p:txBody>
      </p:sp>
      <p:sp>
        <p:nvSpPr>
          <p:cNvPr id="448" name="Google Shape;448;p38"/>
          <p:cNvSpPr txBox="1"/>
          <p:nvPr>
            <p:ph idx="2" type="subTitle"/>
          </p:nvPr>
        </p:nvSpPr>
        <p:spPr>
          <a:xfrm>
            <a:off x="3474175" y="1978025"/>
            <a:ext cx="23487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Memory problems, difficulty concentrating, confusion, speech issues</a:t>
            </a:r>
            <a:endParaRPr sz="1300"/>
          </a:p>
        </p:txBody>
      </p:sp>
      <p:sp>
        <p:nvSpPr>
          <p:cNvPr id="449" name="Google Shape;449;p38"/>
          <p:cNvSpPr txBox="1"/>
          <p:nvPr>
            <p:ph idx="3" type="subTitle"/>
          </p:nvPr>
        </p:nvSpPr>
        <p:spPr>
          <a:xfrm>
            <a:off x="1071300" y="3603900"/>
            <a:ext cx="30063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Loss of taste/smell, hearing problems, numbness, coordination issues.</a:t>
            </a:r>
            <a:endParaRPr sz="1300"/>
          </a:p>
        </p:txBody>
      </p:sp>
      <p:sp>
        <p:nvSpPr>
          <p:cNvPr id="450" name="Google Shape;450;p38"/>
          <p:cNvSpPr txBox="1"/>
          <p:nvPr>
            <p:ph idx="4" type="subTitle"/>
          </p:nvPr>
        </p:nvSpPr>
        <p:spPr>
          <a:xfrm>
            <a:off x="4669175" y="3583350"/>
            <a:ext cx="32892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Mood swings, irritability, anxiety, sleep disturbances, impulsivity.</a:t>
            </a:r>
            <a:endParaRPr sz="1300"/>
          </a:p>
        </p:txBody>
      </p:sp>
      <p:sp>
        <p:nvSpPr>
          <p:cNvPr id="451" name="Google Shape;451;p38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 cases may lead to seizures.</a:t>
            </a:r>
            <a:endParaRPr sz="1300"/>
          </a:p>
        </p:txBody>
      </p:sp>
      <p:sp>
        <p:nvSpPr>
          <p:cNvPr id="452" name="Google Shape;452;p38"/>
          <p:cNvSpPr txBox="1"/>
          <p:nvPr>
            <p:ph idx="7" type="subTitle"/>
          </p:nvPr>
        </p:nvSpPr>
        <p:spPr>
          <a:xfrm>
            <a:off x="1071300" y="1588600"/>
            <a:ext cx="19782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Physical Symptoms</a:t>
            </a:r>
            <a:endParaRPr sz="1600"/>
          </a:p>
        </p:txBody>
      </p:sp>
      <p:sp>
        <p:nvSpPr>
          <p:cNvPr id="453" name="Google Shape;453;p38"/>
          <p:cNvSpPr txBox="1"/>
          <p:nvPr>
            <p:ph idx="8" type="subTitle"/>
          </p:nvPr>
        </p:nvSpPr>
        <p:spPr>
          <a:xfrm>
            <a:off x="3527175" y="1554250"/>
            <a:ext cx="21660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Cognitive Symptoms</a:t>
            </a:r>
            <a:endParaRPr sz="1600"/>
          </a:p>
        </p:txBody>
      </p:sp>
      <p:sp>
        <p:nvSpPr>
          <p:cNvPr id="454" name="Google Shape;454;p38"/>
          <p:cNvSpPr txBox="1"/>
          <p:nvPr>
            <p:ph idx="9" type="subTitle"/>
          </p:nvPr>
        </p:nvSpPr>
        <p:spPr>
          <a:xfrm>
            <a:off x="6094498" y="155424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Seizures:</a:t>
            </a:r>
            <a:endParaRPr sz="1600"/>
          </a:p>
        </p:txBody>
      </p:sp>
      <p:sp>
        <p:nvSpPr>
          <p:cNvPr id="455" name="Google Shape;455;p38"/>
          <p:cNvSpPr txBox="1"/>
          <p:nvPr>
            <p:ph idx="13" type="subTitle"/>
          </p:nvPr>
        </p:nvSpPr>
        <p:spPr>
          <a:xfrm>
            <a:off x="1029449" y="3111425"/>
            <a:ext cx="3090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Sensory &amp; Motor Symptoms</a:t>
            </a:r>
            <a:endParaRPr sz="1600"/>
          </a:p>
        </p:txBody>
      </p:sp>
      <p:sp>
        <p:nvSpPr>
          <p:cNvPr id="456" name="Google Shape;456;p38"/>
          <p:cNvSpPr txBox="1"/>
          <p:nvPr>
            <p:ph idx="14" type="subTitle"/>
          </p:nvPr>
        </p:nvSpPr>
        <p:spPr>
          <a:xfrm>
            <a:off x="4641275" y="3152275"/>
            <a:ext cx="334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Emotional &amp; Behavioral Symptoms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idx="9" type="title"/>
          </p:nvPr>
        </p:nvSpPr>
        <p:spPr>
          <a:xfrm>
            <a:off x="720000" y="25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severity levels of TBI?</a:t>
            </a:r>
            <a:endParaRPr/>
          </a:p>
        </p:txBody>
      </p:sp>
      <p:sp>
        <p:nvSpPr>
          <p:cNvPr id="462" name="Google Shape;462;p39"/>
          <p:cNvSpPr txBox="1"/>
          <p:nvPr>
            <p:ph idx="1" type="subTitle"/>
          </p:nvPr>
        </p:nvSpPr>
        <p:spPr>
          <a:xfrm>
            <a:off x="642450" y="941425"/>
            <a:ext cx="46701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There are different L</a:t>
            </a:r>
            <a:r>
              <a:rPr lang="en"/>
              <a:t>evels of severity based off of loss of consciousness, length of memory loss and responsiveness after the injury.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Mild TBI —commonly called concussions—are those that usually result in no persistent symptoms.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Moderate and Penetrative have cognitive or behavioral risks eg prolonged period of confusion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Most severe TBI can result in patients having significant impairment of cognitive or physical abilities i.e remaining in a coma or vegetative state</a:t>
            </a:r>
            <a:endParaRPr/>
          </a:p>
        </p:txBody>
      </p:sp>
      <p:pic>
        <p:nvPicPr>
          <p:cNvPr id="463" name="Google Shape;463;p39"/>
          <p:cNvPicPr preferRelativeResize="0"/>
          <p:nvPr/>
        </p:nvPicPr>
        <p:blipFill rotWithShape="1">
          <a:blip r:embed="rId3">
            <a:alphaModFix/>
          </a:blip>
          <a:srcRect b="0" l="0" r="0" t="7373"/>
          <a:stretch/>
        </p:blipFill>
        <p:spPr>
          <a:xfrm>
            <a:off x="5396025" y="1450400"/>
            <a:ext cx="3410700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title"/>
          </p:nvPr>
        </p:nvSpPr>
        <p:spPr>
          <a:xfrm>
            <a:off x="775700" y="110800"/>
            <a:ext cx="7405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TBI</a:t>
            </a:r>
            <a:endParaRPr/>
          </a:p>
        </p:txBody>
      </p:sp>
      <p:sp>
        <p:nvSpPr>
          <p:cNvPr id="469" name="Google Shape;469;p40"/>
          <p:cNvSpPr txBox="1"/>
          <p:nvPr>
            <p:ph idx="2" type="subTitle"/>
          </p:nvPr>
        </p:nvSpPr>
        <p:spPr>
          <a:xfrm>
            <a:off x="1004550" y="718600"/>
            <a:ext cx="73623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</a:t>
            </a:r>
            <a:r>
              <a:rPr b="1" lang="en" sz="1300"/>
              <a:t>ognitive Impact: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Memory Loss, Attention Issues: Impairments affecting daily tasks and focus.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Physical Challenges: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Motor Skills, Fatigue: Coordination problems, persistent tiredness affecting activities.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Emotional and Behavioral Changes: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Mood Swings, Impulsivity: Emotional instability, difficulty controlling impulses.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Sensory Disturbances: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Sensitivity, Vision/Hearing Issues: Heightened senses, blurred vision, ringing in ears.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Communication Challenges: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Speech Problems, Social Difficulties: Difficulty speaking, challenges in social interactions.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Long-Term Consequences: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Chronic Health Issues, Cognitive Decline: Increased risk of epilepsy, cognitive decline, and neurodegenerative conditions.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Traumatic Brain Injury</a:t>
            </a:r>
            <a:endParaRPr/>
          </a:p>
        </p:txBody>
      </p:sp>
      <p:graphicFrame>
        <p:nvGraphicFramePr>
          <p:cNvPr id="475" name="Google Shape;475;p41"/>
          <p:cNvGraphicFramePr/>
          <p:nvPr/>
        </p:nvGraphicFramePr>
        <p:xfrm>
          <a:off x="614625" y="16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{5CE2565A-25FD-4B3C-9400-6DA59590B133}</a:tableStyleId>
              </a:tblPr>
              <a:tblGrid>
                <a:gridCol w="4898550"/>
                <a:gridCol w="25407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Injury Mechanism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number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Unintentionally struck by or against an object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Assault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9690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 Falls 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96568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Vehicle Crashes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931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unintentional injury, mechanism unspecified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859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41"/>
          <p:cNvSpPr txBox="1"/>
          <p:nvPr/>
        </p:nvSpPr>
        <p:spPr>
          <a:xfrm>
            <a:off x="614625" y="1091950"/>
            <a:ext cx="785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Unintentional falls are the leading cause of Traumatic Brain Injury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419625" y="240775"/>
            <a:ext cx="86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Which Age Groups are at Risk?</a:t>
            </a:r>
            <a:endParaRPr sz="3200"/>
          </a:p>
        </p:txBody>
      </p:sp>
      <p:sp>
        <p:nvSpPr>
          <p:cNvPr id="482" name="Google Shape;482;p42"/>
          <p:cNvSpPr txBox="1"/>
          <p:nvPr>
            <p:ph idx="3" type="subTitle"/>
          </p:nvPr>
        </p:nvSpPr>
        <p:spPr>
          <a:xfrm>
            <a:off x="3891975" y="922850"/>
            <a:ext cx="4549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Adults 75 years and older and </a:t>
            </a:r>
            <a:r>
              <a:rPr lang="en"/>
              <a:t>Children aged 0 - 4 years </a:t>
            </a:r>
            <a:r>
              <a:rPr lang="en"/>
              <a:t>are most likely to sustain a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People aged 35 - 44 have lower rates of diagnosis of TBI as compared to other age groups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Increased childhood activities and participation in sports contribute to more accidents, including TBIs, among young individuals.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Reduced balance and mobility in the elderly lead to a higher risk of falls, a common cause of TBIs in this age group</a:t>
            </a:r>
            <a:endParaRPr/>
          </a:p>
        </p:txBody>
      </p:sp>
      <p:pic>
        <p:nvPicPr>
          <p:cNvPr id="483" name="Google Shape;483;p42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670950" y="997125"/>
            <a:ext cx="3109625" cy="3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